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1624" r:id="rId5"/>
    <p:sldId id="1672" r:id="rId6"/>
    <p:sldId id="1673" r:id="rId7"/>
    <p:sldId id="1674" r:id="rId8"/>
    <p:sldId id="1689" r:id="rId9"/>
    <p:sldId id="1685" r:id="rId10"/>
    <p:sldId id="1675" r:id="rId11"/>
    <p:sldId id="1686" r:id="rId12"/>
    <p:sldId id="1687" r:id="rId13"/>
    <p:sldId id="1688" r:id="rId14"/>
    <p:sldId id="1676" r:id="rId15"/>
    <p:sldId id="1677" r:id="rId16"/>
    <p:sldId id="1678" r:id="rId17"/>
    <p:sldId id="1679" r:id="rId18"/>
    <p:sldId id="1690" r:id="rId19"/>
    <p:sldId id="1680" r:id="rId20"/>
    <p:sldId id="1681" r:id="rId21"/>
    <p:sldId id="1682" r:id="rId22"/>
    <p:sldId id="1683" r:id="rId23"/>
    <p:sldId id="1684" r:id="rId24"/>
    <p:sldId id="1691" r:id="rId25"/>
    <p:sldId id="1692" r:id="rId26"/>
    <p:sldId id="1649" r:id="rId27"/>
    <p:sldId id="1648" r:id="rId28"/>
    <p:sldId id="1694" r:id="rId29"/>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6F9FB8-0D36-8625-5736-6BEBCF6D8B1F}" name="ÖZGE ÖZKARTAL" initials="ÖÖ" userId="S::ozge.erbakan@gazi.edu.tr::a94b6c14-745e-418b-a3f9-64c7a492a8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ÖZGE ÖZKARTAL" initials="ÖÖ" lastIdx="8" clrIdx="0">
    <p:extLst>
      <p:ext uri="{19B8F6BF-5375-455C-9EA6-DF929625EA0E}">
        <p15:presenceInfo xmlns:p15="http://schemas.microsoft.com/office/powerpoint/2012/main" userId="S::ozge.erbakan@gazi.edu.tr::a94b6c14-745e-418b-a3f9-64c7a492a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D0CECE"/>
    <a:srgbClr val="E7E6E6"/>
    <a:srgbClr val="525252"/>
    <a:srgbClr val="298F85"/>
    <a:srgbClr val="2E75B6"/>
    <a:srgbClr val="2F5597"/>
    <a:srgbClr val="2EC6B8"/>
    <a:srgbClr val="9E5ECE"/>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F131B-F39D-4002-B567-C739DAD09D57}" v="3" dt="2022-10-30T21:09:45.937"/>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86" autoAdjust="0"/>
    <p:restoredTop sz="96404" autoAdjust="0"/>
  </p:normalViewPr>
  <p:slideViewPr>
    <p:cSldViewPr snapToGrid="0">
      <p:cViewPr varScale="1">
        <p:scale>
          <a:sx n="67" d="100"/>
          <a:sy n="67" d="100"/>
        </p:scale>
        <p:origin x="972" y="6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39FBA35-CE80-49E4-875C-883C6D1B1DEC}" type="datetimeFigureOut">
              <a:rPr lang="tr-TR" smtClean="0"/>
              <a:t>14.02.2024</a:t>
            </a:fld>
            <a:endParaRPr lang="tr-TR"/>
          </a:p>
        </p:txBody>
      </p:sp>
      <p:sp>
        <p:nvSpPr>
          <p:cNvPr id="4" name="Altbilgi Yer Tutucusu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97DF98E-7E68-4048-A25C-B9079B7187BE}" type="slidenum">
              <a:rPr lang="tr-TR" smtClean="0"/>
              <a:t>‹#›</a:t>
            </a:fld>
            <a:endParaRPr lang="tr-TR"/>
          </a:p>
        </p:txBody>
      </p:sp>
    </p:spTree>
    <p:extLst>
      <p:ext uri="{BB962C8B-B14F-4D97-AF65-F5344CB8AC3E}">
        <p14:creationId xmlns:p14="http://schemas.microsoft.com/office/powerpoint/2010/main" val="383663074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A68E1CD-F667-4E48-9D02-56501F2CA67E}" type="datetimeFigureOut">
              <a:rPr lang="tr-TR" smtClean="0"/>
              <a:pPr/>
              <a:t>14.02.2024</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B20893A-2B19-4EEA-BFE0-EE2D235E15A4}" type="slidenum">
              <a:rPr lang="tr-TR" smtClean="0"/>
              <a:pPr/>
              <a:t>‹#›</a:t>
            </a:fld>
            <a:endParaRPr lang="tr-TR"/>
          </a:p>
        </p:txBody>
      </p:sp>
    </p:spTree>
    <p:extLst>
      <p:ext uri="{BB962C8B-B14F-4D97-AF65-F5344CB8AC3E}">
        <p14:creationId xmlns:p14="http://schemas.microsoft.com/office/powerpoint/2010/main" val="167777370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Altbilgi Yer Tutucusu 1"/>
          <p:cNvSpPr>
            <a:spLocks noGrp="1"/>
          </p:cNvSpPr>
          <p:nvPr>
            <p:ph type="ftr" sz="quarter" idx="10"/>
          </p:nvPr>
        </p:nvSpPr>
        <p:spPr/>
        <p:txBody>
          <a:bodyPr/>
          <a:lstStyle/>
          <a:p>
            <a:endParaRPr lang="tr-TR"/>
          </a:p>
        </p:txBody>
      </p:sp>
      <p:sp>
        <p:nvSpPr>
          <p:cNvPr id="3" name="Üstbilgi Yer Tutucusu 2"/>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280996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 name="Altbilgi Yer Tutucusu 1"/>
          <p:cNvSpPr>
            <a:spLocks noGrp="1"/>
          </p:cNvSpPr>
          <p:nvPr>
            <p:ph type="ftr" sz="quarter" idx="10"/>
          </p:nvPr>
        </p:nvSpPr>
        <p:spPr/>
        <p:txBody>
          <a:bodyPr/>
          <a:lstStyle/>
          <a:p>
            <a:endParaRPr lang="tr-TR"/>
          </a:p>
        </p:txBody>
      </p:sp>
      <p:sp>
        <p:nvSpPr>
          <p:cNvPr id="3" name="Üstbilgi Yer Tutucusu 2"/>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50219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94203FB-A473-4847-8DFF-02DC3ACCA078}" type="datetime1">
              <a:rPr lang="tr-TR" smtClean="0"/>
              <a:t>14.02.2024</a:t>
            </a:fld>
            <a:endParaRPr lang="tr-TR"/>
          </a:p>
        </p:txBody>
      </p:sp>
      <p:sp>
        <p:nvSpPr>
          <p:cNvPr id="5" name="Altbilgi Yer Tutucusu 4"/>
          <p:cNvSpPr>
            <a:spLocks noGrp="1"/>
          </p:cNvSpPr>
          <p:nvPr>
            <p:ph type="ftr" sz="quarter" idx="11"/>
          </p:nvPr>
        </p:nvSpPr>
        <p:spPr/>
        <p:txBody>
          <a:bodyPr/>
          <a:lstStyle/>
          <a:p>
            <a:r>
              <a:rPr lang="tr-TR"/>
              <a:t>Gazi Üniversitesi Risk İzleme ve Yönlendirme Komisyonu</a:t>
            </a:r>
          </a:p>
        </p:txBody>
      </p:sp>
      <p:sp>
        <p:nvSpPr>
          <p:cNvPr id="6" name="Slayt Numarası Yer Tutucusu 5"/>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200313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8937765-4F8C-4983-941A-B97230DE86B5}" type="datetime1">
              <a:rPr lang="tr-TR" smtClean="0"/>
              <a:t>14.02.2024</a:t>
            </a:fld>
            <a:endParaRPr lang="tr-TR"/>
          </a:p>
        </p:txBody>
      </p:sp>
      <p:sp>
        <p:nvSpPr>
          <p:cNvPr id="6" name="Altbilgi Yer Tutucusu 5"/>
          <p:cNvSpPr>
            <a:spLocks noGrp="1"/>
          </p:cNvSpPr>
          <p:nvPr>
            <p:ph type="ftr" sz="quarter" idx="11"/>
          </p:nvPr>
        </p:nvSpPr>
        <p:spPr/>
        <p:txBody>
          <a:bodyPr/>
          <a:lstStyle/>
          <a:p>
            <a:r>
              <a:rPr lang="tr-TR"/>
              <a:t>Gazi Üniversitesi Risk İzleme ve Yönlendirme Komisyonu</a:t>
            </a:r>
          </a:p>
        </p:txBody>
      </p:sp>
      <p:sp>
        <p:nvSpPr>
          <p:cNvPr id="7" name="Slayt Numarası Yer Tutucusu 6"/>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335675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D4650EF-C5CE-4285-BE35-EBF3E06BF823}" type="datetime1">
              <a:rPr lang="tr-TR" smtClean="0"/>
              <a:t>14.02.2024</a:t>
            </a:fld>
            <a:endParaRPr lang="tr-TR"/>
          </a:p>
        </p:txBody>
      </p:sp>
      <p:sp>
        <p:nvSpPr>
          <p:cNvPr id="5" name="Altbilgi Yer Tutucusu 4"/>
          <p:cNvSpPr>
            <a:spLocks noGrp="1"/>
          </p:cNvSpPr>
          <p:nvPr>
            <p:ph type="ftr" sz="quarter" idx="11"/>
          </p:nvPr>
        </p:nvSpPr>
        <p:spPr/>
        <p:txBody>
          <a:bodyPr/>
          <a:lstStyle/>
          <a:p>
            <a:r>
              <a:rPr lang="tr-TR"/>
              <a:t>Gazi Üniversitesi Risk İzleme ve Yönlendirme Komisyonu</a:t>
            </a:r>
          </a:p>
        </p:txBody>
      </p:sp>
      <p:sp>
        <p:nvSpPr>
          <p:cNvPr id="6" name="Slayt Numarası Yer Tutucusu 5"/>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1225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49D1D0-269D-4AFB-8107-E9CF5F1949F3}" type="datetime1">
              <a:rPr lang="tr-TR" smtClean="0"/>
              <a:t>14.02.2024</a:t>
            </a:fld>
            <a:endParaRPr lang="tr-TR"/>
          </a:p>
        </p:txBody>
      </p:sp>
      <p:sp>
        <p:nvSpPr>
          <p:cNvPr id="5" name="Altbilgi Yer Tutucusu 4"/>
          <p:cNvSpPr>
            <a:spLocks noGrp="1"/>
          </p:cNvSpPr>
          <p:nvPr>
            <p:ph type="ftr" sz="quarter" idx="11"/>
          </p:nvPr>
        </p:nvSpPr>
        <p:spPr/>
        <p:txBody>
          <a:bodyPr/>
          <a:lstStyle/>
          <a:p>
            <a:r>
              <a:rPr lang="tr-TR"/>
              <a:t>Gazi Üniversitesi Risk İzleme ve Yönlendirme Komisyonu</a:t>
            </a:r>
          </a:p>
        </p:txBody>
      </p:sp>
      <p:sp>
        <p:nvSpPr>
          <p:cNvPr id="6" name="Slayt Numarası Yer Tutucusu 5"/>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2411594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09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975600"/>
            <a:ext cx="10515600" cy="1325563"/>
          </a:xfrm>
        </p:spPr>
        <p:txBody>
          <a:bodyPr/>
          <a:lstStyle>
            <a:lvl1pPr>
              <a:defRPr>
                <a:solidFill>
                  <a:srgbClr val="164175"/>
                </a:solidFill>
              </a:defRPr>
            </a:lvl1pPr>
          </a:lstStyle>
          <a:p>
            <a:r>
              <a:rPr lang="tr-TR"/>
              <a:t>Asıl başlık stili için tıklatın</a:t>
            </a:r>
          </a:p>
        </p:txBody>
      </p:sp>
      <p:sp>
        <p:nvSpPr>
          <p:cNvPr id="3" name="İçerik Yer Tutucusu 2"/>
          <p:cNvSpPr>
            <a:spLocks noGrp="1"/>
          </p:cNvSpPr>
          <p:nvPr>
            <p:ph idx="1"/>
          </p:nvPr>
        </p:nvSpPr>
        <p:spPr>
          <a:xfrm>
            <a:off x="838200" y="2148839"/>
            <a:ext cx="10515600" cy="4028123"/>
          </a:xfrm>
        </p:spPr>
        <p:txBody>
          <a:bodyPr/>
          <a:lstStyle>
            <a:lvl1pPr marL="228600" indent="-228600">
              <a:lnSpc>
                <a:spcPct val="100000"/>
              </a:lnSpc>
              <a:buFont typeface="Wingdings" panose="05000000000000000000" pitchFamily="2" charset="2"/>
              <a:buChar char="ü"/>
              <a:defRPr/>
            </a:lvl1pPr>
            <a:lvl2pPr marL="685800" indent="-228600">
              <a:lnSpc>
                <a:spcPct val="100000"/>
              </a:lnSpc>
              <a:buFont typeface="Wingdings" panose="05000000000000000000" pitchFamily="2" charset="2"/>
              <a:buChar char="ü"/>
              <a:defRPr/>
            </a:lvl2pPr>
            <a:lvl3pPr marL="1143000" indent="-228600">
              <a:lnSpc>
                <a:spcPct val="100000"/>
              </a:lnSpc>
              <a:buFont typeface="Wingdings" panose="05000000000000000000" pitchFamily="2" charset="2"/>
              <a:buChar char="ü"/>
              <a:defRPr/>
            </a:lvl3pPr>
            <a:lvl4pPr marL="1600200" indent="-228600">
              <a:lnSpc>
                <a:spcPct val="100000"/>
              </a:lnSpc>
              <a:buFont typeface="Wingdings" panose="05000000000000000000" pitchFamily="2" charset="2"/>
              <a:buChar char="ü"/>
              <a:defRPr/>
            </a:lvl4pPr>
            <a:lvl5pPr marL="2057400" indent="-228600">
              <a:lnSpc>
                <a:spcPct val="100000"/>
              </a:lnSpc>
              <a:buFont typeface="Wingdings" panose="05000000000000000000" pitchFamily="2" charset="2"/>
              <a:buChar char="ü"/>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366DC50-4F9A-44E3-9F89-31AEE874F841}" type="datetime1">
              <a:rPr lang="tr-TR" smtClean="0"/>
              <a:t>14.02.2024</a:t>
            </a:fld>
            <a:endParaRPr lang="tr-TR"/>
          </a:p>
        </p:txBody>
      </p:sp>
      <p:sp>
        <p:nvSpPr>
          <p:cNvPr id="5" name="Altbilgi Yer Tutucusu 4"/>
          <p:cNvSpPr>
            <a:spLocks noGrp="1"/>
          </p:cNvSpPr>
          <p:nvPr>
            <p:ph type="ftr" sz="quarter" idx="11"/>
          </p:nvPr>
        </p:nvSpPr>
        <p:spPr/>
        <p:txBody>
          <a:bodyPr/>
          <a:lstStyle/>
          <a:p>
            <a:r>
              <a:rPr lang="tr-TR"/>
              <a:t>Gazi Üniversitesi Risk İzleme ve Yönlendirme Komisyonu</a:t>
            </a:r>
          </a:p>
        </p:txBody>
      </p:sp>
      <p:sp>
        <p:nvSpPr>
          <p:cNvPr id="6" name="Slayt Numarası Yer Tutucusu 5"/>
          <p:cNvSpPr>
            <a:spLocks noGrp="1"/>
          </p:cNvSpPr>
          <p:nvPr>
            <p:ph type="sldNum" sz="quarter" idx="12"/>
          </p:nvPr>
        </p:nvSpPr>
        <p:spPr/>
        <p:txBody>
          <a:bodyPr/>
          <a:lstStyle/>
          <a:p>
            <a:fld id="{91981988-DF3A-4E37-A8C7-C08040A24D21}" type="slidenum">
              <a:rPr lang="tr-TR" smtClean="0"/>
              <a:pPr/>
              <a:t>‹#›</a:t>
            </a:fld>
            <a:r>
              <a:rPr lang="tr-TR"/>
              <a:t>/398</a:t>
            </a:r>
          </a:p>
        </p:txBody>
      </p:sp>
      <p:sp>
        <p:nvSpPr>
          <p:cNvPr id="7" name="Parallelogram 37">
            <a:extLst>
              <a:ext uri="{FF2B5EF4-FFF2-40B4-BE49-F238E27FC236}">
                <a16:creationId xmlns:a16="http://schemas.microsoft.com/office/drawing/2014/main" id="{B6C4377A-C8F4-2E96-A83D-83C854706E18}"/>
              </a:ext>
            </a:extLst>
          </p:cNvPr>
          <p:cNvSpPr/>
          <p:nvPr userDrawn="1"/>
        </p:nvSpPr>
        <p:spPr>
          <a:xfrm>
            <a:off x="717548" y="1287092"/>
            <a:ext cx="10020302" cy="694940"/>
          </a:xfrm>
          <a:prstGeom prst="parallelogram">
            <a:avLst>
              <a:gd name="adj" fmla="val 3267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V"/>
          </a:p>
        </p:txBody>
      </p:sp>
    </p:spTree>
    <p:extLst>
      <p:ext uri="{BB962C8B-B14F-4D97-AF65-F5344CB8AC3E}">
        <p14:creationId xmlns:p14="http://schemas.microsoft.com/office/powerpoint/2010/main" val="51226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42D65F4A-275C-4B19-9B19-FABD1F4BC532}" type="datetime1">
              <a:rPr lang="tr-TR" smtClean="0"/>
              <a:t>14.02.2024</a:t>
            </a:fld>
            <a:endParaRPr lang="tr-TR"/>
          </a:p>
        </p:txBody>
      </p:sp>
      <p:sp>
        <p:nvSpPr>
          <p:cNvPr id="5" name="Altbilgi Yer Tutucusu 4"/>
          <p:cNvSpPr>
            <a:spLocks noGrp="1"/>
          </p:cNvSpPr>
          <p:nvPr>
            <p:ph type="ftr" sz="quarter" idx="11"/>
          </p:nvPr>
        </p:nvSpPr>
        <p:spPr/>
        <p:txBody>
          <a:bodyPr/>
          <a:lstStyle/>
          <a:p>
            <a:r>
              <a:rPr lang="tr-TR"/>
              <a:t>Gazi Üniversitesi Risk İzleme ve Yönlendirme Komisyonu</a:t>
            </a:r>
          </a:p>
        </p:txBody>
      </p:sp>
      <p:sp>
        <p:nvSpPr>
          <p:cNvPr id="6" name="Slayt Numarası Yer Tutucusu 5"/>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246207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976860"/>
            <a:ext cx="10515600" cy="1325563"/>
          </a:xfrm>
        </p:spPr>
        <p:txBody>
          <a:bodyPr/>
          <a:lstStyle>
            <a:lvl1pPr>
              <a:defRPr>
                <a:solidFill>
                  <a:srgbClr val="164175"/>
                </a:solidFill>
              </a:defRPr>
            </a:lvl1pPr>
          </a:lstStyle>
          <a:p>
            <a:r>
              <a:rPr lang="tr-TR"/>
              <a:t>Asıl başlık stili için tıklatın</a:t>
            </a:r>
          </a:p>
        </p:txBody>
      </p:sp>
      <p:sp>
        <p:nvSpPr>
          <p:cNvPr id="3" name="İçerik Yer Tutucusu 2"/>
          <p:cNvSpPr>
            <a:spLocks noGrp="1"/>
          </p:cNvSpPr>
          <p:nvPr>
            <p:ph sz="half" idx="1"/>
          </p:nvPr>
        </p:nvSpPr>
        <p:spPr>
          <a:xfrm>
            <a:off x="838200" y="2139949"/>
            <a:ext cx="5181600" cy="4037013"/>
          </a:xfrm>
        </p:spPr>
        <p:txBody>
          <a:bodyPr/>
          <a:lstStyle>
            <a:lvl1pPr marL="228600" indent="-228600">
              <a:lnSpc>
                <a:spcPct val="100000"/>
              </a:lnSpc>
              <a:buFont typeface="Wingdings" panose="05000000000000000000" pitchFamily="2" charset="2"/>
              <a:buChar char="ü"/>
              <a:defRPr/>
            </a:lvl1pPr>
            <a:lvl2pPr marL="685800" indent="-228600">
              <a:lnSpc>
                <a:spcPct val="100000"/>
              </a:lnSpc>
              <a:buFont typeface="Wingdings" panose="05000000000000000000" pitchFamily="2" charset="2"/>
              <a:buChar char="ü"/>
              <a:defRPr/>
            </a:lvl2pPr>
            <a:lvl3pPr marL="1143000" indent="-228600">
              <a:lnSpc>
                <a:spcPct val="100000"/>
              </a:lnSpc>
              <a:buFont typeface="Wingdings" panose="05000000000000000000" pitchFamily="2" charset="2"/>
              <a:buChar char="ü"/>
              <a:defRPr/>
            </a:lvl3pPr>
            <a:lvl4pPr marL="1600200" indent="-228600">
              <a:lnSpc>
                <a:spcPct val="100000"/>
              </a:lnSpc>
              <a:buFont typeface="Wingdings" panose="05000000000000000000" pitchFamily="2" charset="2"/>
              <a:buChar char="ü"/>
              <a:defRPr/>
            </a:lvl4pPr>
            <a:lvl5pPr marL="2057400" indent="-228600">
              <a:lnSpc>
                <a:spcPct val="100000"/>
              </a:lnSpc>
              <a:buFont typeface="Wingdings" panose="05000000000000000000" pitchFamily="2" charset="2"/>
              <a:buChar char="ü"/>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2139949"/>
            <a:ext cx="5181600" cy="4037013"/>
          </a:xfrm>
        </p:spPr>
        <p:txBody>
          <a:bodyPr/>
          <a:lstStyle>
            <a:lvl1pPr marL="228600" indent="-228600">
              <a:lnSpc>
                <a:spcPct val="100000"/>
              </a:lnSpc>
              <a:buFont typeface="Wingdings" panose="05000000000000000000" pitchFamily="2" charset="2"/>
              <a:buChar char="ü"/>
              <a:defRPr/>
            </a:lvl1pPr>
            <a:lvl2pPr marL="685800" indent="-228600">
              <a:lnSpc>
                <a:spcPct val="100000"/>
              </a:lnSpc>
              <a:buFont typeface="Wingdings" panose="05000000000000000000" pitchFamily="2" charset="2"/>
              <a:buChar char="ü"/>
              <a:defRPr/>
            </a:lvl2pPr>
            <a:lvl3pPr marL="1143000" indent="-228600">
              <a:lnSpc>
                <a:spcPct val="100000"/>
              </a:lnSpc>
              <a:buFont typeface="Wingdings" panose="05000000000000000000" pitchFamily="2" charset="2"/>
              <a:buChar char="ü"/>
              <a:defRPr/>
            </a:lvl3pPr>
            <a:lvl4pPr marL="1600200" indent="-228600">
              <a:lnSpc>
                <a:spcPct val="100000"/>
              </a:lnSpc>
              <a:buFont typeface="Wingdings" panose="05000000000000000000" pitchFamily="2" charset="2"/>
              <a:buChar char="ü"/>
              <a:defRPr/>
            </a:lvl4pPr>
            <a:lvl5pPr marL="2057400" indent="-228600">
              <a:lnSpc>
                <a:spcPct val="100000"/>
              </a:lnSpc>
              <a:buFont typeface="Wingdings" panose="05000000000000000000" pitchFamily="2" charset="2"/>
              <a:buChar char="ü"/>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9A13BE7-1C4E-4006-BD43-ADFBC236F1E8}" type="datetime1">
              <a:rPr lang="tr-TR" smtClean="0"/>
              <a:t>14.02.2024</a:t>
            </a:fld>
            <a:endParaRPr lang="tr-TR"/>
          </a:p>
        </p:txBody>
      </p:sp>
      <p:sp>
        <p:nvSpPr>
          <p:cNvPr id="6" name="Altbilgi Yer Tutucusu 5"/>
          <p:cNvSpPr>
            <a:spLocks noGrp="1"/>
          </p:cNvSpPr>
          <p:nvPr>
            <p:ph type="ftr" sz="quarter" idx="11"/>
          </p:nvPr>
        </p:nvSpPr>
        <p:spPr/>
        <p:txBody>
          <a:bodyPr/>
          <a:lstStyle/>
          <a:p>
            <a:r>
              <a:rPr lang="tr-TR"/>
              <a:t>Gazi Üniversitesi Risk İzleme ve Yönlendirme Komisyonu</a:t>
            </a:r>
            <a:endParaRPr lang="tr-TR" dirty="0"/>
          </a:p>
        </p:txBody>
      </p:sp>
      <p:sp>
        <p:nvSpPr>
          <p:cNvPr id="7" name="Slayt Numarası Yer Tutucusu 6"/>
          <p:cNvSpPr>
            <a:spLocks noGrp="1"/>
          </p:cNvSpPr>
          <p:nvPr>
            <p:ph type="sldNum" sz="quarter" idx="12"/>
          </p:nvPr>
        </p:nvSpPr>
        <p:spPr/>
        <p:txBody>
          <a:bodyPr/>
          <a:lstStyle/>
          <a:p>
            <a:fld id="{91981988-DF3A-4E37-A8C7-C08040A24D21}" type="slidenum">
              <a:rPr lang="tr-TR" smtClean="0"/>
              <a:pPr/>
              <a:t>‹#›</a:t>
            </a:fld>
            <a:r>
              <a:rPr lang="tr-TR" dirty="0"/>
              <a:t>/398</a:t>
            </a:r>
          </a:p>
        </p:txBody>
      </p:sp>
      <p:sp>
        <p:nvSpPr>
          <p:cNvPr id="12" name="Parallelogram 37">
            <a:extLst>
              <a:ext uri="{FF2B5EF4-FFF2-40B4-BE49-F238E27FC236}">
                <a16:creationId xmlns:a16="http://schemas.microsoft.com/office/drawing/2014/main" id="{E2C6CBE3-7540-07E6-7001-CFB3D205B9AD}"/>
              </a:ext>
            </a:extLst>
          </p:cNvPr>
          <p:cNvSpPr/>
          <p:nvPr userDrawn="1"/>
        </p:nvSpPr>
        <p:spPr>
          <a:xfrm>
            <a:off x="717548" y="1287092"/>
            <a:ext cx="10020302" cy="694940"/>
          </a:xfrm>
          <a:prstGeom prst="parallelogram">
            <a:avLst>
              <a:gd name="adj" fmla="val 3267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V"/>
          </a:p>
        </p:txBody>
      </p:sp>
    </p:spTree>
    <p:extLst>
      <p:ext uri="{BB962C8B-B14F-4D97-AF65-F5344CB8AC3E}">
        <p14:creationId xmlns:p14="http://schemas.microsoft.com/office/powerpoint/2010/main" val="155909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976860"/>
            <a:ext cx="10515600" cy="1325563"/>
          </a:xfrm>
        </p:spPr>
        <p:txBody>
          <a:bodyPr/>
          <a:lstStyle>
            <a:lvl1pPr>
              <a:defRPr>
                <a:solidFill>
                  <a:srgbClr val="164175"/>
                </a:solidFill>
              </a:defRPr>
            </a:lvl1pPr>
          </a:lstStyle>
          <a:p>
            <a:r>
              <a:rPr lang="tr-TR"/>
              <a:t>Asıl başlık stili için tıklatın</a:t>
            </a:r>
          </a:p>
        </p:txBody>
      </p:sp>
      <p:sp>
        <p:nvSpPr>
          <p:cNvPr id="3" name="İçerik Yer Tutucusu 2"/>
          <p:cNvSpPr>
            <a:spLocks noGrp="1"/>
          </p:cNvSpPr>
          <p:nvPr>
            <p:ph sz="half" idx="1"/>
          </p:nvPr>
        </p:nvSpPr>
        <p:spPr>
          <a:xfrm>
            <a:off x="838200" y="2139949"/>
            <a:ext cx="5181600" cy="4037013"/>
          </a:xfrm>
        </p:spPr>
        <p:txBody>
          <a:bodyPr/>
          <a:lstStyle>
            <a:lvl1pPr marL="228600" indent="-228600">
              <a:lnSpc>
                <a:spcPct val="100000"/>
              </a:lnSpc>
              <a:buFont typeface="Wingdings" panose="05000000000000000000" pitchFamily="2" charset="2"/>
              <a:buChar char="ü"/>
              <a:defRPr/>
            </a:lvl1pPr>
            <a:lvl2pPr marL="685800" indent="-228600">
              <a:lnSpc>
                <a:spcPct val="100000"/>
              </a:lnSpc>
              <a:buFont typeface="Wingdings" panose="05000000000000000000" pitchFamily="2" charset="2"/>
              <a:buChar char="ü"/>
              <a:defRPr/>
            </a:lvl2pPr>
            <a:lvl3pPr marL="1143000" indent="-228600">
              <a:lnSpc>
                <a:spcPct val="100000"/>
              </a:lnSpc>
              <a:buFont typeface="Wingdings" panose="05000000000000000000" pitchFamily="2" charset="2"/>
              <a:buChar char="ü"/>
              <a:defRPr/>
            </a:lvl3pPr>
            <a:lvl4pPr marL="1600200" indent="-228600">
              <a:lnSpc>
                <a:spcPct val="100000"/>
              </a:lnSpc>
              <a:buFont typeface="Wingdings" panose="05000000000000000000" pitchFamily="2" charset="2"/>
              <a:buChar char="ü"/>
              <a:defRPr/>
            </a:lvl4pPr>
            <a:lvl5pPr marL="2057400" indent="-228600">
              <a:lnSpc>
                <a:spcPct val="100000"/>
              </a:lnSpc>
              <a:buFont typeface="Wingdings" panose="05000000000000000000" pitchFamily="2" charset="2"/>
              <a:buChar char="ü"/>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2139949"/>
            <a:ext cx="5181600" cy="4037013"/>
          </a:xfrm>
        </p:spPr>
        <p:txBody>
          <a:bodyPr/>
          <a:lstStyle>
            <a:lvl1pPr marL="228600" indent="-228600">
              <a:lnSpc>
                <a:spcPct val="100000"/>
              </a:lnSpc>
              <a:buFont typeface="Wingdings" panose="05000000000000000000" pitchFamily="2" charset="2"/>
              <a:buChar char="ü"/>
              <a:defRPr/>
            </a:lvl1pPr>
            <a:lvl2pPr marL="685800" indent="-228600">
              <a:lnSpc>
                <a:spcPct val="100000"/>
              </a:lnSpc>
              <a:buFont typeface="Wingdings" panose="05000000000000000000" pitchFamily="2" charset="2"/>
              <a:buChar char="ü"/>
              <a:defRPr/>
            </a:lvl2pPr>
            <a:lvl3pPr marL="1143000" indent="-228600">
              <a:lnSpc>
                <a:spcPct val="100000"/>
              </a:lnSpc>
              <a:buFont typeface="Wingdings" panose="05000000000000000000" pitchFamily="2" charset="2"/>
              <a:buChar char="ü"/>
              <a:defRPr/>
            </a:lvl3pPr>
            <a:lvl4pPr marL="1600200" indent="-228600">
              <a:lnSpc>
                <a:spcPct val="100000"/>
              </a:lnSpc>
              <a:buFont typeface="Wingdings" panose="05000000000000000000" pitchFamily="2" charset="2"/>
              <a:buChar char="ü"/>
              <a:defRPr/>
            </a:lvl4pPr>
            <a:lvl5pPr marL="2057400" indent="-228600">
              <a:lnSpc>
                <a:spcPct val="100000"/>
              </a:lnSpc>
              <a:buFont typeface="Wingdings" panose="05000000000000000000" pitchFamily="2" charset="2"/>
              <a:buChar char="ü"/>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999FD4-0273-49C3-8000-17592CBD0F79}" type="datetime1">
              <a:rPr lang="tr-TR" smtClean="0"/>
              <a:t>14.02.2024</a:t>
            </a:fld>
            <a:endParaRPr lang="tr-TR"/>
          </a:p>
        </p:txBody>
      </p:sp>
      <p:sp>
        <p:nvSpPr>
          <p:cNvPr id="6" name="Altbilgi Yer Tutucusu 5"/>
          <p:cNvSpPr>
            <a:spLocks noGrp="1"/>
          </p:cNvSpPr>
          <p:nvPr>
            <p:ph type="ftr" sz="quarter" idx="11"/>
          </p:nvPr>
        </p:nvSpPr>
        <p:spPr/>
        <p:txBody>
          <a:bodyPr/>
          <a:lstStyle/>
          <a:p>
            <a:r>
              <a:rPr lang="tr-TR"/>
              <a:t>Gazi Üniversitesi Risk İzleme ve Yönlendirme Komisyonu</a:t>
            </a:r>
          </a:p>
        </p:txBody>
      </p:sp>
      <p:sp>
        <p:nvSpPr>
          <p:cNvPr id="7" name="Slayt Numarası Yer Tutucusu 6"/>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155909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A807965-3028-4791-A0AE-51B0C42FC395}" type="datetime1">
              <a:rPr lang="tr-TR" smtClean="0"/>
              <a:t>14.02.2024</a:t>
            </a:fld>
            <a:endParaRPr lang="tr-TR"/>
          </a:p>
        </p:txBody>
      </p:sp>
      <p:sp>
        <p:nvSpPr>
          <p:cNvPr id="8" name="Altbilgi Yer Tutucusu 7"/>
          <p:cNvSpPr>
            <a:spLocks noGrp="1"/>
          </p:cNvSpPr>
          <p:nvPr>
            <p:ph type="ftr" sz="quarter" idx="11"/>
          </p:nvPr>
        </p:nvSpPr>
        <p:spPr/>
        <p:txBody>
          <a:bodyPr/>
          <a:lstStyle/>
          <a:p>
            <a:r>
              <a:rPr lang="tr-TR"/>
              <a:t>Gazi Üniversitesi Risk İzleme ve Yönlendirme Komisyonu</a:t>
            </a:r>
          </a:p>
        </p:txBody>
      </p:sp>
      <p:sp>
        <p:nvSpPr>
          <p:cNvPr id="9" name="Slayt Numarası Yer Tutucusu 8"/>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2676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C0FB641-8B66-4A8B-92A7-4A8DF2A239BB}" type="datetime1">
              <a:rPr lang="tr-TR" smtClean="0"/>
              <a:t>14.02.2024</a:t>
            </a:fld>
            <a:endParaRPr lang="tr-TR"/>
          </a:p>
        </p:txBody>
      </p:sp>
      <p:sp>
        <p:nvSpPr>
          <p:cNvPr id="4" name="Altbilgi Yer Tutucusu 3"/>
          <p:cNvSpPr>
            <a:spLocks noGrp="1"/>
          </p:cNvSpPr>
          <p:nvPr>
            <p:ph type="ftr" sz="quarter" idx="11"/>
          </p:nvPr>
        </p:nvSpPr>
        <p:spPr/>
        <p:txBody>
          <a:bodyPr/>
          <a:lstStyle/>
          <a:p>
            <a:r>
              <a:rPr lang="tr-TR"/>
              <a:t>Gazi Üniversitesi Risk İzleme ve Yönlendirme Komisyonu</a:t>
            </a:r>
          </a:p>
        </p:txBody>
      </p:sp>
      <p:sp>
        <p:nvSpPr>
          <p:cNvPr id="5" name="Slayt Numarası Yer Tutucusu 4"/>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137678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BFDF21-0CFD-4A24-8824-F279085734CB}" type="datetime1">
              <a:rPr lang="tr-TR" smtClean="0"/>
              <a:t>14.02.2024</a:t>
            </a:fld>
            <a:endParaRPr lang="tr-TR"/>
          </a:p>
        </p:txBody>
      </p:sp>
      <p:sp>
        <p:nvSpPr>
          <p:cNvPr id="3" name="Altbilgi Yer Tutucusu 2"/>
          <p:cNvSpPr>
            <a:spLocks noGrp="1"/>
          </p:cNvSpPr>
          <p:nvPr>
            <p:ph type="ftr" sz="quarter" idx="11"/>
          </p:nvPr>
        </p:nvSpPr>
        <p:spPr/>
        <p:txBody>
          <a:bodyPr/>
          <a:lstStyle/>
          <a:p>
            <a:r>
              <a:rPr lang="tr-TR"/>
              <a:t>Gazi Üniversitesi Risk İzleme ve Yönlendirme Komisyonu</a:t>
            </a:r>
          </a:p>
        </p:txBody>
      </p:sp>
      <p:sp>
        <p:nvSpPr>
          <p:cNvPr id="4" name="Slayt Numarası Yer Tutucusu 3"/>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45761849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573FCFC-EA64-48A3-9F88-BC9E3C379AF2}" type="datetime1">
              <a:rPr lang="tr-TR" smtClean="0"/>
              <a:t>14.02.2024</a:t>
            </a:fld>
            <a:endParaRPr lang="tr-TR"/>
          </a:p>
        </p:txBody>
      </p:sp>
      <p:sp>
        <p:nvSpPr>
          <p:cNvPr id="6" name="Altbilgi Yer Tutucusu 5"/>
          <p:cNvSpPr>
            <a:spLocks noGrp="1"/>
          </p:cNvSpPr>
          <p:nvPr>
            <p:ph type="ftr" sz="quarter" idx="11"/>
          </p:nvPr>
        </p:nvSpPr>
        <p:spPr/>
        <p:txBody>
          <a:bodyPr/>
          <a:lstStyle/>
          <a:p>
            <a:r>
              <a:rPr lang="tr-TR"/>
              <a:t>Gazi Üniversitesi Risk İzleme ve Yönlendirme Komisyonu</a:t>
            </a:r>
          </a:p>
        </p:txBody>
      </p:sp>
      <p:sp>
        <p:nvSpPr>
          <p:cNvPr id="7" name="Slayt Numarası Yer Tutucusu 6"/>
          <p:cNvSpPr>
            <a:spLocks noGrp="1"/>
          </p:cNvSpPr>
          <p:nvPr>
            <p:ph type="sldNum" sz="quarter" idx="12"/>
          </p:nvPr>
        </p:nvSpPr>
        <p:spPr/>
        <p:txBody>
          <a:body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336021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8ECF1-1AED-4914-9892-470710CEA20D}" type="datetime1">
              <a:rPr lang="tr-TR" smtClean="0"/>
              <a:t>14.02.2024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Gazi Üniversitesi Risk İzleme ve Yönlendirme Komisyonu</a:t>
            </a: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81988-DF3A-4E37-A8C7-C08040A24D21}" type="slidenum">
              <a:rPr lang="tr-TR" smtClean="0"/>
              <a:pPr/>
              <a:t>‹#›</a:t>
            </a:fld>
            <a:r>
              <a:rPr lang="tr-TR"/>
              <a:t>/398</a:t>
            </a:r>
          </a:p>
        </p:txBody>
      </p:sp>
    </p:spTree>
    <p:extLst>
      <p:ext uri="{BB962C8B-B14F-4D97-AF65-F5344CB8AC3E}">
        <p14:creationId xmlns:p14="http://schemas.microsoft.com/office/powerpoint/2010/main" val="215751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up 70">
            <a:extLst>
              <a:ext uri="{FF2B5EF4-FFF2-40B4-BE49-F238E27FC236}">
                <a16:creationId xmlns:a16="http://schemas.microsoft.com/office/drawing/2014/main" id="{5FC4F4BB-99D4-8A67-183D-037923E4AC83}"/>
              </a:ext>
            </a:extLst>
          </p:cNvPr>
          <p:cNvGrpSpPr/>
          <p:nvPr/>
        </p:nvGrpSpPr>
        <p:grpSpPr>
          <a:xfrm>
            <a:off x="1507901" y="2639549"/>
            <a:ext cx="9503535" cy="1846385"/>
            <a:chOff x="659520" y="2676069"/>
            <a:chExt cx="9503535" cy="2247310"/>
          </a:xfrm>
        </p:grpSpPr>
        <p:sp>
          <p:nvSpPr>
            <p:cNvPr id="70" name="Parallelogram 34">
              <a:extLst>
                <a:ext uri="{FF2B5EF4-FFF2-40B4-BE49-F238E27FC236}">
                  <a16:creationId xmlns:a16="http://schemas.microsoft.com/office/drawing/2014/main" id="{232D5C80-EAB2-A63A-99AF-AFA047521CB6}"/>
                </a:ext>
              </a:extLst>
            </p:cNvPr>
            <p:cNvSpPr/>
            <p:nvPr/>
          </p:nvSpPr>
          <p:spPr>
            <a:xfrm>
              <a:off x="2108349" y="3373475"/>
              <a:ext cx="1516650" cy="1549904"/>
            </a:xfrm>
            <a:prstGeom prst="parallelogram">
              <a:avLst>
                <a:gd name="adj" fmla="val 39182"/>
              </a:avLst>
            </a:prstGeom>
            <a:solidFill>
              <a:srgbClr val="66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arallelogram 34">
              <a:extLst>
                <a:ext uri="{FF2B5EF4-FFF2-40B4-BE49-F238E27FC236}">
                  <a16:creationId xmlns:a16="http://schemas.microsoft.com/office/drawing/2014/main" id="{F863687A-9BE0-95AA-4735-67B9DC3588AD}"/>
                </a:ext>
              </a:extLst>
            </p:cNvPr>
            <p:cNvSpPr/>
            <p:nvPr/>
          </p:nvSpPr>
          <p:spPr>
            <a:xfrm>
              <a:off x="2364295" y="3373475"/>
              <a:ext cx="1516650" cy="1549904"/>
            </a:xfrm>
            <a:prstGeom prst="parallelogram">
              <a:avLst>
                <a:gd name="adj" fmla="val 39182"/>
              </a:avLst>
            </a:prstGeom>
            <a:solidFill>
              <a:srgbClr val="19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arallelogram 34">
              <a:extLst>
                <a:ext uri="{FF2B5EF4-FFF2-40B4-BE49-F238E27FC236}">
                  <a16:creationId xmlns:a16="http://schemas.microsoft.com/office/drawing/2014/main" id="{FB784F58-6968-18CB-0FDB-1E9A7EBA716D}"/>
                </a:ext>
              </a:extLst>
            </p:cNvPr>
            <p:cNvSpPr/>
            <p:nvPr/>
          </p:nvSpPr>
          <p:spPr>
            <a:xfrm>
              <a:off x="7664387" y="2676069"/>
              <a:ext cx="2284607" cy="1549904"/>
            </a:xfrm>
            <a:prstGeom prst="parallelogram">
              <a:avLst>
                <a:gd name="adj" fmla="val 391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34">
              <a:extLst>
                <a:ext uri="{FF2B5EF4-FFF2-40B4-BE49-F238E27FC236}">
                  <a16:creationId xmlns:a16="http://schemas.microsoft.com/office/drawing/2014/main" id="{0E6842F3-3C86-7A46-7C79-19F785910541}"/>
                </a:ext>
              </a:extLst>
            </p:cNvPr>
            <p:cNvSpPr/>
            <p:nvPr/>
          </p:nvSpPr>
          <p:spPr>
            <a:xfrm>
              <a:off x="2016242" y="2822579"/>
              <a:ext cx="7691700" cy="1912602"/>
            </a:xfrm>
            <a:prstGeom prst="parallelogram">
              <a:avLst>
                <a:gd name="adj" fmla="val 39182"/>
              </a:avLst>
            </a:prstGeom>
            <a:solidFill>
              <a:schemeClr val="bg2"/>
            </a:solidFill>
            <a:ln>
              <a:noFill/>
            </a:ln>
            <a:effectLst>
              <a:glow rad="381000">
                <a:schemeClr val="tx1">
                  <a:alpha val="2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hape">
              <a:extLst>
                <a:ext uri="{FF2B5EF4-FFF2-40B4-BE49-F238E27FC236}">
                  <a16:creationId xmlns:a16="http://schemas.microsoft.com/office/drawing/2014/main" id="{BF396258-B888-09B4-E8A2-2549120C948B}"/>
                </a:ext>
              </a:extLst>
            </p:cNvPr>
            <p:cNvSpPr/>
            <p:nvPr/>
          </p:nvSpPr>
          <p:spPr>
            <a:xfrm>
              <a:off x="1822027" y="4212591"/>
              <a:ext cx="401941" cy="383834"/>
            </a:xfrm>
            <a:custGeom>
              <a:avLst/>
              <a:gdLst>
                <a:gd name="connsiteX0" fmla="*/ 929 w 19488"/>
                <a:gd name="connsiteY0" fmla="*/ 0 h 21600"/>
                <a:gd name="connsiteX1" fmla="*/ 929 w 19488"/>
                <a:gd name="connsiteY1" fmla="*/ 0 h 21600"/>
                <a:gd name="connsiteX2" fmla="*/ 19488 w 19488"/>
                <a:gd name="connsiteY2" fmla="*/ 0 h 21600"/>
                <a:gd name="connsiteX3" fmla="*/ 11300 w 19488"/>
                <a:gd name="connsiteY3" fmla="*/ 21600 h 21600"/>
                <a:gd name="connsiteX4" fmla="*/ 929 w 19488"/>
                <a:gd name="connsiteY4" fmla="*/ 0 h 21600"/>
                <a:gd name="connsiteX0" fmla="*/ 802 w 19361"/>
                <a:gd name="connsiteY0" fmla="*/ 0 h 21936"/>
                <a:gd name="connsiteX1" fmla="*/ 802 w 19361"/>
                <a:gd name="connsiteY1" fmla="*/ 0 h 21936"/>
                <a:gd name="connsiteX2" fmla="*/ 19361 w 19361"/>
                <a:gd name="connsiteY2" fmla="*/ 0 h 21936"/>
                <a:gd name="connsiteX3" fmla="*/ 12475 w 19361"/>
                <a:gd name="connsiteY3" fmla="*/ 21936 h 21936"/>
                <a:gd name="connsiteX4" fmla="*/ 802 w 19361"/>
                <a:gd name="connsiteY4" fmla="*/ 0 h 21936"/>
                <a:gd name="connsiteX0" fmla="*/ 802 w 19795"/>
                <a:gd name="connsiteY0" fmla="*/ 0 h 21936"/>
                <a:gd name="connsiteX1" fmla="*/ 802 w 19795"/>
                <a:gd name="connsiteY1" fmla="*/ 0 h 21936"/>
                <a:gd name="connsiteX2" fmla="*/ 19795 w 19795"/>
                <a:gd name="connsiteY2" fmla="*/ 0 h 21936"/>
                <a:gd name="connsiteX3" fmla="*/ 12475 w 19795"/>
                <a:gd name="connsiteY3" fmla="*/ 21936 h 21936"/>
                <a:gd name="connsiteX4" fmla="*/ 802 w 19795"/>
                <a:gd name="connsiteY4" fmla="*/ 0 h 2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5" h="21936" extrusionOk="0">
                  <a:moveTo>
                    <a:pt x="802" y="0"/>
                  </a:moveTo>
                  <a:lnTo>
                    <a:pt x="802" y="0"/>
                  </a:lnTo>
                  <a:lnTo>
                    <a:pt x="19795" y="0"/>
                  </a:lnTo>
                  <a:lnTo>
                    <a:pt x="12475" y="21936"/>
                  </a:lnTo>
                  <a:cubicBezTo>
                    <a:pt x="3742" y="21936"/>
                    <a:pt x="-2239" y="8526"/>
                    <a:pt x="802" y="0"/>
                  </a:cubicBezTo>
                  <a:close/>
                </a:path>
              </a:pathLst>
            </a:custGeom>
            <a:solidFill>
              <a:schemeClr val="bg1">
                <a:lumMod val="65000"/>
              </a:schemeClr>
            </a:solidFill>
            <a:ln w="12700">
              <a:miter lim="400000"/>
            </a:ln>
          </p:spPr>
          <p:txBody>
            <a:bodyPr lIns="38100" tIns="38100" rIns="38100" bIns="38100" anchor="ctr"/>
            <a:lstStyle/>
            <a:p>
              <a:pPr>
                <a:defRPr sz="3000">
                  <a:solidFill>
                    <a:srgbClr val="FFFFFF"/>
                  </a:solidFill>
                </a:defRPr>
              </a:pPr>
              <a:endParaRPr/>
            </a:p>
          </p:txBody>
        </p:sp>
        <p:sp>
          <p:nvSpPr>
            <p:cNvPr id="61" name="Serbest Form: Şekil 60">
              <a:extLst>
                <a:ext uri="{FF2B5EF4-FFF2-40B4-BE49-F238E27FC236}">
                  <a16:creationId xmlns:a16="http://schemas.microsoft.com/office/drawing/2014/main" id="{103FB2E0-360D-BE3D-4978-3A2674A68E6B}"/>
                </a:ext>
              </a:extLst>
            </p:cNvPr>
            <p:cNvSpPr/>
            <p:nvPr/>
          </p:nvSpPr>
          <p:spPr>
            <a:xfrm>
              <a:off x="1835131" y="3411013"/>
              <a:ext cx="822778" cy="808085"/>
            </a:xfrm>
            <a:custGeom>
              <a:avLst/>
              <a:gdLst>
                <a:gd name="connsiteX0" fmla="*/ 150019 w 666750"/>
                <a:gd name="connsiteY0" fmla="*/ 0 h 588169"/>
                <a:gd name="connsiteX1" fmla="*/ 0 w 666750"/>
                <a:gd name="connsiteY1" fmla="*/ 588169 h 588169"/>
                <a:gd name="connsiteX2" fmla="*/ 666750 w 666750"/>
                <a:gd name="connsiteY2" fmla="*/ 588169 h 588169"/>
                <a:gd name="connsiteX3" fmla="*/ 150019 w 666750"/>
                <a:gd name="connsiteY3" fmla="*/ 0 h 588169"/>
                <a:gd name="connsiteX0" fmla="*/ 159544 w 666750"/>
                <a:gd name="connsiteY0" fmla="*/ 0 h 657506"/>
                <a:gd name="connsiteX1" fmla="*/ 0 w 666750"/>
                <a:gd name="connsiteY1" fmla="*/ 657506 h 657506"/>
                <a:gd name="connsiteX2" fmla="*/ 666750 w 666750"/>
                <a:gd name="connsiteY2" fmla="*/ 657506 h 657506"/>
                <a:gd name="connsiteX3" fmla="*/ 159544 w 666750"/>
                <a:gd name="connsiteY3" fmla="*/ 0 h 657506"/>
              </a:gdLst>
              <a:ahLst/>
              <a:cxnLst>
                <a:cxn ang="0">
                  <a:pos x="connsiteX0" y="connsiteY0"/>
                </a:cxn>
                <a:cxn ang="0">
                  <a:pos x="connsiteX1" y="connsiteY1"/>
                </a:cxn>
                <a:cxn ang="0">
                  <a:pos x="connsiteX2" y="connsiteY2"/>
                </a:cxn>
                <a:cxn ang="0">
                  <a:pos x="connsiteX3" y="connsiteY3"/>
                </a:cxn>
              </a:cxnLst>
              <a:rect l="l" t="t" r="r" b="b"/>
              <a:pathLst>
                <a:path w="666750" h="657506">
                  <a:moveTo>
                    <a:pt x="159544" y="0"/>
                  </a:moveTo>
                  <a:lnTo>
                    <a:pt x="0" y="657506"/>
                  </a:lnTo>
                  <a:lnTo>
                    <a:pt x="666750" y="657506"/>
                  </a:lnTo>
                  <a:lnTo>
                    <a:pt x="159544" y="0"/>
                  </a:lnTo>
                  <a:close/>
                </a:path>
              </a:pathLst>
            </a:custGeom>
            <a:solidFill>
              <a:srgbClr val="66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Dikdörtgen: Köşeleri Yuvarlatılmış 61">
              <a:extLst>
                <a:ext uri="{FF2B5EF4-FFF2-40B4-BE49-F238E27FC236}">
                  <a16:creationId xmlns:a16="http://schemas.microsoft.com/office/drawing/2014/main" id="{BA1637D7-B0A4-B108-10CE-68C5D5025954}"/>
                </a:ext>
              </a:extLst>
            </p:cNvPr>
            <p:cNvSpPr/>
            <p:nvPr/>
          </p:nvSpPr>
          <p:spPr>
            <a:xfrm>
              <a:off x="659520" y="2843594"/>
              <a:ext cx="9503535" cy="1585649"/>
            </a:xfrm>
            <a:prstGeom prst="roundRect">
              <a:avLst>
                <a:gd name="adj" fmla="val 41810"/>
              </a:avLst>
            </a:prstGeom>
            <a:solidFill>
              <a:srgbClr val="66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lgn="just"/>
              <a:r>
                <a:rPr lang="tr-TR" sz="3200" b="1" dirty="0" smtClean="0">
                  <a:solidFill>
                    <a:schemeClr val="bg1"/>
                  </a:solidFill>
                  <a:latin typeface="+mj-lt"/>
                </a:rPr>
                <a:t>      RİSK </a:t>
              </a:r>
              <a:r>
                <a:rPr lang="tr-TR" sz="3200" b="1" dirty="0">
                  <a:solidFill>
                    <a:schemeClr val="bg1"/>
                  </a:solidFill>
                  <a:latin typeface="+mj-lt"/>
                </a:rPr>
                <a:t>İZLEME VE YÖNLENDİRME </a:t>
              </a:r>
              <a:r>
                <a:rPr lang="tr-TR" sz="3200" b="1" dirty="0" smtClean="0">
                  <a:solidFill>
                    <a:schemeClr val="bg1"/>
                  </a:solidFill>
                  <a:latin typeface="+mj-lt"/>
                </a:rPr>
                <a:t>ÇALIŞTAYI:</a:t>
              </a:r>
              <a:endParaRPr lang="tr-TR" sz="3200" b="1" dirty="0">
                <a:solidFill>
                  <a:schemeClr val="bg1"/>
                </a:solidFill>
                <a:latin typeface="+mj-lt"/>
              </a:endParaRPr>
            </a:p>
            <a:p>
              <a:pPr marL="358775" algn="ctr"/>
              <a:r>
                <a:rPr lang="tr-TR" sz="2800" b="1" dirty="0" smtClean="0">
                  <a:solidFill>
                    <a:schemeClr val="bg1"/>
                  </a:solidFill>
                  <a:latin typeface="+mj-lt"/>
                </a:rPr>
                <a:t>«RİSK </a:t>
              </a:r>
              <a:r>
                <a:rPr lang="tr-TR" sz="2800" b="1" dirty="0">
                  <a:solidFill>
                    <a:schemeClr val="bg1"/>
                  </a:solidFill>
                  <a:latin typeface="+mj-lt"/>
                </a:rPr>
                <a:t>YÖNETİM SİSTEMİ GÜNCELLEMESİ»</a:t>
              </a:r>
            </a:p>
          </p:txBody>
        </p:sp>
        <p:sp>
          <p:nvSpPr>
            <p:cNvPr id="68" name="Parallelogram 34">
              <a:extLst>
                <a:ext uri="{FF2B5EF4-FFF2-40B4-BE49-F238E27FC236}">
                  <a16:creationId xmlns:a16="http://schemas.microsoft.com/office/drawing/2014/main" id="{6E0D2C76-22AA-DA3E-A7E9-AF4B79CC5F28}"/>
                </a:ext>
              </a:extLst>
            </p:cNvPr>
            <p:cNvSpPr/>
            <p:nvPr/>
          </p:nvSpPr>
          <p:spPr>
            <a:xfrm>
              <a:off x="2620241" y="4553913"/>
              <a:ext cx="1004758" cy="369465"/>
            </a:xfrm>
            <a:prstGeom prst="parallelogram">
              <a:avLst>
                <a:gd name="adj" fmla="val 39182"/>
              </a:avLst>
            </a:prstGeom>
            <a:solidFill>
              <a:srgbClr val="265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3"/>
          <p:cNvPicPr>
            <a:picLocks noChangeAspect="1"/>
          </p:cNvPicPr>
          <p:nvPr/>
        </p:nvPicPr>
        <p:blipFill>
          <a:blip r:embed="rId2"/>
          <a:stretch>
            <a:fillRect/>
          </a:stretch>
        </p:blipFill>
        <p:spPr>
          <a:xfrm>
            <a:off x="5465429" y="734882"/>
            <a:ext cx="1588477" cy="1521003"/>
          </a:xfrm>
          <a:prstGeom prst="rect">
            <a:avLst/>
          </a:prstGeom>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9" name="Slayt Numarası Yer Tutucusu 8"/>
          <p:cNvSpPr>
            <a:spLocks noGrp="1"/>
          </p:cNvSpPr>
          <p:nvPr>
            <p:ph type="sldNum" sz="quarter" idx="12"/>
          </p:nvPr>
        </p:nvSpPr>
        <p:spPr/>
        <p:txBody>
          <a:bodyPr/>
          <a:lstStyle/>
          <a:p>
            <a:fld id="{91981988-DF3A-4E37-A8C7-C08040A24D21}" type="slidenum">
              <a:rPr lang="tr-TR" smtClean="0"/>
              <a:pPr/>
              <a:t>1</a:t>
            </a:fld>
            <a:r>
              <a:rPr lang="tr-TR" dirty="0" smtClean="0"/>
              <a:t>/25</a:t>
            </a:r>
          </a:p>
        </p:txBody>
      </p:sp>
    </p:spTree>
    <p:extLst>
      <p:ext uri="{BB962C8B-B14F-4D97-AF65-F5344CB8AC3E}">
        <p14:creationId xmlns:p14="http://schemas.microsoft.com/office/powerpoint/2010/main" val="2713920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5214" y="2693352"/>
            <a:ext cx="5811335" cy="4028123"/>
          </a:xfrm>
        </p:spPr>
        <p:txBody>
          <a:bodyPr>
            <a:normAutofit/>
          </a:bodyPr>
          <a:lstStyle/>
          <a:p>
            <a:pPr marL="0" indent="0" algn="just">
              <a:lnSpc>
                <a:spcPct val="150000"/>
              </a:lnSpc>
              <a:buNone/>
            </a:pPr>
            <a:r>
              <a:rPr lang="tr-TR" sz="2000" dirty="0"/>
              <a:t>Komisyon tarafından,</a:t>
            </a:r>
          </a:p>
          <a:p>
            <a:pPr algn="just">
              <a:lnSpc>
                <a:spcPct val="150000"/>
              </a:lnSpc>
            </a:pPr>
            <a:r>
              <a:rPr lang="tr-TR" sz="2000" dirty="0"/>
              <a:t> </a:t>
            </a:r>
            <a:r>
              <a:rPr lang="tr-TR" sz="2000" b="1" dirty="0"/>
              <a:t>2023 </a:t>
            </a:r>
            <a:r>
              <a:rPr lang="tr-TR" sz="2000" b="1" dirty="0" smtClean="0"/>
              <a:t>yılında, 35 </a:t>
            </a:r>
            <a:r>
              <a:rPr lang="tr-TR" sz="2000" dirty="0" smtClean="0"/>
              <a:t>olağan toplantı gerçekleştirilmiştir</a:t>
            </a:r>
            <a:r>
              <a:rPr lang="tr-TR" sz="2000" dirty="0"/>
              <a:t>. </a:t>
            </a:r>
          </a:p>
        </p:txBody>
      </p:sp>
      <p:pic>
        <p:nvPicPr>
          <p:cNvPr id="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9" name="Metin kutusu 8">
            <a:extLst>
              <a:ext uri="{FF2B5EF4-FFF2-40B4-BE49-F238E27FC236}">
                <a16:creationId xmlns:a16="http://schemas.microsoft.com/office/drawing/2014/main" id="{EC372F7B-5B0A-8382-97D0-EAD198DD0B36}"/>
              </a:ext>
            </a:extLst>
          </p:cNvPr>
          <p:cNvSpPr txBox="1"/>
          <p:nvPr/>
        </p:nvSpPr>
        <p:spPr>
          <a:xfrm>
            <a:off x="1750749" y="498611"/>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749" y="1270001"/>
            <a:ext cx="4858416" cy="4685046"/>
          </a:xfrm>
          <a:prstGeom prst="rect">
            <a:avLst/>
          </a:prstGeom>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11" name="Slayt Numarası Yer Tutucusu 10"/>
          <p:cNvSpPr>
            <a:spLocks noGrp="1"/>
          </p:cNvSpPr>
          <p:nvPr>
            <p:ph type="sldNum" sz="quarter" idx="12"/>
          </p:nvPr>
        </p:nvSpPr>
        <p:spPr/>
        <p:txBody>
          <a:bodyPr/>
          <a:lstStyle/>
          <a:p>
            <a:fld id="{91981988-DF3A-4E37-A8C7-C08040A24D21}" type="slidenum">
              <a:rPr lang="tr-TR" smtClean="0"/>
              <a:pPr/>
              <a:t>10</a:t>
            </a:fld>
            <a:r>
              <a:rPr lang="tr-TR" dirty="0" smtClean="0"/>
              <a:t>/25</a:t>
            </a:r>
            <a:endParaRPr lang="tr-TR" dirty="0"/>
          </a:p>
        </p:txBody>
      </p:sp>
    </p:spTree>
    <p:extLst>
      <p:ext uri="{BB962C8B-B14F-4D97-AF65-F5344CB8AC3E}">
        <p14:creationId xmlns:p14="http://schemas.microsoft.com/office/powerpoint/2010/main" val="421099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12" name="Metin kutusu 11">
            <a:extLst>
              <a:ext uri="{FF2B5EF4-FFF2-40B4-BE49-F238E27FC236}">
                <a16:creationId xmlns:a16="http://schemas.microsoft.com/office/drawing/2014/main" id="{EC372F7B-5B0A-8382-97D0-EAD198DD0B36}"/>
              </a:ext>
            </a:extLst>
          </p:cNvPr>
          <p:cNvSpPr txBox="1"/>
          <p:nvPr/>
        </p:nvSpPr>
        <p:spPr>
          <a:xfrm>
            <a:off x="1547618" y="323113"/>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19" name="Unvan 1">
            <a:extLst>
              <a:ext uri="{FF2B5EF4-FFF2-40B4-BE49-F238E27FC236}">
                <a16:creationId xmlns:a16="http://schemas.microsoft.com/office/drawing/2014/main" id="{C6FC2DAD-E482-2012-6A3F-247AE3C9474A}"/>
              </a:ext>
            </a:extLst>
          </p:cNvPr>
          <p:cNvSpPr txBox="1">
            <a:spLocks/>
          </p:cNvSpPr>
          <p:nvPr/>
        </p:nvSpPr>
        <p:spPr>
          <a:xfrm>
            <a:off x="816354" y="1521570"/>
            <a:ext cx="4989785" cy="47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sp>
        <p:nvSpPr>
          <p:cNvPr id="20" name="Unvan 1">
            <a:extLst>
              <a:ext uri="{FF2B5EF4-FFF2-40B4-BE49-F238E27FC236}">
                <a16:creationId xmlns:a16="http://schemas.microsoft.com/office/drawing/2014/main" id="{C6FC2DAD-E482-2012-6A3F-247AE3C9474A}"/>
              </a:ext>
            </a:extLst>
          </p:cNvPr>
          <p:cNvSpPr txBox="1">
            <a:spLocks/>
          </p:cNvSpPr>
          <p:nvPr/>
        </p:nvSpPr>
        <p:spPr>
          <a:xfrm>
            <a:off x="1147830" y="1275119"/>
            <a:ext cx="5329797" cy="376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sp>
        <p:nvSpPr>
          <p:cNvPr id="6" name="Dikdörtgen 5"/>
          <p:cNvSpPr/>
          <p:nvPr/>
        </p:nvSpPr>
        <p:spPr>
          <a:xfrm>
            <a:off x="592735" y="2385563"/>
            <a:ext cx="5884892" cy="2923877"/>
          </a:xfrm>
          <a:prstGeom prst="rect">
            <a:avLst/>
          </a:prstGeom>
        </p:spPr>
        <p:txBody>
          <a:bodyPr wrap="square">
            <a:spAutoFit/>
          </a:bodyPr>
          <a:lstStyle/>
          <a:p>
            <a:pPr algn="just">
              <a:spcAft>
                <a:spcPts val="0"/>
              </a:spcAft>
            </a:pPr>
            <a:r>
              <a:rPr lang="tr-TR" sz="1600" dirty="0">
                <a:solidFill>
                  <a:schemeClr val="accent1">
                    <a:lumMod val="50000"/>
                  </a:schemeClr>
                </a:solidFill>
                <a:latin typeface="Times New Roman" panose="02020603050405020304" pitchFamily="18" charset="0"/>
                <a:ea typeface="Times New Roman" panose="02020603050405020304" pitchFamily="18" charset="0"/>
              </a:rPr>
              <a:t> </a:t>
            </a:r>
          </a:p>
          <a:p>
            <a:pPr marL="285750" indent="-285750" algn="just">
              <a:lnSpc>
                <a:spcPct val="150000"/>
              </a:lnSpc>
              <a:spcAft>
                <a:spcPts val="0"/>
              </a:spcAft>
              <a:buFont typeface="Wingdings" panose="05000000000000000000" pitchFamily="2" charset="2"/>
              <a:buChar char="Ø"/>
            </a:pPr>
            <a:r>
              <a:rPr lang="tr-TR" sz="1600" dirty="0">
                <a:ea typeface="Times New Roman" panose="02020603050405020304" pitchFamily="18" charset="0"/>
              </a:rPr>
              <a:t>Birim ve personele ilişkin sorumluluk ve yetkiler, kalite döngüleri (planla, uygula, kontrol et, önlem al), kontrol, raporlama vb. faaliyetler Komisyonumuz Çalışma Usul ve Esaslarında belirlenmiştir.</a:t>
            </a:r>
          </a:p>
          <a:p>
            <a:pPr marL="285750" indent="-285750" algn="just">
              <a:lnSpc>
                <a:spcPct val="150000"/>
              </a:lnSpc>
              <a:spcAft>
                <a:spcPts val="0"/>
              </a:spcAft>
              <a:buFont typeface="Wingdings" panose="05000000000000000000" pitchFamily="2" charset="2"/>
              <a:buChar char="Ø"/>
            </a:pPr>
            <a:r>
              <a:rPr lang="tr-TR" sz="1600" dirty="0">
                <a:ea typeface="Times New Roman" panose="02020603050405020304" pitchFamily="18" charset="0"/>
              </a:rPr>
              <a:t>Kamu İç Kontrol Standartlarına Uyum Eylem Planının Komisyonumuz ile ilgili bölümleri uygulanmakta, değerlendirilmekte, raporlanmakta ve takip edilmektedir</a:t>
            </a:r>
            <a:r>
              <a:rPr lang="tr-TR" sz="1600" dirty="0">
                <a:solidFill>
                  <a:schemeClr val="accent1">
                    <a:lumMod val="50000"/>
                  </a:schemeClr>
                </a:solidFill>
                <a:ea typeface="Times New Roman" panose="02020603050405020304" pitchFamily="18" charset="0"/>
              </a:rPr>
              <a:t>.</a:t>
            </a:r>
            <a:endParaRPr lang="tr-TR" sz="1600" dirty="0">
              <a:ea typeface="Times New Roman" panose="02020603050405020304" pitchFamily="18" charset="0"/>
            </a:endParaRPr>
          </a:p>
        </p:txBody>
      </p:sp>
      <p:pic>
        <p:nvPicPr>
          <p:cNvPr id="16" name="İçerik Yer Tutucusu 6"/>
          <p:cNvPicPr>
            <a:picLocks noGrp="1" noChangeAspect="1"/>
          </p:cNvPicPr>
          <p:nvPr>
            <p:ph idx="1"/>
          </p:nvPr>
        </p:nvPicPr>
        <p:blipFill rotWithShape="1">
          <a:blip r:embed="rId3"/>
          <a:srcRect l="10277" t="11070" r="575" b="1786"/>
          <a:stretch/>
        </p:blipFill>
        <p:spPr>
          <a:xfrm>
            <a:off x="7067839" y="670560"/>
            <a:ext cx="4871611" cy="5571036"/>
          </a:xfrm>
          <a:prstGeom prst="rect">
            <a:avLst/>
          </a:prstGeom>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11</a:t>
            </a:fld>
            <a:r>
              <a:rPr lang="tr-TR" dirty="0" smtClean="0"/>
              <a:t>/25</a:t>
            </a:r>
            <a:endParaRPr lang="tr-TR" dirty="0"/>
          </a:p>
        </p:txBody>
      </p:sp>
    </p:spTree>
    <p:extLst>
      <p:ext uri="{BB962C8B-B14F-4D97-AF65-F5344CB8AC3E}">
        <p14:creationId xmlns:p14="http://schemas.microsoft.com/office/powerpoint/2010/main" val="2972862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725215" y="2560284"/>
            <a:ext cx="4989785" cy="2769989"/>
          </a:xfrm>
          <a:prstGeom prst="rect">
            <a:avLst/>
          </a:prstGeom>
          <a:noFill/>
        </p:spPr>
        <p:txBody>
          <a:bodyPr wrap="square">
            <a:spAutoFit/>
          </a:bodyPr>
          <a:lstStyle/>
          <a:p>
            <a:pPr algn="just">
              <a:lnSpc>
                <a:spcPct val="150000"/>
              </a:lnSpc>
            </a:pPr>
            <a:endParaRPr lang="tr-TR" sz="1200" i="1" dirty="0">
              <a:solidFill>
                <a:schemeClr val="accent1">
                  <a:lumMod val="50000"/>
                </a:schemeClr>
              </a:solidFill>
            </a:endParaRPr>
          </a:p>
          <a:p>
            <a:pPr marL="285750" indent="-285750" algn="just">
              <a:lnSpc>
                <a:spcPct val="150000"/>
              </a:lnSpc>
              <a:buFont typeface="Wingdings" panose="05000000000000000000" pitchFamily="2" charset="2"/>
              <a:buChar char="Ø"/>
            </a:pPr>
            <a:r>
              <a:rPr lang="tr-TR" sz="1600" dirty="0"/>
              <a:t>Üniversitemiz Risk İzleme ve Yönlendirme Komisyonu tarafından </a:t>
            </a:r>
            <a:r>
              <a:rPr lang="tr-TR" sz="1600" b="1" dirty="0"/>
              <a:t>“Risk Politikası” </a:t>
            </a:r>
            <a:r>
              <a:rPr lang="tr-TR" sz="1600" dirty="0"/>
              <a:t>2022 yılında güncellenmiştir. İç Kontrol İzleme ve Yönlendirme Kurulu ile BEST Kurulu tarafından değerlendirilerek Senatoya sunulmuş ve Senato tarafından onaylanmıştır.</a:t>
            </a:r>
          </a:p>
          <a:p>
            <a:pPr algn="just"/>
            <a:endParaRPr lang="tr-TR" sz="1200" dirty="0">
              <a:solidFill>
                <a:schemeClr val="accent1">
                  <a:lumMod val="50000"/>
                </a:schemeClr>
              </a:solidFill>
            </a:endParaRPr>
          </a:p>
        </p:txBody>
      </p:sp>
      <p:sp>
        <p:nvSpPr>
          <p:cNvPr id="15" name="Metin kutusu 14">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10" name="Resim 9"/>
          <p:cNvPicPr/>
          <p:nvPr/>
        </p:nvPicPr>
        <p:blipFill rotWithShape="1">
          <a:blip r:embed="rId3"/>
          <a:srcRect l="31451" t="28211" r="31795" b="36821"/>
          <a:stretch/>
        </p:blipFill>
        <p:spPr bwMode="auto">
          <a:xfrm>
            <a:off x="6168706" y="518160"/>
            <a:ext cx="6011333" cy="5693954"/>
          </a:xfrm>
          <a:prstGeom prst="rect">
            <a:avLst/>
          </a:prstGeom>
          <a:ln>
            <a:noFill/>
          </a:ln>
          <a:extLst>
            <a:ext uri="{53640926-AAD7-44D8-BBD7-CCE9431645EC}">
              <a14:shadowObscured xmlns:a14="http://schemas.microsoft.com/office/drawing/2010/main"/>
            </a:ext>
          </a:extLst>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12</a:t>
            </a:fld>
            <a:r>
              <a:rPr lang="tr-TR" dirty="0" smtClean="0"/>
              <a:t>/25</a:t>
            </a:r>
            <a:endParaRPr lang="tr-TR" dirty="0"/>
          </a:p>
        </p:txBody>
      </p:sp>
    </p:spTree>
    <p:extLst>
      <p:ext uri="{BB962C8B-B14F-4D97-AF65-F5344CB8AC3E}">
        <p14:creationId xmlns:p14="http://schemas.microsoft.com/office/powerpoint/2010/main" val="1151154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1110213" y="2028996"/>
            <a:ext cx="4989785" cy="3370153"/>
          </a:xfrm>
          <a:prstGeom prst="rect">
            <a:avLst/>
          </a:prstGeom>
          <a:noFill/>
        </p:spPr>
        <p:txBody>
          <a:bodyPr wrap="square">
            <a:spAutoFit/>
          </a:bodyPr>
          <a:lstStyle/>
          <a:p>
            <a:pPr algn="just">
              <a:lnSpc>
                <a:spcPct val="150000"/>
              </a:lnSpc>
            </a:pPr>
            <a:endParaRPr lang="tr-TR" sz="1400" dirty="0">
              <a:solidFill>
                <a:schemeClr val="accent1">
                  <a:lumMod val="50000"/>
                </a:schemeClr>
              </a:solidFill>
            </a:endParaRPr>
          </a:p>
          <a:p>
            <a:pPr marL="285750" indent="-285750" algn="just">
              <a:lnSpc>
                <a:spcPct val="150000"/>
              </a:lnSpc>
              <a:buFont typeface="Wingdings" panose="05000000000000000000" pitchFamily="2" charset="2"/>
              <a:buChar char="Ø"/>
            </a:pPr>
            <a:r>
              <a:rPr lang="tr-TR" sz="1600" dirty="0"/>
              <a:t>Üniversitemiz </a:t>
            </a:r>
            <a:r>
              <a:rPr lang="tr-TR" sz="1600" b="1" dirty="0"/>
              <a:t>“Risk Strateji Belgesi” </a:t>
            </a:r>
            <a:r>
              <a:rPr lang="tr-TR" sz="1600" dirty="0"/>
              <a:t>Komisyonumuzun 11.01.2023 tarihinde yapılan toplantısında oluşturulmuş olup Üniversitemiz İç Kontrol İzleme ve Yönlendirme Kuruluna sunulmuştur. 10.03.2023 tarih ve 2023/83 </a:t>
            </a:r>
            <a:r>
              <a:rPr lang="tr-TR" sz="1600" dirty="0" err="1"/>
              <a:t>nolu</a:t>
            </a:r>
            <a:r>
              <a:rPr lang="tr-TR" sz="1600" dirty="0"/>
              <a:t> Senato Kararı ile kabulüne karar verilen Üniversitemiz “Risk Strateji Belgesi” özgün ve risk yönetimi stratejisini ortaya koyan örnek bir belgedir.</a:t>
            </a:r>
            <a:endParaRPr lang="tr-TR" sz="1400" dirty="0"/>
          </a:p>
        </p:txBody>
      </p:sp>
      <p:sp>
        <p:nvSpPr>
          <p:cNvPr id="15" name="Metin kutusu 14">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11" name="Resim 10"/>
          <p:cNvPicPr/>
          <p:nvPr/>
        </p:nvPicPr>
        <p:blipFill rotWithShape="1">
          <a:blip r:embed="rId3"/>
          <a:srcRect l="40571" t="24708" r="27256" b="3880"/>
          <a:stretch/>
        </p:blipFill>
        <p:spPr bwMode="auto">
          <a:xfrm>
            <a:off x="7044112" y="337854"/>
            <a:ext cx="4993783" cy="5902926"/>
          </a:xfrm>
          <a:prstGeom prst="rect">
            <a:avLst/>
          </a:prstGeom>
          <a:ln>
            <a:noFill/>
          </a:ln>
          <a:extLst>
            <a:ext uri="{53640926-AAD7-44D8-BBD7-CCE9431645EC}">
              <a14:shadowObscured xmlns:a14="http://schemas.microsoft.com/office/drawing/2010/main"/>
            </a:ext>
          </a:extLst>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13</a:t>
            </a:fld>
            <a:r>
              <a:rPr lang="tr-TR" dirty="0" smtClean="0"/>
              <a:t>/25</a:t>
            </a:r>
            <a:endParaRPr lang="tr-TR" dirty="0"/>
          </a:p>
        </p:txBody>
      </p:sp>
    </p:spTree>
    <p:extLst>
      <p:ext uri="{BB962C8B-B14F-4D97-AF65-F5344CB8AC3E}">
        <p14:creationId xmlns:p14="http://schemas.microsoft.com/office/powerpoint/2010/main" val="1553664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725215" y="2606518"/>
            <a:ext cx="5811557" cy="3185487"/>
          </a:xfrm>
          <a:prstGeom prst="rect">
            <a:avLst/>
          </a:prstGeom>
          <a:noFill/>
        </p:spPr>
        <p:txBody>
          <a:bodyPr wrap="square">
            <a:spAutoFit/>
          </a:bodyPr>
          <a:lstStyle/>
          <a:p>
            <a:pPr algn="just">
              <a:lnSpc>
                <a:spcPct val="150000"/>
              </a:lnSpc>
            </a:pPr>
            <a:endParaRPr lang="tr-TR" sz="1400" dirty="0">
              <a:solidFill>
                <a:schemeClr val="accent1">
                  <a:lumMod val="50000"/>
                </a:schemeClr>
              </a:solidFill>
            </a:endParaRPr>
          </a:p>
          <a:p>
            <a:pPr marL="285750" indent="-285750" algn="just">
              <a:lnSpc>
                <a:spcPct val="150000"/>
              </a:lnSpc>
              <a:buFont typeface="Wingdings" panose="05000000000000000000" pitchFamily="2" charset="2"/>
              <a:buChar char="Ø"/>
            </a:pPr>
            <a:r>
              <a:rPr lang="tr-TR" sz="1600" dirty="0"/>
              <a:t>Risk Yönetim Sistemi çalışmaları kapsamında onaylanan Üniversitemiz Risk Politikası doğrultusunda oluşturulan </a:t>
            </a:r>
            <a:r>
              <a:rPr lang="tr-TR" sz="1600" b="1" dirty="0"/>
              <a:t>“Kurumsal Risk Yönetim Döngüsü”  </a:t>
            </a:r>
            <a:r>
              <a:rPr lang="tr-TR" sz="1600" dirty="0"/>
              <a:t>İç Kontrol İzleme ve Yönlendirme Kurulu tarafından değerlendirilerek 05.01.2023 tarih ve 2023/18 </a:t>
            </a:r>
            <a:r>
              <a:rPr lang="tr-TR" sz="1600" dirty="0" err="1"/>
              <a:t>nolu</a:t>
            </a:r>
            <a:r>
              <a:rPr lang="tr-TR" sz="1600" dirty="0"/>
              <a:t> Yönetim Kurulu Kararı ile kabul edilmiştir.</a:t>
            </a:r>
            <a:endParaRPr lang="tr-TR" sz="1400" dirty="0">
              <a:ea typeface="Times New Roman" panose="02020603050405020304" pitchFamily="18" charset="0"/>
            </a:endParaRPr>
          </a:p>
          <a:p>
            <a:pPr algn="just"/>
            <a:endParaRPr lang="tr-TR" dirty="0">
              <a:solidFill>
                <a:schemeClr val="accent1">
                  <a:lumMod val="50000"/>
                </a:schemeClr>
              </a:solidFill>
            </a:endParaRPr>
          </a:p>
          <a:p>
            <a:pPr marL="285750" indent="-285750" algn="just">
              <a:buFont typeface="Wingdings" panose="05000000000000000000" pitchFamily="2" charset="2"/>
              <a:buChar char="Ø"/>
            </a:pPr>
            <a:endParaRPr lang="tr-TR" dirty="0">
              <a:solidFill>
                <a:schemeClr val="accent1">
                  <a:lumMod val="50000"/>
                </a:schemeClr>
              </a:solidFill>
            </a:endParaRPr>
          </a:p>
        </p:txBody>
      </p:sp>
      <p:sp>
        <p:nvSpPr>
          <p:cNvPr id="15" name="Metin kutusu 14">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10" name="Resim 9"/>
          <p:cNvPicPr/>
          <p:nvPr/>
        </p:nvPicPr>
        <p:blipFill rotWithShape="1">
          <a:blip r:embed="rId3"/>
          <a:srcRect l="29852" t="10532" r="20727" b="6466"/>
          <a:stretch/>
        </p:blipFill>
        <p:spPr bwMode="auto">
          <a:xfrm>
            <a:off x="6725920" y="988805"/>
            <a:ext cx="5466080" cy="5223310"/>
          </a:xfrm>
          <a:prstGeom prst="rect">
            <a:avLst/>
          </a:prstGeom>
          <a:ln>
            <a:noFill/>
          </a:ln>
          <a:extLst>
            <a:ext uri="{53640926-AAD7-44D8-BBD7-CCE9431645EC}">
              <a14:shadowObscured xmlns:a14="http://schemas.microsoft.com/office/drawing/2010/main"/>
            </a:ext>
          </a:extLst>
        </p:spPr>
      </p:pic>
      <p:sp>
        <p:nvSpPr>
          <p:cNvPr id="4" name="Dikdörtgen 3">
            <a:extLst>
              <a:ext uri="{FF2B5EF4-FFF2-40B4-BE49-F238E27FC236}">
                <a16:creationId xmlns:a16="http://schemas.microsoft.com/office/drawing/2014/main" id="{FE58DB57-B713-4766-81EA-E358DEFCBC34}"/>
              </a:ext>
            </a:extLst>
          </p:cNvPr>
          <p:cNvSpPr/>
          <p:nvPr/>
        </p:nvSpPr>
        <p:spPr>
          <a:xfrm>
            <a:off x="6725920" y="988804"/>
            <a:ext cx="1562199" cy="189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62C8DE99-463E-4ABD-95FD-A6A33B002E6E}"/>
              </a:ext>
            </a:extLst>
          </p:cNvPr>
          <p:cNvSpPr/>
          <p:nvPr/>
        </p:nvSpPr>
        <p:spPr>
          <a:xfrm>
            <a:off x="6725920" y="6094329"/>
            <a:ext cx="1562199" cy="189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ltbilgi Yer Tutucusu 7"/>
          <p:cNvSpPr>
            <a:spLocks noGrp="1"/>
          </p:cNvSpPr>
          <p:nvPr>
            <p:ph type="ftr" sz="quarter" idx="11"/>
          </p:nvPr>
        </p:nvSpPr>
        <p:spPr/>
        <p:txBody>
          <a:bodyPr/>
          <a:lstStyle/>
          <a:p>
            <a:r>
              <a:rPr lang="tr-TR" smtClean="0"/>
              <a:t>Gazi Üniversitesi Risk İzleme ve Yönlendirme Komisyonu</a:t>
            </a:r>
            <a:endParaRPr lang="tr-TR"/>
          </a:p>
        </p:txBody>
      </p:sp>
      <p:sp>
        <p:nvSpPr>
          <p:cNvPr id="9" name="Slayt Numarası Yer Tutucusu 8"/>
          <p:cNvSpPr>
            <a:spLocks noGrp="1"/>
          </p:cNvSpPr>
          <p:nvPr>
            <p:ph type="sldNum" sz="quarter" idx="12"/>
          </p:nvPr>
        </p:nvSpPr>
        <p:spPr/>
        <p:txBody>
          <a:bodyPr/>
          <a:lstStyle/>
          <a:p>
            <a:fld id="{91981988-DF3A-4E37-A8C7-C08040A24D21}" type="slidenum">
              <a:rPr lang="tr-TR" smtClean="0"/>
              <a:pPr/>
              <a:t>14</a:t>
            </a:fld>
            <a:r>
              <a:rPr lang="tr-TR" dirty="0" smtClean="0"/>
              <a:t>/25</a:t>
            </a:r>
            <a:endParaRPr lang="tr-TR" dirty="0"/>
          </a:p>
        </p:txBody>
      </p:sp>
    </p:spTree>
    <p:extLst>
      <p:ext uri="{BB962C8B-B14F-4D97-AF65-F5344CB8AC3E}">
        <p14:creationId xmlns:p14="http://schemas.microsoft.com/office/powerpoint/2010/main" val="456610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51210" y="333735"/>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371353" y="2221403"/>
            <a:ext cx="5909630" cy="584775"/>
          </a:xfrm>
          <a:prstGeom prst="rect">
            <a:avLst/>
          </a:prstGeom>
          <a:noFill/>
        </p:spPr>
        <p:txBody>
          <a:bodyPr wrap="square">
            <a:spAutoFit/>
          </a:bodyPr>
          <a:lstStyle/>
          <a:p>
            <a:pPr algn="just"/>
            <a:endParaRPr lang="tr-TR" dirty="0">
              <a:solidFill>
                <a:schemeClr val="accent1">
                  <a:lumMod val="50000"/>
                </a:schemeClr>
              </a:solidFill>
            </a:endParaRPr>
          </a:p>
          <a:p>
            <a:pPr marL="285750" indent="-285750" algn="just">
              <a:buFont typeface="Wingdings" panose="05000000000000000000" pitchFamily="2" charset="2"/>
              <a:buChar char="Ø"/>
            </a:pPr>
            <a:endParaRPr lang="tr-TR" sz="1400" dirty="0">
              <a:solidFill>
                <a:schemeClr val="accent1">
                  <a:lumMod val="50000"/>
                </a:schemeClr>
              </a:solidFill>
            </a:endParaRPr>
          </a:p>
        </p:txBody>
      </p:sp>
      <p:sp>
        <p:nvSpPr>
          <p:cNvPr id="11" name="Metin kutusu 10">
            <a:extLst>
              <a:ext uri="{FF2B5EF4-FFF2-40B4-BE49-F238E27FC236}">
                <a16:creationId xmlns:a16="http://schemas.microsoft.com/office/drawing/2014/main" id="{EC372F7B-5B0A-8382-97D0-EAD198DD0B36}"/>
              </a:ext>
            </a:extLst>
          </p:cNvPr>
          <p:cNvSpPr txBox="1"/>
          <p:nvPr/>
        </p:nvSpPr>
        <p:spPr>
          <a:xfrm>
            <a:off x="1619266" y="421483"/>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2" name="Dikdörtgen 1"/>
          <p:cNvSpPr/>
          <p:nvPr/>
        </p:nvSpPr>
        <p:spPr>
          <a:xfrm>
            <a:off x="725214" y="3031818"/>
            <a:ext cx="4400577" cy="216982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a:t>Üniversitemiz risk yönetim süreci kapsamında </a:t>
            </a:r>
            <a:r>
              <a:rPr lang="tr-TR" b="1" dirty="0" smtClean="0"/>
              <a:t>“Risk </a:t>
            </a:r>
            <a:r>
              <a:rPr lang="tr-TR" b="1" dirty="0"/>
              <a:t>Yönetimi Eylem </a:t>
            </a:r>
            <a:r>
              <a:rPr lang="tr-TR" b="1" dirty="0" smtClean="0"/>
              <a:t>Planı”</a:t>
            </a:r>
            <a:r>
              <a:rPr lang="tr-TR" dirty="0" smtClean="0"/>
              <a:t>, </a:t>
            </a:r>
            <a:r>
              <a:rPr lang="tr-TR" dirty="0"/>
              <a:t>01.09.2023 tarih ve 733697 sayılı Rektörlük Makam Oluru ile kabul edilmiştir.</a:t>
            </a:r>
          </a:p>
        </p:txBody>
      </p:sp>
      <p:pic>
        <p:nvPicPr>
          <p:cNvPr id="14" name="İçerik Yer Tutucusu 12"/>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516880" y="1036320"/>
            <a:ext cx="6342404" cy="5171369"/>
          </a:xfrm>
          <a:prstGeom prst="rect">
            <a:avLst/>
          </a:prstGeom>
        </p:spPr>
      </p:pic>
      <p:sp>
        <p:nvSpPr>
          <p:cNvPr id="8" name="Altbilgi Yer Tutucusu 7"/>
          <p:cNvSpPr>
            <a:spLocks noGrp="1"/>
          </p:cNvSpPr>
          <p:nvPr>
            <p:ph type="ftr" sz="quarter" idx="11"/>
          </p:nvPr>
        </p:nvSpPr>
        <p:spPr/>
        <p:txBody>
          <a:bodyPr/>
          <a:lstStyle/>
          <a:p>
            <a:r>
              <a:rPr lang="tr-TR" smtClean="0"/>
              <a:t>Gazi Üniversitesi Risk İzleme ve Yönlendirme Komisyonu</a:t>
            </a:r>
            <a:endParaRPr lang="tr-TR"/>
          </a:p>
        </p:txBody>
      </p:sp>
      <p:sp>
        <p:nvSpPr>
          <p:cNvPr id="9" name="Slayt Numarası Yer Tutucusu 8"/>
          <p:cNvSpPr>
            <a:spLocks noGrp="1"/>
          </p:cNvSpPr>
          <p:nvPr>
            <p:ph type="sldNum" sz="quarter" idx="12"/>
          </p:nvPr>
        </p:nvSpPr>
        <p:spPr/>
        <p:txBody>
          <a:bodyPr/>
          <a:lstStyle/>
          <a:p>
            <a:fld id="{91981988-DF3A-4E37-A8C7-C08040A24D21}" type="slidenum">
              <a:rPr lang="tr-TR" smtClean="0"/>
              <a:pPr/>
              <a:t>15</a:t>
            </a:fld>
            <a:r>
              <a:rPr lang="tr-TR" dirty="0" smtClean="0"/>
              <a:t>/25</a:t>
            </a:r>
            <a:endParaRPr lang="tr-TR" dirty="0"/>
          </a:p>
        </p:txBody>
      </p:sp>
    </p:spTree>
    <p:extLst>
      <p:ext uri="{BB962C8B-B14F-4D97-AF65-F5344CB8AC3E}">
        <p14:creationId xmlns:p14="http://schemas.microsoft.com/office/powerpoint/2010/main" val="2823582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492" y="1683117"/>
            <a:ext cx="5487785" cy="4351338"/>
          </a:xfrm>
        </p:spPr>
        <p:txBody>
          <a:bodyPr>
            <a:normAutofit lnSpcReduction="10000"/>
          </a:bodyPr>
          <a:lstStyle/>
          <a:p>
            <a:pPr marL="0" indent="0" algn="just">
              <a:buNone/>
            </a:pPr>
            <a:endParaRPr lang="tr-TR" sz="1800" i="1" dirty="0">
              <a:solidFill>
                <a:schemeClr val="accent1">
                  <a:lumMod val="50000"/>
                </a:schemeClr>
              </a:solidFill>
            </a:endParaRPr>
          </a:p>
          <a:p>
            <a:pPr marL="285750" indent="-285750" algn="just">
              <a:lnSpc>
                <a:spcPct val="170000"/>
              </a:lnSpc>
              <a:buFont typeface="Wingdings" panose="05000000000000000000" pitchFamily="2" charset="2"/>
              <a:buChar char="Ø"/>
            </a:pPr>
            <a:r>
              <a:rPr lang="tr-TR" sz="1800" dirty="0"/>
              <a:t>Risk Yönetim Sistemi ile Personel Özlük Sistemi entegre edilmiştir. Böylece, tüm akademik ve idari personel, yetki verilen kişi tarafından sisteme tanımlanabilmektedir.</a:t>
            </a:r>
          </a:p>
          <a:p>
            <a:pPr marL="285750" indent="-285750" algn="just">
              <a:lnSpc>
                <a:spcPct val="170000"/>
              </a:lnSpc>
              <a:buFont typeface="Wingdings" panose="05000000000000000000" pitchFamily="2" charset="2"/>
              <a:buChar char="Ø"/>
            </a:pPr>
            <a:r>
              <a:rPr lang="tr-TR" sz="1800" dirty="0"/>
              <a:t>Komisyon, birimlerin risk izleme ve yönlendirme faaliyetlerini tüm birimlerde oluşturulan </a:t>
            </a:r>
            <a:r>
              <a:rPr lang="tr-TR" sz="1800" b="1" dirty="0"/>
              <a:t>Birim Risk Ekipleri</a:t>
            </a:r>
            <a:r>
              <a:rPr lang="tr-TR" sz="1800" dirty="0"/>
              <a:t> aracılığıyla Kurumsal Risk Yönetim Sistemi üzerinden yürütmektedir. </a:t>
            </a:r>
            <a:endParaRPr lang="tr-TR" sz="1800" dirty="0">
              <a:solidFill>
                <a:schemeClr val="accent1">
                  <a:lumMod val="50000"/>
                </a:schemeClr>
              </a:solidFill>
            </a:endParaRPr>
          </a:p>
        </p:txBody>
      </p:sp>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12" name="Metin kutusu 11">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10" name="Resim 9"/>
          <p:cNvPicPr/>
          <p:nvPr/>
        </p:nvPicPr>
        <p:blipFill rotWithShape="1">
          <a:blip r:embed="rId3"/>
          <a:srcRect l="18187" t="6760" r="17990" b="54440"/>
          <a:stretch/>
        </p:blipFill>
        <p:spPr bwMode="auto">
          <a:xfrm>
            <a:off x="6434646" y="1083756"/>
            <a:ext cx="5436715" cy="1883181"/>
          </a:xfrm>
          <a:prstGeom prst="rect">
            <a:avLst/>
          </a:prstGeom>
          <a:ln>
            <a:noFill/>
          </a:ln>
          <a:extLst>
            <a:ext uri="{53640926-AAD7-44D8-BBD7-CCE9431645EC}">
              <a14:shadowObscured xmlns:a14="http://schemas.microsoft.com/office/drawing/2010/main"/>
            </a:ext>
          </a:extLst>
        </p:spPr>
      </p:pic>
      <p:pic>
        <p:nvPicPr>
          <p:cNvPr id="1026" name="Picture 2" descr="C:\Users\dell pc\Pictures\Screenshots\Ekran Görüntüsü (16).png"/>
          <p:cNvPicPr>
            <a:picLocks noChangeAspect="1" noChangeArrowheads="1"/>
          </p:cNvPicPr>
          <p:nvPr/>
        </p:nvPicPr>
        <p:blipFill rotWithShape="1">
          <a:blip r:embed="rId4">
            <a:extLst>
              <a:ext uri="{28A0092B-C50C-407E-A947-70E740481C1C}">
                <a14:useLocalDpi xmlns:a14="http://schemas.microsoft.com/office/drawing/2010/main" val="0"/>
              </a:ext>
            </a:extLst>
          </a:blip>
          <a:srcRect l="6799" t="26547" r="16518" b="2716"/>
          <a:stretch/>
        </p:blipFill>
        <p:spPr bwMode="auto">
          <a:xfrm>
            <a:off x="6434646" y="2966937"/>
            <a:ext cx="5436715" cy="2976663"/>
          </a:xfrm>
          <a:prstGeom prst="rect">
            <a:avLst/>
          </a:prstGeom>
          <a:noFill/>
          <a:extLst>
            <a:ext uri="{909E8E84-426E-40DD-AFC4-6F175D3DCCD1}">
              <a14:hiddenFill xmlns:a14="http://schemas.microsoft.com/office/drawing/2010/main">
                <a:solidFill>
                  <a:srgbClr val="FFFFFF"/>
                </a:solidFill>
              </a14:hiddenFill>
            </a:ext>
          </a:extLst>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16</a:t>
            </a:fld>
            <a:r>
              <a:rPr lang="tr-TR" dirty="0" smtClean="0"/>
              <a:t>/25</a:t>
            </a:r>
            <a:endParaRPr lang="tr-TR" dirty="0"/>
          </a:p>
        </p:txBody>
      </p:sp>
    </p:spTree>
    <p:extLst>
      <p:ext uri="{BB962C8B-B14F-4D97-AF65-F5344CB8AC3E}">
        <p14:creationId xmlns:p14="http://schemas.microsoft.com/office/powerpoint/2010/main" val="2486327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371353" y="2221403"/>
            <a:ext cx="5909630" cy="3908762"/>
          </a:xfrm>
          <a:prstGeom prst="rect">
            <a:avLst/>
          </a:prstGeom>
          <a:noFill/>
        </p:spPr>
        <p:txBody>
          <a:bodyPr wrap="square">
            <a:spAutoFit/>
          </a:bodyPr>
          <a:lstStyle/>
          <a:p>
            <a:pPr algn="just"/>
            <a:endParaRPr lang="tr-TR" dirty="0">
              <a:solidFill>
                <a:schemeClr val="accent1">
                  <a:lumMod val="50000"/>
                </a:schemeClr>
              </a:solidFill>
            </a:endParaRPr>
          </a:p>
          <a:p>
            <a:pPr marL="285750" indent="-285750" algn="just">
              <a:lnSpc>
                <a:spcPct val="150000"/>
              </a:lnSpc>
              <a:buFont typeface="Wingdings" panose="05000000000000000000" pitchFamily="2" charset="2"/>
              <a:buChar char="Ø"/>
            </a:pPr>
            <a:r>
              <a:rPr lang="tr-TR" sz="1600" dirty="0"/>
              <a:t>Süreçlere ilişkin tespit edilen idari ve stratejik riskler Üniversitemiz Risk Yönetim Sistemine kaydedilmekte, değerlendirilmekte ve takip edilmektedir. Bu kapsamda birimlerden 6 aylık izleme ve yıllık değerlendirme raporları istenerek Komisyonumuzca değerlendirilmekte ve birimlere geri dönüş sağlanmaktadır. Bu sayede süreç yönetiminin başarısı sorgulanmaktadır. Birim Risk Ekipleri, Birim Risk Koordinatörü ile birim yöneticisi tarafından belirlenen en az 3 kişiden oluşmaktadır. </a:t>
            </a:r>
          </a:p>
          <a:p>
            <a:pPr marL="285750" indent="-285750" algn="just">
              <a:buFont typeface="Wingdings" panose="05000000000000000000" pitchFamily="2" charset="2"/>
              <a:buChar char="Ø"/>
            </a:pPr>
            <a:endParaRPr lang="tr-TR" sz="1400" dirty="0">
              <a:solidFill>
                <a:schemeClr val="accent1">
                  <a:lumMod val="50000"/>
                </a:schemeClr>
              </a:solidFill>
            </a:endParaRPr>
          </a:p>
        </p:txBody>
      </p:sp>
      <p:sp>
        <p:nvSpPr>
          <p:cNvPr id="11" name="Metin kutusu 10">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12" name="Resim 11"/>
          <p:cNvPicPr/>
          <p:nvPr/>
        </p:nvPicPr>
        <p:blipFill rotWithShape="1">
          <a:blip r:embed="rId3"/>
          <a:srcRect l="19180" t="17931" r="20139" b="7408"/>
          <a:stretch/>
        </p:blipFill>
        <p:spPr bwMode="auto">
          <a:xfrm>
            <a:off x="7136789" y="1234967"/>
            <a:ext cx="4246853" cy="2520518"/>
          </a:xfrm>
          <a:prstGeom prst="rect">
            <a:avLst/>
          </a:prstGeom>
          <a:ln>
            <a:noFill/>
          </a:ln>
          <a:extLst>
            <a:ext uri="{53640926-AAD7-44D8-BBD7-CCE9431645EC}">
              <a14:shadowObscured xmlns:a14="http://schemas.microsoft.com/office/drawing/2010/main"/>
            </a:ext>
          </a:extLst>
        </p:spPr>
      </p:pic>
      <p:pic>
        <p:nvPicPr>
          <p:cNvPr id="15" name="Resim 14"/>
          <p:cNvPicPr/>
          <p:nvPr/>
        </p:nvPicPr>
        <p:blipFill rotWithShape="1">
          <a:blip r:embed="rId4"/>
          <a:srcRect l="19346" t="17049" r="15343" b="24749"/>
          <a:stretch/>
        </p:blipFill>
        <p:spPr bwMode="auto">
          <a:xfrm>
            <a:off x="7136789" y="3921869"/>
            <a:ext cx="4246853" cy="2556492"/>
          </a:xfrm>
          <a:prstGeom prst="rect">
            <a:avLst/>
          </a:prstGeom>
          <a:ln>
            <a:noFill/>
          </a:ln>
          <a:extLst>
            <a:ext uri="{53640926-AAD7-44D8-BBD7-CCE9431645EC}">
              <a14:shadowObscured xmlns:a14="http://schemas.microsoft.com/office/drawing/2010/main"/>
            </a:ext>
          </a:extLst>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17</a:t>
            </a:fld>
            <a:r>
              <a:rPr lang="tr-TR" dirty="0" smtClean="0"/>
              <a:t>/25</a:t>
            </a:r>
            <a:endParaRPr lang="tr-TR" dirty="0"/>
          </a:p>
        </p:txBody>
      </p:sp>
    </p:spTree>
    <p:extLst>
      <p:ext uri="{BB962C8B-B14F-4D97-AF65-F5344CB8AC3E}">
        <p14:creationId xmlns:p14="http://schemas.microsoft.com/office/powerpoint/2010/main" val="603958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725215" y="2475502"/>
            <a:ext cx="5325065" cy="304698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dirty="0" smtClean="0"/>
              <a:t>Üniversitemiz </a:t>
            </a:r>
            <a:r>
              <a:rPr lang="tr-TR" sz="1600" dirty="0"/>
              <a:t>stratejik planı kapsamındaki stratejik risklerin de değerlendirilebilmesi amacıyla, Risk Yönetim Sistemine </a:t>
            </a:r>
            <a:r>
              <a:rPr lang="tr-TR" sz="1600" b="1" dirty="0"/>
              <a:t>“Stratejik Yönetim” </a:t>
            </a:r>
            <a:r>
              <a:rPr lang="tr-TR" sz="1600" dirty="0"/>
              <a:t>bölümü eklenmiştir. Her birimden stratejik planlarında yer alan riskleri, stratejik planlama ekipleri tarafından yapılacak çalışmalar doğrultusunda  sisteme tanımlamaları talep edilmiştir. </a:t>
            </a:r>
            <a:endParaRPr lang="tr-TR" sz="1600" dirty="0" smtClean="0"/>
          </a:p>
          <a:p>
            <a:pPr marL="285750" indent="-285750" algn="just">
              <a:lnSpc>
                <a:spcPct val="150000"/>
              </a:lnSpc>
              <a:buFont typeface="Wingdings" panose="05000000000000000000" pitchFamily="2" charset="2"/>
              <a:buChar char="Ø"/>
            </a:pPr>
            <a:r>
              <a:rPr lang="tr-TR" sz="1600" dirty="0" smtClean="0">
                <a:solidFill>
                  <a:srgbClr val="FF0000"/>
                </a:solidFill>
              </a:rPr>
              <a:t>2024 yılında Stratejik Planların güncellenmesi nedeniyle bu modülde bilgi güncellemesi yapılması gerekmektedir. </a:t>
            </a:r>
            <a:endParaRPr lang="tr-TR" sz="1600" dirty="0">
              <a:solidFill>
                <a:srgbClr val="FF0000"/>
              </a:solidFill>
            </a:endParaRPr>
          </a:p>
        </p:txBody>
      </p:sp>
      <p:sp>
        <p:nvSpPr>
          <p:cNvPr id="11" name="Metin kutusu 10">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67" y="1310858"/>
            <a:ext cx="5274626" cy="4792725"/>
          </a:xfrm>
          <a:prstGeom prst="rect">
            <a:avLst/>
          </a:prstGeom>
        </p:spPr>
      </p:pic>
      <p:sp>
        <p:nvSpPr>
          <p:cNvPr id="3" name="Oval 2"/>
          <p:cNvSpPr/>
          <p:nvPr/>
        </p:nvSpPr>
        <p:spPr>
          <a:xfrm>
            <a:off x="7347040" y="1619150"/>
            <a:ext cx="666206" cy="386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ltbilgi Yer Tutucusu 7"/>
          <p:cNvSpPr>
            <a:spLocks noGrp="1"/>
          </p:cNvSpPr>
          <p:nvPr>
            <p:ph type="ftr" sz="quarter" idx="11"/>
          </p:nvPr>
        </p:nvSpPr>
        <p:spPr/>
        <p:txBody>
          <a:bodyPr/>
          <a:lstStyle/>
          <a:p>
            <a:r>
              <a:rPr lang="tr-TR" smtClean="0"/>
              <a:t>Gazi Üniversitesi Risk İzleme ve Yönlendirme Komisyonu</a:t>
            </a:r>
            <a:endParaRPr lang="tr-TR"/>
          </a:p>
        </p:txBody>
      </p:sp>
      <p:sp>
        <p:nvSpPr>
          <p:cNvPr id="9" name="Slayt Numarası Yer Tutucusu 8"/>
          <p:cNvSpPr>
            <a:spLocks noGrp="1"/>
          </p:cNvSpPr>
          <p:nvPr>
            <p:ph type="sldNum" sz="quarter" idx="12"/>
          </p:nvPr>
        </p:nvSpPr>
        <p:spPr/>
        <p:txBody>
          <a:bodyPr/>
          <a:lstStyle/>
          <a:p>
            <a:fld id="{91981988-DF3A-4E37-A8C7-C08040A24D21}" type="slidenum">
              <a:rPr lang="tr-TR" smtClean="0"/>
              <a:pPr/>
              <a:t>18</a:t>
            </a:fld>
            <a:r>
              <a:rPr lang="tr-TR" dirty="0" smtClean="0"/>
              <a:t>/25</a:t>
            </a:r>
            <a:endParaRPr lang="tr-TR" dirty="0"/>
          </a:p>
        </p:txBody>
      </p:sp>
    </p:spTree>
    <p:extLst>
      <p:ext uri="{BB962C8B-B14F-4D97-AF65-F5344CB8AC3E}">
        <p14:creationId xmlns:p14="http://schemas.microsoft.com/office/powerpoint/2010/main" val="4267286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725215" y="2980446"/>
            <a:ext cx="4989785" cy="1801519"/>
          </a:xfrm>
          <a:prstGeom prst="rect">
            <a:avLst/>
          </a:prstGeom>
          <a:noFill/>
        </p:spPr>
        <p:txBody>
          <a:bodyPr wrap="square">
            <a:spAutoFit/>
          </a:bodyPr>
          <a:lstStyle/>
          <a:p>
            <a:pPr algn="just"/>
            <a:endParaRPr lang="tr-TR" dirty="0">
              <a:solidFill>
                <a:schemeClr val="accent1">
                  <a:lumMod val="50000"/>
                </a:schemeClr>
              </a:solidFill>
            </a:endParaRPr>
          </a:p>
          <a:p>
            <a:pPr marL="285750" indent="-285750" algn="just">
              <a:lnSpc>
                <a:spcPct val="150000"/>
              </a:lnSpc>
              <a:buFont typeface="Wingdings" panose="05000000000000000000" pitchFamily="2" charset="2"/>
              <a:buChar char="Ø"/>
            </a:pPr>
            <a:r>
              <a:rPr lang="tr-TR" sz="1600" dirty="0"/>
              <a:t>Bu çalışmanın daha etkin yürütülebilmesi amacıyla, Komisyonumuz tüm birimlerin stratejik plan ekipleri ve risk ekipleriyle bir bilgilendirme toplantısı gerçekleştirmiştir. </a:t>
            </a:r>
            <a:endParaRPr lang="tr-TR" sz="1600" dirty="0">
              <a:solidFill>
                <a:schemeClr val="accent1">
                  <a:lumMod val="50000"/>
                </a:schemeClr>
              </a:solidFill>
            </a:endParaRPr>
          </a:p>
        </p:txBody>
      </p:sp>
      <p:sp>
        <p:nvSpPr>
          <p:cNvPr id="11" name="Metin kutusu 10">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1026" name="Picture 2" descr="C:\Users\dell pc\Pictures\Screenshots\Ekran Görüntüsü (25).png"/>
          <p:cNvPicPr>
            <a:picLocks noChangeAspect="1" noChangeArrowheads="1"/>
          </p:cNvPicPr>
          <p:nvPr/>
        </p:nvPicPr>
        <p:blipFill rotWithShape="1">
          <a:blip r:embed="rId3">
            <a:extLst>
              <a:ext uri="{28A0092B-C50C-407E-A947-70E740481C1C}">
                <a14:useLocalDpi xmlns:a14="http://schemas.microsoft.com/office/drawing/2010/main" val="0"/>
              </a:ext>
            </a:extLst>
          </a:blip>
          <a:srcRect l="993" t="8549" r="4175" b="7479"/>
          <a:stretch/>
        </p:blipFill>
        <p:spPr bwMode="auto">
          <a:xfrm>
            <a:off x="5883793" y="2222721"/>
            <a:ext cx="5907932" cy="3825657"/>
          </a:xfrm>
          <a:prstGeom prst="rect">
            <a:avLst/>
          </a:prstGeom>
          <a:noFill/>
          <a:extLst>
            <a:ext uri="{909E8E84-426E-40DD-AFC4-6F175D3DCCD1}">
              <a14:hiddenFill xmlns:a14="http://schemas.microsoft.com/office/drawing/2010/main">
                <a:solidFill>
                  <a:srgbClr val="FFFFFF"/>
                </a:solidFill>
              </a14:hiddenFill>
            </a:ext>
          </a:extLst>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19</a:t>
            </a:fld>
            <a:r>
              <a:rPr lang="tr-TR" dirty="0" smtClean="0"/>
              <a:t>/25</a:t>
            </a:r>
            <a:endParaRPr lang="tr-TR" dirty="0"/>
          </a:p>
        </p:txBody>
      </p:sp>
    </p:spTree>
    <p:extLst>
      <p:ext uri="{BB962C8B-B14F-4D97-AF65-F5344CB8AC3E}">
        <p14:creationId xmlns:p14="http://schemas.microsoft.com/office/powerpoint/2010/main" val="4052375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34" name="Metin kutusu 33">
            <a:extLst>
              <a:ext uri="{FF2B5EF4-FFF2-40B4-BE49-F238E27FC236}">
                <a16:creationId xmlns:a16="http://schemas.microsoft.com/office/drawing/2014/main" id="{C9A288DE-1D0B-2AD8-DA91-648AC8A5BAC4}"/>
              </a:ext>
            </a:extLst>
          </p:cNvPr>
          <p:cNvSpPr txBox="1"/>
          <p:nvPr/>
        </p:nvSpPr>
        <p:spPr>
          <a:xfrm>
            <a:off x="799575" y="1816646"/>
            <a:ext cx="5024281" cy="4724370"/>
          </a:xfrm>
          <a:prstGeom prst="rect">
            <a:avLst/>
          </a:prstGeom>
          <a:noFill/>
        </p:spPr>
        <p:txBody>
          <a:bodyPr wrap="square">
            <a:spAutoFit/>
          </a:bodyPr>
          <a:lstStyle/>
          <a:p>
            <a:endParaRPr lang="tr-TR" sz="1600" dirty="0"/>
          </a:p>
          <a:p>
            <a:pPr marL="285750" indent="-285750" algn="just">
              <a:lnSpc>
                <a:spcPct val="150000"/>
              </a:lnSpc>
              <a:buFont typeface="Wingdings" panose="05000000000000000000" pitchFamily="2" charset="2"/>
              <a:buChar char="Ø"/>
            </a:pPr>
            <a:r>
              <a:rPr lang="tr-TR" sz="1400" dirty="0"/>
              <a:t>Üniversitemiz bünyesinde </a:t>
            </a:r>
            <a:r>
              <a:rPr lang="tr-TR" sz="1400" dirty="0" smtClean="0"/>
              <a:t>2018 yılında faaliyete </a:t>
            </a:r>
            <a:r>
              <a:rPr lang="tr-TR" sz="1400" dirty="0"/>
              <a:t>geçen Risk İzleme ve Yönlendirme Komisyonu, Üniversitemizin risk yönetim sürecinde karşılaşabileceği her türlü riskin tanımlanmasını, değerlendirilmesini, yönetilmesini ve rapor edilmesini sağlamaktadır. </a:t>
            </a:r>
          </a:p>
          <a:p>
            <a:pPr marL="285750" indent="-285750" algn="just">
              <a:lnSpc>
                <a:spcPct val="150000"/>
              </a:lnSpc>
              <a:buFont typeface="Wingdings" panose="05000000000000000000" pitchFamily="2" charset="2"/>
              <a:buChar char="Ø"/>
            </a:pPr>
            <a:r>
              <a:rPr lang="tr-TR" sz="1400" dirty="0"/>
              <a:t>Üniversitemizin risk yönetim stratejisinin ortaya konulmasına ilişkin ilkelerin ve bu süreçte yer alacak kişilerin görev, yetki ve sorumluluklarının belirlenmesi kapsamında çalışmalarını sürdürmektedir. </a:t>
            </a:r>
          </a:p>
          <a:p>
            <a:pPr marL="285750" indent="-285750" algn="just">
              <a:lnSpc>
                <a:spcPct val="150000"/>
              </a:lnSpc>
              <a:buFont typeface="Wingdings" panose="05000000000000000000" pitchFamily="2" charset="2"/>
              <a:buChar char="Ø"/>
            </a:pPr>
            <a:r>
              <a:rPr lang="tr-TR" sz="1400" dirty="0"/>
              <a:t>Komisyonumuz ilgili mevzuat hükümleri ile </a:t>
            </a:r>
            <a:r>
              <a:rPr lang="tr-TR" b="1" dirty="0" smtClean="0"/>
              <a:t>“</a:t>
            </a:r>
            <a:r>
              <a:rPr lang="tr-TR" sz="1400" dirty="0" smtClean="0"/>
              <a:t>Risk </a:t>
            </a:r>
            <a:r>
              <a:rPr lang="tr-TR" sz="1400" dirty="0"/>
              <a:t>İzleme ve Yönlendirme Komisyonu Çalışma Usul ve </a:t>
            </a:r>
            <a:r>
              <a:rPr lang="tr-TR" sz="1400" dirty="0" smtClean="0"/>
              <a:t>Esasları</a:t>
            </a:r>
            <a:r>
              <a:rPr lang="tr-TR" b="1" dirty="0" smtClean="0"/>
              <a:t>”</a:t>
            </a:r>
            <a:r>
              <a:rPr lang="tr-TR" sz="1400" dirty="0" smtClean="0"/>
              <a:t> </a:t>
            </a:r>
            <a:r>
              <a:rPr lang="tr-TR" sz="1400" dirty="0"/>
              <a:t>çerçevesinde görev yapmaktadır.</a:t>
            </a:r>
          </a:p>
          <a:p>
            <a:pPr marL="342900" indent="-342900">
              <a:lnSpc>
                <a:spcPct val="150000"/>
              </a:lnSpc>
              <a:spcAft>
                <a:spcPts val="600"/>
              </a:spcAft>
              <a:buFont typeface="Wingdings" panose="05000000000000000000" pitchFamily="2" charset="2"/>
              <a:buChar char="Ø"/>
            </a:pPr>
            <a:endParaRPr lang="tr-TR" sz="1400" dirty="0"/>
          </a:p>
        </p:txBody>
      </p:sp>
      <p:sp>
        <p:nvSpPr>
          <p:cNvPr id="8" name="Metin kutusu 7">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3" name="Resim 2"/>
          <p:cNvPicPr>
            <a:picLocks noChangeAspect="1"/>
          </p:cNvPicPr>
          <p:nvPr/>
        </p:nvPicPr>
        <p:blipFill rotWithShape="1">
          <a:blip r:embed="rId3"/>
          <a:srcRect l="29061" t="13292" r="30740" b="3772"/>
          <a:stretch/>
        </p:blipFill>
        <p:spPr>
          <a:xfrm>
            <a:off x="5878285" y="569372"/>
            <a:ext cx="5456737" cy="5195111"/>
          </a:xfrm>
          <a:prstGeom prst="rect">
            <a:avLst/>
          </a:prstGeom>
        </p:spPr>
      </p:pic>
      <p:sp>
        <p:nvSpPr>
          <p:cNvPr id="10" name="Altbilgi Yer Tutucusu 9"/>
          <p:cNvSpPr>
            <a:spLocks noGrp="1"/>
          </p:cNvSpPr>
          <p:nvPr>
            <p:ph type="ftr" sz="quarter" idx="11"/>
          </p:nvPr>
        </p:nvSpPr>
        <p:spPr/>
        <p:txBody>
          <a:bodyPr/>
          <a:lstStyle/>
          <a:p>
            <a:r>
              <a:rPr lang="tr-TR" smtClean="0"/>
              <a:t>Gazi Üniversitesi Risk İzleme ve Yönlendirme Komisyonu</a:t>
            </a:r>
            <a:endParaRPr lang="tr-TR"/>
          </a:p>
        </p:txBody>
      </p:sp>
      <p:sp>
        <p:nvSpPr>
          <p:cNvPr id="11" name="Slayt Numarası Yer Tutucusu 10"/>
          <p:cNvSpPr>
            <a:spLocks noGrp="1"/>
          </p:cNvSpPr>
          <p:nvPr>
            <p:ph type="sldNum" sz="quarter" idx="12"/>
          </p:nvPr>
        </p:nvSpPr>
        <p:spPr/>
        <p:txBody>
          <a:bodyPr/>
          <a:lstStyle/>
          <a:p>
            <a:fld id="{91981988-DF3A-4E37-A8C7-C08040A24D21}" type="slidenum">
              <a:rPr lang="tr-TR" smtClean="0"/>
              <a:pPr/>
              <a:t>2</a:t>
            </a:fld>
            <a:r>
              <a:rPr lang="tr-TR" dirty="0" smtClean="0"/>
              <a:t>/25</a:t>
            </a:r>
            <a:endParaRPr lang="tr-TR" dirty="0"/>
          </a:p>
        </p:txBody>
      </p:sp>
    </p:spTree>
    <p:extLst>
      <p:ext uri="{BB962C8B-B14F-4D97-AF65-F5344CB8AC3E}">
        <p14:creationId xmlns:p14="http://schemas.microsoft.com/office/powerpoint/2010/main" val="2301595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210458" y="2192029"/>
            <a:ext cx="5418307" cy="51398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endParaRPr lang="tr-TR" sz="1400" dirty="0"/>
          </a:p>
          <a:p>
            <a:pPr marL="285750" indent="-285750" algn="just">
              <a:lnSpc>
                <a:spcPct val="150000"/>
              </a:lnSpc>
              <a:buFont typeface="Wingdings" panose="05000000000000000000" pitchFamily="2" charset="2"/>
              <a:buChar char="Ø"/>
            </a:pPr>
            <a:r>
              <a:rPr lang="tr-TR" sz="1600" dirty="0"/>
              <a:t>Üniversitemiz Risk Strateji Belgesi doğrultusunda, tüm birimlerce Risk Yönetim Sistemine kaydedilen 10.000’den fazla risk, Komisyonumuz tarafından değerlendirilmiştir. Bu bağlamda, Üniversitemiz </a:t>
            </a:r>
            <a:r>
              <a:rPr lang="tr-TR" sz="1600" b="1" dirty="0"/>
              <a:t>“Risk Havuzu” </a:t>
            </a:r>
            <a:r>
              <a:rPr lang="tr-TR" dirty="0"/>
              <a:t>çalışmaları tamamlanmış olup,</a:t>
            </a:r>
            <a:r>
              <a:rPr lang="tr-TR" sz="1600" dirty="0"/>
              <a:t> Üniversitemiz </a:t>
            </a:r>
            <a:r>
              <a:rPr lang="tr-TR" sz="1600" b="1" dirty="0"/>
              <a:t>“Risk Kütüğü” </a:t>
            </a:r>
            <a:r>
              <a:rPr lang="tr-TR" sz="1600" dirty="0" smtClean="0"/>
              <a:t>oluşturulmuş ve Senato tarafından onaylanmıştır.</a:t>
            </a:r>
          </a:p>
          <a:p>
            <a:pPr marL="285750" indent="-285750" algn="just">
              <a:lnSpc>
                <a:spcPct val="150000"/>
              </a:lnSpc>
              <a:buFont typeface="Wingdings" panose="05000000000000000000" pitchFamily="2" charset="2"/>
              <a:buChar char="Ø"/>
            </a:pPr>
            <a:r>
              <a:rPr lang="tr-TR" sz="1600" dirty="0" smtClean="0">
                <a:solidFill>
                  <a:srgbClr val="FF0000"/>
                </a:solidFill>
              </a:rPr>
              <a:t>Birimlerimizin Risk Havuzuna eklenmesini talep ettikleri risk önerilerini sistem üzerinden Komisyona iletmeleri gerekmektedir.</a:t>
            </a:r>
          </a:p>
          <a:p>
            <a:pPr marL="285750" indent="-285750" algn="just">
              <a:lnSpc>
                <a:spcPct val="150000"/>
              </a:lnSpc>
              <a:buFont typeface="Wingdings" panose="05000000000000000000" pitchFamily="2" charset="2"/>
              <a:buChar char="Ø"/>
            </a:pPr>
            <a:endParaRPr lang="tr-TR" sz="1600" dirty="0" smtClean="0"/>
          </a:p>
          <a:p>
            <a:pPr marL="285750" indent="-285750" algn="just">
              <a:lnSpc>
                <a:spcPct val="150000"/>
              </a:lnSpc>
              <a:buFont typeface="Wingdings" panose="05000000000000000000" pitchFamily="2" charset="2"/>
              <a:buChar char="Ø"/>
            </a:pPr>
            <a:endParaRPr lang="tr-TR" sz="1600" dirty="0">
              <a:solidFill>
                <a:schemeClr val="accent1">
                  <a:lumMod val="50000"/>
                </a:schemeClr>
              </a:solidFill>
            </a:endParaRPr>
          </a:p>
          <a:p>
            <a:endParaRPr lang="tr-TR" sz="1600" i="1" dirty="0">
              <a:solidFill>
                <a:srgbClr val="FF0000"/>
              </a:solidFill>
            </a:endParaRPr>
          </a:p>
        </p:txBody>
      </p:sp>
      <p:sp>
        <p:nvSpPr>
          <p:cNvPr id="11" name="Metin kutusu 10">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10" name="Unvan 1">
            <a:extLst>
              <a:ext uri="{FF2B5EF4-FFF2-40B4-BE49-F238E27FC236}">
                <a16:creationId xmlns:a16="http://schemas.microsoft.com/office/drawing/2014/main" id="{C6FC2DAD-E482-2012-6A3F-247AE3C9474A}"/>
              </a:ext>
            </a:extLst>
          </p:cNvPr>
          <p:cNvSpPr txBox="1">
            <a:spLocks/>
          </p:cNvSpPr>
          <p:nvPr/>
        </p:nvSpPr>
        <p:spPr>
          <a:xfrm>
            <a:off x="648709" y="2723478"/>
            <a:ext cx="4989785" cy="47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sp>
        <p:nvSpPr>
          <p:cNvPr id="15" name="Unvan 1">
            <a:extLst>
              <a:ext uri="{FF2B5EF4-FFF2-40B4-BE49-F238E27FC236}">
                <a16:creationId xmlns:a16="http://schemas.microsoft.com/office/drawing/2014/main" id="{C6FC2DAD-E482-2012-6A3F-247AE3C9474A}"/>
              </a:ext>
            </a:extLst>
          </p:cNvPr>
          <p:cNvSpPr txBox="1">
            <a:spLocks/>
          </p:cNvSpPr>
          <p:nvPr/>
        </p:nvSpPr>
        <p:spPr>
          <a:xfrm>
            <a:off x="648708" y="3957401"/>
            <a:ext cx="4989785" cy="47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pic>
        <p:nvPicPr>
          <p:cNvPr id="3" name="Resim 2"/>
          <p:cNvPicPr>
            <a:picLocks noChangeAspect="1"/>
          </p:cNvPicPr>
          <p:nvPr/>
        </p:nvPicPr>
        <p:blipFill rotWithShape="1">
          <a:blip r:embed="rId3"/>
          <a:srcRect t="4877" r="24610" b="6638"/>
          <a:stretch/>
        </p:blipFill>
        <p:spPr>
          <a:xfrm>
            <a:off x="6058516" y="1131675"/>
            <a:ext cx="5708350" cy="5080439"/>
          </a:xfrm>
          <a:prstGeom prst="rect">
            <a:avLst/>
          </a:prstGeom>
        </p:spPr>
      </p:pic>
      <p:sp>
        <p:nvSpPr>
          <p:cNvPr id="8" name="Altbilgi Yer Tutucusu 7"/>
          <p:cNvSpPr>
            <a:spLocks noGrp="1"/>
          </p:cNvSpPr>
          <p:nvPr>
            <p:ph type="ftr" sz="quarter" idx="11"/>
          </p:nvPr>
        </p:nvSpPr>
        <p:spPr/>
        <p:txBody>
          <a:bodyPr/>
          <a:lstStyle/>
          <a:p>
            <a:r>
              <a:rPr lang="tr-TR" smtClean="0"/>
              <a:t>Gazi Üniversitesi Risk İzleme ve Yönlendirme Komisyonu</a:t>
            </a:r>
            <a:endParaRPr lang="tr-TR"/>
          </a:p>
        </p:txBody>
      </p:sp>
      <p:sp>
        <p:nvSpPr>
          <p:cNvPr id="9" name="Slayt Numarası Yer Tutucusu 8"/>
          <p:cNvSpPr>
            <a:spLocks noGrp="1"/>
          </p:cNvSpPr>
          <p:nvPr>
            <p:ph type="sldNum" sz="quarter" idx="12"/>
          </p:nvPr>
        </p:nvSpPr>
        <p:spPr/>
        <p:txBody>
          <a:bodyPr/>
          <a:lstStyle/>
          <a:p>
            <a:fld id="{91981988-DF3A-4E37-A8C7-C08040A24D21}" type="slidenum">
              <a:rPr lang="tr-TR" smtClean="0"/>
              <a:pPr/>
              <a:t>20</a:t>
            </a:fld>
            <a:r>
              <a:rPr lang="tr-TR" dirty="0" smtClean="0"/>
              <a:t>/25</a:t>
            </a:r>
            <a:endParaRPr lang="tr-TR" dirty="0"/>
          </a:p>
        </p:txBody>
      </p:sp>
    </p:spTree>
    <p:extLst>
      <p:ext uri="{BB962C8B-B14F-4D97-AF65-F5344CB8AC3E}">
        <p14:creationId xmlns:p14="http://schemas.microsoft.com/office/powerpoint/2010/main" val="3207609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6" name="Metin kutusu 5">
            <a:extLst>
              <a:ext uri="{FF2B5EF4-FFF2-40B4-BE49-F238E27FC236}">
                <a16:creationId xmlns:a16="http://schemas.microsoft.com/office/drawing/2014/main" id="{6EE8A873-DCBF-45CD-F653-60B882B9FD7D}"/>
              </a:ext>
            </a:extLst>
          </p:cNvPr>
          <p:cNvSpPr txBox="1"/>
          <p:nvPr/>
        </p:nvSpPr>
        <p:spPr>
          <a:xfrm>
            <a:off x="1570445" y="2867314"/>
            <a:ext cx="8719775" cy="2585323"/>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dirty="0"/>
              <a:t>Risk Yönetim Sisteminde tanımlanmış olan süreçlerin misyonumuz doğrultusunda hedeflerle uyumlu olarak yürütülüp yürütülmediği ve risk yönetimi esasları çerçevesinde gerekli olan kontroller, İç Denetim Birim Başkanlığı denetim faaliyetleri ve harcama yetkilileri aracılığı ile yapılmaktadır. Ayrıca ‘’Risk Yönetim Çalışmaları’’ Sayıştay denetimine konu edilmektedir.</a:t>
            </a:r>
          </a:p>
          <a:p>
            <a:pPr marL="285750" indent="-285750" algn="just">
              <a:lnSpc>
                <a:spcPct val="150000"/>
              </a:lnSpc>
              <a:buFont typeface="Wingdings" panose="05000000000000000000" pitchFamily="2" charset="2"/>
              <a:buChar char="Ø"/>
            </a:pPr>
            <a:endParaRPr lang="tr-TR" dirty="0"/>
          </a:p>
        </p:txBody>
      </p:sp>
      <p:sp>
        <p:nvSpPr>
          <p:cNvPr id="11" name="Metin kutusu 10">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10" name="Unvan 1">
            <a:extLst>
              <a:ext uri="{FF2B5EF4-FFF2-40B4-BE49-F238E27FC236}">
                <a16:creationId xmlns:a16="http://schemas.microsoft.com/office/drawing/2014/main" id="{C6FC2DAD-E482-2012-6A3F-247AE3C9474A}"/>
              </a:ext>
            </a:extLst>
          </p:cNvPr>
          <p:cNvSpPr txBox="1">
            <a:spLocks/>
          </p:cNvSpPr>
          <p:nvPr/>
        </p:nvSpPr>
        <p:spPr>
          <a:xfrm>
            <a:off x="648709" y="2723478"/>
            <a:ext cx="4989785" cy="47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sp>
        <p:nvSpPr>
          <p:cNvPr id="15" name="Unvan 1">
            <a:extLst>
              <a:ext uri="{FF2B5EF4-FFF2-40B4-BE49-F238E27FC236}">
                <a16:creationId xmlns:a16="http://schemas.microsoft.com/office/drawing/2014/main" id="{C6FC2DAD-E482-2012-6A3F-247AE3C9474A}"/>
              </a:ext>
            </a:extLst>
          </p:cNvPr>
          <p:cNvSpPr txBox="1">
            <a:spLocks/>
          </p:cNvSpPr>
          <p:nvPr/>
        </p:nvSpPr>
        <p:spPr>
          <a:xfrm>
            <a:off x="648708" y="3957401"/>
            <a:ext cx="4989785" cy="47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21</a:t>
            </a:fld>
            <a:r>
              <a:rPr lang="tr-TR" dirty="0" smtClean="0"/>
              <a:t>/25</a:t>
            </a:r>
            <a:endParaRPr lang="tr-TR" dirty="0"/>
          </a:p>
        </p:txBody>
      </p:sp>
    </p:spTree>
    <p:extLst>
      <p:ext uri="{BB962C8B-B14F-4D97-AF65-F5344CB8AC3E}">
        <p14:creationId xmlns:p14="http://schemas.microsoft.com/office/powerpoint/2010/main" val="1287210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11" name="Metin kutusu 10">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10" name="Unvan 1">
            <a:extLst>
              <a:ext uri="{FF2B5EF4-FFF2-40B4-BE49-F238E27FC236}">
                <a16:creationId xmlns:a16="http://schemas.microsoft.com/office/drawing/2014/main" id="{C6FC2DAD-E482-2012-6A3F-247AE3C9474A}"/>
              </a:ext>
            </a:extLst>
          </p:cNvPr>
          <p:cNvSpPr txBox="1">
            <a:spLocks/>
          </p:cNvSpPr>
          <p:nvPr/>
        </p:nvSpPr>
        <p:spPr>
          <a:xfrm>
            <a:off x="648709" y="2723478"/>
            <a:ext cx="4989785" cy="47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sp>
        <p:nvSpPr>
          <p:cNvPr id="15" name="Unvan 1">
            <a:extLst>
              <a:ext uri="{FF2B5EF4-FFF2-40B4-BE49-F238E27FC236}">
                <a16:creationId xmlns:a16="http://schemas.microsoft.com/office/drawing/2014/main" id="{C6FC2DAD-E482-2012-6A3F-247AE3C9474A}"/>
              </a:ext>
            </a:extLst>
          </p:cNvPr>
          <p:cNvSpPr txBox="1">
            <a:spLocks/>
          </p:cNvSpPr>
          <p:nvPr/>
        </p:nvSpPr>
        <p:spPr>
          <a:xfrm>
            <a:off x="648708" y="3957401"/>
            <a:ext cx="4989785" cy="47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sp>
        <p:nvSpPr>
          <p:cNvPr id="2" name="Dikdörtgen 1"/>
          <p:cNvSpPr/>
          <p:nvPr/>
        </p:nvSpPr>
        <p:spPr>
          <a:xfrm>
            <a:off x="1021028" y="1385302"/>
            <a:ext cx="9234930" cy="954107"/>
          </a:xfrm>
          <a:prstGeom prst="rect">
            <a:avLst/>
          </a:prstGeom>
        </p:spPr>
        <p:txBody>
          <a:bodyPr wrap="square">
            <a:spAutoFit/>
          </a:bodyPr>
          <a:lstStyle/>
          <a:p>
            <a:pPr marL="342900" indent="-342900" algn="just">
              <a:buFont typeface="Wingdings" panose="05000000000000000000" pitchFamily="2" charset="2"/>
              <a:buChar char="ü"/>
            </a:pPr>
            <a:r>
              <a:rPr lang="tr-TR" sz="1400" dirty="0"/>
              <a:t>2015 yılında kullanılmaya başlanan Risk Yönetim Sisteminde ihtiyaçlar doğrultusunda gerekli güncelleme çalışmaları yürütülmektedir.</a:t>
            </a:r>
          </a:p>
          <a:p>
            <a:pPr marL="342900" indent="-342900" algn="just">
              <a:buFont typeface="Wingdings" panose="05000000000000000000" pitchFamily="2" charset="2"/>
              <a:buChar char="ü"/>
            </a:pPr>
            <a:endParaRPr lang="tr-TR" sz="1400" dirty="0"/>
          </a:p>
          <a:p>
            <a:pPr marL="342900" indent="-342900" algn="just">
              <a:buFont typeface="Wingdings" panose="05000000000000000000" pitchFamily="2" charset="2"/>
              <a:buChar char="ü"/>
            </a:pPr>
            <a:r>
              <a:rPr lang="tr-TR" sz="1400" dirty="0"/>
              <a:t>Bu doğrultuda sistemde yapılan son değişikliklerin görselleri şu şekildedir:</a:t>
            </a:r>
          </a:p>
        </p:txBody>
      </p:sp>
      <p:pic>
        <p:nvPicPr>
          <p:cNvPr id="12" name="İçerik Yer Tutucus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215" y="2382465"/>
            <a:ext cx="10528663" cy="4033575"/>
          </a:xfrm>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22</a:t>
            </a:fld>
            <a:r>
              <a:rPr lang="tr-TR" dirty="0" smtClean="0"/>
              <a:t>/25</a:t>
            </a:r>
            <a:endParaRPr lang="tr-TR" dirty="0"/>
          </a:p>
        </p:txBody>
      </p:sp>
    </p:spTree>
    <p:extLst>
      <p:ext uri="{BB962C8B-B14F-4D97-AF65-F5344CB8AC3E}">
        <p14:creationId xmlns:p14="http://schemas.microsoft.com/office/powerpoint/2010/main" val="146042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4" name="Unvan 3"/>
          <p:cNvSpPr>
            <a:spLocks noGrp="1"/>
          </p:cNvSpPr>
          <p:nvPr>
            <p:ph type="title"/>
          </p:nvPr>
        </p:nvSpPr>
        <p:spPr>
          <a:xfrm>
            <a:off x="838200" y="2005174"/>
            <a:ext cx="10515600" cy="456767"/>
          </a:xfrm>
        </p:spPr>
        <p:txBody>
          <a:bodyPr>
            <a:noAutofit/>
          </a:bodyPr>
          <a:lstStyle/>
          <a:p>
            <a:endParaRPr lang="tr-TR" sz="2800" dirty="0"/>
          </a:p>
        </p:txBody>
      </p:sp>
      <p:pic>
        <p:nvPicPr>
          <p:cNvPr id="6" name="İçerik Yer Tutucus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9197" y="260359"/>
            <a:ext cx="10714604" cy="6120205"/>
          </a:xfrm>
        </p:spPr>
      </p:pic>
      <p:sp>
        <p:nvSpPr>
          <p:cNvPr id="5" name="Altbilgi Yer Tutucusu 4"/>
          <p:cNvSpPr>
            <a:spLocks noGrp="1"/>
          </p:cNvSpPr>
          <p:nvPr>
            <p:ph type="ftr" sz="quarter" idx="11"/>
          </p:nvPr>
        </p:nvSpPr>
        <p:spPr/>
        <p:txBody>
          <a:bodyPr/>
          <a:lstStyle/>
          <a:p>
            <a:r>
              <a:rPr lang="tr-TR" smtClean="0"/>
              <a:t>Gazi Üniversitesi Risk İzleme ve Yönlendirme Komisyonu</a:t>
            </a:r>
            <a:endParaRPr lang="tr-TR"/>
          </a:p>
        </p:txBody>
      </p:sp>
      <p:sp>
        <p:nvSpPr>
          <p:cNvPr id="7" name="Slayt Numarası Yer Tutucusu 6"/>
          <p:cNvSpPr>
            <a:spLocks noGrp="1"/>
          </p:cNvSpPr>
          <p:nvPr>
            <p:ph type="sldNum" sz="quarter" idx="12"/>
          </p:nvPr>
        </p:nvSpPr>
        <p:spPr/>
        <p:txBody>
          <a:bodyPr/>
          <a:lstStyle/>
          <a:p>
            <a:fld id="{91981988-DF3A-4E37-A8C7-C08040A24D21}" type="slidenum">
              <a:rPr lang="tr-TR" smtClean="0"/>
              <a:pPr/>
              <a:t>23</a:t>
            </a:fld>
            <a:r>
              <a:rPr lang="tr-TR" dirty="0" smtClean="0"/>
              <a:t>/25</a:t>
            </a:r>
            <a:endParaRPr lang="tr-TR" dirty="0"/>
          </a:p>
        </p:txBody>
      </p:sp>
    </p:spTree>
    <p:extLst>
      <p:ext uri="{BB962C8B-B14F-4D97-AF65-F5344CB8AC3E}">
        <p14:creationId xmlns:p14="http://schemas.microsoft.com/office/powerpoint/2010/main" val="245241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4" name="Unvan 3"/>
          <p:cNvSpPr>
            <a:spLocks noGrp="1"/>
          </p:cNvSpPr>
          <p:nvPr>
            <p:ph type="title"/>
          </p:nvPr>
        </p:nvSpPr>
        <p:spPr>
          <a:xfrm>
            <a:off x="838200" y="2005174"/>
            <a:ext cx="10515600" cy="456767"/>
          </a:xfrm>
        </p:spPr>
        <p:txBody>
          <a:bodyPr>
            <a:noAutofit/>
          </a:bodyPr>
          <a:lstStyle/>
          <a:p>
            <a:r>
              <a:rPr lang="tr-TR" sz="2800" dirty="0"/>
              <a:t>Risk Yönetim Sisteminde Yapılan Son Güncellemeler</a:t>
            </a:r>
          </a:p>
        </p:txBody>
      </p:sp>
      <p:pic>
        <p:nvPicPr>
          <p:cNvPr id="8" name="İçerik Yer Tutucusu 7"/>
          <p:cNvPicPr>
            <a:picLocks noGrp="1" noChangeAspect="1"/>
          </p:cNvPicPr>
          <p:nvPr>
            <p:ph idx="1"/>
          </p:nvPr>
        </p:nvPicPr>
        <p:blipFill rotWithShape="1">
          <a:blip r:embed="rId3">
            <a:extLst>
              <a:ext uri="{28A0092B-C50C-407E-A947-70E740481C1C}">
                <a14:useLocalDpi xmlns:a14="http://schemas.microsoft.com/office/drawing/2010/main" val="0"/>
              </a:ext>
            </a:extLst>
          </a:blip>
          <a:srcRect b="18234"/>
          <a:stretch/>
        </p:blipFill>
        <p:spPr>
          <a:xfrm>
            <a:off x="396241" y="136525"/>
            <a:ext cx="11555354" cy="6676831"/>
          </a:xfrm>
        </p:spPr>
      </p:pic>
      <p:pic>
        <p:nvPicPr>
          <p:cNvPr id="3" name="Resim 2"/>
          <p:cNvPicPr>
            <a:picLocks noChangeAspect="1"/>
          </p:cNvPicPr>
          <p:nvPr/>
        </p:nvPicPr>
        <p:blipFill>
          <a:blip r:embed="rId4"/>
          <a:stretch>
            <a:fillRect/>
          </a:stretch>
        </p:blipFill>
        <p:spPr>
          <a:xfrm>
            <a:off x="3907793" y="6266395"/>
            <a:ext cx="4115157" cy="365792"/>
          </a:xfrm>
          <a:prstGeom prst="rect">
            <a:avLst/>
          </a:prstGeom>
        </p:spPr>
      </p:pic>
      <p:sp>
        <p:nvSpPr>
          <p:cNvPr id="9" name="Slayt Numarası Yer Tutucusu 8"/>
          <p:cNvSpPr>
            <a:spLocks noGrp="1"/>
          </p:cNvSpPr>
          <p:nvPr>
            <p:ph type="sldNum" sz="quarter" idx="12"/>
          </p:nvPr>
        </p:nvSpPr>
        <p:spPr/>
        <p:txBody>
          <a:bodyPr/>
          <a:lstStyle/>
          <a:p>
            <a:fld id="{91981988-DF3A-4E37-A8C7-C08040A24D21}" type="slidenum">
              <a:rPr lang="tr-TR" smtClean="0"/>
              <a:pPr/>
              <a:t>24</a:t>
            </a:fld>
            <a:r>
              <a:rPr lang="tr-TR" dirty="0" smtClean="0"/>
              <a:t>/25</a:t>
            </a:r>
            <a:endParaRPr lang="tr-TR" dirty="0"/>
          </a:p>
        </p:txBody>
      </p:sp>
    </p:spTree>
    <p:extLst>
      <p:ext uri="{BB962C8B-B14F-4D97-AF65-F5344CB8AC3E}">
        <p14:creationId xmlns:p14="http://schemas.microsoft.com/office/powerpoint/2010/main" val="1658795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etin kutusu 24">
            <a:extLst>
              <a:ext uri="{FF2B5EF4-FFF2-40B4-BE49-F238E27FC236}">
                <a16:creationId xmlns:a16="http://schemas.microsoft.com/office/drawing/2014/main" id="{EC372F7B-5B0A-8382-97D0-EAD198DD0B36}"/>
              </a:ext>
            </a:extLst>
          </p:cNvPr>
          <p:cNvSpPr txBox="1"/>
          <p:nvPr/>
        </p:nvSpPr>
        <p:spPr>
          <a:xfrm>
            <a:off x="1570445" y="437425"/>
            <a:ext cx="4462885" cy="646331"/>
          </a:xfrm>
          <a:prstGeom prst="rect">
            <a:avLst/>
          </a:prstGeom>
          <a:noFill/>
        </p:spPr>
        <p:txBody>
          <a:bodyPr wrap="square">
            <a:spAutoFit/>
          </a:bodyPr>
          <a:lstStyle/>
          <a:p>
            <a:pPr>
              <a:tabLst>
                <a:tab pos="4109085" algn="l"/>
              </a:tabLst>
            </a:pPr>
            <a:r>
              <a:rPr lang="tr-TR" dirty="0">
                <a:solidFill>
                  <a:srgbClr val="1F497D"/>
                </a:solidFill>
                <a:effectLst/>
                <a:ea typeface="Times New Roman" panose="02020603050405020304" pitchFamily="18" charset="0"/>
                <a:cs typeface="Arial" panose="020B0604020202020204" pitchFamily="34" charset="0"/>
              </a:rPr>
              <a:t>GAZİ ÜNİVERSİTESİ </a:t>
            </a:r>
            <a:endParaRPr lang="tr-TR"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pic>
        <p:nvPicPr>
          <p:cNvPr id="1026" name="Picture 2" descr="C:\Users\dell pc\Pictures\Screenshots\Ekran Görüntüsü (17).png"/>
          <p:cNvPicPr>
            <a:picLocks noChangeAspect="1" noChangeArrowheads="1"/>
          </p:cNvPicPr>
          <p:nvPr/>
        </p:nvPicPr>
        <p:blipFill rotWithShape="1">
          <a:blip r:embed="rId3">
            <a:extLst>
              <a:ext uri="{28A0092B-C50C-407E-A947-70E740481C1C}">
                <a14:useLocalDpi xmlns:a14="http://schemas.microsoft.com/office/drawing/2010/main" val="0"/>
              </a:ext>
            </a:extLst>
          </a:blip>
          <a:srcRect l="53910" t="30486" r="12755" b="38931"/>
          <a:stretch/>
        </p:blipFill>
        <p:spPr bwMode="auto">
          <a:xfrm>
            <a:off x="725215" y="1259254"/>
            <a:ext cx="10755585" cy="4448559"/>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802786" y="5822567"/>
            <a:ext cx="4513634" cy="461665"/>
          </a:xfrm>
          <a:prstGeom prst="rect">
            <a:avLst/>
          </a:prstGeom>
          <a:noFill/>
        </p:spPr>
        <p:txBody>
          <a:bodyPr wrap="square" rtlCol="0">
            <a:spAutoFit/>
          </a:bodyPr>
          <a:lstStyle/>
          <a:p>
            <a:r>
              <a:rPr lang="tr-TR" sz="2400" dirty="0">
                <a:latin typeface="AR BERKLEY" panose="02000000000000000000" pitchFamily="2" charset="0"/>
              </a:rPr>
              <a:t>Teşekkür ederiz…</a:t>
            </a:r>
          </a:p>
        </p:txBody>
      </p:sp>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25</a:t>
            </a:fld>
            <a:r>
              <a:rPr lang="tr-TR" dirty="0" smtClean="0"/>
              <a:t>/25</a:t>
            </a:r>
            <a:endParaRPr lang="tr-TR" dirty="0"/>
          </a:p>
        </p:txBody>
      </p:sp>
    </p:spTree>
    <p:extLst>
      <p:ext uri="{BB962C8B-B14F-4D97-AF65-F5344CB8AC3E}">
        <p14:creationId xmlns:p14="http://schemas.microsoft.com/office/powerpoint/2010/main" val="1069400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4BE9B185-2F26-CC25-0054-F09603C081BF}"/>
              </a:ext>
            </a:extLst>
          </p:cNvPr>
          <p:cNvSpPr>
            <a:spLocks noGrp="1"/>
          </p:cNvSpPr>
          <p:nvPr>
            <p:ph idx="1"/>
          </p:nvPr>
        </p:nvSpPr>
        <p:spPr>
          <a:xfrm>
            <a:off x="666242" y="2577831"/>
            <a:ext cx="4358599" cy="3163828"/>
          </a:xfrm>
        </p:spPr>
        <p:txBody>
          <a:bodyPr>
            <a:normAutofit/>
          </a:bodyPr>
          <a:lstStyle/>
          <a:p>
            <a:pPr algn="just">
              <a:lnSpc>
                <a:spcPct val="150000"/>
              </a:lnSpc>
              <a:buFont typeface="Wingdings" panose="05000000000000000000" pitchFamily="2" charset="2"/>
              <a:buChar char="Ø"/>
            </a:pPr>
            <a:r>
              <a:rPr lang="tr-TR" sz="1600" dirty="0" smtClean="0"/>
              <a:t>Üniversitemiz risk yönetimi çalışmaları; Rektör Yardımcısı Prof. Dr. Fazlı POLAT başkanlığında, Risk İzleme ve Yönlendirme Komisyonu tarafından yürütülmektedir. Komisyon başkanı aynı zamanda Üniversitemiz ‘İdare Risk Koordinatörü’ görevini yürütmektedir.</a:t>
            </a:r>
          </a:p>
          <a:p>
            <a:pPr marL="0" indent="0" algn="just">
              <a:lnSpc>
                <a:spcPct val="120000"/>
              </a:lnSpc>
              <a:buNone/>
            </a:pPr>
            <a:endParaRPr lang="tr-TR" sz="2000" dirty="0"/>
          </a:p>
          <a:p>
            <a:pPr marL="0" indent="0">
              <a:lnSpc>
                <a:spcPct val="100000"/>
              </a:lnSpc>
              <a:spcBef>
                <a:spcPts val="0"/>
              </a:spcBef>
              <a:spcAft>
                <a:spcPts val="600"/>
              </a:spcAft>
              <a:buNone/>
            </a:pPr>
            <a:endParaRPr lang="tr-TR" sz="2000" u="sng" dirty="0"/>
          </a:p>
        </p:txBody>
      </p:sp>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15" name="Metin kutusu 14">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pic>
        <p:nvPicPr>
          <p:cNvPr id="2050" name="Picture 2" descr="C:\Users\dell pc\Desktop\03f1d918-0651-4b10-9475-9e0215a05b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497" y="1298714"/>
            <a:ext cx="6406521" cy="4442945"/>
          </a:xfrm>
          <a:prstGeom prst="rect">
            <a:avLst/>
          </a:prstGeom>
          <a:noFill/>
          <a:extLst>
            <a:ext uri="{909E8E84-426E-40DD-AFC4-6F175D3DCCD1}">
              <a14:hiddenFill xmlns:a14="http://schemas.microsoft.com/office/drawing/2010/main">
                <a:solidFill>
                  <a:srgbClr val="FFFFFF"/>
                </a:solidFill>
              </a14:hiddenFill>
            </a:ext>
          </a:extLst>
        </p:spPr>
      </p:pic>
      <p:sp>
        <p:nvSpPr>
          <p:cNvPr id="6" name="Altbilgi Yer Tutucusu 5"/>
          <p:cNvSpPr>
            <a:spLocks noGrp="1"/>
          </p:cNvSpPr>
          <p:nvPr>
            <p:ph type="ftr" sz="quarter" idx="11"/>
          </p:nvPr>
        </p:nvSpPr>
        <p:spPr/>
        <p:txBody>
          <a:bodyPr/>
          <a:lstStyle/>
          <a:p>
            <a:r>
              <a:rPr lang="tr-TR" smtClean="0"/>
              <a:t>Gazi Üniversitesi Risk İzleme ve Yönlendirme Komisyonu</a:t>
            </a:r>
            <a:endParaRPr lang="tr-TR"/>
          </a:p>
        </p:txBody>
      </p:sp>
      <p:sp>
        <p:nvSpPr>
          <p:cNvPr id="7" name="Slayt Numarası Yer Tutucusu 6"/>
          <p:cNvSpPr>
            <a:spLocks noGrp="1"/>
          </p:cNvSpPr>
          <p:nvPr>
            <p:ph type="sldNum" sz="quarter" idx="12"/>
          </p:nvPr>
        </p:nvSpPr>
        <p:spPr/>
        <p:txBody>
          <a:bodyPr/>
          <a:lstStyle/>
          <a:p>
            <a:fld id="{91981988-DF3A-4E37-A8C7-C08040A24D21}" type="slidenum">
              <a:rPr lang="tr-TR" smtClean="0"/>
              <a:pPr/>
              <a:t>3</a:t>
            </a:fld>
            <a:r>
              <a:rPr lang="tr-TR" dirty="0"/>
              <a:t>/25</a:t>
            </a:r>
          </a:p>
        </p:txBody>
      </p:sp>
    </p:spTree>
    <p:extLst>
      <p:ext uri="{BB962C8B-B14F-4D97-AF65-F5344CB8AC3E}">
        <p14:creationId xmlns:p14="http://schemas.microsoft.com/office/powerpoint/2010/main" val="19602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4BE9B185-2F26-CC25-0054-F09603C081BF}"/>
              </a:ext>
            </a:extLst>
          </p:cNvPr>
          <p:cNvSpPr>
            <a:spLocks noGrp="1"/>
          </p:cNvSpPr>
          <p:nvPr>
            <p:ph idx="1"/>
          </p:nvPr>
        </p:nvSpPr>
        <p:spPr>
          <a:xfrm>
            <a:off x="60198" y="2363822"/>
            <a:ext cx="5494297" cy="3333404"/>
          </a:xfrm>
        </p:spPr>
        <p:txBody>
          <a:bodyPr>
            <a:normAutofit fontScale="40000" lnSpcReduction="20000"/>
          </a:bodyPr>
          <a:lstStyle/>
          <a:p>
            <a:pPr marL="0" indent="0" algn="just">
              <a:lnSpc>
                <a:spcPct val="120000"/>
              </a:lnSpc>
              <a:buNone/>
            </a:pPr>
            <a:endParaRPr lang="tr-TR" sz="2900" dirty="0">
              <a:solidFill>
                <a:schemeClr val="accent1">
                  <a:lumMod val="50000"/>
                </a:schemeClr>
              </a:solidFill>
            </a:endParaRPr>
          </a:p>
          <a:p>
            <a:pPr algn="just">
              <a:lnSpc>
                <a:spcPct val="170000"/>
              </a:lnSpc>
              <a:buFont typeface="Wingdings" panose="05000000000000000000" pitchFamily="2" charset="2"/>
              <a:buChar char="Ø"/>
            </a:pPr>
            <a:r>
              <a:rPr lang="tr-TR" sz="3700" dirty="0"/>
              <a:t>Risk süreçleri çalışmaları, Üniversitemiz iç kontrol çalışmaları kapsamında idari süreçlerin planlanması, yönetimi ve organizasyonu ile stratejik amaç ve hedefleri doğrultusunda Komisyonumuz tarafından yürütülmektedir.</a:t>
            </a:r>
          </a:p>
          <a:p>
            <a:pPr algn="just">
              <a:lnSpc>
                <a:spcPct val="170000"/>
              </a:lnSpc>
              <a:buFont typeface="Wingdings" panose="05000000000000000000" pitchFamily="2" charset="2"/>
              <a:buChar char="Ø"/>
            </a:pPr>
            <a:r>
              <a:rPr lang="tr-TR" sz="3700" dirty="0"/>
              <a:t>Komisyonumuz üyelerinde 2023 yılında güncellenme yapılmış olup komisyon çalışmaları </a:t>
            </a:r>
            <a:r>
              <a:rPr lang="tr-TR" sz="3700" dirty="0" smtClean="0"/>
              <a:t>10 </a:t>
            </a:r>
            <a:r>
              <a:rPr lang="tr-TR" sz="3700" dirty="0"/>
              <a:t>üye ile sürdürülmektedir.</a:t>
            </a:r>
          </a:p>
          <a:p>
            <a:pPr marL="0" indent="0">
              <a:lnSpc>
                <a:spcPct val="120000"/>
              </a:lnSpc>
              <a:buNone/>
            </a:pPr>
            <a:r>
              <a:rPr lang="tr-TR" sz="2500" dirty="0"/>
              <a:t> </a:t>
            </a:r>
            <a:endParaRPr lang="tr-TR" sz="2500" dirty="0">
              <a:solidFill>
                <a:schemeClr val="accent1">
                  <a:lumMod val="50000"/>
                </a:schemeClr>
              </a:solidFill>
            </a:endParaRPr>
          </a:p>
          <a:p>
            <a:pPr marL="0" indent="0" algn="just">
              <a:lnSpc>
                <a:spcPct val="120000"/>
              </a:lnSpc>
              <a:buNone/>
            </a:pPr>
            <a:endParaRPr lang="tr-TR" sz="2900" dirty="0">
              <a:solidFill>
                <a:schemeClr val="accent1">
                  <a:lumMod val="50000"/>
                </a:schemeClr>
              </a:solidFill>
            </a:endParaRPr>
          </a:p>
          <a:p>
            <a:pPr marL="0" indent="0" algn="just">
              <a:lnSpc>
                <a:spcPct val="120000"/>
              </a:lnSpc>
              <a:buNone/>
            </a:pPr>
            <a:endParaRPr lang="tr-TR" sz="2900" dirty="0">
              <a:solidFill>
                <a:schemeClr val="accent1">
                  <a:lumMod val="50000"/>
                </a:schemeClr>
              </a:solidFill>
            </a:endParaRPr>
          </a:p>
          <a:p>
            <a:pPr marL="457200" indent="-457200" algn="just">
              <a:lnSpc>
                <a:spcPct val="100000"/>
              </a:lnSpc>
              <a:spcBef>
                <a:spcPts val="0"/>
              </a:spcBef>
              <a:spcAft>
                <a:spcPts val="600"/>
              </a:spcAft>
              <a:buFont typeface="Wingdings" panose="05000000000000000000" pitchFamily="2" charset="2"/>
              <a:buChar char="ü"/>
            </a:pPr>
            <a:endParaRPr lang="tr-TR" sz="1700" u="sng" dirty="0">
              <a:solidFill>
                <a:schemeClr val="accent1">
                  <a:lumMod val="50000"/>
                </a:schemeClr>
              </a:solidFill>
            </a:endParaRPr>
          </a:p>
        </p:txBody>
      </p:sp>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15" name="Metin kutusu 14">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4</a:t>
            </a:fld>
            <a:r>
              <a:rPr lang="tr-TR" dirty="0" smtClean="0"/>
              <a:t>/25</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760" y="1982822"/>
            <a:ext cx="5974080" cy="4210914"/>
          </a:xfrm>
          <a:prstGeom prst="rect">
            <a:avLst/>
          </a:prstGeom>
        </p:spPr>
      </p:pic>
    </p:spTree>
    <p:extLst>
      <p:ext uri="{BB962C8B-B14F-4D97-AF65-F5344CB8AC3E}">
        <p14:creationId xmlns:p14="http://schemas.microsoft.com/office/powerpoint/2010/main" val="409223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15" name="Metin kutusu 14">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2" name="Dikdörtgen 1"/>
          <p:cNvSpPr/>
          <p:nvPr/>
        </p:nvSpPr>
        <p:spPr>
          <a:xfrm>
            <a:off x="901521" y="2857909"/>
            <a:ext cx="5769735" cy="1692771"/>
          </a:xfrm>
          <a:prstGeom prst="rect">
            <a:avLst/>
          </a:prstGeom>
        </p:spPr>
        <p:txBody>
          <a:bodyPr wrap="square">
            <a:spAutoFit/>
          </a:bodyPr>
          <a:lstStyle/>
          <a:p>
            <a:pPr marL="285750" indent="-285750">
              <a:lnSpc>
                <a:spcPct val="200000"/>
              </a:lnSpc>
              <a:buFont typeface="Wingdings" panose="05000000000000000000" pitchFamily="2" charset="2"/>
              <a:buChar char="Ø"/>
            </a:pPr>
            <a:r>
              <a:rPr lang="tr-TR" sz="1600" dirty="0"/>
              <a:t>Komisyon tarafından oluşturulan </a:t>
            </a:r>
            <a:r>
              <a:rPr lang="tr-TR" b="1" dirty="0" smtClean="0"/>
              <a:t>“</a:t>
            </a:r>
            <a:r>
              <a:rPr lang="tr-TR" sz="1600" b="1" dirty="0" smtClean="0"/>
              <a:t>Gazi </a:t>
            </a:r>
            <a:r>
              <a:rPr lang="tr-TR" sz="1600" b="1" dirty="0"/>
              <a:t>Üniversitesi Kurumsal Risk Yönetim </a:t>
            </a:r>
            <a:r>
              <a:rPr lang="tr-TR" sz="1600" b="1" dirty="0" smtClean="0"/>
              <a:t>Rehberi</a:t>
            </a:r>
            <a:r>
              <a:rPr lang="tr-TR" b="1" dirty="0" smtClean="0"/>
              <a:t>”</a:t>
            </a:r>
            <a:r>
              <a:rPr lang="tr-TR" sz="1600" b="1" dirty="0" smtClean="0"/>
              <a:t>, </a:t>
            </a:r>
            <a:r>
              <a:rPr lang="tr-TR" sz="1600" dirty="0"/>
              <a:t>25.12.2020 tarih ve 2020/216 </a:t>
            </a:r>
            <a:r>
              <a:rPr lang="tr-TR" sz="1600" dirty="0" err="1"/>
              <a:t>nolu</a:t>
            </a:r>
            <a:r>
              <a:rPr lang="tr-TR" sz="1600" dirty="0"/>
              <a:t> Senato Kararı ile onaylanmış ve yürürlüğe girmiştir.</a:t>
            </a:r>
          </a:p>
        </p:txBody>
      </p:sp>
      <p:pic>
        <p:nvPicPr>
          <p:cNvPr id="9" name="İçerik Yer Tutucusu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980350" y="567980"/>
            <a:ext cx="4198512" cy="5273215"/>
          </a:xfrm>
          <a:prstGeom prst="rect">
            <a:avLst/>
          </a:prstGeom>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5</a:t>
            </a:fld>
            <a:r>
              <a:rPr lang="tr-TR" dirty="0" smtClean="0"/>
              <a:t>/25</a:t>
            </a:r>
            <a:endParaRPr lang="tr-TR" dirty="0"/>
          </a:p>
        </p:txBody>
      </p:sp>
    </p:spTree>
    <p:extLst>
      <p:ext uri="{BB962C8B-B14F-4D97-AF65-F5344CB8AC3E}">
        <p14:creationId xmlns:p14="http://schemas.microsoft.com/office/powerpoint/2010/main" val="2022716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10" name="Metin kutusu 9">
            <a:extLst>
              <a:ext uri="{FF2B5EF4-FFF2-40B4-BE49-F238E27FC236}">
                <a16:creationId xmlns:a16="http://schemas.microsoft.com/office/drawing/2014/main" id="{EC372F7B-5B0A-8382-97D0-EAD198DD0B36}"/>
              </a:ext>
            </a:extLst>
          </p:cNvPr>
          <p:cNvSpPr txBox="1"/>
          <p:nvPr/>
        </p:nvSpPr>
        <p:spPr>
          <a:xfrm>
            <a:off x="1562802" y="443600"/>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4" name="Dikdörtgen 3"/>
          <p:cNvSpPr/>
          <p:nvPr/>
        </p:nvSpPr>
        <p:spPr>
          <a:xfrm>
            <a:off x="345292" y="2066488"/>
            <a:ext cx="5642013" cy="4001095"/>
          </a:xfrm>
          <a:prstGeom prst="rect">
            <a:avLst/>
          </a:prstGeom>
        </p:spPr>
        <p:txBody>
          <a:bodyPr wrap="square">
            <a:spAutoFit/>
          </a:bodyPr>
          <a:lstStyle/>
          <a:p>
            <a:pPr algn="just"/>
            <a:endParaRPr lang="tr-TR" sz="1400" dirty="0">
              <a:ea typeface="Times New Roman" panose="02020603050405020304" pitchFamily="18" charset="0"/>
            </a:endParaRPr>
          </a:p>
          <a:p>
            <a:pPr marL="285750" indent="-285750" algn="just">
              <a:lnSpc>
                <a:spcPct val="150000"/>
              </a:lnSpc>
              <a:buFont typeface="Wingdings" panose="05000000000000000000" pitchFamily="2" charset="2"/>
              <a:buChar char="Ø"/>
            </a:pPr>
            <a:r>
              <a:rPr lang="tr-TR" sz="1600" dirty="0"/>
              <a:t>Üniversitemiz birimlerinin iş akış şemaları, görev tanım formları Risk Yönetim Sistemine tanımlanmış olup süreçler sistematik, sürdürülebilir ve kurumsallaşmıştır.</a:t>
            </a:r>
          </a:p>
          <a:p>
            <a:pPr marL="285750" indent="-285750" algn="just">
              <a:lnSpc>
                <a:spcPct val="150000"/>
              </a:lnSpc>
              <a:spcAft>
                <a:spcPts val="0"/>
              </a:spcAft>
              <a:buFont typeface="Wingdings" panose="05000000000000000000" pitchFamily="2" charset="2"/>
              <a:buChar char="Ø"/>
            </a:pPr>
            <a:r>
              <a:rPr lang="tr-TR" sz="1600" dirty="0">
                <a:ea typeface="Times New Roman" panose="02020603050405020304" pitchFamily="18" charset="0"/>
              </a:rPr>
              <a:t>Komisyonumuz tarafından </a:t>
            </a:r>
            <a:r>
              <a:rPr lang="tr-TR" sz="1600" b="1" dirty="0">
                <a:ea typeface="Times New Roman" panose="02020603050405020304" pitchFamily="18" charset="0"/>
              </a:rPr>
              <a:t>“Risk İzleme ve Yönlendirme Komisyonu Birim Yapılanması Organizasyon Şeması” </a:t>
            </a:r>
            <a:r>
              <a:rPr lang="tr-TR" sz="1600" dirty="0">
                <a:ea typeface="Times New Roman" panose="02020603050405020304" pitchFamily="18" charset="0"/>
              </a:rPr>
              <a:t>ile  </a:t>
            </a:r>
            <a:r>
              <a:rPr lang="tr-TR" sz="1600" b="1" dirty="0">
                <a:ea typeface="Times New Roman" panose="02020603050405020304" pitchFamily="18" charset="0"/>
              </a:rPr>
              <a:t>“Hassas Görev Tespit Formu”</a:t>
            </a:r>
            <a:r>
              <a:rPr lang="tr-TR" sz="1600" dirty="0">
                <a:ea typeface="Times New Roman" panose="02020603050405020304" pitchFamily="18" charset="0"/>
              </a:rPr>
              <a:t> ve </a:t>
            </a:r>
            <a:r>
              <a:rPr lang="tr-TR" sz="1600" b="1" dirty="0">
                <a:ea typeface="Times New Roman" panose="02020603050405020304" pitchFamily="18" charset="0"/>
              </a:rPr>
              <a:t>“Hassas Görev Envanter Formu”</a:t>
            </a:r>
            <a:r>
              <a:rPr lang="tr-TR" sz="1600" dirty="0">
                <a:ea typeface="Times New Roman" panose="02020603050405020304" pitchFamily="18" charset="0"/>
              </a:rPr>
              <a:t> oluşturularak Üniversitemiz İç Kontrol Koordinasyon Grubuna resmi yazı ekinde sunulmuştur. </a:t>
            </a:r>
          </a:p>
          <a:p>
            <a:pPr marL="285750" indent="-285750" algn="just">
              <a:lnSpc>
                <a:spcPct val="150000"/>
              </a:lnSpc>
              <a:buFont typeface="Wingdings" panose="05000000000000000000" pitchFamily="2" charset="2"/>
              <a:buChar char="Ø"/>
            </a:pPr>
            <a:r>
              <a:rPr lang="tr-TR" sz="1600" dirty="0"/>
              <a:t>Üniversitemiz iç kontrol çalışmaları kapsamında “Görev Tanım </a:t>
            </a:r>
            <a:r>
              <a:rPr lang="tr-TR" sz="1600" dirty="0" err="1"/>
              <a:t>Form”ları</a:t>
            </a:r>
            <a:r>
              <a:rPr lang="tr-TR" sz="1600" dirty="0"/>
              <a:t> Komisyonumuz tarafından oluşturulmuştur.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047" y="1192847"/>
            <a:ext cx="5912953" cy="4653889"/>
          </a:xfrm>
          <a:prstGeom prst="rect">
            <a:avLst/>
          </a:prstGeom>
        </p:spPr>
      </p:pic>
      <p:sp>
        <p:nvSpPr>
          <p:cNvPr id="7" name="Altbilgi Yer Tutucusu 6"/>
          <p:cNvSpPr>
            <a:spLocks noGrp="1"/>
          </p:cNvSpPr>
          <p:nvPr>
            <p:ph type="ftr" sz="quarter" idx="11"/>
          </p:nvPr>
        </p:nvSpPr>
        <p:spPr/>
        <p:txBody>
          <a:bodyPr/>
          <a:lstStyle/>
          <a:p>
            <a:r>
              <a:rPr lang="tr-TR" smtClean="0"/>
              <a:t>Gazi Üniversitesi Risk İzleme ve Yönlendirme Komisyonu</a:t>
            </a:r>
            <a:endParaRPr lang="tr-TR"/>
          </a:p>
        </p:txBody>
      </p:sp>
      <p:sp>
        <p:nvSpPr>
          <p:cNvPr id="8" name="Slayt Numarası Yer Tutucusu 7"/>
          <p:cNvSpPr>
            <a:spLocks noGrp="1"/>
          </p:cNvSpPr>
          <p:nvPr>
            <p:ph type="sldNum" sz="quarter" idx="12"/>
          </p:nvPr>
        </p:nvSpPr>
        <p:spPr/>
        <p:txBody>
          <a:bodyPr/>
          <a:lstStyle/>
          <a:p>
            <a:fld id="{91981988-DF3A-4E37-A8C7-C08040A24D21}" type="slidenum">
              <a:rPr lang="tr-TR" smtClean="0"/>
              <a:pPr/>
              <a:t>6</a:t>
            </a:fld>
            <a:r>
              <a:rPr lang="tr-TR" dirty="0" smtClean="0"/>
              <a:t>/25</a:t>
            </a:r>
            <a:endParaRPr lang="tr-TR" dirty="0"/>
          </a:p>
        </p:txBody>
      </p:sp>
    </p:spTree>
    <p:extLst>
      <p:ext uri="{BB962C8B-B14F-4D97-AF65-F5344CB8AC3E}">
        <p14:creationId xmlns:p14="http://schemas.microsoft.com/office/powerpoint/2010/main" val="4025871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12" name="Metin kutusu 11">
            <a:extLst>
              <a:ext uri="{FF2B5EF4-FFF2-40B4-BE49-F238E27FC236}">
                <a16:creationId xmlns:a16="http://schemas.microsoft.com/office/drawing/2014/main" id="{EC372F7B-5B0A-8382-97D0-EAD198DD0B36}"/>
              </a:ext>
            </a:extLst>
          </p:cNvPr>
          <p:cNvSpPr txBox="1"/>
          <p:nvPr/>
        </p:nvSpPr>
        <p:spPr>
          <a:xfrm>
            <a:off x="1570445" y="437425"/>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19" name="Unvan 1">
            <a:extLst>
              <a:ext uri="{FF2B5EF4-FFF2-40B4-BE49-F238E27FC236}">
                <a16:creationId xmlns:a16="http://schemas.microsoft.com/office/drawing/2014/main" id="{C6FC2DAD-E482-2012-6A3F-247AE3C9474A}"/>
              </a:ext>
            </a:extLst>
          </p:cNvPr>
          <p:cNvSpPr txBox="1">
            <a:spLocks/>
          </p:cNvSpPr>
          <p:nvPr/>
        </p:nvSpPr>
        <p:spPr>
          <a:xfrm>
            <a:off x="816354" y="1521570"/>
            <a:ext cx="4989785" cy="47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b="1" i="1" dirty="0">
              <a:solidFill>
                <a:schemeClr val="accent1">
                  <a:lumMod val="50000"/>
                </a:schemeClr>
              </a:solidFill>
            </a:endParaRPr>
          </a:p>
        </p:txBody>
      </p:sp>
      <p:sp>
        <p:nvSpPr>
          <p:cNvPr id="6" name="Dikdörtgen 5"/>
          <p:cNvSpPr/>
          <p:nvPr/>
        </p:nvSpPr>
        <p:spPr>
          <a:xfrm>
            <a:off x="905673" y="2591663"/>
            <a:ext cx="5224671" cy="2200602"/>
          </a:xfrm>
          <a:prstGeom prst="rect">
            <a:avLst/>
          </a:prstGeom>
        </p:spPr>
        <p:txBody>
          <a:bodyPr wrap="square">
            <a:spAutoFit/>
          </a:bodyPr>
          <a:lstStyle/>
          <a:p>
            <a:pPr algn="just"/>
            <a:endParaRPr lang="tr-TR" sz="1400" dirty="0">
              <a:solidFill>
                <a:schemeClr val="accent1">
                  <a:lumMod val="50000"/>
                </a:schemeClr>
              </a:solidFill>
              <a:latin typeface="Times New Roman" panose="02020603050405020304" pitchFamily="18" charset="0"/>
              <a:ea typeface="Times New Roman" panose="02020603050405020304" pitchFamily="18" charset="0"/>
            </a:endParaRPr>
          </a:p>
          <a:p>
            <a:pPr marL="285750" indent="-285750" algn="just">
              <a:lnSpc>
                <a:spcPct val="150000"/>
              </a:lnSpc>
              <a:buFont typeface="Wingdings" panose="05000000000000000000" pitchFamily="2" charset="2"/>
              <a:buChar char="Ø"/>
            </a:pPr>
            <a:r>
              <a:rPr lang="tr-TR" sz="1600" dirty="0">
                <a:ea typeface="Times New Roman" panose="02020603050405020304" pitchFamily="18" charset="0"/>
              </a:rPr>
              <a:t>Gazi Üniversitesi Risk İzleme ve Yönlendirme Komisyonu, her sene düzenlenen </a:t>
            </a:r>
            <a:r>
              <a:rPr lang="tr-TR" b="1" dirty="0" smtClean="0"/>
              <a:t>“</a:t>
            </a:r>
            <a:r>
              <a:rPr lang="tr-TR" sz="1600" b="1" dirty="0" smtClean="0">
                <a:ea typeface="Times New Roman" panose="02020603050405020304" pitchFamily="18" charset="0"/>
              </a:rPr>
              <a:t>Çalışma Takvimi</a:t>
            </a:r>
            <a:r>
              <a:rPr lang="tr-TR" b="1" dirty="0" smtClean="0"/>
              <a:t>”</a:t>
            </a:r>
            <a:r>
              <a:rPr lang="tr-TR" sz="1600" b="1" dirty="0" smtClean="0">
                <a:ea typeface="Times New Roman" panose="02020603050405020304" pitchFamily="18" charset="0"/>
              </a:rPr>
              <a:t> </a:t>
            </a:r>
            <a:r>
              <a:rPr lang="tr-TR" sz="1600" dirty="0">
                <a:ea typeface="Times New Roman" panose="02020603050405020304" pitchFamily="18" charset="0"/>
              </a:rPr>
              <a:t>doğrultusunda çalışmalarını yürütmektedir. Komisyonumuz düzenli olarak her hafta olağan toplantılarını yapmaktadır. </a:t>
            </a:r>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7010" t="9517" r="5980" b="36578"/>
          <a:stretch/>
        </p:blipFill>
        <p:spPr>
          <a:xfrm>
            <a:off x="6318509" y="209143"/>
            <a:ext cx="5224671" cy="6147207"/>
          </a:xfrm>
          <a:prstGeom prst="rect">
            <a:avLst/>
          </a:prstGeom>
        </p:spPr>
      </p:pic>
      <p:sp>
        <p:nvSpPr>
          <p:cNvPr id="8" name="Altbilgi Yer Tutucusu 7"/>
          <p:cNvSpPr>
            <a:spLocks noGrp="1"/>
          </p:cNvSpPr>
          <p:nvPr>
            <p:ph type="ftr" sz="quarter" idx="11"/>
          </p:nvPr>
        </p:nvSpPr>
        <p:spPr/>
        <p:txBody>
          <a:bodyPr/>
          <a:lstStyle/>
          <a:p>
            <a:r>
              <a:rPr lang="tr-TR" smtClean="0"/>
              <a:t>Gazi Üniversitesi Risk İzleme ve Yönlendirme Komisyonu</a:t>
            </a:r>
            <a:endParaRPr lang="tr-TR"/>
          </a:p>
        </p:txBody>
      </p:sp>
      <p:sp>
        <p:nvSpPr>
          <p:cNvPr id="9" name="Slayt Numarası Yer Tutucusu 8"/>
          <p:cNvSpPr>
            <a:spLocks noGrp="1"/>
          </p:cNvSpPr>
          <p:nvPr>
            <p:ph type="sldNum" sz="quarter" idx="12"/>
          </p:nvPr>
        </p:nvSpPr>
        <p:spPr/>
        <p:txBody>
          <a:bodyPr/>
          <a:lstStyle/>
          <a:p>
            <a:fld id="{91981988-DF3A-4E37-A8C7-C08040A24D21}" type="slidenum">
              <a:rPr lang="tr-TR" smtClean="0"/>
              <a:pPr/>
              <a:t>7</a:t>
            </a:fld>
            <a:r>
              <a:rPr lang="tr-TR" dirty="0" smtClean="0"/>
              <a:t>/25</a:t>
            </a:r>
            <a:endParaRPr lang="tr-TR" dirty="0"/>
          </a:p>
        </p:txBody>
      </p:sp>
    </p:spTree>
    <p:extLst>
      <p:ext uri="{BB962C8B-B14F-4D97-AF65-F5344CB8AC3E}">
        <p14:creationId xmlns:p14="http://schemas.microsoft.com/office/powerpoint/2010/main" val="3386231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5215" y="2693352"/>
            <a:ext cx="5008808" cy="4028123"/>
          </a:xfrm>
        </p:spPr>
        <p:txBody>
          <a:bodyPr>
            <a:normAutofit/>
          </a:bodyPr>
          <a:lstStyle/>
          <a:p>
            <a:pPr marL="0" indent="0" algn="just">
              <a:lnSpc>
                <a:spcPct val="150000"/>
              </a:lnSpc>
              <a:buNone/>
            </a:pPr>
            <a:r>
              <a:rPr lang="tr-TR" sz="2000" dirty="0"/>
              <a:t>Komisyon tarafından,</a:t>
            </a:r>
          </a:p>
          <a:p>
            <a:pPr algn="just">
              <a:lnSpc>
                <a:spcPct val="150000"/>
              </a:lnSpc>
            </a:pPr>
            <a:r>
              <a:rPr lang="tr-TR" sz="2000" b="1" dirty="0"/>
              <a:t>2021 yılında</a:t>
            </a:r>
            <a:r>
              <a:rPr lang="tr-TR" sz="2000" dirty="0"/>
              <a:t>, 24 olağan toplantı gerçekleştirilmiştir. Ayrıca 24’ü fiziki katılımlı, 2’si çevrim içi olmak üzere toplam 26 eğitim düzenlenmiştir.</a:t>
            </a:r>
          </a:p>
        </p:txBody>
      </p:sp>
      <p:pic>
        <p:nvPicPr>
          <p:cNvPr id="7" name="İçerik Yer Tutucusu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480" y="1286748"/>
            <a:ext cx="5460642" cy="4284504"/>
          </a:xfrm>
          <a:prstGeom prst="rect">
            <a:avLst/>
          </a:prstGeom>
        </p:spPr>
      </p:pic>
      <p:pic>
        <p:nvPicPr>
          <p:cNvPr id="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9" name="Metin kutusu 8">
            <a:extLst>
              <a:ext uri="{FF2B5EF4-FFF2-40B4-BE49-F238E27FC236}">
                <a16:creationId xmlns:a16="http://schemas.microsoft.com/office/drawing/2014/main" id="{EC372F7B-5B0A-8382-97D0-EAD198DD0B36}"/>
              </a:ext>
            </a:extLst>
          </p:cNvPr>
          <p:cNvSpPr txBox="1"/>
          <p:nvPr/>
        </p:nvSpPr>
        <p:spPr>
          <a:xfrm>
            <a:off x="1750749" y="498611"/>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10" name="Altbilgi Yer Tutucusu 9"/>
          <p:cNvSpPr>
            <a:spLocks noGrp="1"/>
          </p:cNvSpPr>
          <p:nvPr>
            <p:ph type="ftr" sz="quarter" idx="11"/>
          </p:nvPr>
        </p:nvSpPr>
        <p:spPr/>
        <p:txBody>
          <a:bodyPr/>
          <a:lstStyle/>
          <a:p>
            <a:r>
              <a:rPr lang="tr-TR" smtClean="0"/>
              <a:t>Gazi Üniversitesi Risk İzleme ve Yönlendirme Komisyonu</a:t>
            </a:r>
            <a:endParaRPr lang="tr-TR"/>
          </a:p>
        </p:txBody>
      </p:sp>
      <p:sp>
        <p:nvSpPr>
          <p:cNvPr id="11" name="Slayt Numarası Yer Tutucusu 10"/>
          <p:cNvSpPr>
            <a:spLocks noGrp="1"/>
          </p:cNvSpPr>
          <p:nvPr>
            <p:ph type="sldNum" sz="quarter" idx="12"/>
          </p:nvPr>
        </p:nvSpPr>
        <p:spPr/>
        <p:txBody>
          <a:bodyPr/>
          <a:lstStyle/>
          <a:p>
            <a:fld id="{91981988-DF3A-4E37-A8C7-C08040A24D21}" type="slidenum">
              <a:rPr lang="tr-TR" smtClean="0"/>
              <a:pPr/>
              <a:t>8</a:t>
            </a:fld>
            <a:r>
              <a:rPr lang="tr-TR" dirty="0" smtClean="0"/>
              <a:t>/25</a:t>
            </a:r>
            <a:endParaRPr lang="tr-TR" dirty="0"/>
          </a:p>
        </p:txBody>
      </p:sp>
    </p:spTree>
    <p:extLst>
      <p:ext uri="{BB962C8B-B14F-4D97-AF65-F5344CB8AC3E}">
        <p14:creationId xmlns:p14="http://schemas.microsoft.com/office/powerpoint/2010/main" val="2615802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6638" y="2400054"/>
            <a:ext cx="5008808" cy="4028123"/>
          </a:xfrm>
        </p:spPr>
        <p:txBody>
          <a:bodyPr>
            <a:normAutofit/>
          </a:bodyPr>
          <a:lstStyle/>
          <a:p>
            <a:pPr marL="0" indent="0" algn="just">
              <a:lnSpc>
                <a:spcPct val="150000"/>
              </a:lnSpc>
              <a:buNone/>
            </a:pPr>
            <a:r>
              <a:rPr lang="tr-TR" sz="2000" dirty="0"/>
              <a:t>Komisyon tarafından,</a:t>
            </a:r>
          </a:p>
        </p:txBody>
      </p:sp>
      <p:pic>
        <p:nvPicPr>
          <p:cNvPr id="8" name="Resim 6" descr="C:\DOSYALAR\OFIS\Kalite\Kalite Komisyonu Logo.png">
            <a:extLst>
              <a:ext uri="{FF2B5EF4-FFF2-40B4-BE49-F238E27FC236}">
                <a16:creationId xmlns:a16="http://schemas.microsoft.com/office/drawing/2014/main" id="{841AF8C0-6DAC-DE20-A532-7B90DFD480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938"/>
          <a:stretch/>
        </p:blipFill>
        <p:spPr bwMode="auto">
          <a:xfrm>
            <a:off x="725215" y="323113"/>
            <a:ext cx="845231" cy="821829"/>
          </a:xfrm>
          <a:prstGeom prst="rect">
            <a:avLst/>
          </a:prstGeom>
          <a:noFill/>
          <a:ln>
            <a:noFill/>
          </a:ln>
        </p:spPr>
      </p:pic>
      <p:sp>
        <p:nvSpPr>
          <p:cNvPr id="9" name="Metin kutusu 8">
            <a:extLst>
              <a:ext uri="{FF2B5EF4-FFF2-40B4-BE49-F238E27FC236}">
                <a16:creationId xmlns:a16="http://schemas.microsoft.com/office/drawing/2014/main" id="{EC372F7B-5B0A-8382-97D0-EAD198DD0B36}"/>
              </a:ext>
            </a:extLst>
          </p:cNvPr>
          <p:cNvSpPr txBox="1"/>
          <p:nvPr/>
        </p:nvSpPr>
        <p:spPr>
          <a:xfrm>
            <a:off x="1750749" y="498611"/>
            <a:ext cx="4838667" cy="646331"/>
          </a:xfrm>
          <a:prstGeom prst="rect">
            <a:avLst/>
          </a:prstGeom>
          <a:noFill/>
        </p:spPr>
        <p:txBody>
          <a:bodyPr wrap="square">
            <a:spAutoFit/>
          </a:bodyPr>
          <a:lstStyle/>
          <a:p>
            <a:pPr>
              <a:tabLst>
                <a:tab pos="4109085" algn="l"/>
              </a:tabLst>
            </a:pPr>
            <a:r>
              <a:rPr lang="tr-TR" sz="1800" dirty="0">
                <a:solidFill>
                  <a:srgbClr val="1F497D"/>
                </a:solidFill>
                <a:effectLst/>
                <a:ea typeface="Times New Roman" panose="02020603050405020304" pitchFamily="18" charset="0"/>
                <a:cs typeface="Arial" panose="020B0604020202020204" pitchFamily="34" charset="0"/>
              </a:rPr>
              <a:t>GAZİ ÜNİVERSİTESİ </a:t>
            </a:r>
            <a:endParaRPr lang="tr-TR" sz="1800" dirty="0">
              <a:effectLst/>
              <a:ea typeface="Times New Roman" panose="02020603050405020304" pitchFamily="18" charset="0"/>
            </a:endParaRPr>
          </a:p>
          <a:p>
            <a:r>
              <a:rPr lang="tr-TR" dirty="0">
                <a:solidFill>
                  <a:srgbClr val="1F497D"/>
                </a:solidFill>
                <a:ea typeface="Times New Roman" panose="02020603050405020304" pitchFamily="18" charset="0"/>
                <a:cs typeface="Arial" panose="020B0604020202020204" pitchFamily="34" charset="0"/>
              </a:rPr>
              <a:t>Risk İzleme ve Yönlendirme Komisyonu</a:t>
            </a:r>
            <a:endParaRPr lang="tr-TR" dirty="0">
              <a:ea typeface="Times New Roman" panose="02020603050405020304" pitchFamily="18" charset="0"/>
            </a:endParaRPr>
          </a:p>
        </p:txBody>
      </p:sp>
      <p:sp>
        <p:nvSpPr>
          <p:cNvPr id="2" name="Dikdörtgen 1"/>
          <p:cNvSpPr/>
          <p:nvPr/>
        </p:nvSpPr>
        <p:spPr>
          <a:xfrm>
            <a:off x="703455" y="3227860"/>
            <a:ext cx="4838667" cy="1754326"/>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tr-TR" b="1" dirty="0"/>
              <a:t>2022 yılında</a:t>
            </a:r>
            <a:r>
              <a:rPr lang="tr-TR" dirty="0"/>
              <a:t>, Birim Risk Koordinatörleri ve  Risk Yönetimi Sistemini kullanacak personele 4’ü bilgilendirme toplantısı olmak üzere toplam 38 toplantı yapılmıştır. </a:t>
            </a:r>
          </a:p>
        </p:txBody>
      </p:sp>
      <p:pic>
        <p:nvPicPr>
          <p:cNvPr id="10" name="İçerik Yer Tutucus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408" y="1292278"/>
            <a:ext cx="5885645" cy="4334404"/>
          </a:xfrm>
          <a:prstGeom prst="rect">
            <a:avLst/>
          </a:prstGeom>
        </p:spPr>
      </p:pic>
      <p:sp>
        <p:nvSpPr>
          <p:cNvPr id="11" name="Altbilgi Yer Tutucusu 10"/>
          <p:cNvSpPr>
            <a:spLocks noGrp="1"/>
          </p:cNvSpPr>
          <p:nvPr>
            <p:ph type="ftr" sz="quarter" idx="11"/>
          </p:nvPr>
        </p:nvSpPr>
        <p:spPr/>
        <p:txBody>
          <a:bodyPr/>
          <a:lstStyle/>
          <a:p>
            <a:r>
              <a:rPr lang="tr-TR" smtClean="0"/>
              <a:t>Gazi Üniversitesi Risk İzleme ve Yönlendirme Komisyonu</a:t>
            </a:r>
            <a:endParaRPr lang="tr-TR"/>
          </a:p>
        </p:txBody>
      </p:sp>
      <p:sp>
        <p:nvSpPr>
          <p:cNvPr id="12" name="Slayt Numarası Yer Tutucusu 11"/>
          <p:cNvSpPr>
            <a:spLocks noGrp="1"/>
          </p:cNvSpPr>
          <p:nvPr>
            <p:ph type="sldNum" sz="quarter" idx="12"/>
          </p:nvPr>
        </p:nvSpPr>
        <p:spPr/>
        <p:txBody>
          <a:bodyPr/>
          <a:lstStyle/>
          <a:p>
            <a:fld id="{91981988-DF3A-4E37-A8C7-C08040A24D21}" type="slidenum">
              <a:rPr lang="tr-TR" smtClean="0"/>
              <a:pPr/>
              <a:t>9</a:t>
            </a:fld>
            <a:r>
              <a:rPr lang="tr-TR" dirty="0" smtClean="0"/>
              <a:t>/25</a:t>
            </a:r>
            <a:endParaRPr lang="tr-TR" dirty="0"/>
          </a:p>
        </p:txBody>
      </p:sp>
    </p:spTree>
    <p:extLst>
      <p:ext uri="{BB962C8B-B14F-4D97-AF65-F5344CB8AC3E}">
        <p14:creationId xmlns:p14="http://schemas.microsoft.com/office/powerpoint/2010/main" val="2929449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ce Hatla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886AA61AA7BC8D46AC0988E9AB37EC74" ma:contentTypeVersion="7" ma:contentTypeDescription="Yeni belge oluşturun." ma:contentTypeScope="" ma:versionID="a95ab6d411f661c4b7e2664f743f1ede">
  <xsd:schema xmlns:xsd="http://www.w3.org/2001/XMLSchema" xmlns:xs="http://www.w3.org/2001/XMLSchema" xmlns:p="http://schemas.microsoft.com/office/2006/metadata/properties" xmlns:ns3="28f87631-22da-4c45-a322-9f0807bf2a1c" targetNamespace="http://schemas.microsoft.com/office/2006/metadata/properties" ma:root="true" ma:fieldsID="255380e22d598df04069ee8646069a71" ns3:_="">
    <xsd:import namespace="28f87631-22da-4c45-a322-9f0807bf2a1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87631-22da-4c45-a322-9f0807bf2a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CA53E3-24CD-41F4-93A7-BDED6D17FA7D}">
  <ds:schemaRefs>
    <ds:schemaRef ds:uri="http://schemas.microsoft.com/office/2006/documentManagement/types"/>
    <ds:schemaRef ds:uri="http://purl.org/dc/elements/1.1/"/>
    <ds:schemaRef ds:uri="http://www.w3.org/XML/1998/namespace"/>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28f87631-22da-4c45-a322-9f0807bf2a1c"/>
  </ds:schemaRefs>
</ds:datastoreItem>
</file>

<file path=customXml/itemProps2.xml><?xml version="1.0" encoding="utf-8"?>
<ds:datastoreItem xmlns:ds="http://schemas.openxmlformats.org/officeDocument/2006/customXml" ds:itemID="{74411671-FFA4-4681-B672-6D2F0974E581}">
  <ds:schemaRefs>
    <ds:schemaRef ds:uri="http://schemas.microsoft.com/sharepoint/v3/contenttype/forms"/>
  </ds:schemaRefs>
</ds:datastoreItem>
</file>

<file path=customXml/itemProps3.xml><?xml version="1.0" encoding="utf-8"?>
<ds:datastoreItem xmlns:ds="http://schemas.openxmlformats.org/officeDocument/2006/customXml" ds:itemID="{A986BE16-0C7D-43B7-8ED6-89ABF1D9431C}">
  <ds:schemaRefs>
    <ds:schemaRef ds:uri="28f87631-22da-4c45-a322-9f0807bf2a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1589</TotalTime>
  <Words>1129</Words>
  <Application>Microsoft Office PowerPoint</Application>
  <PresentationFormat>Geniş ekran</PresentationFormat>
  <Paragraphs>147</Paragraphs>
  <Slides>25</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25</vt:i4>
      </vt:variant>
    </vt:vector>
  </HeadingPairs>
  <TitlesOfParts>
    <vt:vector size="33" baseType="lpstr">
      <vt:lpstr>AR BERKLEY</vt:lpstr>
      <vt:lpstr>Arial</vt:lpstr>
      <vt:lpstr>Calibri</vt:lpstr>
      <vt:lpstr>Franklin Gothic Book</vt:lpstr>
      <vt:lpstr>Franklin Gothic Medium</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Risk Yönetim Sisteminde Yapılan Son Güncellemeler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HNDS</dc:creator>
  <cp:lastModifiedBy>Windows Kullanıcısı</cp:lastModifiedBy>
  <cp:revision>2350</cp:revision>
  <cp:lastPrinted>2022-10-12T14:11:58Z</cp:lastPrinted>
  <dcterms:created xsi:type="dcterms:W3CDTF">2020-10-08T07:41:41Z</dcterms:created>
  <dcterms:modified xsi:type="dcterms:W3CDTF">2024-02-14T06:47:56Z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0x010100886AA61AA7BC8D46AC0988E9AB37EC74</vt:lpwstr>
  </property>
</Properties>
</file>