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9"/>
  </p:notesMasterIdLst>
  <p:sldIdLst>
    <p:sldId id="316" r:id="rId2"/>
    <p:sldId id="258" r:id="rId3"/>
    <p:sldId id="1626" r:id="rId4"/>
    <p:sldId id="257" r:id="rId5"/>
    <p:sldId id="259" r:id="rId6"/>
    <p:sldId id="260" r:id="rId7"/>
    <p:sldId id="1569" r:id="rId8"/>
    <p:sldId id="280" r:id="rId9"/>
    <p:sldId id="281" r:id="rId10"/>
    <p:sldId id="1568" r:id="rId11"/>
    <p:sldId id="1588" r:id="rId12"/>
    <p:sldId id="1610" r:id="rId13"/>
    <p:sldId id="262" r:id="rId14"/>
    <p:sldId id="1580" r:id="rId15"/>
    <p:sldId id="1617" r:id="rId16"/>
    <p:sldId id="1619" r:id="rId17"/>
    <p:sldId id="1621" r:id="rId18"/>
    <p:sldId id="1633" r:id="rId19"/>
    <p:sldId id="1599" r:id="rId20"/>
    <p:sldId id="1589" r:id="rId21"/>
    <p:sldId id="1591" r:id="rId22"/>
    <p:sldId id="1593" r:id="rId23"/>
    <p:sldId id="1598" r:id="rId24"/>
    <p:sldId id="1590" r:id="rId25"/>
    <p:sldId id="1597" r:id="rId26"/>
    <p:sldId id="1615" r:id="rId27"/>
    <p:sldId id="1634" r:id="rId28"/>
    <p:sldId id="1628" r:id="rId29"/>
    <p:sldId id="1630" r:id="rId30"/>
    <p:sldId id="1638" r:id="rId31"/>
    <p:sldId id="1639" r:id="rId32"/>
    <p:sldId id="1594" r:id="rId33"/>
    <p:sldId id="1595" r:id="rId34"/>
    <p:sldId id="1636" r:id="rId35"/>
    <p:sldId id="1600" r:id="rId36"/>
    <p:sldId id="1635" r:id="rId37"/>
    <p:sldId id="1625" r:id="rId38"/>
    <p:sldId id="1624" r:id="rId39"/>
    <p:sldId id="1637" r:id="rId40"/>
    <p:sldId id="1566" r:id="rId41"/>
    <p:sldId id="269" r:id="rId42"/>
    <p:sldId id="270" r:id="rId43"/>
    <p:sldId id="1567" r:id="rId44"/>
    <p:sldId id="1602" r:id="rId45"/>
    <p:sldId id="1607" r:id="rId46"/>
    <p:sldId id="1606" r:id="rId47"/>
    <p:sldId id="1605" r:id="rId48"/>
    <p:sldId id="1604" r:id="rId49"/>
    <p:sldId id="1603" r:id="rId50"/>
    <p:sldId id="1608" r:id="rId51"/>
    <p:sldId id="1611" r:id="rId52"/>
    <p:sldId id="1622" r:id="rId53"/>
    <p:sldId id="1609" r:id="rId54"/>
    <p:sldId id="1612" r:id="rId55"/>
    <p:sldId id="1613" r:id="rId56"/>
    <p:sldId id="1572" r:id="rId57"/>
    <p:sldId id="1574" r:id="rId58"/>
  </p:sldIdLst>
  <p:sldSz cx="9906000" cy="6858000" type="A4"/>
  <p:notesSz cx="6858000" cy="9144000"/>
  <p:embeddedFontLs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Helvetica" pitchFamily="2" charset="0"/>
      <p:regular r:id="rId64"/>
      <p:bold r:id="rId65"/>
      <p:italic r:id="rId66"/>
      <p:boldItalic r:id="rId67"/>
    </p:embeddedFont>
    <p:embeddedFont>
      <p:font typeface="Impact" panose="020B0806030902050204" pitchFamily="34" charset="0"/>
      <p:regular r:id="rId68"/>
    </p:embeddedFont>
    <p:embeddedFont>
      <p:font typeface="Roboto" panose="02000000000000000000" pitchFamily="2" charset="0"/>
      <p:regular r:id="rId69"/>
      <p:bold r:id="rId70"/>
      <p:italic r:id="rId71"/>
      <p:boldItalic r:id="rId72"/>
    </p:embeddedFont>
    <p:embeddedFont>
      <p:font typeface="Trebuchet MS" panose="020B0703020202090204" pitchFamily="34" charset="0"/>
      <p:regular r:id="rId73"/>
      <p:bold r:id="rId74"/>
      <p:italic r:id="rId75"/>
      <p:boldItalic r:id="rId76"/>
    </p:embeddedFont>
    <p:embeddedFont>
      <p:font typeface="Verdana" panose="020B0604030504040204" pitchFamily="34" charset="0"/>
      <p:regular r:id="rId77"/>
      <p:bold r:id="rId78"/>
      <p:italic r:id="rId79"/>
      <p:boldItalic r:id="rId8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1" roundtripDataSignature="AMtx7miwmpsVQ+Cf+q3XiyL9BPN+Bj9p2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86FEAF-24D4-45F8-B35E-0C4FADB2BAB4}">
  <a:tblStyle styleId="{C786FEAF-24D4-45F8-B35E-0C4FADB2BAB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6E6"/>
          </a:solidFill>
        </a:fill>
      </a:tcStyle>
    </a:wholeTbl>
    <a:band1H>
      <a:tcTxStyle/>
      <a:tcStyle>
        <a:tcBdr/>
        <a:fill>
          <a:solidFill>
            <a:srgbClr val="E0CA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CA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A51009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A51009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A51009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A51009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8"/>
    <p:restoredTop sz="94610"/>
  </p:normalViewPr>
  <p:slideViewPr>
    <p:cSldViewPr snapToGrid="0">
      <p:cViewPr varScale="1">
        <p:scale>
          <a:sx n="86" d="100"/>
          <a:sy n="86" d="100"/>
        </p:scale>
        <p:origin x="1736" y="20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4.fntdata"/><Relationship Id="rId68" Type="http://schemas.openxmlformats.org/officeDocument/2006/relationships/font" Target="fonts/font9.fntdata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5.fntdata"/><Relationship Id="rId79" Type="http://schemas.openxmlformats.org/officeDocument/2006/relationships/font" Target="fonts/font20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5.fntdata"/><Relationship Id="rId69" Type="http://schemas.openxmlformats.org/officeDocument/2006/relationships/font" Target="fonts/font10.fntdata"/><Relationship Id="rId77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3.fntdata"/><Relationship Id="rId80" Type="http://schemas.openxmlformats.org/officeDocument/2006/relationships/font" Target="fonts/font21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3.fntdata"/><Relationship Id="rId70" Type="http://schemas.openxmlformats.org/officeDocument/2006/relationships/font" Target="fonts/font11.fntdata"/><Relationship Id="rId75" Type="http://schemas.openxmlformats.org/officeDocument/2006/relationships/font" Target="fonts/font16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1.fntdata"/><Relationship Id="rId65" Type="http://schemas.openxmlformats.org/officeDocument/2006/relationships/font" Target="fonts/font6.fntdata"/><Relationship Id="rId73" Type="http://schemas.openxmlformats.org/officeDocument/2006/relationships/font" Target="fonts/font14.fntdata"/><Relationship Id="rId78" Type="http://schemas.openxmlformats.org/officeDocument/2006/relationships/font" Target="fonts/font19.fntdata"/><Relationship Id="rId8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7.fntdata"/><Relationship Id="rId7" Type="http://schemas.openxmlformats.org/officeDocument/2006/relationships/slide" Target="slides/slide6.xml"/><Relationship Id="rId71" Type="http://schemas.openxmlformats.org/officeDocument/2006/relationships/font" Target="fonts/font1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7.fntdata"/><Relationship Id="rId61" Type="http://schemas.openxmlformats.org/officeDocument/2006/relationships/font" Target="fonts/font2.fntdata"/><Relationship Id="rId8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F87137-9233-3140-96F9-EE53767FC03A}" type="doc">
      <dgm:prSet loTypeId="urn:microsoft.com/office/officeart/2005/8/layout/pyramid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037A6648-842D-F949-B52E-FE26BED5A8A5}">
      <dgm:prSet phldrT="[Metin]" custT="1"/>
      <dgm:spPr/>
      <dgm:t>
        <a:bodyPr/>
        <a:lstStyle/>
        <a:p>
          <a:endParaRPr lang="tr-TR" sz="2800" b="0" dirty="0"/>
        </a:p>
        <a:p>
          <a:r>
            <a:rPr lang="tr-TR" sz="3600" b="0" dirty="0"/>
            <a:t>1.</a:t>
          </a:r>
          <a:endParaRPr lang="tr-TR" sz="1000" b="0" dirty="0"/>
        </a:p>
        <a:p>
          <a:endParaRPr lang="tr-TR" sz="1000" b="0" dirty="0"/>
        </a:p>
      </dgm:t>
    </dgm:pt>
    <dgm:pt modelId="{257E636E-6201-1149-A8BC-6F756A8F3AB4}" type="parTrans" cxnId="{650A074B-DF3F-CF4B-ADFD-4098F887DEBF}">
      <dgm:prSet/>
      <dgm:spPr/>
      <dgm:t>
        <a:bodyPr/>
        <a:lstStyle/>
        <a:p>
          <a:endParaRPr lang="tr-TR" sz="2800" b="0"/>
        </a:p>
      </dgm:t>
    </dgm:pt>
    <dgm:pt modelId="{028AACDA-C29D-1742-BE67-96BA4CC9582D}" type="sibTrans" cxnId="{650A074B-DF3F-CF4B-ADFD-4098F887DEBF}">
      <dgm:prSet/>
      <dgm:spPr/>
      <dgm:t>
        <a:bodyPr/>
        <a:lstStyle/>
        <a:p>
          <a:endParaRPr lang="tr-TR" sz="2800" b="0"/>
        </a:p>
      </dgm:t>
    </dgm:pt>
    <dgm:pt modelId="{67BB7FB9-C83B-2C4F-ACD4-09D4992789BB}">
      <dgm:prSet phldrT="[Metin]" custT="1"/>
      <dgm:spPr/>
      <dgm:t>
        <a:bodyPr/>
        <a:lstStyle/>
        <a:p>
          <a:r>
            <a:rPr lang="tr-TR" sz="2800" b="0" dirty="0"/>
            <a:t>SİBER GÜVENLİK</a:t>
          </a:r>
        </a:p>
      </dgm:t>
    </dgm:pt>
    <dgm:pt modelId="{D5E290DB-F533-2E49-BF23-90CA7068F18D}" type="parTrans" cxnId="{33B63A65-CAE3-2748-BD2D-5082A8A3B604}">
      <dgm:prSet/>
      <dgm:spPr/>
      <dgm:t>
        <a:bodyPr/>
        <a:lstStyle/>
        <a:p>
          <a:endParaRPr lang="tr-TR" sz="2800" b="0"/>
        </a:p>
      </dgm:t>
    </dgm:pt>
    <dgm:pt modelId="{355D4C87-0709-0B48-AC16-4C6C233FD6B5}" type="sibTrans" cxnId="{33B63A65-CAE3-2748-BD2D-5082A8A3B604}">
      <dgm:prSet/>
      <dgm:spPr/>
      <dgm:t>
        <a:bodyPr/>
        <a:lstStyle/>
        <a:p>
          <a:endParaRPr lang="tr-TR" sz="2800" b="0"/>
        </a:p>
      </dgm:t>
    </dgm:pt>
    <dgm:pt modelId="{645DEB62-B549-AE47-A855-7236CAD8340F}">
      <dgm:prSet phldrT="[Metin]" custT="1"/>
      <dgm:spPr/>
      <dgm:t>
        <a:bodyPr/>
        <a:lstStyle/>
        <a:p>
          <a:r>
            <a:rPr lang="tr-TR" sz="3600" b="0" dirty="0"/>
            <a:t>5.</a:t>
          </a:r>
        </a:p>
      </dgm:t>
    </dgm:pt>
    <dgm:pt modelId="{9266FA62-02CF-8840-A61C-0C59D5AF0ED9}" type="parTrans" cxnId="{CCFD1699-6A2D-8E42-AB07-71A8CD68F8DC}">
      <dgm:prSet/>
      <dgm:spPr/>
      <dgm:t>
        <a:bodyPr/>
        <a:lstStyle/>
        <a:p>
          <a:endParaRPr lang="tr-TR" sz="2800" b="0"/>
        </a:p>
      </dgm:t>
    </dgm:pt>
    <dgm:pt modelId="{D19D3200-50E6-9D41-BFDE-053040804C45}" type="sibTrans" cxnId="{CCFD1699-6A2D-8E42-AB07-71A8CD68F8DC}">
      <dgm:prSet/>
      <dgm:spPr/>
      <dgm:t>
        <a:bodyPr/>
        <a:lstStyle/>
        <a:p>
          <a:endParaRPr lang="tr-TR" sz="2800" b="0"/>
        </a:p>
      </dgm:t>
    </dgm:pt>
    <dgm:pt modelId="{DBF60BB9-61BD-5A49-B732-9CBFCF1970C8}">
      <dgm:prSet phldrT="[Metin]" custT="1"/>
      <dgm:spPr/>
      <dgm:t>
        <a:bodyPr/>
        <a:lstStyle/>
        <a:p>
          <a:r>
            <a:rPr lang="tr-TR" sz="2800" b="0"/>
            <a:t>BÜYÜK VERİ</a:t>
          </a:r>
          <a:endParaRPr lang="tr-TR" sz="2800" b="0" dirty="0"/>
        </a:p>
      </dgm:t>
    </dgm:pt>
    <dgm:pt modelId="{E019282E-E829-924D-AAC4-CF45971761D8}" type="parTrans" cxnId="{C9D351D5-0F66-524C-B8F3-9BDAAFF692CF}">
      <dgm:prSet/>
      <dgm:spPr/>
      <dgm:t>
        <a:bodyPr/>
        <a:lstStyle/>
        <a:p>
          <a:endParaRPr lang="tr-TR" sz="2800" b="0"/>
        </a:p>
      </dgm:t>
    </dgm:pt>
    <dgm:pt modelId="{385A4711-8625-2B4A-8335-B9E83FD76214}" type="sibTrans" cxnId="{C9D351D5-0F66-524C-B8F3-9BDAAFF692CF}">
      <dgm:prSet/>
      <dgm:spPr/>
      <dgm:t>
        <a:bodyPr/>
        <a:lstStyle/>
        <a:p>
          <a:endParaRPr lang="tr-TR" sz="2800" b="0"/>
        </a:p>
      </dgm:t>
    </dgm:pt>
    <dgm:pt modelId="{EA5D6662-FE53-9949-8A7B-BF6888A8B1BE}">
      <dgm:prSet phldrT="[Metin]" custT="1"/>
      <dgm:spPr/>
      <dgm:t>
        <a:bodyPr/>
        <a:lstStyle/>
        <a:p>
          <a:r>
            <a:rPr lang="tr-TR" sz="3600" b="0" dirty="0"/>
            <a:t>6.</a:t>
          </a:r>
        </a:p>
      </dgm:t>
    </dgm:pt>
    <dgm:pt modelId="{EAAD9267-1A37-844C-99A6-2465A5099C81}" type="parTrans" cxnId="{3D0FCA61-31CF-2748-B92D-5C90A18BA528}">
      <dgm:prSet/>
      <dgm:spPr/>
      <dgm:t>
        <a:bodyPr/>
        <a:lstStyle/>
        <a:p>
          <a:endParaRPr lang="tr-TR" sz="2800" b="0"/>
        </a:p>
      </dgm:t>
    </dgm:pt>
    <dgm:pt modelId="{918CFFE5-9472-1044-A575-5D7E06E3F803}" type="sibTrans" cxnId="{3D0FCA61-31CF-2748-B92D-5C90A18BA528}">
      <dgm:prSet/>
      <dgm:spPr/>
      <dgm:t>
        <a:bodyPr/>
        <a:lstStyle/>
        <a:p>
          <a:endParaRPr lang="tr-TR" sz="2800" b="0"/>
        </a:p>
      </dgm:t>
    </dgm:pt>
    <dgm:pt modelId="{FA02F0C0-0C82-3045-AC20-B502DE952208}">
      <dgm:prSet phldrT="[Metin]" custT="1"/>
      <dgm:spPr/>
      <dgm:t>
        <a:bodyPr/>
        <a:lstStyle/>
        <a:p>
          <a:r>
            <a:rPr lang="tr-TR" sz="2800" b="0"/>
            <a:t>NESNELERİN İNTERNETİ</a:t>
          </a:r>
          <a:endParaRPr lang="tr-TR" sz="2800" b="0" dirty="0"/>
        </a:p>
      </dgm:t>
    </dgm:pt>
    <dgm:pt modelId="{40FF03E6-5A89-804B-A14B-C67E3BF4171C}" type="parTrans" cxnId="{DCC87D44-CEEF-5541-96CF-9FFC9F9F0131}">
      <dgm:prSet/>
      <dgm:spPr/>
      <dgm:t>
        <a:bodyPr/>
        <a:lstStyle/>
        <a:p>
          <a:endParaRPr lang="tr-TR" sz="2800" b="0"/>
        </a:p>
      </dgm:t>
    </dgm:pt>
    <dgm:pt modelId="{D298BE9A-8CCD-DD41-8168-8EF2D1D67705}" type="sibTrans" cxnId="{DCC87D44-CEEF-5541-96CF-9FFC9F9F0131}">
      <dgm:prSet/>
      <dgm:spPr/>
      <dgm:t>
        <a:bodyPr/>
        <a:lstStyle/>
        <a:p>
          <a:endParaRPr lang="tr-TR" sz="2800" b="0"/>
        </a:p>
      </dgm:t>
    </dgm:pt>
    <dgm:pt modelId="{1FF7412A-BAB6-BC46-BBD4-A3445D9C6333}">
      <dgm:prSet phldrT="[Metin]" custT="1"/>
      <dgm:spPr/>
      <dgm:t>
        <a:bodyPr/>
        <a:lstStyle/>
        <a:p>
          <a:r>
            <a:rPr lang="tr-TR" sz="3600" b="0" dirty="0"/>
            <a:t>9.</a:t>
          </a:r>
        </a:p>
      </dgm:t>
    </dgm:pt>
    <dgm:pt modelId="{3ABAFCE7-655B-3044-B811-A20AAE86E0B6}" type="parTrans" cxnId="{5BC30D52-5B35-AE4C-8C76-5604AA9FB6FA}">
      <dgm:prSet/>
      <dgm:spPr/>
      <dgm:t>
        <a:bodyPr/>
        <a:lstStyle/>
        <a:p>
          <a:endParaRPr lang="tr-TR" sz="2800" b="0"/>
        </a:p>
      </dgm:t>
    </dgm:pt>
    <dgm:pt modelId="{D1ADA12B-C056-E441-8C26-F48A39957C2B}" type="sibTrans" cxnId="{5BC30D52-5B35-AE4C-8C76-5604AA9FB6FA}">
      <dgm:prSet/>
      <dgm:spPr/>
      <dgm:t>
        <a:bodyPr/>
        <a:lstStyle/>
        <a:p>
          <a:endParaRPr lang="tr-TR" sz="2800" b="0"/>
        </a:p>
      </dgm:t>
    </dgm:pt>
    <dgm:pt modelId="{3EA0EE73-4704-1641-A868-1DFE5DF2A79B}">
      <dgm:prSet phldrT="[Metin]" custT="1"/>
      <dgm:spPr/>
      <dgm:t>
        <a:bodyPr/>
        <a:lstStyle/>
        <a:p>
          <a:r>
            <a:rPr lang="tr-TR" sz="2800" b="0"/>
            <a:t>YAPAY ZEKA</a:t>
          </a:r>
          <a:endParaRPr lang="tr-TR" sz="2800" b="0" dirty="0"/>
        </a:p>
      </dgm:t>
    </dgm:pt>
    <dgm:pt modelId="{F4F542EC-F5BF-0941-B684-F163CA53DA27}" type="parTrans" cxnId="{E90D89F9-6CF5-2944-9A8F-D9AB2164118C}">
      <dgm:prSet/>
      <dgm:spPr/>
      <dgm:t>
        <a:bodyPr/>
        <a:lstStyle/>
        <a:p>
          <a:endParaRPr lang="tr-TR" sz="2800" b="0"/>
        </a:p>
      </dgm:t>
    </dgm:pt>
    <dgm:pt modelId="{61B612FF-294F-EA48-B923-F63E05E9652F}" type="sibTrans" cxnId="{E90D89F9-6CF5-2944-9A8F-D9AB2164118C}">
      <dgm:prSet/>
      <dgm:spPr/>
      <dgm:t>
        <a:bodyPr/>
        <a:lstStyle/>
        <a:p>
          <a:endParaRPr lang="tr-TR" sz="2800" b="0"/>
        </a:p>
      </dgm:t>
    </dgm:pt>
    <dgm:pt modelId="{29F4EE4A-4CE0-2743-9189-14D99775C68D}" type="pres">
      <dgm:prSet presAssocID="{22F87137-9233-3140-96F9-EE53767FC03A}" presName="Name0" presStyleCnt="0">
        <dgm:presLayoutVars>
          <dgm:dir/>
          <dgm:animLvl val="lvl"/>
          <dgm:resizeHandles val="exact"/>
        </dgm:presLayoutVars>
      </dgm:prSet>
      <dgm:spPr/>
    </dgm:pt>
    <dgm:pt modelId="{EAEA304D-1025-8241-A34D-2C90F4050AFA}" type="pres">
      <dgm:prSet presAssocID="{037A6648-842D-F949-B52E-FE26BED5A8A5}" presName="Name8" presStyleCnt="0"/>
      <dgm:spPr/>
    </dgm:pt>
    <dgm:pt modelId="{29905178-42FF-8A4F-86ED-B4960DDFFA37}" type="pres">
      <dgm:prSet presAssocID="{037A6648-842D-F949-B52E-FE26BED5A8A5}" presName="acctBkgd" presStyleLbl="alignAcc1" presStyleIdx="0" presStyleCnt="4"/>
      <dgm:spPr/>
    </dgm:pt>
    <dgm:pt modelId="{5F74FAA0-34E9-B24A-91EE-80601EADC370}" type="pres">
      <dgm:prSet presAssocID="{037A6648-842D-F949-B52E-FE26BED5A8A5}" presName="acctTx" presStyleLbl="alignAcc1" presStyleIdx="0" presStyleCnt="4">
        <dgm:presLayoutVars>
          <dgm:bulletEnabled val="1"/>
        </dgm:presLayoutVars>
      </dgm:prSet>
      <dgm:spPr/>
    </dgm:pt>
    <dgm:pt modelId="{0ED70513-B2F0-6745-9851-B814377A30AE}" type="pres">
      <dgm:prSet presAssocID="{037A6648-842D-F949-B52E-FE26BED5A8A5}" presName="level" presStyleLbl="node1" presStyleIdx="0" presStyleCnt="4">
        <dgm:presLayoutVars>
          <dgm:chMax val="1"/>
          <dgm:bulletEnabled val="1"/>
        </dgm:presLayoutVars>
      </dgm:prSet>
      <dgm:spPr/>
    </dgm:pt>
    <dgm:pt modelId="{DC461671-F071-E846-962C-83D63B796861}" type="pres">
      <dgm:prSet presAssocID="{037A6648-842D-F949-B52E-FE26BED5A8A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2036BB8-642E-5E4D-ACFB-AC4107501A05}" type="pres">
      <dgm:prSet presAssocID="{645DEB62-B549-AE47-A855-7236CAD8340F}" presName="Name8" presStyleCnt="0"/>
      <dgm:spPr/>
    </dgm:pt>
    <dgm:pt modelId="{3CBE7972-C880-D647-A2B3-57FCCD0B0CE1}" type="pres">
      <dgm:prSet presAssocID="{645DEB62-B549-AE47-A855-7236CAD8340F}" presName="acctBkgd" presStyleLbl="alignAcc1" presStyleIdx="1" presStyleCnt="4"/>
      <dgm:spPr/>
    </dgm:pt>
    <dgm:pt modelId="{C7DB8741-CB59-5F44-9AFC-992E7038F12E}" type="pres">
      <dgm:prSet presAssocID="{645DEB62-B549-AE47-A855-7236CAD8340F}" presName="acctTx" presStyleLbl="alignAcc1" presStyleIdx="1" presStyleCnt="4">
        <dgm:presLayoutVars>
          <dgm:bulletEnabled val="1"/>
        </dgm:presLayoutVars>
      </dgm:prSet>
      <dgm:spPr/>
    </dgm:pt>
    <dgm:pt modelId="{F64884CE-3335-5840-B989-3AFADEF426F1}" type="pres">
      <dgm:prSet presAssocID="{645DEB62-B549-AE47-A855-7236CAD8340F}" presName="level" presStyleLbl="node1" presStyleIdx="1" presStyleCnt="4">
        <dgm:presLayoutVars>
          <dgm:chMax val="1"/>
          <dgm:bulletEnabled val="1"/>
        </dgm:presLayoutVars>
      </dgm:prSet>
      <dgm:spPr/>
    </dgm:pt>
    <dgm:pt modelId="{EBD23FDC-0E82-CE4E-BE1C-69AABD6CB17F}" type="pres">
      <dgm:prSet presAssocID="{645DEB62-B549-AE47-A855-7236CAD8340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DEB9E87-D26A-4A45-BB26-160DBBC91EA5}" type="pres">
      <dgm:prSet presAssocID="{EA5D6662-FE53-9949-8A7B-BF6888A8B1BE}" presName="Name8" presStyleCnt="0"/>
      <dgm:spPr/>
    </dgm:pt>
    <dgm:pt modelId="{28417E89-2B27-634E-8E0C-C91F1E9B9AC7}" type="pres">
      <dgm:prSet presAssocID="{EA5D6662-FE53-9949-8A7B-BF6888A8B1BE}" presName="acctBkgd" presStyleLbl="alignAcc1" presStyleIdx="2" presStyleCnt="4"/>
      <dgm:spPr/>
    </dgm:pt>
    <dgm:pt modelId="{9137E918-1B8F-4F4C-B4FB-4DFD48438BA7}" type="pres">
      <dgm:prSet presAssocID="{EA5D6662-FE53-9949-8A7B-BF6888A8B1BE}" presName="acctTx" presStyleLbl="alignAcc1" presStyleIdx="2" presStyleCnt="4">
        <dgm:presLayoutVars>
          <dgm:bulletEnabled val="1"/>
        </dgm:presLayoutVars>
      </dgm:prSet>
      <dgm:spPr/>
    </dgm:pt>
    <dgm:pt modelId="{33D0DD44-19DB-C546-9560-AE505BAAC612}" type="pres">
      <dgm:prSet presAssocID="{EA5D6662-FE53-9949-8A7B-BF6888A8B1BE}" presName="level" presStyleLbl="node1" presStyleIdx="2" presStyleCnt="4">
        <dgm:presLayoutVars>
          <dgm:chMax val="1"/>
          <dgm:bulletEnabled val="1"/>
        </dgm:presLayoutVars>
      </dgm:prSet>
      <dgm:spPr/>
    </dgm:pt>
    <dgm:pt modelId="{F97E0F26-8827-7F40-A39E-1F888D6215A5}" type="pres">
      <dgm:prSet presAssocID="{EA5D6662-FE53-9949-8A7B-BF6888A8B1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3014FC75-35AC-0848-8E92-436F38B3FF1B}" type="pres">
      <dgm:prSet presAssocID="{1FF7412A-BAB6-BC46-BBD4-A3445D9C6333}" presName="Name8" presStyleCnt="0"/>
      <dgm:spPr/>
    </dgm:pt>
    <dgm:pt modelId="{EFDBA198-BD3B-BF4A-9F7E-BE0954AD6346}" type="pres">
      <dgm:prSet presAssocID="{1FF7412A-BAB6-BC46-BBD4-A3445D9C6333}" presName="acctBkgd" presStyleLbl="alignAcc1" presStyleIdx="3" presStyleCnt="4"/>
      <dgm:spPr/>
    </dgm:pt>
    <dgm:pt modelId="{BA217A6B-3FBE-9C44-8C66-D0D7350263FF}" type="pres">
      <dgm:prSet presAssocID="{1FF7412A-BAB6-BC46-BBD4-A3445D9C6333}" presName="acctTx" presStyleLbl="alignAcc1" presStyleIdx="3" presStyleCnt="4">
        <dgm:presLayoutVars>
          <dgm:bulletEnabled val="1"/>
        </dgm:presLayoutVars>
      </dgm:prSet>
      <dgm:spPr/>
    </dgm:pt>
    <dgm:pt modelId="{8230FC6E-BE03-D443-BDBE-8FB1445848C4}" type="pres">
      <dgm:prSet presAssocID="{1FF7412A-BAB6-BC46-BBD4-A3445D9C6333}" presName="level" presStyleLbl="node1" presStyleIdx="3" presStyleCnt="4">
        <dgm:presLayoutVars>
          <dgm:chMax val="1"/>
          <dgm:bulletEnabled val="1"/>
        </dgm:presLayoutVars>
      </dgm:prSet>
      <dgm:spPr/>
    </dgm:pt>
    <dgm:pt modelId="{6CD074EC-A2E4-EE48-B0D0-D26180FBC749}" type="pres">
      <dgm:prSet presAssocID="{1FF7412A-BAB6-BC46-BBD4-A3445D9C633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E02810A-259B-D44D-8248-39E77143D4B3}" type="presOf" srcId="{22F87137-9233-3140-96F9-EE53767FC03A}" destId="{29F4EE4A-4CE0-2743-9189-14D99775C68D}" srcOrd="0" destOrd="0" presId="urn:microsoft.com/office/officeart/2005/8/layout/pyramid1"/>
    <dgm:cxn modelId="{8FD17913-B9CA-0A4E-BCE9-03F03235982E}" type="presOf" srcId="{645DEB62-B549-AE47-A855-7236CAD8340F}" destId="{EBD23FDC-0E82-CE4E-BE1C-69AABD6CB17F}" srcOrd="1" destOrd="0" presId="urn:microsoft.com/office/officeart/2005/8/layout/pyramid1"/>
    <dgm:cxn modelId="{307B381A-34C7-1F4A-A476-E59745CE6891}" type="presOf" srcId="{037A6648-842D-F949-B52E-FE26BED5A8A5}" destId="{DC461671-F071-E846-962C-83D63B796861}" srcOrd="1" destOrd="0" presId="urn:microsoft.com/office/officeart/2005/8/layout/pyramid1"/>
    <dgm:cxn modelId="{F4ADDB28-97E6-674D-BB8D-0B57322B3B3C}" type="presOf" srcId="{FA02F0C0-0C82-3045-AC20-B502DE952208}" destId="{28417E89-2B27-634E-8E0C-C91F1E9B9AC7}" srcOrd="0" destOrd="0" presId="urn:microsoft.com/office/officeart/2005/8/layout/pyramid1"/>
    <dgm:cxn modelId="{EAB62532-F1AA-6F4B-8730-704ABA179FAD}" type="presOf" srcId="{3EA0EE73-4704-1641-A868-1DFE5DF2A79B}" destId="{EFDBA198-BD3B-BF4A-9F7E-BE0954AD6346}" srcOrd="0" destOrd="0" presId="urn:microsoft.com/office/officeart/2005/8/layout/pyramid1"/>
    <dgm:cxn modelId="{DCC87D44-CEEF-5541-96CF-9FFC9F9F0131}" srcId="{EA5D6662-FE53-9949-8A7B-BF6888A8B1BE}" destId="{FA02F0C0-0C82-3045-AC20-B502DE952208}" srcOrd="0" destOrd="0" parTransId="{40FF03E6-5A89-804B-A14B-C67E3BF4171C}" sibTransId="{D298BE9A-8CCD-DD41-8168-8EF2D1D67705}"/>
    <dgm:cxn modelId="{97848B47-D6C2-5E4C-8580-735EC5D6E653}" type="presOf" srcId="{EA5D6662-FE53-9949-8A7B-BF6888A8B1BE}" destId="{F97E0F26-8827-7F40-A39E-1F888D6215A5}" srcOrd="1" destOrd="0" presId="urn:microsoft.com/office/officeart/2005/8/layout/pyramid1"/>
    <dgm:cxn modelId="{A1EB7A4A-9401-1047-9265-42A6B83CABEA}" type="presOf" srcId="{FA02F0C0-0C82-3045-AC20-B502DE952208}" destId="{9137E918-1B8F-4F4C-B4FB-4DFD48438BA7}" srcOrd="1" destOrd="0" presId="urn:microsoft.com/office/officeart/2005/8/layout/pyramid1"/>
    <dgm:cxn modelId="{650A074B-DF3F-CF4B-ADFD-4098F887DEBF}" srcId="{22F87137-9233-3140-96F9-EE53767FC03A}" destId="{037A6648-842D-F949-B52E-FE26BED5A8A5}" srcOrd="0" destOrd="0" parTransId="{257E636E-6201-1149-A8BC-6F756A8F3AB4}" sibTransId="{028AACDA-C29D-1742-BE67-96BA4CC9582D}"/>
    <dgm:cxn modelId="{5BC30D52-5B35-AE4C-8C76-5604AA9FB6FA}" srcId="{22F87137-9233-3140-96F9-EE53767FC03A}" destId="{1FF7412A-BAB6-BC46-BBD4-A3445D9C6333}" srcOrd="3" destOrd="0" parTransId="{3ABAFCE7-655B-3044-B811-A20AAE86E0B6}" sibTransId="{D1ADA12B-C056-E441-8C26-F48A39957C2B}"/>
    <dgm:cxn modelId="{5A0F2A53-6BDB-E641-9C0C-5951E19DC7D9}" type="presOf" srcId="{037A6648-842D-F949-B52E-FE26BED5A8A5}" destId="{0ED70513-B2F0-6745-9851-B814377A30AE}" srcOrd="0" destOrd="0" presId="urn:microsoft.com/office/officeart/2005/8/layout/pyramid1"/>
    <dgm:cxn modelId="{3D0FCA61-31CF-2748-B92D-5C90A18BA528}" srcId="{22F87137-9233-3140-96F9-EE53767FC03A}" destId="{EA5D6662-FE53-9949-8A7B-BF6888A8B1BE}" srcOrd="2" destOrd="0" parTransId="{EAAD9267-1A37-844C-99A6-2465A5099C81}" sibTransId="{918CFFE5-9472-1044-A575-5D7E06E3F803}"/>
    <dgm:cxn modelId="{0734C563-32A9-674E-82C3-BF51A1C48489}" type="presOf" srcId="{1FF7412A-BAB6-BC46-BBD4-A3445D9C6333}" destId="{8230FC6E-BE03-D443-BDBE-8FB1445848C4}" srcOrd="0" destOrd="0" presId="urn:microsoft.com/office/officeart/2005/8/layout/pyramid1"/>
    <dgm:cxn modelId="{33B63A65-CAE3-2748-BD2D-5082A8A3B604}" srcId="{037A6648-842D-F949-B52E-FE26BED5A8A5}" destId="{67BB7FB9-C83B-2C4F-ACD4-09D4992789BB}" srcOrd="0" destOrd="0" parTransId="{D5E290DB-F533-2E49-BF23-90CA7068F18D}" sibTransId="{355D4C87-0709-0B48-AC16-4C6C233FD6B5}"/>
    <dgm:cxn modelId="{37EBEB72-AA13-0E46-BD78-8DFAC35118A7}" type="presOf" srcId="{1FF7412A-BAB6-BC46-BBD4-A3445D9C6333}" destId="{6CD074EC-A2E4-EE48-B0D0-D26180FBC749}" srcOrd="1" destOrd="0" presId="urn:microsoft.com/office/officeart/2005/8/layout/pyramid1"/>
    <dgm:cxn modelId="{6610818C-146D-D94B-A3F6-670D0CFD2457}" type="presOf" srcId="{645DEB62-B549-AE47-A855-7236CAD8340F}" destId="{F64884CE-3335-5840-B989-3AFADEF426F1}" srcOrd="0" destOrd="0" presId="urn:microsoft.com/office/officeart/2005/8/layout/pyramid1"/>
    <dgm:cxn modelId="{9D16F68D-5633-844F-8EBD-B95C3D041BA3}" type="presOf" srcId="{67BB7FB9-C83B-2C4F-ACD4-09D4992789BB}" destId="{5F74FAA0-34E9-B24A-91EE-80601EADC370}" srcOrd="1" destOrd="0" presId="urn:microsoft.com/office/officeart/2005/8/layout/pyramid1"/>
    <dgm:cxn modelId="{CCFD1699-6A2D-8E42-AB07-71A8CD68F8DC}" srcId="{22F87137-9233-3140-96F9-EE53767FC03A}" destId="{645DEB62-B549-AE47-A855-7236CAD8340F}" srcOrd="1" destOrd="0" parTransId="{9266FA62-02CF-8840-A61C-0C59D5AF0ED9}" sibTransId="{D19D3200-50E6-9D41-BFDE-053040804C45}"/>
    <dgm:cxn modelId="{0DF5BCA7-1046-BF44-8C2B-8C94E6A6B6F2}" type="presOf" srcId="{DBF60BB9-61BD-5A49-B732-9CBFCF1970C8}" destId="{C7DB8741-CB59-5F44-9AFC-992E7038F12E}" srcOrd="1" destOrd="0" presId="urn:microsoft.com/office/officeart/2005/8/layout/pyramid1"/>
    <dgm:cxn modelId="{D2F3BFA9-187E-3B42-901F-B682FC79D0BC}" type="presOf" srcId="{67BB7FB9-C83B-2C4F-ACD4-09D4992789BB}" destId="{29905178-42FF-8A4F-86ED-B4960DDFFA37}" srcOrd="0" destOrd="0" presId="urn:microsoft.com/office/officeart/2005/8/layout/pyramid1"/>
    <dgm:cxn modelId="{CA85DDC6-6726-E043-A1EF-4925BC1DF2F1}" type="presOf" srcId="{DBF60BB9-61BD-5A49-B732-9CBFCF1970C8}" destId="{3CBE7972-C880-D647-A2B3-57FCCD0B0CE1}" srcOrd="0" destOrd="0" presId="urn:microsoft.com/office/officeart/2005/8/layout/pyramid1"/>
    <dgm:cxn modelId="{C9D351D5-0F66-524C-B8F3-9BDAAFF692CF}" srcId="{645DEB62-B549-AE47-A855-7236CAD8340F}" destId="{DBF60BB9-61BD-5A49-B732-9CBFCF1970C8}" srcOrd="0" destOrd="0" parTransId="{E019282E-E829-924D-AAC4-CF45971761D8}" sibTransId="{385A4711-8625-2B4A-8335-B9E83FD76214}"/>
    <dgm:cxn modelId="{F68A15E9-5FDE-0647-89E9-CABD389660ED}" type="presOf" srcId="{EA5D6662-FE53-9949-8A7B-BF6888A8B1BE}" destId="{33D0DD44-19DB-C546-9560-AE505BAAC612}" srcOrd="0" destOrd="0" presId="urn:microsoft.com/office/officeart/2005/8/layout/pyramid1"/>
    <dgm:cxn modelId="{D6A1DAF8-75F8-EF4E-8B8B-7C95367CD087}" type="presOf" srcId="{3EA0EE73-4704-1641-A868-1DFE5DF2A79B}" destId="{BA217A6B-3FBE-9C44-8C66-D0D7350263FF}" srcOrd="1" destOrd="0" presId="urn:microsoft.com/office/officeart/2005/8/layout/pyramid1"/>
    <dgm:cxn modelId="{E90D89F9-6CF5-2944-9A8F-D9AB2164118C}" srcId="{1FF7412A-BAB6-BC46-BBD4-A3445D9C6333}" destId="{3EA0EE73-4704-1641-A868-1DFE5DF2A79B}" srcOrd="0" destOrd="0" parTransId="{F4F542EC-F5BF-0941-B684-F163CA53DA27}" sibTransId="{61B612FF-294F-EA48-B923-F63E05E9652F}"/>
    <dgm:cxn modelId="{1ACE2A2B-5214-604C-A555-B5DB608EFD10}" type="presParOf" srcId="{29F4EE4A-4CE0-2743-9189-14D99775C68D}" destId="{EAEA304D-1025-8241-A34D-2C90F4050AFA}" srcOrd="0" destOrd="0" presId="urn:microsoft.com/office/officeart/2005/8/layout/pyramid1"/>
    <dgm:cxn modelId="{EBD2E4CD-79BC-3047-83F8-1CD49F314153}" type="presParOf" srcId="{EAEA304D-1025-8241-A34D-2C90F4050AFA}" destId="{29905178-42FF-8A4F-86ED-B4960DDFFA37}" srcOrd="0" destOrd="0" presId="urn:microsoft.com/office/officeart/2005/8/layout/pyramid1"/>
    <dgm:cxn modelId="{2602A712-1CAB-FB42-9C12-41A502EB4927}" type="presParOf" srcId="{EAEA304D-1025-8241-A34D-2C90F4050AFA}" destId="{5F74FAA0-34E9-B24A-91EE-80601EADC370}" srcOrd="1" destOrd="0" presId="urn:microsoft.com/office/officeart/2005/8/layout/pyramid1"/>
    <dgm:cxn modelId="{51910689-F513-E347-A244-66D962CE86B1}" type="presParOf" srcId="{EAEA304D-1025-8241-A34D-2C90F4050AFA}" destId="{0ED70513-B2F0-6745-9851-B814377A30AE}" srcOrd="2" destOrd="0" presId="urn:microsoft.com/office/officeart/2005/8/layout/pyramid1"/>
    <dgm:cxn modelId="{62068D7E-9EF8-8C43-8E25-6D2576D3B236}" type="presParOf" srcId="{EAEA304D-1025-8241-A34D-2C90F4050AFA}" destId="{DC461671-F071-E846-962C-83D63B796861}" srcOrd="3" destOrd="0" presId="urn:microsoft.com/office/officeart/2005/8/layout/pyramid1"/>
    <dgm:cxn modelId="{BF678F74-5ADF-D142-B329-ED62942CB197}" type="presParOf" srcId="{29F4EE4A-4CE0-2743-9189-14D99775C68D}" destId="{C2036BB8-642E-5E4D-ACFB-AC4107501A05}" srcOrd="1" destOrd="0" presId="urn:microsoft.com/office/officeart/2005/8/layout/pyramid1"/>
    <dgm:cxn modelId="{D72B7F09-8C9A-1D46-894B-E8240D08E988}" type="presParOf" srcId="{C2036BB8-642E-5E4D-ACFB-AC4107501A05}" destId="{3CBE7972-C880-D647-A2B3-57FCCD0B0CE1}" srcOrd="0" destOrd="0" presId="urn:microsoft.com/office/officeart/2005/8/layout/pyramid1"/>
    <dgm:cxn modelId="{CA84D64E-F60E-7143-A901-5A1029122CB8}" type="presParOf" srcId="{C2036BB8-642E-5E4D-ACFB-AC4107501A05}" destId="{C7DB8741-CB59-5F44-9AFC-992E7038F12E}" srcOrd="1" destOrd="0" presId="urn:microsoft.com/office/officeart/2005/8/layout/pyramid1"/>
    <dgm:cxn modelId="{6A3F7DC7-C8EC-1D4D-BA40-67B054CB1E62}" type="presParOf" srcId="{C2036BB8-642E-5E4D-ACFB-AC4107501A05}" destId="{F64884CE-3335-5840-B989-3AFADEF426F1}" srcOrd="2" destOrd="0" presId="urn:microsoft.com/office/officeart/2005/8/layout/pyramid1"/>
    <dgm:cxn modelId="{A72CDF8A-12E7-D74F-92A9-00A70EE7A4FB}" type="presParOf" srcId="{C2036BB8-642E-5E4D-ACFB-AC4107501A05}" destId="{EBD23FDC-0E82-CE4E-BE1C-69AABD6CB17F}" srcOrd="3" destOrd="0" presId="urn:microsoft.com/office/officeart/2005/8/layout/pyramid1"/>
    <dgm:cxn modelId="{33F76DB4-A0BC-9443-A545-B0C6A9E75C1D}" type="presParOf" srcId="{29F4EE4A-4CE0-2743-9189-14D99775C68D}" destId="{EDEB9E87-D26A-4A45-BB26-160DBBC91EA5}" srcOrd="2" destOrd="0" presId="urn:microsoft.com/office/officeart/2005/8/layout/pyramid1"/>
    <dgm:cxn modelId="{E297B098-B557-9041-96F7-72F27500F298}" type="presParOf" srcId="{EDEB9E87-D26A-4A45-BB26-160DBBC91EA5}" destId="{28417E89-2B27-634E-8E0C-C91F1E9B9AC7}" srcOrd="0" destOrd="0" presId="urn:microsoft.com/office/officeart/2005/8/layout/pyramid1"/>
    <dgm:cxn modelId="{B1507B45-8DC1-9541-A9C4-DE07B8BB9B53}" type="presParOf" srcId="{EDEB9E87-D26A-4A45-BB26-160DBBC91EA5}" destId="{9137E918-1B8F-4F4C-B4FB-4DFD48438BA7}" srcOrd="1" destOrd="0" presId="urn:microsoft.com/office/officeart/2005/8/layout/pyramid1"/>
    <dgm:cxn modelId="{A5B34289-6E83-7644-8C5D-F139A22ED241}" type="presParOf" srcId="{EDEB9E87-D26A-4A45-BB26-160DBBC91EA5}" destId="{33D0DD44-19DB-C546-9560-AE505BAAC612}" srcOrd="2" destOrd="0" presId="urn:microsoft.com/office/officeart/2005/8/layout/pyramid1"/>
    <dgm:cxn modelId="{F7A2BA01-C4F4-0843-AFD9-046CCEC3AEDA}" type="presParOf" srcId="{EDEB9E87-D26A-4A45-BB26-160DBBC91EA5}" destId="{F97E0F26-8827-7F40-A39E-1F888D6215A5}" srcOrd="3" destOrd="0" presId="urn:microsoft.com/office/officeart/2005/8/layout/pyramid1"/>
    <dgm:cxn modelId="{5936DA4E-AD15-8348-A3A9-CE9E3E170AF4}" type="presParOf" srcId="{29F4EE4A-4CE0-2743-9189-14D99775C68D}" destId="{3014FC75-35AC-0848-8E92-436F38B3FF1B}" srcOrd="3" destOrd="0" presId="urn:microsoft.com/office/officeart/2005/8/layout/pyramid1"/>
    <dgm:cxn modelId="{DB51A29A-B454-1B43-A7F2-EB8337FCBDAC}" type="presParOf" srcId="{3014FC75-35AC-0848-8E92-436F38B3FF1B}" destId="{EFDBA198-BD3B-BF4A-9F7E-BE0954AD6346}" srcOrd="0" destOrd="0" presId="urn:microsoft.com/office/officeart/2005/8/layout/pyramid1"/>
    <dgm:cxn modelId="{4C2B10FD-581A-974F-A020-CBC5F1A53D29}" type="presParOf" srcId="{3014FC75-35AC-0848-8E92-436F38B3FF1B}" destId="{BA217A6B-3FBE-9C44-8C66-D0D7350263FF}" srcOrd="1" destOrd="0" presId="urn:microsoft.com/office/officeart/2005/8/layout/pyramid1"/>
    <dgm:cxn modelId="{2497843A-22EA-394A-B8F4-1C44BB64885C}" type="presParOf" srcId="{3014FC75-35AC-0848-8E92-436F38B3FF1B}" destId="{8230FC6E-BE03-D443-BDBE-8FB1445848C4}" srcOrd="2" destOrd="0" presId="urn:microsoft.com/office/officeart/2005/8/layout/pyramid1"/>
    <dgm:cxn modelId="{A293F8CA-956A-3F40-8435-6036CADEA7F0}" type="presParOf" srcId="{3014FC75-35AC-0848-8E92-436F38B3FF1B}" destId="{6CD074EC-A2E4-EE48-B0D0-D26180FBC749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05178-42FF-8A4F-86ED-B4960DDFFA37}">
      <dsp:nvSpPr>
        <dsp:cNvPr id="0" name=""/>
        <dsp:cNvSpPr/>
      </dsp:nvSpPr>
      <dsp:spPr>
        <a:xfrm rot="10800000">
          <a:off x="2752194" y="0"/>
          <a:ext cx="5342494" cy="929521"/>
        </a:xfrm>
        <a:prstGeom prst="nonIsoscelesTrapezoid">
          <a:avLst>
            <a:gd name="adj1" fmla="val 0"/>
            <a:gd name="adj2" fmla="val 74022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800" b="0" kern="1200" dirty="0"/>
            <a:t>SİBER GÜVENLİK</a:t>
          </a:r>
        </a:p>
      </dsp:txBody>
      <dsp:txXfrm rot="10800000">
        <a:off x="3440242" y="0"/>
        <a:ext cx="4654446" cy="929521"/>
      </dsp:txXfrm>
    </dsp:sp>
    <dsp:sp modelId="{0ED70513-B2F0-6745-9851-B814377A30AE}">
      <dsp:nvSpPr>
        <dsp:cNvPr id="0" name=""/>
        <dsp:cNvSpPr/>
      </dsp:nvSpPr>
      <dsp:spPr>
        <a:xfrm>
          <a:off x="2064145" y="0"/>
          <a:ext cx="1376097" cy="929521"/>
        </a:xfrm>
        <a:prstGeom prst="trapezoid">
          <a:avLst>
            <a:gd name="adj" fmla="val 7402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2800" b="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0" kern="1200" dirty="0"/>
            <a:t>1.</a:t>
          </a:r>
          <a:endParaRPr lang="tr-TR" sz="1000" b="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1000" b="0" kern="1200" dirty="0"/>
        </a:p>
      </dsp:txBody>
      <dsp:txXfrm>
        <a:off x="2064145" y="0"/>
        <a:ext cx="1376097" cy="929521"/>
      </dsp:txXfrm>
    </dsp:sp>
    <dsp:sp modelId="{3CBE7972-C880-D647-A2B3-57FCCD0B0CE1}">
      <dsp:nvSpPr>
        <dsp:cNvPr id="0" name=""/>
        <dsp:cNvSpPr/>
      </dsp:nvSpPr>
      <dsp:spPr>
        <a:xfrm rot="10800000">
          <a:off x="3440242" y="929521"/>
          <a:ext cx="4654446" cy="929521"/>
        </a:xfrm>
        <a:prstGeom prst="nonIsoscelesTrapezoid">
          <a:avLst>
            <a:gd name="adj1" fmla="val 0"/>
            <a:gd name="adj2" fmla="val 74022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800" b="0" kern="1200"/>
            <a:t>BÜYÜK VERİ</a:t>
          </a:r>
          <a:endParaRPr lang="tr-TR" sz="2800" b="0" kern="1200" dirty="0"/>
        </a:p>
      </dsp:txBody>
      <dsp:txXfrm rot="10800000">
        <a:off x="4128291" y="929521"/>
        <a:ext cx="3966397" cy="929521"/>
      </dsp:txXfrm>
    </dsp:sp>
    <dsp:sp modelId="{F64884CE-3335-5840-B989-3AFADEF426F1}">
      <dsp:nvSpPr>
        <dsp:cNvPr id="0" name=""/>
        <dsp:cNvSpPr/>
      </dsp:nvSpPr>
      <dsp:spPr>
        <a:xfrm>
          <a:off x="1376097" y="929521"/>
          <a:ext cx="2752194" cy="929521"/>
        </a:xfrm>
        <a:prstGeom prst="trapezoid">
          <a:avLst>
            <a:gd name="adj" fmla="val 7402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0" kern="1200" dirty="0"/>
            <a:t>5.</a:t>
          </a:r>
        </a:p>
      </dsp:txBody>
      <dsp:txXfrm>
        <a:off x="1857731" y="929521"/>
        <a:ext cx="1788926" cy="929521"/>
      </dsp:txXfrm>
    </dsp:sp>
    <dsp:sp modelId="{28417E89-2B27-634E-8E0C-C91F1E9B9AC7}">
      <dsp:nvSpPr>
        <dsp:cNvPr id="0" name=""/>
        <dsp:cNvSpPr/>
      </dsp:nvSpPr>
      <dsp:spPr>
        <a:xfrm rot="10800000">
          <a:off x="4128291" y="1859043"/>
          <a:ext cx="3966397" cy="929521"/>
        </a:xfrm>
        <a:prstGeom prst="nonIsoscelesTrapezoid">
          <a:avLst>
            <a:gd name="adj1" fmla="val 0"/>
            <a:gd name="adj2" fmla="val 74022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800" b="0" kern="1200"/>
            <a:t>NESNELERİN İNTERNETİ</a:t>
          </a:r>
          <a:endParaRPr lang="tr-TR" sz="2800" b="0" kern="1200" dirty="0"/>
        </a:p>
      </dsp:txBody>
      <dsp:txXfrm rot="10800000">
        <a:off x="4816339" y="1859043"/>
        <a:ext cx="3278349" cy="929521"/>
      </dsp:txXfrm>
    </dsp:sp>
    <dsp:sp modelId="{33D0DD44-19DB-C546-9560-AE505BAAC612}">
      <dsp:nvSpPr>
        <dsp:cNvPr id="0" name=""/>
        <dsp:cNvSpPr/>
      </dsp:nvSpPr>
      <dsp:spPr>
        <a:xfrm>
          <a:off x="688048" y="1859043"/>
          <a:ext cx="4128291" cy="929521"/>
        </a:xfrm>
        <a:prstGeom prst="trapezoid">
          <a:avLst>
            <a:gd name="adj" fmla="val 7402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0" kern="1200" dirty="0"/>
            <a:t>6.</a:t>
          </a:r>
        </a:p>
      </dsp:txBody>
      <dsp:txXfrm>
        <a:off x="1410499" y="1859043"/>
        <a:ext cx="2683389" cy="929521"/>
      </dsp:txXfrm>
    </dsp:sp>
    <dsp:sp modelId="{EFDBA198-BD3B-BF4A-9F7E-BE0954AD6346}">
      <dsp:nvSpPr>
        <dsp:cNvPr id="0" name=""/>
        <dsp:cNvSpPr/>
      </dsp:nvSpPr>
      <dsp:spPr>
        <a:xfrm rot="10800000">
          <a:off x="4816339" y="2788565"/>
          <a:ext cx="3278349" cy="929521"/>
        </a:xfrm>
        <a:prstGeom prst="nonIsoscelesTrapezoid">
          <a:avLst>
            <a:gd name="adj1" fmla="val 0"/>
            <a:gd name="adj2" fmla="val 74022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r-TR" sz="2800" b="0" kern="1200"/>
            <a:t>YAPAY ZEKA</a:t>
          </a:r>
          <a:endParaRPr lang="tr-TR" sz="2800" b="0" kern="1200" dirty="0"/>
        </a:p>
      </dsp:txBody>
      <dsp:txXfrm rot="10800000">
        <a:off x="5504388" y="2788565"/>
        <a:ext cx="2590300" cy="929521"/>
      </dsp:txXfrm>
    </dsp:sp>
    <dsp:sp modelId="{8230FC6E-BE03-D443-BDBE-8FB1445848C4}">
      <dsp:nvSpPr>
        <dsp:cNvPr id="0" name=""/>
        <dsp:cNvSpPr/>
      </dsp:nvSpPr>
      <dsp:spPr>
        <a:xfrm>
          <a:off x="0" y="2788565"/>
          <a:ext cx="5504388" cy="929521"/>
        </a:xfrm>
        <a:prstGeom prst="trapezoid">
          <a:avLst>
            <a:gd name="adj" fmla="val 7402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600" b="0" kern="1200" dirty="0"/>
            <a:t>9.</a:t>
          </a:r>
        </a:p>
      </dsp:txBody>
      <dsp:txXfrm>
        <a:off x="963267" y="2788565"/>
        <a:ext cx="3577852" cy="9295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37DE1-A3E4-40BC-AC7D-46BCC5C602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6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211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574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33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9599ba3836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9599ba3836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9599ba3836_0_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9599ba38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9599ba3836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9599ba3836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58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9599ba38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9599ba3836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9599ba3836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19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9599ba38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9599ba3836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9599ba3836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278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9599ba38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9599ba3836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9599ba3836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804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9599ba3836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9599ba3836_0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19599ba3836_0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9954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286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099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624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13013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7466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8414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655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5324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1712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94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79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8919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4250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5186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815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27971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99948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0122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644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8680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58174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826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599ba383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9599ba3836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9599ba3836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2293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9599ba3836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9599ba3836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19599ba3836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520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599ba383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9599ba3836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9599ba3836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94831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9599ba3836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9599ba3836_0_1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19599ba3836_0_1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1181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0315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34043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68376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6903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241247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617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30903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3186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4657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63051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9393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9599ba3836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9599ba3836_0_1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g19599ba3836_0_1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de-DE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7407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1448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350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115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2170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657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19599ba3836_0_39"/>
          <p:cNvSpPr txBox="1">
            <a:spLocks noGrp="1"/>
          </p:cNvSpPr>
          <p:nvPr>
            <p:ph type="title"/>
          </p:nvPr>
        </p:nvSpPr>
        <p:spPr>
          <a:xfrm>
            <a:off x="337675" y="2867800"/>
            <a:ext cx="9230700" cy="11223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g19599ba3836_0_39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9599ba3836_0_74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9599ba3836_0_76"/>
          <p:cNvSpPr txBox="1">
            <a:spLocks noGrp="1"/>
          </p:cNvSpPr>
          <p:nvPr>
            <p:ph type="title"/>
          </p:nvPr>
        </p:nvSpPr>
        <p:spPr>
          <a:xfrm>
            <a:off x="681038" y="365128"/>
            <a:ext cx="8544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19599ba3836_0_76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85440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cxnSp>
        <p:nvCxnSpPr>
          <p:cNvPr id="58" name="Google Shape;58;g19599ba3836_0_76"/>
          <p:cNvCxnSpPr/>
          <p:nvPr/>
        </p:nvCxnSpPr>
        <p:spPr>
          <a:xfrm rot="10800000" flipH="1">
            <a:off x="0" y="6234840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2130426"/>
            <a:ext cx="8420100" cy="1470025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1"/>
            <a:ext cx="69342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6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2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9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5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2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8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4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61DE7-1BE4-401B-BCB4-DCBF49D16DA8}" type="datetime1">
              <a:rPr lang="en-US" smtClean="0"/>
              <a:t>4/3/23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0640D-858F-9243-9CB1-649F5F212D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5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19599ba3836_0_42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700" cy="7635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19599ba3836_0_42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700" cy="45552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19599ba3836_0_42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19599ba3836_0_46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700" cy="7635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19599ba3836_0_46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00" cy="45552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7" name="Google Shape;27;g19599ba3836_0_46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00" cy="45552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8" name="Google Shape;28;g19599ba3836_0_46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9599ba3836_0_5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700" cy="7635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19599ba3836_0_5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19599ba3836_0_54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700"/>
          </a:xfrm>
          <a:prstGeom prst="rect">
            <a:avLst/>
          </a:prstGeom>
        </p:spPr>
        <p:txBody>
          <a:bodyPr spcFirstLastPara="1" wrap="square" lIns="106650" tIns="106650" rIns="106650" bIns="1066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4" name="Google Shape;34;g19599ba3836_0_54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5" name="Google Shape;35;g19599ba3836_0_54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19599ba3836_0_58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500" cy="54543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19599ba3836_0_58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9599ba3836_0_61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6650" tIns="106650" rIns="106650" bIns="1066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19599ba3836_0_61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400" cy="1976400"/>
          </a:xfrm>
          <a:prstGeom prst="rect">
            <a:avLst/>
          </a:prstGeom>
        </p:spPr>
        <p:txBody>
          <a:bodyPr spcFirstLastPara="1" wrap="square" lIns="106650" tIns="106650" rIns="106650" bIns="1066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ctr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42" name="Google Shape;42;g19599ba3836_0_61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400" cy="16467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g19599ba3836_0_61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800" cy="49269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19599ba3836_0_6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19599ba3836_0_67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600" cy="806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19599ba3836_0_67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9599ba3836_0_70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700" cy="2618100"/>
          </a:xfrm>
          <a:prstGeom prst="rect">
            <a:avLst/>
          </a:prstGeom>
        </p:spPr>
        <p:txBody>
          <a:bodyPr spcFirstLastPara="1" wrap="square" lIns="106650" tIns="106650" rIns="106650" bIns="1066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/>
            </a:lvl9pPr>
          </a:lstStyle>
          <a:p>
            <a:r>
              <a:t>xx%</a:t>
            </a:r>
          </a:p>
        </p:txBody>
      </p:sp>
      <p:sp>
        <p:nvSpPr>
          <p:cNvPr id="50" name="Google Shape;50;g19599ba3836_0_70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700" cy="173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rmAutofit/>
          </a:bodyPr>
          <a:lstStyle>
            <a:lvl1pPr marL="457200" lvl="0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19599ba3836_0_70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9599ba3836_0_31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19599ba3836_0_31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>
            <a:normAutofit/>
          </a:bodyPr>
          <a:lstStyle>
            <a:lvl1pPr marL="457200" lvl="0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19599ba3836_0_31"/>
          <p:cNvSpPr txBox="1">
            <a:spLocks noGrp="1"/>
          </p:cNvSpPr>
          <p:nvPr>
            <p:ph type="sldNum" idx="12"/>
          </p:nvPr>
        </p:nvSpPr>
        <p:spPr>
          <a:xfrm>
            <a:off x="9178496" y="6217622"/>
            <a:ext cx="594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ctr" anchorCtr="0">
            <a:normAutofit/>
          </a:bodyPr>
          <a:lstStyle>
            <a:lvl1pPr lvl="0" algn="r">
              <a:buNone/>
              <a:defRPr sz="1200">
                <a:solidFill>
                  <a:schemeClr val="dk2"/>
                </a:solidFill>
              </a:defRPr>
            </a:lvl1pPr>
            <a:lvl2pPr lvl="1" algn="r">
              <a:buNone/>
              <a:defRPr sz="1200">
                <a:solidFill>
                  <a:schemeClr val="dk2"/>
                </a:solidFill>
              </a:defRPr>
            </a:lvl2pPr>
            <a:lvl3pPr lvl="2" algn="r">
              <a:buNone/>
              <a:defRPr sz="1200">
                <a:solidFill>
                  <a:schemeClr val="dk2"/>
                </a:solidFill>
              </a:defRPr>
            </a:lvl3pPr>
            <a:lvl4pPr lvl="3" algn="r">
              <a:buNone/>
              <a:defRPr sz="1200">
                <a:solidFill>
                  <a:schemeClr val="dk2"/>
                </a:solidFill>
              </a:defRPr>
            </a:lvl4pPr>
            <a:lvl5pPr lvl="4" algn="r">
              <a:buNone/>
              <a:defRPr sz="1200">
                <a:solidFill>
                  <a:schemeClr val="dk2"/>
                </a:solidFill>
              </a:defRPr>
            </a:lvl5pPr>
            <a:lvl6pPr lvl="5" algn="r">
              <a:buNone/>
              <a:defRPr sz="1200">
                <a:solidFill>
                  <a:schemeClr val="dk2"/>
                </a:solidFill>
              </a:defRPr>
            </a:lvl6pPr>
            <a:lvl7pPr lvl="6" algn="r">
              <a:buNone/>
              <a:defRPr sz="1200">
                <a:solidFill>
                  <a:schemeClr val="dk2"/>
                </a:solidFill>
              </a:defRPr>
            </a:lvl7pPr>
            <a:lvl8pPr lvl="7" algn="r">
              <a:buNone/>
              <a:defRPr sz="1200">
                <a:solidFill>
                  <a:schemeClr val="dk2"/>
                </a:solidFill>
              </a:defRPr>
            </a:lvl8pPr>
            <a:lvl9pPr lvl="8" algn="r">
              <a:buNone/>
              <a:defRPr sz="12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google.com.tr/url?sa=i&amp;rct=j&amp;q=&amp;esrc=s&amp;source=images&amp;cd=&amp;ved=2ahUKEwju64q746ffAhWHyqQKHST9AV8QjRx6BAgBEAU&amp;url=https://www.memurlar.net/haber/786263/kvkk-dan-izinsiz-eposta-ve-sms-karari.html&amp;psig=AOvVaw14kWO_0nJMZ4YINI3OTm7q&amp;ust=1545167449798693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interprobe.com.tr/" TargetMode="External"/><Relationship Id="rId7" Type="http://schemas.openxmlformats.org/officeDocument/2006/relationships/hyperlink" Target="https://www.yelp.com.tr/biz/ba%C5%9Farsoft-istanbul-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hyperlink" Target="https://turk-internet.com/cumhurbaskanligi-dijital-donusum-ofisi-bilgi-ve-iletisim-rehberi-hazirlama-calismalari-suruyor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Y%C3%BCksek%C3%B6%C4%9Fretim_Kurul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useb.gov.t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themosway.eu/the-first-call-for-the-financing-of-eu-funded-standard-projects-has-been-published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bayindir@gazi.edu.tr" TargetMode="External"/><Relationship Id="rId5" Type="http://schemas.openxmlformats.org/officeDocument/2006/relationships/hyperlink" Target="mailto:altundastuna@gmail.com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r.wikipedia.org/wiki/T%C3%9CB%C4%B0TA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themosway.eu/the-first-call-for-the-financing-of-eu-funded-standard-projects-has-been-published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bayindir@gazi.edu.tr" TargetMode="External"/><Relationship Id="rId5" Type="http://schemas.openxmlformats.org/officeDocument/2006/relationships/hyperlink" Target="mailto:altundastuna@gmail.com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6.gif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mo.org.tr/genel/bizden_detay.php?kod=139199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s://www.google.com/imgres?imgurl=x-raw-image:///d593a7d4be2a30aa2e4b904b1de44501e4c982c9641d8ff0bb2ea9e6ba00fdf3&amp;tbnid=qjAqvtSnk9XG_M&amp;vet=12ahUKEwjX0pzzgYf-AhXgi_0HHS5dB_MQMygFegQIARBb..i&amp;imgrefurl=https://www.emo.org.tr/ekler/a76e839308ad06e_ek.pdf?dergi%3D1284&amp;docid=zu6G5nM_QGN6VM&amp;w=821&amp;h=819&amp;itg=1&amp;q=ICSMARTGR%C4%B0D%202022&amp;client=safari&amp;ved=2ahUKEwjX0pzzgYf-AhXgi_0HHS5dB_MQMygFegQIARBb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sdfs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hyperlink" Target="https://webupload.gazi.edu.tr/upload/1108/2022/12/30/184873c2-1c24-450b-8795-5eafa3e3f3d2-1672348478537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hyperlink" Target="https://tr.wikipedia.org/wiki/%C4%B0leti%C5%9Fim_Ba%C5%9Fkanl%C4%B1%C4%9F%C4%B1" TargetMode="External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sist.astanait.edu.kz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hyperlink" Target="https://astanait.edu.kz/" TargetMode="External"/><Relationship Id="rId9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hyperlink" Target="https://webupload.gazi.edu.tr/upload/1108/2023/1/13/c8a99486-65b0-4ce1-abd6-a5bfcc236de1-whatsapp-image-2023-01-13-at-150448.j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hyperlink" Target="https://bigdatacenter.gazi.edu.tr/buyukverikitabi/" TargetMode="Externa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hyperlink" Target="https://bilgiguvenligi.org.tr/BGD/Siber_Guvenlik_ve_Savunma_Kitap_Serisi_1_Farkindalik%20ve%20Caydiricilik.pdf" TargetMode="External"/><Relationship Id="rId7" Type="http://schemas.openxmlformats.org/officeDocument/2006/relationships/hyperlink" Target="https://bilgiguvenligi.org.tr/BGD/Siber_Guvenlik_ve_%20Savunma_Kitap_Serisi_5_Blokzincir%20ve%20Kriptoloji.pdf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hyperlink" Target="https://bilgiguvenligi.org.tr/BGD/Siber_Guvenlik_ve_Savunma_Kitap_Serisi_3_Standartlar%20ve%20Uygulamalar.pdf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acikkaynak.gim.org.tr/img/dijital-oyunlar-1.pdf" TargetMode="External"/><Relationship Id="rId3" Type="http://schemas.openxmlformats.org/officeDocument/2006/relationships/hyperlink" Target="https://www.google.com/search?q=dijital+okuryazarl%C4%B1k&amp;client=safari&amp;rls=en&amp;sxsrf=AOaemvLeM_OOv76Jv1l714LjaYVnELuq4A:1641667436808&amp;tbm=isch&amp;source=iu&amp;ictx=1&amp;fir=A7GSHGFOYM2RLM,dzql2ou3-WihPM,_;0udWZm5EP8bUAM,yxmEVI_l2CIZiM,_;eupjGPYiEJb-RM,uDNE7lnrM6KXlM,_;nKR1OQzQokNGDM,BKA8Vjy2SoJPwM,_;QgVIg6RyeQrW_M,JtHtsL7wVqkiOM,_;uRqt6s9UaCuyjM,Yn-u7aAmazoGjM,_&amp;vet=1&amp;usg=AI4_-kTz0lu-IWsCZINzteTDyqUYW0zocQ&amp;sa=X&amp;ved=2ahUKEwitw6Pj56L1AhUQR_EDHefdCCYQ_h16BAgnEAE#imgrc=eupjGPYiEJb-RM" TargetMode="Externa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cikkaynak.gim.org.tr/img/dijital-oyunlar-2.pdf" TargetMode="External"/><Relationship Id="rId5" Type="http://schemas.openxmlformats.org/officeDocument/2006/relationships/image" Target="../media/image52.png"/><Relationship Id="rId10" Type="http://schemas.openxmlformats.org/officeDocument/2006/relationships/image" Target="../media/image2.png"/><Relationship Id="rId4" Type="http://schemas.openxmlformats.org/officeDocument/2006/relationships/image" Target="../media/image65.jpeg"/><Relationship Id="rId9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upload.gazi.edu.tr/upload/1108/2023/1/20/cd03530e-33bf-451f-b60f-3bd4b14a506f-ai-02.jpg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aicenter.gazi.edu.tr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ZI_UNIVERSITESI_PP_SUNUM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36" b="3623"/>
          <a:stretch/>
        </p:blipFill>
        <p:spPr>
          <a:xfrm>
            <a:off x="0" y="5171607"/>
            <a:ext cx="9887229" cy="1686392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0" y="546721"/>
            <a:ext cx="9905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000" dirty="0">
                <a:solidFill>
                  <a:schemeClr val="bg1"/>
                </a:solidFill>
              </a:rPr>
              <a:t>YAPAY ZEKA VE BÜYÜK VERİ ANALİTĞİ GÜVENLİĞİ UYGULAMA VE ARAŞTIRMA MERKEZİ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1386906" y="1451691"/>
            <a:ext cx="7073498" cy="582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3187" dirty="0">
              <a:solidFill>
                <a:schemeClr val="bg1"/>
              </a:solidFill>
            </a:endParaRPr>
          </a:p>
        </p:txBody>
      </p:sp>
      <p:sp>
        <p:nvSpPr>
          <p:cNvPr id="8" name="Google Shape;66;p1">
            <a:extLst>
              <a:ext uri="{FF2B5EF4-FFF2-40B4-BE49-F238E27FC236}">
                <a16:creationId xmlns:a16="http://schemas.microsoft.com/office/drawing/2014/main" id="{66553A48-20EF-74BE-00C3-0B712A6E733E}"/>
              </a:ext>
            </a:extLst>
          </p:cNvPr>
          <p:cNvSpPr/>
          <p:nvPr/>
        </p:nvSpPr>
        <p:spPr>
          <a:xfrm>
            <a:off x="-1" y="3897512"/>
            <a:ext cx="988722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F"/>
              </a:buClr>
              <a:buSzPts val="4800"/>
              <a:buFont typeface="Verdana"/>
              <a:buNone/>
            </a:pPr>
            <a:r>
              <a:rPr lang="de-DE" sz="36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  HOŞ GELDİNİZ!</a:t>
            </a:r>
            <a:endParaRPr sz="36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64;p1">
            <a:extLst>
              <a:ext uri="{FF2B5EF4-FFF2-40B4-BE49-F238E27FC236}">
                <a16:creationId xmlns:a16="http://schemas.microsoft.com/office/drawing/2014/main" id="{FF7086DC-DB4C-6FCF-0566-E18DA8E56A6B}"/>
              </a:ext>
            </a:extLst>
          </p:cNvPr>
          <p:cNvSpPr txBox="1">
            <a:spLocks/>
          </p:cNvSpPr>
          <p:nvPr/>
        </p:nvSpPr>
        <p:spPr>
          <a:xfrm>
            <a:off x="-18771" y="4752565"/>
            <a:ext cx="9906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46419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92837" marR="0" lvl="2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39256" marR="0" lvl="3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85676" marR="0" lvl="4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32094" marR="0" lvl="5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678513" marR="0" lvl="6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24932" marR="0" lvl="7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571350" marR="0" lvl="8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3200"/>
            </a:pPr>
            <a:r>
              <a:rPr lang="de-DE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Times New Roman"/>
              </a:rPr>
              <a:t>2023 DANIŞMA KURULU TOPLANTISI</a:t>
            </a:r>
          </a:p>
          <a:p>
            <a:pPr>
              <a:lnSpc>
                <a:spcPct val="100000"/>
              </a:lnSpc>
              <a:buClr>
                <a:schemeClr val="dk1"/>
              </a:buClr>
              <a:buSzPts val="3200"/>
            </a:pPr>
            <a:r>
              <a:rPr lang="de-DE" sz="2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Times New Roman"/>
              </a:rPr>
              <a:t>4 NİSAN 2023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1F6FE3B-4139-3D8E-34AD-4EEE4CA17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36" b="36451"/>
          <a:stretch/>
        </p:blipFill>
        <p:spPr>
          <a:xfrm>
            <a:off x="2711677" y="101000"/>
            <a:ext cx="4231488" cy="391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48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2"/>
          <p:cNvCxnSpPr/>
          <p:nvPr/>
        </p:nvCxnSpPr>
        <p:spPr>
          <a:xfrm rot="10800000" flipH="1">
            <a:off x="294960" y="1605902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p2"/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Protokol ve İşbirliği</a:t>
            </a:r>
          </a:p>
        </p:txBody>
      </p:sp>
      <p:sp>
        <p:nvSpPr>
          <p:cNvPr id="80" name="Google Shape;80;p2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Üniversitesi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Yapay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Zeka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Büyük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Veri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Analitiği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Güvenliği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Uygulama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Araştırma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Merkezi</a:t>
            </a:r>
            <a:endParaRPr sz="13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Picture 16">
            <a:hlinkClick r:id="rId3"/>
            <a:extLst>
              <a:ext uri="{FF2B5EF4-FFF2-40B4-BE49-F238E27FC236}">
                <a16:creationId xmlns:a16="http://schemas.microsoft.com/office/drawing/2014/main" id="{8566C743-5FCF-7652-4B28-B11BE139215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92" y="4681369"/>
            <a:ext cx="2291869" cy="1346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1650E5D5-6D35-DC6A-90D4-EC06F57C1F5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70" y="2777697"/>
            <a:ext cx="2722290" cy="14503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FD5F71A9-ACD2-526F-C9AF-DC51E46F828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75" y="1760297"/>
            <a:ext cx="6083789" cy="79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Resim 7" descr="C:\Users\Lenovo\AppData\Local\Microsoft\Windows\INetCache\Content.MSO\A7EE4948.tmp">
            <a:extLst>
              <a:ext uri="{FF2B5EF4-FFF2-40B4-BE49-F238E27FC236}">
                <a16:creationId xmlns:a16="http://schemas.microsoft.com/office/drawing/2014/main" id="{CC2BB66E-F42D-132A-4159-93A59E1CDD9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082" y="2975494"/>
            <a:ext cx="2080585" cy="3036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20F53E17-ECAB-9105-6DD0-792B271519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88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2"/>
          <p:cNvCxnSpPr/>
          <p:nvPr/>
        </p:nvCxnSpPr>
        <p:spPr>
          <a:xfrm rot="10800000" flipH="1">
            <a:off x="0" y="1605902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Üniversitesi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Yapay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Zeka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Büyük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Veri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Analitiği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Güvenliği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Uygulama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Araştırma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Merkezi</a:t>
            </a:r>
            <a:endParaRPr sz="13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Picture 2" descr="Logo">
            <a:hlinkClick r:id="rId3"/>
            <a:extLst>
              <a:ext uri="{FF2B5EF4-FFF2-40B4-BE49-F238E27FC236}">
                <a16:creationId xmlns:a16="http://schemas.microsoft.com/office/drawing/2014/main" id="{32108FC4-CBEA-CCE0-D25E-D6A9ADED6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87" y="1944105"/>
            <a:ext cx="3192192" cy="1181111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" name="Picture 4" descr="Anasayfa | Bisoft">
            <a:extLst>
              <a:ext uri="{FF2B5EF4-FFF2-40B4-BE49-F238E27FC236}">
                <a16:creationId xmlns:a16="http://schemas.microsoft.com/office/drawing/2014/main" id="{FADC9C17-B1F2-14AE-90DB-A9A15E625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96" y="4851794"/>
            <a:ext cx="3547796" cy="12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3304C204-00E5-97A6-1526-F9AC1E06BDD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10" y="3050399"/>
            <a:ext cx="3932335" cy="178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Resim 19" descr="BASARSOFT ile ilgili görsel sonucu">
            <a:hlinkClick r:id="rId7" tgtFrame="&quot;_blank&quot;"/>
            <a:extLst>
              <a:ext uri="{FF2B5EF4-FFF2-40B4-BE49-F238E27FC236}">
                <a16:creationId xmlns:a16="http://schemas.microsoft.com/office/drawing/2014/main" id="{7908005C-7AF1-87B8-588D-EDE67390E69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836" y="3195022"/>
            <a:ext cx="3471217" cy="16420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A1221288-00E2-E6C0-E086-566C4D92A4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Protokol ve İşbirliği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5C275705-36D5-2F3A-19E7-61FDD40D9B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2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2"/>
          <p:cNvCxnSpPr/>
          <p:nvPr/>
        </p:nvCxnSpPr>
        <p:spPr>
          <a:xfrm rot="10800000" flipH="1">
            <a:off x="0" y="1605902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Üniversitesi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Yapay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Zeka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Büyük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Veri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Analitiği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Güvenliği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Uygulama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Araştırma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Merkezi</a:t>
            </a:r>
            <a:endParaRPr sz="13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A1221288-00E2-E6C0-E086-566C4D92A4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Altyapımız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3215979-244D-CA1D-3FE5-6B0BFBDE7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Google Shape;320;g19599ba3836_0_193">
            <a:extLst>
              <a:ext uri="{FF2B5EF4-FFF2-40B4-BE49-F238E27FC236}">
                <a16:creationId xmlns:a16="http://schemas.microsoft.com/office/drawing/2014/main" id="{0AA5D385-2679-D8B1-AA13-78CEDB13018F}"/>
              </a:ext>
            </a:extLst>
          </p:cNvPr>
          <p:cNvSpPr txBox="1">
            <a:spLocks/>
          </p:cNvSpPr>
          <p:nvPr/>
        </p:nvSpPr>
        <p:spPr>
          <a:xfrm>
            <a:off x="506666" y="1962300"/>
            <a:ext cx="3505322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1. ORACLE </a:t>
            </a:r>
          </a:p>
          <a:p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BÜYÜK VERİ ANALİTİK</a:t>
            </a:r>
          </a:p>
          <a:p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SUNUCUSU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25603" name="Picture 3" descr="page15image2217625120">
            <a:extLst>
              <a:ext uri="{FF2B5EF4-FFF2-40B4-BE49-F238E27FC236}">
                <a16:creationId xmlns:a16="http://schemas.microsoft.com/office/drawing/2014/main" id="{B5425AA5-BDE1-85FD-C385-548D4FB28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91" y="1738406"/>
            <a:ext cx="1850674" cy="422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D9765573-4BAF-C863-4E1D-31094FCD6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58C234EF-6507-69E6-4400-E1CAD31832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Google Shape;320;g19599ba3836_0_193">
            <a:extLst>
              <a:ext uri="{FF2B5EF4-FFF2-40B4-BE49-F238E27FC236}">
                <a16:creationId xmlns:a16="http://schemas.microsoft.com/office/drawing/2014/main" id="{00DE85A6-069D-3C3D-3D3C-4D463DCB0D62}"/>
              </a:ext>
            </a:extLst>
          </p:cNvPr>
          <p:cNvSpPr txBox="1">
            <a:spLocks/>
          </p:cNvSpPr>
          <p:nvPr/>
        </p:nvSpPr>
        <p:spPr>
          <a:xfrm>
            <a:off x="559284" y="3875752"/>
            <a:ext cx="3505322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2. GPU SUNUCU</a:t>
            </a:r>
          </a:p>
          <a:p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Cumhurbaşkanlığı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Dijital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Dönüşüm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Ofisi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Başkanlığı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desteğiyle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Merkezimize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</a:p>
          <a:p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Türk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Beyin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Projesi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kapsamında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 </a:t>
            </a:r>
            <a:r>
              <a:rPr lang="de-DE" sz="2000" b="1" dirty="0" err="1">
                <a:solidFill>
                  <a:schemeClr val="tx1"/>
                </a:solidFill>
                <a:highlight>
                  <a:srgbClr val="FFFFFF"/>
                </a:highlight>
              </a:rPr>
              <a:t>kazandırılmıştır</a:t>
            </a:r>
            <a:r>
              <a:rPr lang="de-DE" sz="2000" b="1" dirty="0">
                <a:solidFill>
                  <a:schemeClr val="tx1"/>
                </a:solidFill>
                <a:highlight>
                  <a:srgbClr val="FFFFFF"/>
                </a:highlight>
              </a:rPr>
              <a:t>.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7C3A095-2917-0516-96B4-E8E92A58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883" y="4532902"/>
            <a:ext cx="2849300" cy="153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984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9599ba3836_0_25"/>
          <p:cNvSpPr txBox="1"/>
          <p:nvPr/>
        </p:nvSpPr>
        <p:spPr>
          <a:xfrm>
            <a:off x="760103" y="222981"/>
            <a:ext cx="8733900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 dirty="0">
                <a:solidFill>
                  <a:srgbClr val="0070C0"/>
                </a:solidFill>
              </a:rPr>
              <a:t>TÜRK BEYİN PROJESİ</a:t>
            </a:r>
            <a:endParaRPr sz="4400" dirty="0">
              <a:solidFill>
                <a:srgbClr val="0070C0"/>
              </a:solidFill>
            </a:endParaRPr>
          </a:p>
        </p:txBody>
      </p:sp>
      <p:sp>
        <p:nvSpPr>
          <p:cNvPr id="158" name="Google Shape;158;g19599ba3836_0_25"/>
          <p:cNvSpPr txBox="1"/>
          <p:nvPr/>
        </p:nvSpPr>
        <p:spPr>
          <a:xfrm>
            <a:off x="7833450" y="4625051"/>
            <a:ext cx="1892100" cy="14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de-DE" sz="2400" b="1" i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İLK ORTAK ÇALIŞMA BAŞARI HİKAYESİ!</a:t>
            </a:r>
            <a:endParaRPr sz="2400" b="1" i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g19599ba3836_0_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3450" y="2414970"/>
            <a:ext cx="1539068" cy="170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19599ba3836_0_25" descr="Cumhurbaşkanlığı Dijital Dönüşüm Ofisi : Bilgi ve İletişim Rehberi  Hazırlama Çalışmaları Sürüyor - Türk İnternet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6006" t="23305" r="5662" b="20293"/>
          <a:stretch/>
        </p:blipFill>
        <p:spPr>
          <a:xfrm>
            <a:off x="528944" y="1519551"/>
            <a:ext cx="4661582" cy="962093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19599ba3836_0_25"/>
          <p:cNvSpPr/>
          <p:nvPr/>
        </p:nvSpPr>
        <p:spPr>
          <a:xfrm>
            <a:off x="760103" y="1058405"/>
            <a:ext cx="334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de-DE" sz="1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cbddo.gov.tr</a:t>
            </a:r>
            <a:r>
              <a:rPr lang="de-DE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projeler</a:t>
            </a:r>
            <a:r>
              <a:rPr lang="de-DE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de-DE" sz="1600" b="1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tbp</a:t>
            </a:r>
            <a:r>
              <a:rPr lang="de-DE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 dirty="0"/>
          </a:p>
        </p:txBody>
      </p:sp>
      <p:grpSp>
        <p:nvGrpSpPr>
          <p:cNvPr id="162" name="Google Shape;162;g19599ba3836_0_25"/>
          <p:cNvGrpSpPr/>
          <p:nvPr/>
        </p:nvGrpSpPr>
        <p:grpSpPr>
          <a:xfrm>
            <a:off x="1074562" y="2819678"/>
            <a:ext cx="1887905" cy="3069783"/>
            <a:chOff x="1451462" y="0"/>
            <a:chExt cx="1887905" cy="3069783"/>
          </a:xfrm>
        </p:grpSpPr>
        <p:sp>
          <p:nvSpPr>
            <p:cNvPr id="163" name="Google Shape;163;g19599ba3836_0_25"/>
            <p:cNvSpPr/>
            <p:nvPr/>
          </p:nvSpPr>
          <p:spPr>
            <a:xfrm>
              <a:off x="1861867" y="0"/>
              <a:ext cx="1477500" cy="14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8412" y="60000"/>
                  </a:moveTo>
                  <a:lnTo>
                    <a:pt x="8412" y="60000"/>
                  </a:lnTo>
                  <a:cubicBezTo>
                    <a:pt x="8412" y="32962"/>
                    <a:pt x="29287" y="10511"/>
                    <a:pt x="56253" y="8547"/>
                  </a:cubicBezTo>
                  <a:cubicBezTo>
                    <a:pt x="83219" y="6583"/>
                    <a:pt x="107126" y="25772"/>
                    <a:pt x="111044" y="52525"/>
                  </a:cubicBezTo>
                  <a:cubicBezTo>
                    <a:pt x="114961" y="79278"/>
                    <a:pt x="97559" y="104517"/>
                    <a:pt x="71163" y="110368"/>
                  </a:cubicBezTo>
                  <a:lnTo>
                    <a:pt x="70593" y="118429"/>
                  </a:lnTo>
                  <a:lnTo>
                    <a:pt x="56830" y="104891"/>
                  </a:lnTo>
                  <a:lnTo>
                    <a:pt x="72706" y="88509"/>
                  </a:lnTo>
                  <a:lnTo>
                    <a:pt x="72146" y="96445"/>
                  </a:lnTo>
                  <a:cubicBezTo>
                    <a:pt x="90762" y="90240"/>
                    <a:pt x="101708" y="70999"/>
                    <a:pt x="97532" y="51824"/>
                  </a:cubicBezTo>
                  <a:cubicBezTo>
                    <a:pt x="93355" y="32648"/>
                    <a:pt x="75399" y="19704"/>
                    <a:pt x="55889" y="21804"/>
                  </a:cubicBezTo>
                  <a:cubicBezTo>
                    <a:pt x="36378" y="23905"/>
                    <a:pt x="21588" y="40375"/>
                    <a:pt x="21588" y="60000"/>
                  </a:cubicBezTo>
                  <a:close/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g19599ba3836_0_25"/>
            <p:cNvSpPr/>
            <p:nvPr/>
          </p:nvSpPr>
          <p:spPr>
            <a:xfrm>
              <a:off x="2188471" y="533548"/>
              <a:ext cx="8211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g19599ba3836_0_25"/>
            <p:cNvSpPr txBox="1"/>
            <p:nvPr/>
          </p:nvSpPr>
          <p:spPr>
            <a:xfrm>
              <a:off x="2188471" y="533548"/>
              <a:ext cx="8211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200" b="1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FAZ-1</a:t>
              </a:r>
              <a:endParaRPr sz="2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19599ba3836_0_25"/>
            <p:cNvSpPr/>
            <p:nvPr/>
          </p:nvSpPr>
          <p:spPr>
            <a:xfrm>
              <a:off x="1451462" y="849134"/>
              <a:ext cx="1477500" cy="14778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6483" y="23525"/>
                  </a:moveTo>
                  <a:lnTo>
                    <a:pt x="87166" y="32840"/>
                  </a:lnTo>
                  <a:lnTo>
                    <a:pt x="87166" y="32840"/>
                  </a:lnTo>
                  <a:cubicBezTo>
                    <a:pt x="75947" y="21616"/>
                    <a:pt x="58982" y="18447"/>
                    <a:pt x="44469" y="24864"/>
                  </a:cubicBezTo>
                  <a:cubicBezTo>
                    <a:pt x="29955" y="31281"/>
                    <a:pt x="20881" y="45963"/>
                    <a:pt x="21631" y="61815"/>
                  </a:cubicBezTo>
                  <a:cubicBezTo>
                    <a:pt x="22381" y="77668"/>
                    <a:pt x="32800" y="91427"/>
                    <a:pt x="47854" y="96445"/>
                  </a:cubicBezTo>
                  <a:lnTo>
                    <a:pt x="47294" y="88509"/>
                  </a:lnTo>
                  <a:lnTo>
                    <a:pt x="63170" y="104891"/>
                  </a:lnTo>
                  <a:lnTo>
                    <a:pt x="49407" y="118429"/>
                  </a:lnTo>
                  <a:lnTo>
                    <a:pt x="48837" y="110368"/>
                  </a:lnTo>
                  <a:lnTo>
                    <a:pt x="48837" y="110368"/>
                  </a:lnTo>
                  <a:cubicBezTo>
                    <a:pt x="27394" y="105615"/>
                    <a:pt x="11311" y="87805"/>
                    <a:pt x="8761" y="65989"/>
                  </a:cubicBezTo>
                  <a:cubicBezTo>
                    <a:pt x="6211" y="44173"/>
                    <a:pt x="17753" y="23135"/>
                    <a:pt x="37523" y="13565"/>
                  </a:cubicBezTo>
                  <a:cubicBezTo>
                    <a:pt x="57293" y="3995"/>
                    <a:pt x="80954" y="7992"/>
                    <a:pt x="96483" y="23525"/>
                  </a:cubicBezTo>
                  <a:close/>
                </a:path>
              </a:pathLst>
            </a:custGeom>
            <a:solidFill>
              <a:srgbClr val="0000FF"/>
            </a:solidFill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g19599ba3836_0_25"/>
            <p:cNvSpPr/>
            <p:nvPr/>
          </p:nvSpPr>
          <p:spPr>
            <a:xfrm>
              <a:off x="1779731" y="1387595"/>
              <a:ext cx="8211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g19599ba3836_0_25"/>
            <p:cNvSpPr txBox="1"/>
            <p:nvPr/>
          </p:nvSpPr>
          <p:spPr>
            <a:xfrm>
              <a:off x="1779731" y="1387595"/>
              <a:ext cx="8211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200" b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FAZ-2</a:t>
              </a:r>
              <a:endParaRPr/>
            </a:p>
          </p:txBody>
        </p:sp>
        <p:sp>
          <p:nvSpPr>
            <p:cNvPr id="169" name="Google Shape;169;g19599ba3836_0_25"/>
            <p:cNvSpPr/>
            <p:nvPr/>
          </p:nvSpPr>
          <p:spPr>
            <a:xfrm>
              <a:off x="1967035" y="1799883"/>
              <a:ext cx="1269600" cy="126990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9CC2E5"/>
            </a:solidFill>
            <a:ln w="25400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g19599ba3836_0_25"/>
            <p:cNvSpPr/>
            <p:nvPr/>
          </p:nvSpPr>
          <p:spPr>
            <a:xfrm>
              <a:off x="2190414" y="2242870"/>
              <a:ext cx="8211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g19599ba3836_0_25"/>
            <p:cNvSpPr txBox="1"/>
            <p:nvPr/>
          </p:nvSpPr>
          <p:spPr>
            <a:xfrm>
              <a:off x="2190414" y="2242870"/>
              <a:ext cx="8211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950" tIns="13950" rIns="13950" bIns="13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200" b="1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FAZ-3</a:t>
              </a:r>
              <a:endParaRPr/>
            </a:p>
          </p:txBody>
        </p:sp>
      </p:grpSp>
      <p:sp>
        <p:nvSpPr>
          <p:cNvPr id="172" name="Google Shape;172;g19599ba3836_0_25"/>
          <p:cNvSpPr/>
          <p:nvPr/>
        </p:nvSpPr>
        <p:spPr>
          <a:xfrm>
            <a:off x="3040701" y="2992203"/>
            <a:ext cx="3727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2" marR="0" lvl="0" indent="-214312" algn="l" rtl="0">
              <a:spcBef>
                <a:spcPts val="0"/>
              </a:spcBef>
              <a:spcAft>
                <a:spcPts val="0"/>
              </a:spcAft>
              <a:buClr>
                <a:srgbClr val="9CC2E5"/>
              </a:buClr>
              <a:buSzPts val="1800"/>
              <a:buFont typeface="Arial"/>
              <a:buChar char="-"/>
            </a:pPr>
            <a:r>
              <a:rPr lang="de-DE" sz="1800" b="1">
                <a:solidFill>
                  <a:srgbClr val="9CC2E5"/>
                </a:solidFill>
                <a:latin typeface="Arial"/>
                <a:ea typeface="Arial"/>
                <a:cs typeface="Arial"/>
                <a:sym typeface="Arial"/>
              </a:rPr>
              <a:t>GAZİ ÜNİVERSİTESİ TIP FAKÜLTESİNDE UYGULAMA</a:t>
            </a:r>
            <a:endParaRPr>
              <a:solidFill>
                <a:srgbClr val="9CC2E5"/>
              </a:solidFill>
            </a:endParaRPr>
          </a:p>
        </p:txBody>
      </p:sp>
      <p:sp>
        <p:nvSpPr>
          <p:cNvPr id="173" name="Google Shape;173;g19599ba3836_0_25"/>
          <p:cNvSpPr/>
          <p:nvPr/>
        </p:nvSpPr>
        <p:spPr>
          <a:xfrm>
            <a:off x="3040700" y="5070787"/>
            <a:ext cx="324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2" marR="0" lvl="0" indent="-21431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-"/>
            </a:pPr>
            <a:r>
              <a:rPr lang="de-DE"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HASTANELERDE YAYGINLAŞTIRMA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174" name="Google Shape;174;g19599ba3836_0_25"/>
          <p:cNvSpPr/>
          <p:nvPr/>
        </p:nvSpPr>
        <p:spPr>
          <a:xfrm>
            <a:off x="3040701" y="3754434"/>
            <a:ext cx="4050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4312" marR="0" lvl="0" indent="-214312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-"/>
            </a:pPr>
            <a:r>
              <a:rPr lang="de-DE" sz="1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STANDARTLARA UYGUNLUĞU ARTIRMA</a:t>
            </a:r>
            <a:endParaRPr>
              <a:solidFill>
                <a:srgbClr val="0000FF"/>
              </a:solidFill>
            </a:endParaRPr>
          </a:p>
          <a:p>
            <a:pPr marL="214312" marR="0" lvl="0" indent="-214312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Arial"/>
              <a:buChar char="-"/>
            </a:pPr>
            <a:r>
              <a:rPr lang="de-DE" sz="18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DAHA FAZLA HASTANEDE UYGULAMA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175" name="Google Shape;175;g19599ba3836_0_25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6" name="Google Shape;176;g19599ba3836_0_25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g19599ba3836_0_25"/>
          <p:cNvSpPr txBox="1"/>
          <p:nvPr/>
        </p:nvSpPr>
        <p:spPr>
          <a:xfrm>
            <a:off x="301406" y="6408535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3B47ADB-2626-3D56-66DB-0B740A54DE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6" name="Google Shape;236;g19599ba3836_0_126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g19599ba3836_0_126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g19599ba3836_0_126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184;g19599ba3836_0_101">
            <a:extLst>
              <a:ext uri="{FF2B5EF4-FFF2-40B4-BE49-F238E27FC236}">
                <a16:creationId xmlns:a16="http://schemas.microsoft.com/office/drawing/2014/main" id="{1DF46621-A5B3-3CF7-3D84-9FE30C2C75C3}"/>
              </a:ext>
            </a:extLst>
          </p:cNvPr>
          <p:cNvSpPr txBox="1"/>
          <p:nvPr/>
        </p:nvSpPr>
        <p:spPr>
          <a:xfrm>
            <a:off x="899409" y="360176"/>
            <a:ext cx="8244703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 dirty="0">
                <a:solidFill>
                  <a:schemeClr val="accent1"/>
                </a:solidFill>
              </a:rPr>
              <a:t>AKILLI ENERJİ SİSTEMLERİNDE             SİBER GÜVENLİK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3B6A8099-96E7-C660-09C3-61E1F405C08E}"/>
              </a:ext>
            </a:extLst>
          </p:cNvPr>
          <p:cNvSpPr txBox="1">
            <a:spLocks/>
          </p:cNvSpPr>
          <p:nvPr/>
        </p:nvSpPr>
        <p:spPr>
          <a:xfrm>
            <a:off x="899408" y="1657380"/>
            <a:ext cx="9006591" cy="4505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de-DE" sz="2600" b="1" dirty="0">
                <a:solidFill>
                  <a:schemeClr val="tx1"/>
                </a:solidFill>
              </a:rPr>
              <a:t>YÖK </a:t>
            </a:r>
            <a:r>
              <a:rPr lang="de-DE" sz="2600" b="1" dirty="0" err="1">
                <a:solidFill>
                  <a:schemeClr val="tx1"/>
                </a:solidFill>
              </a:rPr>
              <a:t>Destekli</a:t>
            </a:r>
            <a:r>
              <a:rPr lang="de-DE" sz="2600" b="1" dirty="0">
                <a:solidFill>
                  <a:schemeClr val="tx1"/>
                </a:solidFill>
              </a:rPr>
              <a:t> </a:t>
            </a:r>
            <a:r>
              <a:rPr lang="de-DE" sz="2600" b="1" dirty="0" err="1">
                <a:solidFill>
                  <a:schemeClr val="tx1"/>
                </a:solidFill>
              </a:rPr>
              <a:t>Proje</a:t>
            </a:r>
            <a:r>
              <a:rPr lang="de-DE" sz="2600" b="1" dirty="0">
                <a:solidFill>
                  <a:schemeClr val="tx1"/>
                </a:solidFill>
              </a:rPr>
              <a:t> (ADEP)</a:t>
            </a: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endParaRPr lang="de-DE" sz="2600" dirty="0">
              <a:solidFill>
                <a:schemeClr val="tx1"/>
              </a:solidFill>
            </a:endParaRP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de-DE" sz="2600" dirty="0">
                <a:solidFill>
                  <a:schemeClr val="tx1"/>
                </a:solidFill>
              </a:rPr>
              <a:t>PY: Prof. Dr. </a:t>
            </a:r>
            <a:r>
              <a:rPr lang="de-DE" sz="2600" dirty="0" err="1">
                <a:solidFill>
                  <a:schemeClr val="tx1"/>
                </a:solidFill>
              </a:rPr>
              <a:t>Şeref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Sağıroğlu</a:t>
            </a:r>
            <a:r>
              <a:rPr lang="tr-TR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de-DE" sz="2600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endParaRPr lang="de-DE" sz="2600" dirty="0">
              <a:solidFill>
                <a:schemeClr val="tx1"/>
              </a:solidFill>
            </a:endParaRP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de-DE" sz="2600" dirty="0">
                <a:solidFill>
                  <a:schemeClr val="tx1"/>
                </a:solidFill>
              </a:rPr>
              <a:t>Yeni </a:t>
            </a:r>
            <a:r>
              <a:rPr lang="de-DE" sz="2600" dirty="0" err="1">
                <a:solidFill>
                  <a:schemeClr val="tx1"/>
                </a:solidFill>
              </a:rPr>
              <a:t>Nesil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Siber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Güvenlik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Saldırı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Tespit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Sistemi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Geliştirme</a:t>
            </a:r>
            <a:endParaRPr lang="de-DE" sz="2600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spcBef>
                <a:spcPts val="1200"/>
              </a:spcBef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</a:rPr>
              <a:t>SDN </a:t>
            </a:r>
            <a:r>
              <a:rPr lang="de-DE" sz="2600" dirty="0" err="1">
                <a:solidFill>
                  <a:schemeClr val="tx1"/>
                </a:solidFill>
              </a:rPr>
              <a:t>Ağlar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ve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Güvenlik</a:t>
            </a:r>
            <a:endParaRPr lang="de-DE" sz="2600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spcBef>
                <a:spcPts val="1200"/>
              </a:spcBef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</a:rPr>
              <a:t>SDN </a:t>
            </a:r>
            <a:r>
              <a:rPr lang="de-DE" sz="2600" dirty="0" err="1">
                <a:solidFill>
                  <a:schemeClr val="tx1"/>
                </a:solidFill>
              </a:rPr>
              <a:t>Ağlarda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Enerji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ve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Güvenlik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Optimizasyonu</a:t>
            </a:r>
            <a:endParaRPr lang="de-DE" sz="2600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spcBef>
                <a:spcPts val="1200"/>
              </a:spcBef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</a:rPr>
              <a:t>Elektronik </a:t>
            </a:r>
            <a:r>
              <a:rPr lang="de-DE" sz="2600" dirty="0" err="1">
                <a:solidFill>
                  <a:schemeClr val="tx1"/>
                </a:solidFill>
              </a:rPr>
              <a:t>Cihaz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Kimliklendirme</a:t>
            </a:r>
            <a:endParaRPr lang="de-DE" sz="2600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spcBef>
                <a:spcPts val="1200"/>
              </a:spcBef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</a:rPr>
              <a:t>Zeki </a:t>
            </a:r>
            <a:r>
              <a:rPr lang="de-DE" sz="2600" dirty="0" err="1">
                <a:solidFill>
                  <a:schemeClr val="tx1"/>
                </a:solidFill>
              </a:rPr>
              <a:t>STS‘ler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ve</a:t>
            </a:r>
            <a:r>
              <a:rPr lang="de-DE" sz="2600" dirty="0">
                <a:solidFill>
                  <a:schemeClr val="tx1"/>
                </a:solidFill>
              </a:rPr>
              <a:t> </a:t>
            </a:r>
            <a:r>
              <a:rPr lang="de-DE" sz="2600" dirty="0" err="1">
                <a:solidFill>
                  <a:schemeClr val="tx1"/>
                </a:solidFill>
              </a:rPr>
              <a:t>Açıklanabilirlik</a:t>
            </a:r>
            <a:endParaRPr lang="de-DE" sz="2600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spcBef>
                <a:spcPts val="1200"/>
              </a:spcBef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</a:rPr>
              <a:t>2022-2024 </a:t>
            </a:r>
          </a:p>
          <a:p>
            <a:pPr marL="477965">
              <a:lnSpc>
                <a:spcPct val="120000"/>
              </a:lnSpc>
              <a:spcBef>
                <a:spcPts val="813"/>
              </a:spcBef>
              <a:buClr>
                <a:schemeClr val="dk1"/>
              </a:buClr>
              <a:buSzPct val="100000"/>
              <a:buFont typeface="Wingdings" pitchFamily="2" charset="2"/>
              <a:buChar char="Ø"/>
            </a:pPr>
            <a:endParaRPr lang="de-DE" sz="2300" dirty="0">
              <a:solidFill>
                <a:schemeClr val="tx1"/>
              </a:solidFill>
            </a:endParaRPr>
          </a:p>
          <a:p>
            <a:pPr marL="342900">
              <a:lnSpc>
                <a:spcPct val="90000"/>
              </a:lnSpc>
              <a:spcBef>
                <a:spcPts val="813"/>
              </a:spcBef>
              <a:spcAft>
                <a:spcPts val="1400"/>
              </a:spcAft>
              <a:buClr>
                <a:schemeClr val="dk1"/>
              </a:buClr>
              <a:buSzPct val="100000"/>
              <a:buFont typeface="Wingdings" pitchFamily="2" charset="2"/>
              <a:buChar char="Ø"/>
            </a:pPr>
            <a:endParaRPr lang="de-DE"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0" name="Picture 2" descr="Yükseköğretim Kurulu - Vikipedi">
            <a:hlinkClick r:id="rId3" tooltip="Yükseköğretim Kurulu - Vikipedi"/>
            <a:extLst>
              <a:ext uri="{FF2B5EF4-FFF2-40B4-BE49-F238E27FC236}">
                <a16:creationId xmlns:a16="http://schemas.microsoft.com/office/drawing/2014/main" id="{3C5079FD-7D24-CF5E-ACA9-5C67AA9FC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377" y="1640576"/>
            <a:ext cx="2391074" cy="115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40BDBD2-C28C-7D84-028C-F598A87D64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6" name="Google Shape;236;g19599ba3836_0_126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g19599ba3836_0_126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g19599ba3836_0_126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184;g19599ba3836_0_101">
            <a:extLst>
              <a:ext uri="{FF2B5EF4-FFF2-40B4-BE49-F238E27FC236}">
                <a16:creationId xmlns:a16="http://schemas.microsoft.com/office/drawing/2014/main" id="{1DF46621-A5B3-3CF7-3D84-9FE30C2C75C3}"/>
              </a:ext>
            </a:extLst>
          </p:cNvPr>
          <p:cNvSpPr txBox="1"/>
          <p:nvPr/>
        </p:nvSpPr>
        <p:spPr>
          <a:xfrm>
            <a:off x="899409" y="360176"/>
            <a:ext cx="8244703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 dirty="0">
                <a:solidFill>
                  <a:schemeClr val="accent1"/>
                </a:solidFill>
              </a:rPr>
              <a:t>ULUSAL ZEKİ BİR TANI MODELİ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3B6A8099-96E7-C660-09C3-61E1F405C08E}"/>
              </a:ext>
            </a:extLst>
          </p:cNvPr>
          <p:cNvSpPr txBox="1">
            <a:spLocks/>
          </p:cNvSpPr>
          <p:nvPr/>
        </p:nvSpPr>
        <p:spPr>
          <a:xfrm>
            <a:off x="899409" y="1607097"/>
            <a:ext cx="8454626" cy="463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de-DE" sz="2600" b="1" dirty="0" err="1">
                <a:solidFill>
                  <a:schemeClr val="tx1"/>
                </a:solidFill>
              </a:rPr>
              <a:t>Sağlık</a:t>
            </a:r>
            <a:r>
              <a:rPr lang="de-DE" sz="2600" b="1" dirty="0">
                <a:solidFill>
                  <a:schemeClr val="tx1"/>
                </a:solidFill>
              </a:rPr>
              <a:t> </a:t>
            </a:r>
            <a:r>
              <a:rPr lang="de-DE" sz="2600" b="1" dirty="0" err="1">
                <a:solidFill>
                  <a:schemeClr val="tx1"/>
                </a:solidFill>
              </a:rPr>
              <a:t>Bakanlığı</a:t>
            </a:r>
            <a:r>
              <a:rPr lang="de-DE" sz="2600" b="1" dirty="0">
                <a:solidFill>
                  <a:schemeClr val="tx1"/>
                </a:solidFill>
              </a:rPr>
              <a:t> </a:t>
            </a: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tr-TR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Türkiye Sağlık Enstitüleri Başkanlığı (TÜSEB)</a:t>
            </a:r>
            <a:r>
              <a:rPr lang="tr-T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de-DE" sz="2600" b="1" dirty="0" err="1">
                <a:solidFill>
                  <a:schemeClr val="tx1"/>
                </a:solidFill>
              </a:rPr>
              <a:t>Destekli</a:t>
            </a:r>
            <a:r>
              <a:rPr lang="de-DE" sz="2600" b="1" dirty="0">
                <a:solidFill>
                  <a:schemeClr val="tx1"/>
                </a:solidFill>
              </a:rPr>
              <a:t> </a:t>
            </a:r>
            <a:r>
              <a:rPr lang="de-DE" sz="2600" b="1" dirty="0" err="1">
                <a:solidFill>
                  <a:schemeClr val="tx1"/>
                </a:solidFill>
              </a:rPr>
              <a:t>Proje</a:t>
            </a:r>
            <a:endParaRPr lang="de-DE" sz="2600" b="1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endParaRPr lang="de-DE" sz="2600" dirty="0">
              <a:solidFill>
                <a:schemeClr val="tx1"/>
              </a:solidFill>
            </a:endParaRP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tr-TR" sz="2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PY: Prof. Dr. Lütfiye Özlem Atay </a:t>
            </a: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 </a:t>
            </a:r>
            <a:r>
              <a:rPr lang="de-DE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Nükleer</a:t>
            </a:r>
            <a:r>
              <a:rPr lang="de-DE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 ABD</a:t>
            </a: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tr-TR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 No:24204 </a:t>
            </a: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tr-TR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“Alzheimer </a:t>
            </a:r>
            <a:r>
              <a:rPr lang="tr-TR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Hastalığının</a:t>
            </a:r>
            <a:r>
              <a:rPr lang="tr-TR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Erken Tanısı </a:t>
            </a:r>
            <a:r>
              <a:rPr lang="tr-TR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için</a:t>
            </a:r>
            <a:r>
              <a:rPr lang="tr-TR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Multi-Parametrik </a:t>
            </a:r>
            <a:r>
              <a:rPr lang="tr-TR" sz="2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Değerlendirmeye</a:t>
            </a:r>
            <a:r>
              <a:rPr lang="tr-TR" sz="2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Dayanan Ulusal Zeki Bir Tanı Modeli» </a:t>
            </a: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tr-TR" sz="2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2023-2025</a:t>
            </a:r>
            <a:endParaRPr lang="de-DE" sz="260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  <p:pic>
        <p:nvPicPr>
          <p:cNvPr id="34818" name="Picture 2" descr="tuseb">
            <a:hlinkClick r:id="rId3"/>
            <a:extLst>
              <a:ext uri="{FF2B5EF4-FFF2-40B4-BE49-F238E27FC236}">
                <a16:creationId xmlns:a16="http://schemas.microsoft.com/office/drawing/2014/main" id="{1B0FAD42-4275-B692-B074-44A1C4BFE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522" y="1817762"/>
            <a:ext cx="1271666" cy="220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87E27CCA-EA7B-1922-E96D-7C8EC19745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82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6" name="Google Shape;236;g19599ba3836_0_126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g19599ba3836_0_126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g19599ba3836_0_126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866" name="Picture 2" descr="The first call for the financing of EU-funded standard projects has been  published">
            <a:hlinkClick r:id="rId3" tooltip="The first call for the financing of EU-funded standard projects has been  published"/>
            <a:extLst>
              <a:ext uri="{FF2B5EF4-FFF2-40B4-BE49-F238E27FC236}">
                <a16:creationId xmlns:a16="http://schemas.microsoft.com/office/drawing/2014/main" id="{476578B1-8CF4-6884-91BB-868D3725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295783"/>
            <a:ext cx="1826237" cy="16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3AFAB9FA-C065-0339-DDE4-550762B381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557033"/>
              </p:ext>
            </p:extLst>
          </p:nvPr>
        </p:nvGraphicFramePr>
        <p:xfrm>
          <a:off x="899408" y="1889284"/>
          <a:ext cx="8077630" cy="4236720"/>
        </p:xfrm>
        <a:graphic>
          <a:graphicData uri="http://schemas.openxmlformats.org/drawingml/2006/table">
            <a:tbl>
              <a:tblPr/>
              <a:tblGrid>
                <a:gridCol w="4038815">
                  <a:extLst>
                    <a:ext uri="{9D8B030D-6E8A-4147-A177-3AD203B41FA5}">
                      <a16:colId xmlns:a16="http://schemas.microsoft.com/office/drawing/2014/main" val="4229365287"/>
                    </a:ext>
                  </a:extLst>
                </a:gridCol>
                <a:gridCol w="4038815">
                  <a:extLst>
                    <a:ext uri="{9D8B030D-6E8A-4147-A177-3AD203B41FA5}">
                      <a16:colId xmlns:a16="http://schemas.microsoft.com/office/drawing/2014/main" val="3441003496"/>
                    </a:ext>
                  </a:extLst>
                </a:gridCol>
              </a:tblGrid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Proposal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acronym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</a:t>
                      </a:r>
                      <a:r>
                        <a:rPr lang="tr-TR" sz="1600" dirty="0" err="1"/>
                        <a:t>Digital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Workforce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285282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Draft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proposal</a:t>
                      </a:r>
                      <a:r>
                        <a:rPr lang="tr-TR" sz="1600" dirty="0"/>
                        <a:t> 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SEP-210922165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475795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/>
                        <a:t>Call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DIGITAL-2022-SKILLS-03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782888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Type</a:t>
                      </a:r>
                      <a:r>
                        <a:rPr lang="tr-TR" sz="1600" dirty="0"/>
                        <a:t> of </a:t>
                      </a:r>
                      <a:r>
                        <a:rPr lang="tr-TR" sz="1600" dirty="0" err="1"/>
                        <a:t>action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DIGITAL-SIMPLE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654229"/>
                  </a:ext>
                </a:extLst>
              </a:tr>
              <a:tr h="453619">
                <a:tc>
                  <a:txBody>
                    <a:bodyPr/>
                    <a:lstStyle/>
                    <a:p>
                      <a:r>
                        <a:rPr lang="tr-TR" sz="1600"/>
                        <a:t>Topic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DIGITAL-2022-SKILLS-03-SPECIALISED-EDU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785156"/>
                  </a:ext>
                </a:extLst>
              </a:tr>
              <a:tr h="644617">
                <a:tc>
                  <a:txBody>
                    <a:bodyPr/>
                    <a:lstStyle/>
                    <a:p>
                      <a:r>
                        <a:rPr lang="tr-TR" sz="1600" dirty="0" err="1"/>
                        <a:t>Coordinating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organisation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IPCEU ULUSLARARASI DANISMANLIGI ANONIM SIRKETI (PIC: 883883013, located in Ankara, TR)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89633"/>
                  </a:ext>
                </a:extLst>
              </a:tr>
              <a:tr h="453619">
                <a:tc>
                  <a:txBody>
                    <a:bodyPr/>
                    <a:lstStyle/>
                    <a:p>
                      <a:r>
                        <a:rPr lang="tr-TR" sz="1600" dirty="0" err="1"/>
                        <a:t>Coordinating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contact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Tunahan Altundas (</a:t>
                      </a:r>
                      <a:r>
                        <a:rPr lang="tr-TR" sz="1600" u="none" strike="noStrike">
                          <a:solidFill>
                            <a:srgbClr val="003D79"/>
                          </a:solidFill>
                          <a:effectLst/>
                          <a:hlinkClick r:id="rId5"/>
                        </a:rPr>
                        <a:t>altundastuna@gmail.com</a:t>
                      </a:r>
                      <a:r>
                        <a:rPr lang="tr-TR" sz="160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942008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/>
                        <a:t>Your organisation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GAZI UNIVERSITESI (PIC: 998174233)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3159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Your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details</a:t>
                      </a:r>
                      <a:r>
                        <a:rPr lang="tr-TR" sz="1600" dirty="0"/>
                        <a:t> (as </a:t>
                      </a:r>
                      <a:r>
                        <a:rPr lang="tr-TR" sz="1600" dirty="0" err="1"/>
                        <a:t>entered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by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the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coordinator</a:t>
                      </a:r>
                      <a:r>
                        <a:rPr lang="tr-TR" sz="1600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Ramazan Bayindir (</a:t>
                      </a:r>
                      <a:r>
                        <a:rPr lang="tr-TR" sz="1600" u="none" strike="noStrike" dirty="0">
                          <a:solidFill>
                            <a:srgbClr val="003D79"/>
                          </a:solidFill>
                          <a:effectLst/>
                          <a:hlinkClick r:id="rId6"/>
                        </a:rPr>
                        <a:t>bayindir@gazi.edu.tr</a:t>
                      </a:r>
                      <a:r>
                        <a:rPr lang="tr-TR" sz="1600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910760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DE4A13DB-27CE-FBB1-6B89-E8817FA58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878" y="2803513"/>
            <a:ext cx="87649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Google Shape;184;g19599ba3836_0_101">
            <a:extLst>
              <a:ext uri="{FF2B5EF4-FFF2-40B4-BE49-F238E27FC236}">
                <a16:creationId xmlns:a16="http://schemas.microsoft.com/office/drawing/2014/main" id="{E28237D7-7A94-5BEF-93B4-77028F85FFA1}"/>
              </a:ext>
            </a:extLst>
          </p:cNvPr>
          <p:cNvSpPr txBox="1"/>
          <p:nvPr/>
        </p:nvSpPr>
        <p:spPr>
          <a:xfrm>
            <a:off x="899409" y="360176"/>
            <a:ext cx="8244703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 dirty="0">
                <a:solidFill>
                  <a:schemeClr val="accent1"/>
                </a:solidFill>
              </a:rPr>
              <a:t>AB PROJESİ: </a:t>
            </a:r>
            <a:r>
              <a:rPr lang="tr-TR" sz="3000" dirty="0"/>
              <a:t>DIGITAL-2022-SKILLS</a:t>
            </a:r>
            <a:endParaRPr sz="3000" dirty="0">
              <a:solidFill>
                <a:schemeClr val="accent1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9F3BC7-2835-BB2D-597D-B86EF32CED5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22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6" name="Google Shape;236;g19599ba3836_0_126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g19599ba3836_0_126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g19599ba3836_0_126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184;g19599ba3836_0_101">
            <a:extLst>
              <a:ext uri="{FF2B5EF4-FFF2-40B4-BE49-F238E27FC236}">
                <a16:creationId xmlns:a16="http://schemas.microsoft.com/office/drawing/2014/main" id="{1DF46621-A5B3-3CF7-3D84-9FE30C2C75C3}"/>
              </a:ext>
            </a:extLst>
          </p:cNvPr>
          <p:cNvSpPr txBox="1"/>
          <p:nvPr/>
        </p:nvSpPr>
        <p:spPr>
          <a:xfrm>
            <a:off x="899409" y="360176"/>
            <a:ext cx="8244703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 dirty="0">
                <a:solidFill>
                  <a:schemeClr val="accent1"/>
                </a:solidFill>
              </a:rPr>
              <a:t>TÜBİTAK 1001 MÜRACAAT</a:t>
            </a:r>
            <a:endParaRPr sz="4400" dirty="0">
              <a:solidFill>
                <a:schemeClr val="accent1"/>
              </a:solidFill>
            </a:endParaRP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3B6A8099-96E7-C660-09C3-61E1F405C08E}"/>
              </a:ext>
            </a:extLst>
          </p:cNvPr>
          <p:cNvSpPr txBox="1">
            <a:spLocks/>
          </p:cNvSpPr>
          <p:nvPr/>
        </p:nvSpPr>
        <p:spPr>
          <a:xfrm>
            <a:off x="899409" y="1712027"/>
            <a:ext cx="8454626" cy="4634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tr-TR" sz="2800" b="1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Proje No: 121E525</a:t>
            </a: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tr-TR" sz="2800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Açık Kaynak Bilgilerinin Analiz Edilebilmesi İçin Son Kullanıcı Bilgisayarlarındaki Dağıtık </a:t>
            </a:r>
            <a:r>
              <a:rPr lang="tr-TR" sz="2800" dirty="0" err="1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Mikroservis</a:t>
            </a:r>
            <a:r>
              <a:rPr lang="tr-TR" sz="2800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Mimarisine Dayalı Bir </a:t>
            </a:r>
            <a:r>
              <a:rPr lang="tr-TR" sz="28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Platform Geliştirilmesi</a:t>
            </a: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tr-TR" sz="28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PY: Prof. Dr. Şeref Sağıroğlu</a:t>
            </a: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endParaRPr lang="tr-TR" sz="28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endParaRPr lang="tr-TR" sz="28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r>
              <a:rPr lang="tr-TR" sz="2800" b="1" dirty="0">
                <a:solidFill>
                  <a:schemeClr val="tx1"/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Proje No: 719762</a:t>
            </a:r>
          </a:p>
          <a:p>
            <a:r>
              <a:rPr lang="tr-TR" sz="2800" dirty="0">
                <a:latin typeface="Helvetica" pitchFamily="2" charset="0"/>
              </a:rPr>
              <a:t>Ş</a:t>
            </a:r>
            <a:r>
              <a:rPr lang="tr-TR" sz="2800" dirty="0">
                <a:effectLst/>
                <a:latin typeface="Helvetica" pitchFamily="2" charset="0"/>
              </a:rPr>
              <a:t>izofreni ve </a:t>
            </a:r>
            <a:r>
              <a:rPr lang="tr-TR" sz="2800" dirty="0" err="1">
                <a:effectLst/>
                <a:latin typeface="Helvetica" pitchFamily="2" charset="0"/>
              </a:rPr>
              <a:t>Anksiyete</a:t>
            </a:r>
            <a:r>
              <a:rPr lang="tr-TR" sz="2800" dirty="0">
                <a:effectLst/>
                <a:latin typeface="Helvetica" pitchFamily="2" charset="0"/>
              </a:rPr>
              <a:t> Bozukluğu Grubu Hastalıkların Teşhis ve Tedavisi için </a:t>
            </a:r>
            <a:r>
              <a:rPr lang="tr-TR" sz="2800" dirty="0" err="1">
                <a:effectLst/>
                <a:latin typeface="Helvetica" pitchFamily="2" charset="0"/>
              </a:rPr>
              <a:t>Graf</a:t>
            </a:r>
            <a:r>
              <a:rPr lang="tr-TR" sz="2800" dirty="0">
                <a:effectLst/>
                <a:latin typeface="Helvetica" pitchFamily="2" charset="0"/>
              </a:rPr>
              <a:t> Teori Kullanılarak Matematiksel Modelleme</a:t>
            </a:r>
            <a:endParaRPr lang="tr-TR" sz="2800" dirty="0"/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r>
              <a:rPr lang="tr-TR" sz="2800" dirty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PY: Prof. Dr. Şerife </a:t>
            </a:r>
            <a:r>
              <a:rPr lang="tr-TR" sz="2800" dirty="0" err="1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Büyükköse</a:t>
            </a:r>
            <a:endParaRPr lang="tr-TR" sz="28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endParaRPr lang="tr-TR" sz="2800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478">
              <a:lnSpc>
                <a:spcPct val="110000"/>
              </a:lnSpc>
              <a:buClr>
                <a:schemeClr val="dk1"/>
              </a:buClr>
              <a:buSzPct val="95000"/>
            </a:pPr>
            <a:endParaRPr lang="tr-TR" sz="2800" b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7678" indent="-457200">
              <a:lnSpc>
                <a:spcPct val="110000"/>
              </a:lnSpc>
              <a:buClr>
                <a:schemeClr val="dk1"/>
              </a:buClr>
              <a:buSzPct val="95000"/>
              <a:buFont typeface="Wingdings" pitchFamily="2" charset="2"/>
              <a:buChar char="Ø"/>
            </a:pPr>
            <a:endParaRPr lang="tr-TR" sz="2800" dirty="0">
              <a:solidFill>
                <a:schemeClr val="tx1"/>
              </a:solidFill>
              <a:effectLst/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8" descr="TÜBİTAK - Vikipedi">
            <a:hlinkClick r:id="rId3" tooltip="TÜBİTAK - Vikipedi"/>
            <a:extLst>
              <a:ext uri="{FF2B5EF4-FFF2-40B4-BE49-F238E27FC236}">
                <a16:creationId xmlns:a16="http://schemas.microsoft.com/office/drawing/2014/main" id="{276C8887-324E-255D-7CDC-4EBFD96C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05" y="2797309"/>
            <a:ext cx="1426371" cy="15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DBD9EA2-81A8-51AB-CC13-6E546AAFE1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19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6" name="Google Shape;236;g19599ba3836_0_126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g19599ba3836_0_126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9" name="Google Shape;239;g19599ba3836_0_126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866" name="Picture 2" descr="The first call for the financing of EU-funded standard projects has been  published">
            <a:hlinkClick r:id="rId3" tooltip="The first call for the financing of EU-funded standard projects has been  published"/>
            <a:extLst>
              <a:ext uri="{FF2B5EF4-FFF2-40B4-BE49-F238E27FC236}">
                <a16:creationId xmlns:a16="http://schemas.microsoft.com/office/drawing/2014/main" id="{476578B1-8CF4-6884-91BB-868D3725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7" y="2295783"/>
            <a:ext cx="1826237" cy="166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3AFAB9FA-C065-0339-DDE4-550762B381D6}"/>
              </a:ext>
            </a:extLst>
          </p:cNvPr>
          <p:cNvGraphicFramePr>
            <a:graphicFrameLocks noGrp="1"/>
          </p:cNvGraphicFramePr>
          <p:nvPr/>
        </p:nvGraphicFramePr>
        <p:xfrm>
          <a:off x="899408" y="1889284"/>
          <a:ext cx="8077630" cy="4236720"/>
        </p:xfrm>
        <a:graphic>
          <a:graphicData uri="http://schemas.openxmlformats.org/drawingml/2006/table">
            <a:tbl>
              <a:tblPr/>
              <a:tblGrid>
                <a:gridCol w="4038815">
                  <a:extLst>
                    <a:ext uri="{9D8B030D-6E8A-4147-A177-3AD203B41FA5}">
                      <a16:colId xmlns:a16="http://schemas.microsoft.com/office/drawing/2014/main" val="4229365287"/>
                    </a:ext>
                  </a:extLst>
                </a:gridCol>
                <a:gridCol w="4038815">
                  <a:extLst>
                    <a:ext uri="{9D8B030D-6E8A-4147-A177-3AD203B41FA5}">
                      <a16:colId xmlns:a16="http://schemas.microsoft.com/office/drawing/2014/main" val="3441003496"/>
                    </a:ext>
                  </a:extLst>
                </a:gridCol>
              </a:tblGrid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Proposal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acronym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</a:t>
                      </a:r>
                      <a:r>
                        <a:rPr lang="tr-TR" sz="1600" dirty="0" err="1"/>
                        <a:t>Digital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Workforce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5285282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Draft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proposal</a:t>
                      </a:r>
                      <a:r>
                        <a:rPr lang="tr-TR" sz="1600" dirty="0"/>
                        <a:t> 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SEP-210922165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475795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/>
                        <a:t>Call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DIGITAL-2022-SKILLS-03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782888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Type</a:t>
                      </a:r>
                      <a:r>
                        <a:rPr lang="tr-TR" sz="1600" dirty="0"/>
                        <a:t> of </a:t>
                      </a:r>
                      <a:r>
                        <a:rPr lang="tr-TR" sz="1600" dirty="0" err="1"/>
                        <a:t>action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DIGITAL-SIMPLE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1654229"/>
                  </a:ext>
                </a:extLst>
              </a:tr>
              <a:tr h="453619">
                <a:tc>
                  <a:txBody>
                    <a:bodyPr/>
                    <a:lstStyle/>
                    <a:p>
                      <a:r>
                        <a:rPr lang="tr-TR" sz="1600"/>
                        <a:t>Topic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DIGITAL-2022-SKILLS-03-SPECIALISED-EDU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785156"/>
                  </a:ext>
                </a:extLst>
              </a:tr>
              <a:tr h="644617">
                <a:tc>
                  <a:txBody>
                    <a:bodyPr/>
                    <a:lstStyle/>
                    <a:p>
                      <a:r>
                        <a:rPr lang="tr-TR" sz="1600" dirty="0" err="1"/>
                        <a:t>Coordinating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organisation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IPCEU ULUSLARARASI DANISMANLIGI ANONIM SIRKETI (PIC: 883883013, located in Ankara, TR)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89633"/>
                  </a:ext>
                </a:extLst>
              </a:tr>
              <a:tr h="453619">
                <a:tc>
                  <a:txBody>
                    <a:bodyPr/>
                    <a:lstStyle/>
                    <a:p>
                      <a:r>
                        <a:rPr lang="tr-TR" sz="1600" dirty="0" err="1"/>
                        <a:t>Coordinating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contact</a:t>
                      </a:r>
                      <a:endParaRPr lang="tr-TR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Tunahan Altundas (</a:t>
                      </a:r>
                      <a:r>
                        <a:rPr lang="tr-TR" sz="1600" u="none" strike="noStrike">
                          <a:solidFill>
                            <a:srgbClr val="003D79"/>
                          </a:solidFill>
                          <a:effectLst/>
                          <a:hlinkClick r:id="rId5"/>
                        </a:rPr>
                        <a:t>altundastuna@gmail.com</a:t>
                      </a:r>
                      <a:r>
                        <a:rPr lang="tr-TR" sz="160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942008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/>
                        <a:t>Your organisation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/>
                        <a:t>: GAZI UNIVERSITESI (PIC: 998174233)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33159"/>
                  </a:ext>
                </a:extLst>
              </a:tr>
              <a:tr h="262622">
                <a:tc>
                  <a:txBody>
                    <a:bodyPr/>
                    <a:lstStyle/>
                    <a:p>
                      <a:r>
                        <a:rPr lang="tr-TR" sz="1600" dirty="0" err="1"/>
                        <a:t>Your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details</a:t>
                      </a:r>
                      <a:r>
                        <a:rPr lang="tr-TR" sz="1600" dirty="0"/>
                        <a:t> (as </a:t>
                      </a:r>
                      <a:r>
                        <a:rPr lang="tr-TR" sz="1600" dirty="0" err="1"/>
                        <a:t>entered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by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the</a:t>
                      </a:r>
                      <a:r>
                        <a:rPr lang="tr-TR" sz="1600" dirty="0"/>
                        <a:t> </a:t>
                      </a:r>
                      <a:r>
                        <a:rPr lang="tr-TR" sz="1600" dirty="0" err="1"/>
                        <a:t>coordinator</a:t>
                      </a:r>
                      <a:r>
                        <a:rPr lang="tr-TR" sz="1600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dirty="0"/>
                        <a:t>: Ramazan Bayindir (</a:t>
                      </a:r>
                      <a:r>
                        <a:rPr lang="tr-TR" sz="1600" u="none" strike="noStrike" dirty="0">
                          <a:solidFill>
                            <a:srgbClr val="003D79"/>
                          </a:solidFill>
                          <a:effectLst/>
                          <a:hlinkClick r:id="rId6"/>
                        </a:rPr>
                        <a:t>bayindir@gazi.edu.tr</a:t>
                      </a:r>
                      <a:r>
                        <a:rPr lang="tr-TR" sz="1600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6910760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:a16="http://schemas.microsoft.com/office/drawing/2014/main" id="{DE4A13DB-27CE-FBB1-6B89-E8817FA58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878" y="2803513"/>
            <a:ext cx="87649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Google Shape;184;g19599ba3836_0_101">
            <a:extLst>
              <a:ext uri="{FF2B5EF4-FFF2-40B4-BE49-F238E27FC236}">
                <a16:creationId xmlns:a16="http://schemas.microsoft.com/office/drawing/2014/main" id="{E28237D7-7A94-5BEF-93B4-77028F85FFA1}"/>
              </a:ext>
            </a:extLst>
          </p:cNvPr>
          <p:cNvSpPr txBox="1"/>
          <p:nvPr/>
        </p:nvSpPr>
        <p:spPr>
          <a:xfrm>
            <a:off x="899409" y="360176"/>
            <a:ext cx="8244703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000" b="1" dirty="0">
                <a:solidFill>
                  <a:schemeClr val="accent1"/>
                </a:solidFill>
              </a:rPr>
              <a:t>AB PROJESİ: </a:t>
            </a:r>
            <a:r>
              <a:rPr lang="tr-TR" sz="3000" dirty="0"/>
              <a:t>DIGITAL-2022-SKILLS</a:t>
            </a:r>
            <a:endParaRPr sz="3000" dirty="0">
              <a:solidFill>
                <a:schemeClr val="accent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A4C8A13-D8A1-AC61-32EE-04C16143BD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1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3" y="2354540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1O</a:t>
            </a:r>
            <a:r>
              <a:rPr lang="de-DE" sz="2400" b="1" baseline="300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INTERNATIONAL CONFERENCE ON SMARD GRID 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ICSMARTGRID 2022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27-29 HAZİRAN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NİŞANTAŞI UNIVERSITY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AFF40585-6ED2-7F18-ED2F-7A5A8FC58E09}"/>
              </a:ext>
            </a:extLst>
          </p:cNvPr>
          <p:cNvGraphicFramePr>
            <a:graphicFrameLocks noGrp="1"/>
          </p:cNvGraphicFramePr>
          <p:nvPr/>
        </p:nvGraphicFramePr>
        <p:xfrm>
          <a:off x="338138" y="3745389"/>
          <a:ext cx="9229725" cy="137160"/>
        </p:xfrm>
        <a:graphic>
          <a:graphicData uri="http://schemas.openxmlformats.org/drawingml/2006/table">
            <a:tbl>
              <a:tblPr/>
              <a:tblGrid>
                <a:gridCol w="9229725">
                  <a:extLst>
                    <a:ext uri="{9D8B030D-6E8A-4147-A177-3AD203B41FA5}">
                      <a16:colId xmlns:a16="http://schemas.microsoft.com/office/drawing/2014/main" val="3412240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endParaRPr lang="tr-TR" sz="900" b="0" i="0">
                        <a:solidFill>
                          <a:srgbClr val="000000"/>
                        </a:solidFill>
                        <a:effectLst/>
                        <a:latin typeface="myriad-pro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35522"/>
                  </a:ext>
                </a:extLst>
              </a:tr>
            </a:tbl>
          </a:graphicData>
        </a:graphic>
      </p:graphicFrame>
      <p:pic>
        <p:nvPicPr>
          <p:cNvPr id="8193" name="Picture 1">
            <a:extLst>
              <a:ext uri="{FF2B5EF4-FFF2-40B4-BE49-F238E27FC236}">
                <a16:creationId xmlns:a16="http://schemas.microsoft.com/office/drawing/2014/main" id="{4A58D03A-A630-6D99-944E-A86B7C9C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3509963"/>
            <a:ext cx="127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ESTEKÇİLERİ ARASINDA YER ALDIĞIMIZ ULUSLARARASI AKILLI ŞEBEKELER  KONFERANSI (ICSMARTGRID-2022) İSTANBUL'DA DÜZENLENDİ">
            <a:hlinkClick r:id="rId4"/>
            <a:extLst>
              <a:ext uri="{FF2B5EF4-FFF2-40B4-BE49-F238E27FC236}">
                <a16:creationId xmlns:a16="http://schemas.microsoft.com/office/drawing/2014/main" id="{9E2DD4E6-BB0D-978E-02E9-23DAB08C0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491" y="3222333"/>
            <a:ext cx="2911522" cy="28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EMO - DESTEKÇİLERİ ARASINDA YER ALDIĞIMIZ ULUSLARARASI AKILLI ŞEBEKELER  KONFERANSI (ICSMARTGRID-2022) İSTANBUL`DA DÜZENLENDİ">
            <a:hlinkClick r:id="rId6" tooltip="EMO - DESTEKÇİLERİ ARASINDA YER ALDIĞIMIZ ULUSLARARASI AKILLI ŞEBEKELER  KONFERANSI (ICSMARTGRID-2022) İSTANBUL`DA DÜZENLENDİ"/>
            <a:extLst>
              <a:ext uri="{FF2B5EF4-FFF2-40B4-BE49-F238E27FC236}">
                <a16:creationId xmlns:a16="http://schemas.microsoft.com/office/drawing/2014/main" id="{9840660C-425B-9698-3FAC-35BBA35E9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0" b="5736"/>
          <a:stretch/>
        </p:blipFill>
        <p:spPr bwMode="auto">
          <a:xfrm>
            <a:off x="6192800" y="2195733"/>
            <a:ext cx="3289300" cy="186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164AC91C-0F8F-263C-5A5F-DFCBD1C61EA4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Desteklediğimiz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AE8BC14-8568-CF49-0753-E0F0941020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3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de-DE" b="1" dirty="0" err="1"/>
              <a:t>Yönetim</a:t>
            </a:r>
            <a:r>
              <a:rPr lang="de-DE" b="1" dirty="0"/>
              <a:t> </a:t>
            </a:r>
            <a:r>
              <a:rPr lang="de-DE" b="1" dirty="0" err="1"/>
              <a:t>Kadrosu</a:t>
            </a:r>
            <a:endParaRPr lang="de-DE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body" idx="1"/>
          </p:nvPr>
        </p:nvSpPr>
        <p:spPr>
          <a:xfrm>
            <a:off x="681037" y="1690691"/>
            <a:ext cx="90477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0956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4761"/>
              <a:buNone/>
            </a:pPr>
            <a:r>
              <a:rPr lang="de-DE" b="1" dirty="0" err="1">
                <a:solidFill>
                  <a:schemeClr val="tx1"/>
                </a:solidFill>
              </a:rPr>
              <a:t>Yönetim</a:t>
            </a:r>
            <a:endParaRPr dirty="0">
              <a:solidFill>
                <a:schemeClr val="tx1"/>
              </a:solidFill>
            </a:endParaRPr>
          </a:p>
          <a:p>
            <a:pPr marL="675291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18750"/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Prof. Dr. </a:t>
            </a:r>
            <a:r>
              <a:rPr lang="de-DE" dirty="0" err="1">
                <a:solidFill>
                  <a:schemeClr val="tx1"/>
                </a:solidFill>
              </a:rPr>
              <a:t>Şeref</a:t>
            </a:r>
            <a:r>
              <a:rPr lang="de-DE" dirty="0">
                <a:solidFill>
                  <a:schemeClr val="tx1"/>
                </a:solidFill>
              </a:rPr>
              <a:t> SAĞIROĞLU-</a:t>
            </a:r>
            <a:r>
              <a:rPr lang="de-DE" dirty="0" err="1">
                <a:solidFill>
                  <a:schemeClr val="tx1"/>
                </a:solidFill>
              </a:rPr>
              <a:t>Merkez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Müdürü</a:t>
            </a:r>
            <a:endParaRPr dirty="0">
              <a:solidFill>
                <a:schemeClr val="tx1"/>
              </a:solidFill>
            </a:endParaRPr>
          </a:p>
          <a:p>
            <a:pPr marL="675291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18750"/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Dr. </a:t>
            </a:r>
            <a:r>
              <a:rPr lang="de-DE" dirty="0" err="1">
                <a:solidFill>
                  <a:schemeClr val="tx1"/>
                </a:solidFill>
              </a:rPr>
              <a:t>Öğretim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Üyesi</a:t>
            </a:r>
            <a:r>
              <a:rPr lang="de-DE" dirty="0">
                <a:solidFill>
                  <a:schemeClr val="tx1"/>
                </a:solidFill>
              </a:rPr>
              <a:t> Tuba KURBAN-</a:t>
            </a:r>
            <a:r>
              <a:rPr lang="de-DE" dirty="0" err="1">
                <a:solidFill>
                  <a:schemeClr val="tx1"/>
                </a:solidFill>
              </a:rPr>
              <a:t>Merkez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Müdür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Yrd</a:t>
            </a:r>
            <a:r>
              <a:rPr lang="de-DE" dirty="0">
                <a:solidFill>
                  <a:schemeClr val="tx1"/>
                </a:solidFill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675291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18750"/>
              <a:buFont typeface="Wingdings" pitchFamily="2" charset="2"/>
              <a:buChar char="Ø"/>
            </a:pPr>
            <a:r>
              <a:rPr lang="de-DE" dirty="0" err="1">
                <a:solidFill>
                  <a:schemeClr val="tx1"/>
                </a:solidFill>
              </a:rPr>
              <a:t>Öğretim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Görevlisi</a:t>
            </a:r>
            <a:r>
              <a:rPr lang="de-DE" dirty="0">
                <a:solidFill>
                  <a:schemeClr val="tx1"/>
                </a:solidFill>
              </a:rPr>
              <a:t> Dr. Murat AKIN-</a:t>
            </a:r>
            <a:r>
              <a:rPr lang="de-DE" dirty="0" err="1">
                <a:solidFill>
                  <a:schemeClr val="tx1"/>
                </a:solidFill>
              </a:rPr>
              <a:t>Merkez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Müdür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Yrd</a:t>
            </a:r>
            <a:r>
              <a:rPr lang="de-DE" dirty="0">
                <a:solidFill>
                  <a:schemeClr val="tx1"/>
                </a:solidFill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485966" lvl="1" indent="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21875"/>
              <a:buNone/>
            </a:pPr>
            <a:endParaRPr dirty="0">
              <a:solidFill>
                <a:schemeClr val="tx1"/>
              </a:solidFill>
            </a:endParaRPr>
          </a:p>
          <a:p>
            <a:pPr marL="20956" lvl="0" indent="0" algn="l" rtl="0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ct val="104761"/>
              <a:buNone/>
            </a:pPr>
            <a:r>
              <a:rPr lang="de-DE" b="1" dirty="0" err="1">
                <a:solidFill>
                  <a:schemeClr val="tx1"/>
                </a:solidFill>
              </a:rPr>
              <a:t>Yönetim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Kurulu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Üyeleri</a:t>
            </a:r>
            <a:endParaRPr dirty="0">
              <a:solidFill>
                <a:schemeClr val="tx1"/>
              </a:solidFill>
            </a:endParaRPr>
          </a:p>
          <a:p>
            <a:pPr marL="557213" lvl="1" indent="-71247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21875"/>
              <a:buNone/>
            </a:pPr>
            <a:endParaRPr dirty="0">
              <a:solidFill>
                <a:schemeClr val="tx1"/>
              </a:solidFill>
            </a:endParaRPr>
          </a:p>
          <a:p>
            <a:pPr marL="675291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18750"/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Prof. Dr. </a:t>
            </a:r>
            <a:r>
              <a:rPr lang="de-DE" dirty="0" err="1">
                <a:solidFill>
                  <a:schemeClr val="tx1"/>
                </a:solidFill>
              </a:rPr>
              <a:t>Şeref</a:t>
            </a:r>
            <a:r>
              <a:rPr lang="de-DE" dirty="0">
                <a:solidFill>
                  <a:schemeClr val="tx1"/>
                </a:solidFill>
              </a:rPr>
              <a:t> SAĞIROĞLU, </a:t>
            </a:r>
            <a:r>
              <a:rPr lang="de-DE" dirty="0" err="1">
                <a:solidFill>
                  <a:schemeClr val="tx1"/>
                </a:solidFill>
              </a:rPr>
              <a:t>Merkez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Müdürü</a:t>
            </a:r>
            <a:endParaRPr dirty="0">
              <a:solidFill>
                <a:schemeClr val="tx1"/>
              </a:solidFill>
            </a:endParaRPr>
          </a:p>
          <a:p>
            <a:pPr marL="771716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21875"/>
              <a:buFont typeface="Wingdings" pitchFamily="2" charset="2"/>
              <a:buChar char="Ø"/>
            </a:pPr>
            <a:endParaRPr dirty="0">
              <a:solidFill>
                <a:schemeClr val="tx1"/>
              </a:solidFill>
            </a:endParaRPr>
          </a:p>
          <a:p>
            <a:pPr marL="675291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18750"/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Prof. Dr. Halil İbrahim BÜLBÜL, </a:t>
            </a:r>
            <a:r>
              <a:rPr lang="de-DE" dirty="0" err="1">
                <a:solidFill>
                  <a:schemeClr val="tx1"/>
                </a:solidFill>
              </a:rPr>
              <a:t>Üye</a:t>
            </a:r>
            <a:endParaRPr dirty="0">
              <a:solidFill>
                <a:schemeClr val="tx1"/>
              </a:solidFill>
            </a:endParaRPr>
          </a:p>
          <a:p>
            <a:pPr marL="771716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21875"/>
              <a:buFont typeface="Wingdings" pitchFamily="2" charset="2"/>
              <a:buChar char="Ø"/>
            </a:pPr>
            <a:endParaRPr dirty="0">
              <a:solidFill>
                <a:schemeClr val="tx1"/>
              </a:solidFill>
            </a:endParaRPr>
          </a:p>
          <a:p>
            <a:pPr marL="675291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18750"/>
              <a:buFont typeface="Wingdings" pitchFamily="2" charset="2"/>
              <a:buChar char="Ø"/>
            </a:pPr>
            <a:r>
              <a:rPr lang="de-DE" dirty="0" err="1">
                <a:solidFill>
                  <a:schemeClr val="tx1"/>
                </a:solidFill>
              </a:rPr>
              <a:t>Doç</a:t>
            </a:r>
            <a:r>
              <a:rPr lang="de-DE" dirty="0">
                <a:solidFill>
                  <a:schemeClr val="tx1"/>
                </a:solidFill>
              </a:rPr>
              <a:t>. Dr. </a:t>
            </a:r>
            <a:r>
              <a:rPr lang="de-DE" dirty="0" err="1">
                <a:solidFill>
                  <a:schemeClr val="tx1"/>
                </a:solidFill>
              </a:rPr>
              <a:t>Öğretim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Üyesi</a:t>
            </a:r>
            <a:r>
              <a:rPr lang="de-DE" dirty="0">
                <a:solidFill>
                  <a:schemeClr val="tx1"/>
                </a:solidFill>
              </a:rPr>
              <a:t> Emrah ÇELTİKÇİ, </a:t>
            </a:r>
            <a:r>
              <a:rPr lang="de-DE" dirty="0" err="1">
                <a:solidFill>
                  <a:schemeClr val="tx1"/>
                </a:solidFill>
              </a:rPr>
              <a:t>Üye</a:t>
            </a:r>
            <a:endParaRPr lang="de-DE" dirty="0">
              <a:solidFill>
                <a:schemeClr val="tx1"/>
              </a:solidFill>
            </a:endParaRPr>
          </a:p>
          <a:p>
            <a:pPr marL="771716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21875"/>
              <a:buFont typeface="Wingdings" pitchFamily="2" charset="2"/>
              <a:buChar char="Ø"/>
            </a:pPr>
            <a:endParaRPr dirty="0">
              <a:solidFill>
                <a:schemeClr val="tx1"/>
              </a:solidFill>
            </a:endParaRPr>
          </a:p>
          <a:p>
            <a:pPr marL="675291" lvl="1" indent="-285750">
              <a:spcBef>
                <a:spcPts val="406"/>
              </a:spcBef>
              <a:buSzPct val="118750"/>
              <a:buFont typeface="Wingdings" pitchFamily="2" charset="2"/>
              <a:buChar char="Ø"/>
            </a:pPr>
            <a:r>
              <a:rPr lang="de-DE" dirty="0">
                <a:solidFill>
                  <a:schemeClr val="tx1"/>
                </a:solidFill>
              </a:rPr>
              <a:t>Dr. </a:t>
            </a:r>
            <a:r>
              <a:rPr lang="de-DE" dirty="0" err="1">
                <a:solidFill>
                  <a:schemeClr val="tx1"/>
                </a:solidFill>
              </a:rPr>
              <a:t>Öğretim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Üyesi</a:t>
            </a:r>
            <a:r>
              <a:rPr lang="de-DE" dirty="0">
                <a:solidFill>
                  <a:schemeClr val="tx1"/>
                </a:solidFill>
              </a:rPr>
              <a:t> Tuba KURBAN, </a:t>
            </a:r>
            <a:r>
              <a:rPr lang="de-DE" dirty="0" err="1">
                <a:solidFill>
                  <a:schemeClr val="tx1"/>
                </a:solidFill>
              </a:rPr>
              <a:t>Merkez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Müdür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Yrd</a:t>
            </a:r>
            <a:endParaRPr lang="de-DE" dirty="0">
              <a:solidFill>
                <a:schemeClr val="tx1"/>
              </a:solidFill>
            </a:endParaRPr>
          </a:p>
          <a:p>
            <a:pPr marL="389541" lvl="1" indent="0">
              <a:spcBef>
                <a:spcPts val="406"/>
              </a:spcBef>
              <a:buSzPct val="118750"/>
              <a:buNone/>
            </a:pPr>
            <a:endParaRPr lang="de-DE" sz="1900" dirty="0">
              <a:solidFill>
                <a:schemeClr val="tx1"/>
              </a:solidFill>
            </a:endParaRPr>
          </a:p>
          <a:p>
            <a:pPr marL="675291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18750"/>
              <a:buFont typeface="Wingdings" pitchFamily="2" charset="2"/>
              <a:buChar char="Ø"/>
            </a:pPr>
            <a:r>
              <a:rPr lang="de-DE" dirty="0" err="1">
                <a:solidFill>
                  <a:schemeClr val="tx1"/>
                </a:solidFill>
              </a:rPr>
              <a:t>Öğretim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Görevlisi</a:t>
            </a:r>
            <a:r>
              <a:rPr lang="de-DE" dirty="0">
                <a:solidFill>
                  <a:schemeClr val="tx1"/>
                </a:solidFill>
              </a:rPr>
              <a:t> Dr. Murat AKIN, </a:t>
            </a:r>
            <a:r>
              <a:rPr lang="de-DE" dirty="0" err="1">
                <a:solidFill>
                  <a:schemeClr val="tx1"/>
                </a:solidFill>
              </a:rPr>
              <a:t>Merkez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Müdür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Yrd</a:t>
            </a:r>
            <a:r>
              <a:rPr lang="de-DE" dirty="0">
                <a:solidFill>
                  <a:schemeClr val="tx1"/>
                </a:solidFill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771716" lvl="1" indent="-285750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21875"/>
              <a:buFont typeface="Wingdings" pitchFamily="2" charset="2"/>
              <a:buChar char="Ø"/>
            </a:pP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813"/>
              </a:spcBef>
              <a:spcAft>
                <a:spcPts val="1400"/>
              </a:spcAft>
              <a:buClr>
                <a:schemeClr val="dk1"/>
              </a:buClr>
              <a:buSzPct val="100000"/>
              <a:buNone/>
            </a:pPr>
            <a:endParaRPr sz="2000" b="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8" name="Google Shape;88;p3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3"/>
          <p:cNvCxnSpPr/>
          <p:nvPr/>
        </p:nvCxnSpPr>
        <p:spPr>
          <a:xfrm rot="10800000" flipH="1">
            <a:off x="0" y="1452785"/>
            <a:ext cx="9906000" cy="854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0" name="Google Shape;9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6287" y="207843"/>
            <a:ext cx="1189262" cy="118926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0DAF13C2-DF08-8476-BC4E-882E9A53ED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3" y="2264600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BÜYÜK VERİ ANALİTİĞİ GÜVENLİĞİ VE MAHREMIYETİ ULUSAL ÇALIŞTAYI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6 EKİM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BİLKENT OTEL VE KONGRE MERKEZİ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5" name="Google Shape;325;g19599ba3836_0_193"/>
          <p:cNvPicPr preferRelativeResize="0"/>
          <p:nvPr/>
        </p:nvPicPr>
        <p:blipFill rotWithShape="1">
          <a:blip r:embed="rId3">
            <a:alphaModFix/>
          </a:blip>
          <a:srcRect t="22095"/>
          <a:stretch/>
        </p:blipFill>
        <p:spPr>
          <a:xfrm>
            <a:off x="5261318" y="2492053"/>
            <a:ext cx="4257666" cy="25709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Ulusal </a:t>
            </a:r>
            <a:r>
              <a:rPr lang="tr-TR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Çalıştaylar</a:t>
            </a:r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2BC330EA-E395-E35A-6F56-43AB08AA2D9B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441367C-589A-1217-18F8-E8D53C5C4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49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2" y="2731156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SİBER VATAN VE SAVUNMA ULUSAL ÇALIŞTAYI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31 EKİM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ATO MECLİS SALONU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Ulusal </a:t>
            </a:r>
            <a:r>
              <a:rPr lang="tr-TR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Çalıştaylar</a:t>
            </a:r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Google Shape;288;g19599ba3836_0_168">
            <a:extLst>
              <a:ext uri="{FF2B5EF4-FFF2-40B4-BE49-F238E27FC236}">
                <a16:creationId xmlns:a16="http://schemas.microsoft.com/office/drawing/2014/main" id="{B8E3B56B-53D9-79EA-18E4-7A8CAF270B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9903" b="42415"/>
          <a:stretch/>
        </p:blipFill>
        <p:spPr>
          <a:xfrm>
            <a:off x="5351490" y="2204553"/>
            <a:ext cx="3967518" cy="387408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7;p2">
            <a:extLst>
              <a:ext uri="{FF2B5EF4-FFF2-40B4-BE49-F238E27FC236}">
                <a16:creationId xmlns:a16="http://schemas.microsoft.com/office/drawing/2014/main" id="{1B8864C7-E7CA-E49B-FBDF-95126BC56BB4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Desteklediğimiz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EB0C0B4-3586-3E9B-AAB3-F3C4EF903B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4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3" y="2114700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11</a:t>
            </a:r>
            <a:r>
              <a:rPr lang="de-DE" sz="2400" b="1" baseline="30000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 INTERNATIONAL CONFERENCE ON RENEWABLE ENERGY RESEARCH AND APPLICATIONS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ICRERA 2022</a:t>
            </a:r>
            <a:b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18-21 EYLÜL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NİŞANTAŞI UNIVERSITY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AFF40585-6ED2-7F18-ED2F-7A5A8FC58E09}"/>
              </a:ext>
            </a:extLst>
          </p:cNvPr>
          <p:cNvGraphicFramePr>
            <a:graphicFrameLocks noGrp="1"/>
          </p:cNvGraphicFramePr>
          <p:nvPr/>
        </p:nvGraphicFramePr>
        <p:xfrm>
          <a:off x="338138" y="3745389"/>
          <a:ext cx="9229725" cy="137160"/>
        </p:xfrm>
        <a:graphic>
          <a:graphicData uri="http://schemas.openxmlformats.org/drawingml/2006/table">
            <a:tbl>
              <a:tblPr/>
              <a:tblGrid>
                <a:gridCol w="9229725">
                  <a:extLst>
                    <a:ext uri="{9D8B030D-6E8A-4147-A177-3AD203B41FA5}">
                      <a16:colId xmlns:a16="http://schemas.microsoft.com/office/drawing/2014/main" val="34122401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ase"/>
                      <a:endParaRPr lang="tr-TR" sz="900" b="0" i="0">
                        <a:solidFill>
                          <a:srgbClr val="000000"/>
                        </a:solidFill>
                        <a:effectLst/>
                        <a:latin typeface="myriad-pro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35522"/>
                  </a:ext>
                </a:extLst>
              </a:tr>
            </a:tbl>
          </a:graphicData>
        </a:graphic>
      </p:graphicFrame>
      <p:pic>
        <p:nvPicPr>
          <p:cNvPr id="8193" name="Picture 1">
            <a:extLst>
              <a:ext uri="{FF2B5EF4-FFF2-40B4-BE49-F238E27FC236}">
                <a16:creationId xmlns:a16="http://schemas.microsoft.com/office/drawing/2014/main" id="{4A58D03A-A630-6D99-944E-A86B7C9C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3509963"/>
            <a:ext cx="127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C3322353-405F-E92E-ED51-9B4C6741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71" y="2404097"/>
            <a:ext cx="4341579" cy="32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581BDCB9-F0A7-CAEC-68D2-3F6F73F3E3D3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8002F61-4A3D-A4A3-D6DB-B47B5E636D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59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3" y="2114700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  <a:highlight>
                  <a:srgbClr val="FFFFFF"/>
                </a:highlight>
                <a:latin typeface="Trebuchet MS"/>
                <a:ea typeface="Trebuchet MS"/>
                <a:cs typeface="Trebuchet MS"/>
                <a:sym typeface="Trebuchet MS"/>
              </a:rPr>
              <a:t>BİLGİSAYAR BİLİMLERİ VE MÜHENDİSLİĞİ KONFERANSI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15-17 EYLÜL 2021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GAZİ ÜNİVERSİTESİ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14-16 EYLÜL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DİCLE ÜNİVERSİTESİ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pic>
        <p:nvPicPr>
          <p:cNvPr id="8193" name="Picture 1">
            <a:extLst>
              <a:ext uri="{FF2B5EF4-FFF2-40B4-BE49-F238E27FC236}">
                <a16:creationId xmlns:a16="http://schemas.microsoft.com/office/drawing/2014/main" id="{4A58D03A-A630-6D99-944E-A86B7C9C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3509963"/>
            <a:ext cx="127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3" name="Picture 1">
            <a:extLst>
              <a:ext uri="{FF2B5EF4-FFF2-40B4-BE49-F238E27FC236}">
                <a16:creationId xmlns:a16="http://schemas.microsoft.com/office/drawing/2014/main" id="{1B4A4ADA-B6E3-0117-F68C-F2D3B9BB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795" y="3209260"/>
            <a:ext cx="2127713" cy="298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62A9B1EE-DA54-2DFF-E1DC-546D062F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446" y="2354357"/>
            <a:ext cx="2385561" cy="33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5DDCA3C-1E12-3F6B-C493-0B7E45868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138" y="264795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tr-TR" altLang="tr-T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tr-TR" altLang="tr-T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Google Shape;77;p2">
            <a:extLst>
              <a:ext uri="{FF2B5EF4-FFF2-40B4-BE49-F238E27FC236}">
                <a16:creationId xmlns:a16="http://schemas.microsoft.com/office/drawing/2014/main" id="{FC2AED7F-5921-9472-C306-A1198BE102AC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30ECD745-9434-1319-7DF5-A2AD83E1A7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71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3" y="2114700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15. BİLGİ GÜVENLİĞİ VE KRİPTOLOJİ KONFERANSI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ISCTÜRKİYE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19-20 EKİM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T.C. MİLLET KÜTÜPHANESİ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pic>
        <p:nvPicPr>
          <p:cNvPr id="5" name="Google Shape;310;g19599ba3836_0_187">
            <a:extLst>
              <a:ext uri="{FF2B5EF4-FFF2-40B4-BE49-F238E27FC236}">
                <a16:creationId xmlns:a16="http://schemas.microsoft.com/office/drawing/2014/main" id="{BDF71132-C28D-8730-3C05-72372E2B05C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7105" y="2634807"/>
            <a:ext cx="4478401" cy="27702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034D3276-F1D8-734C-8633-7F2E58BC269B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030C7F4-6495-E359-1700-1BEB75F855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59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3" y="2114700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ULUSLARARASI BLOKZİNCİR ZİRVESİ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16-17 KASIM 2022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TİM SHOW CENTER, MASLAK, İSTANBUL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C7E7B056-B880-886C-2A96-89A7F6EA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64" y="1975076"/>
            <a:ext cx="2670053" cy="3974852"/>
          </a:xfrm>
          <a:prstGeom prst="rect">
            <a:avLst/>
          </a:prstGeom>
        </p:spPr>
      </p:pic>
      <p:sp>
        <p:nvSpPr>
          <p:cNvPr id="5" name="Google Shape;77;p2">
            <a:extLst>
              <a:ext uri="{FF2B5EF4-FFF2-40B4-BE49-F238E27FC236}">
                <a16:creationId xmlns:a16="http://schemas.microsoft.com/office/drawing/2014/main" id="{149C82C2-DECB-B53A-26DF-931F3B1D1D21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F3406A0-C7A3-F10E-5CB5-FC35C8FC4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87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pic>
        <p:nvPicPr>
          <p:cNvPr id="32770" name="Picture 2" descr="11th INTERNATIONAL SYMPOSIUM ON DIGITAL FORENSICS AND SECURITY (ISDFS 2023)">
            <a:hlinkClick r:id="rId3"/>
            <a:extLst>
              <a:ext uri="{FF2B5EF4-FFF2-40B4-BE49-F238E27FC236}">
                <a16:creationId xmlns:a16="http://schemas.microsoft.com/office/drawing/2014/main" id="{32151DDD-0319-640A-1DE2-4CF25D5B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2604"/>
            <a:ext cx="99060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3CD2F632-256F-83E1-4714-66EE777AF6D8}"/>
              </a:ext>
            </a:extLst>
          </p:cNvPr>
          <p:cNvSpPr txBox="1">
            <a:spLocks/>
          </p:cNvSpPr>
          <p:nvPr/>
        </p:nvSpPr>
        <p:spPr>
          <a:xfrm>
            <a:off x="586993" y="1312969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Desteklediğimiz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1270B3D-613D-0766-7A27-6152BE5AE6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39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9599ba3836_0_193"/>
          <p:cNvSpPr txBox="1">
            <a:spLocks noGrp="1"/>
          </p:cNvSpPr>
          <p:nvPr>
            <p:ph type="title"/>
          </p:nvPr>
        </p:nvSpPr>
        <p:spPr>
          <a:xfrm>
            <a:off x="586993" y="2114700"/>
            <a:ext cx="4271962" cy="1314300"/>
          </a:xfrm>
          <a:prstGeom prst="rect">
            <a:avLst/>
          </a:prstGeom>
        </p:spPr>
        <p:txBody>
          <a:bodyPr spcFirstLastPara="1" wrap="square" lIns="106650" tIns="106650" rIns="106650" bIns="1066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ULUSAL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YAPAY ZEKA VE GENEL YAPAY ZEKA KONFERANSI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10 MAYIS 2023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GAZİ ÜNİVERSİTESİ MİMAR KEMALETTİN SALONU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sp>
        <p:nvSpPr>
          <p:cNvPr id="5" name="Google Shape;77;p2">
            <a:extLst>
              <a:ext uri="{FF2B5EF4-FFF2-40B4-BE49-F238E27FC236}">
                <a16:creationId xmlns:a16="http://schemas.microsoft.com/office/drawing/2014/main" id="{149C82C2-DECB-B53A-26DF-931F3B1D1D21}"/>
              </a:ext>
            </a:extLst>
          </p:cNvPr>
          <p:cNvSpPr txBox="1">
            <a:spLocks/>
          </p:cNvSpPr>
          <p:nvPr/>
        </p:nvSpPr>
        <p:spPr>
          <a:xfrm>
            <a:off x="494629" y="1321934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AA1B650-3A8A-6F38-C12E-7FCF0FFB9450}"/>
              </a:ext>
            </a:extLst>
          </p:cNvPr>
          <p:cNvSpPr txBox="1"/>
          <p:nvPr/>
        </p:nvSpPr>
        <p:spPr>
          <a:xfrm>
            <a:off x="5538865" y="2736735"/>
            <a:ext cx="359205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ULUSAL YAPAY ZEKA VE </a:t>
            </a:r>
          </a:p>
          <a:p>
            <a:r>
              <a:rPr lang="tr-T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GENEL ZEK</a:t>
            </a:r>
            <a:r>
              <a:rPr lang="tr-TR" sz="2800" b="1" spc="6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</a:t>
            </a:r>
            <a:r>
              <a:rPr lang="tr-TR" sz="28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KONGRESİ: </a:t>
            </a:r>
          </a:p>
          <a:p>
            <a:r>
              <a:rPr lang="tr-TR" sz="2800" b="1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DEĞİŞİME NE KADAR HAZIRIZ?</a:t>
            </a:r>
            <a:endParaRPr lang="tr-TR" sz="2800" i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74E39C2-F05C-DF71-2F1A-1A91FA5BA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96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7267853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ULUSAL YAPAY GENEL ZEK</a:t>
            </a:r>
            <a:r>
              <a:rPr lang="tr-TR" sz="3600" b="1" spc="6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</a:t>
            </a:r>
            <a:r>
              <a:rPr lang="tr-T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KONGRESİ : DEĞİŞİME NE KADAR HAZIRIZ?</a:t>
            </a:r>
            <a:endParaRPr lang="tr-T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2A6B0CE-DD81-092E-AA51-FE333BC539F6}"/>
              </a:ext>
            </a:extLst>
          </p:cNvPr>
          <p:cNvSpPr txBox="1"/>
          <p:nvPr/>
        </p:nvSpPr>
        <p:spPr>
          <a:xfrm>
            <a:off x="586993" y="1545267"/>
            <a:ext cx="873201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alan uzmanlarını bir araya getirerek zeki sohbet robotlarını                    artılarıyla ve eksileriyle tartışma ve geleceğe projeksiyon tutmak</a:t>
            </a:r>
          </a:p>
          <a:p>
            <a:pPr marL="285750" indent="-285750" algn="just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politika geliştiriciler, karar vericiler, sektör-kurum-üniversite temsilcileri, araştırmacılar, öğrenciler ile konuya ilgi duyanları bir araya getirmek,</a:t>
            </a:r>
            <a:endParaRPr lang="tr-T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tr-T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YZ’yi</a:t>
            </a: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tehdit ve fırsat özelinde farklı açılardan değerlendirmek,</a:t>
            </a:r>
            <a:endParaRPr lang="tr-T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başta eğitim-öğretim olmak üzere diğer alanlara etkilerini tartışmak,</a:t>
            </a:r>
            <a:endParaRPr lang="tr-T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yeni meslekler </a:t>
            </a:r>
            <a:r>
              <a:rPr lang="tr-TR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ile </a:t>
            </a: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yok olacak meslekler açısından konuyu ele almak,</a:t>
            </a:r>
            <a:endParaRPr lang="tr-T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büyüyen ve gelişen siber ve derin dünyada karşılaşılan veya karşılaşılabilecek tehdit ve tehlikeleri gözden geçirmek,</a:t>
            </a:r>
            <a:endParaRPr lang="tr-T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kişisel, kurumsal ve ulusal olarak gelecekte günlük hayatımıza yansımalarını değerlendirmek,</a:t>
            </a:r>
            <a:endParaRPr lang="tr-T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işbirliklerini artırmak veya genişletmek,</a:t>
            </a:r>
            <a:endParaRPr lang="tr-TR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tr-T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genel YZ ve uygulamalarını kapsamlı olarak tartışmak ve toplum için değer üretmek ve elde edilen ortak düşünceleri, fikirleri ve çıktıları raporlamak ve kamuoyu ile paylaşmak</a:t>
            </a:r>
            <a:endParaRPr lang="tr-TR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D74FDAF-9443-AA1B-14E8-3F39F3840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48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7267853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ULUSAL YAPAY GENEL ZEK</a:t>
            </a:r>
            <a:r>
              <a:rPr lang="tr-TR" sz="3600" b="1" spc="6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</a:t>
            </a:r>
            <a:r>
              <a:rPr lang="tr-TR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KONGRESİ : DEĞİŞİME NE KADAR HAZIRIZ?</a:t>
            </a:r>
            <a:endParaRPr lang="tr-TR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02A6B0CE-DD81-092E-AA51-FE333BC539F6}"/>
              </a:ext>
            </a:extLst>
          </p:cNvPr>
          <p:cNvSpPr txBox="1"/>
          <p:nvPr/>
        </p:nvSpPr>
        <p:spPr>
          <a:xfrm>
            <a:off x="401820" y="1649510"/>
            <a:ext cx="8848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Oturum-1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’de</a:t>
            </a: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i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Yapay Genel Zekânın Fırsatları ve Tehditleri</a:t>
            </a: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tartışılacak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465B7302-04F4-264F-6892-6078B594304F}"/>
              </a:ext>
            </a:extLst>
          </p:cNvPr>
          <p:cNvSpPr txBox="1"/>
          <p:nvPr/>
        </p:nvSpPr>
        <p:spPr>
          <a:xfrm>
            <a:off x="401820" y="2671424"/>
            <a:ext cx="8848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Oturum-2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’de</a:t>
            </a: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b="1" i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Yapay Genel Zekânın Topluma, Kurumlara, Sektöre ve Eğitime, Güvenliğe Etkileri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2D713C2-78B4-A360-5B0B-240598B715BC}"/>
              </a:ext>
            </a:extLst>
          </p:cNvPr>
          <p:cNvSpPr txBox="1"/>
          <p:nvPr/>
        </p:nvSpPr>
        <p:spPr>
          <a:xfrm>
            <a:off x="401820" y="3744260"/>
            <a:ext cx="9218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Oturum–3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’de ise </a:t>
            </a:r>
            <a:r>
              <a:rPr lang="tr-TR" sz="2400" b="1" i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Yapay Genel Zekâ Dünyayı Değiştiriyor! Hazır mıyız? </a:t>
            </a:r>
            <a:endParaRPr lang="tr-TR" sz="2400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87256D0-ED5B-707F-5C28-40C95BC6A0CA}"/>
              </a:ext>
            </a:extLst>
          </p:cNvPr>
          <p:cNvSpPr txBox="1"/>
          <p:nvPr/>
        </p:nvSpPr>
        <p:spPr>
          <a:xfrm>
            <a:off x="356849" y="4658006"/>
            <a:ext cx="9218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-"/>
            </a:pP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Oturum–4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’de ise </a:t>
            </a:r>
            <a:r>
              <a:rPr lang="tr-TR" sz="2400" b="1" i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Yapay Zekâ Merkez ve Bölüm Başkanları Toplantısı 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yapacağız,</a:t>
            </a:r>
            <a:r>
              <a:rPr lang="tr-TR" sz="2400" b="1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400" spc="6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ülkemiz için yapılabilecek ortak işbirliği ve proje ile çalışmaları değerlendireceğiz.</a:t>
            </a:r>
            <a:endParaRPr lang="tr-TR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3003995-C564-7C49-F3AE-B2EE6B8FC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3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3500"/>
            </a:pPr>
            <a:r>
              <a:rPr lang="de-DE" b="1" dirty="0"/>
              <a:t> </a:t>
            </a:r>
            <a:r>
              <a:rPr lang="de-DE" b="1" dirty="0" err="1">
                <a:solidFill>
                  <a:schemeClr val="tx1"/>
                </a:solidFill>
              </a:rPr>
              <a:t>Danışma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r>
              <a:rPr lang="de-DE" b="1" dirty="0" err="1">
                <a:solidFill>
                  <a:schemeClr val="tx1"/>
                </a:solidFill>
              </a:rPr>
              <a:t>Kurulu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body" idx="1"/>
          </p:nvPr>
        </p:nvSpPr>
        <p:spPr>
          <a:xfrm>
            <a:off x="681037" y="1735661"/>
            <a:ext cx="44455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Ramazan BAYINDIR - GÜ Rektör </a:t>
            </a:r>
            <a:r>
              <a:rPr lang="tr-TR" sz="13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Yard</a:t>
            </a: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.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Mehmet Akif BAKIR- GÜ İstatistik Bölüm Başkanı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Lütfiye Özlem ATAY- GÜ Tıp Fakültesi Nükleer Tıp ABD Başkanı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Cevriye GENCER - GÜ FBE Müdürü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Mustafa KAVUTCU - GÜ Tıp Fakültesi Başhekim Yrd.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Alp BÖRCEK - GÜ Tıp Fakültesi Beyin Cerrahisi ABD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Metin GÜRÜ - GÜ Kazaların Çevresel Araştırması Enstitüsü Müdürü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Adem KALINLI - ODTÜ Araştırmalar Koordinatörü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Sedat </a:t>
            </a:r>
            <a:r>
              <a:rPr lang="tr-TR" sz="13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Akleylek</a:t>
            </a: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 - </a:t>
            </a:r>
            <a:r>
              <a:rPr lang="tr-TR" sz="13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Ondokuz</a:t>
            </a: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 Mayıs Üniversitesi Bilgisayar Mühendisliği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Prof. Dr. Suat Özdemir - Hacettepe Üniversitesi Bilgisayar Mühendisliği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Wingdings" pitchFamily="2" charset="2"/>
              <a:buChar char="Ø"/>
            </a:pPr>
            <a:endParaRPr lang="tr-TR" sz="1300" b="0" i="0" u="none" strike="noStrike" dirty="0">
              <a:solidFill>
                <a:srgbClr val="707070"/>
              </a:solidFill>
              <a:effectLst/>
              <a:highlight>
                <a:srgbClr val="FFFF00"/>
              </a:highlight>
              <a:latin typeface="+mj-lt"/>
            </a:endParaRPr>
          </a:p>
          <a:p>
            <a:pPr marL="20956" lvl="0" indent="0" algn="l" rtl="0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ct val="104761"/>
              <a:buNone/>
            </a:pPr>
            <a:endParaRPr sz="1300" dirty="0">
              <a:solidFill>
                <a:schemeClr val="tx1"/>
              </a:solidFill>
              <a:latin typeface="+mj-lt"/>
            </a:endParaRPr>
          </a:p>
          <a:p>
            <a:pPr marL="557213" lvl="1" indent="-71247" algn="l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ct val="121875"/>
              <a:buNone/>
            </a:pPr>
            <a:endParaRPr sz="1300" dirty="0">
              <a:solidFill>
                <a:schemeClr val="tx1"/>
              </a:solidFill>
              <a:latin typeface="+mj-lt"/>
            </a:endParaRPr>
          </a:p>
          <a:p>
            <a:pPr marL="185738" lvl="0" indent="-50673" algn="l" rtl="0">
              <a:lnSpc>
                <a:spcPct val="12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300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13"/>
              </a:spcBef>
              <a:spcAft>
                <a:spcPts val="1400"/>
              </a:spcAft>
              <a:buClr>
                <a:schemeClr val="dk1"/>
              </a:buClr>
              <a:buSzPct val="100000"/>
              <a:buNone/>
            </a:pPr>
            <a:endParaRPr sz="1300" b="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8" name="Google Shape;88;p3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9" name="Google Shape;89;p3"/>
          <p:cNvCxnSpPr/>
          <p:nvPr/>
        </p:nvCxnSpPr>
        <p:spPr>
          <a:xfrm rot="10800000" flipH="1">
            <a:off x="0" y="1452785"/>
            <a:ext cx="9906000" cy="854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1" name="Google Shape;91;p3"/>
          <p:cNvSpPr txBox="1"/>
          <p:nvPr/>
        </p:nvSpPr>
        <p:spPr>
          <a:xfrm>
            <a:off x="293326" y="639232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Üniversitesi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Yapay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Zeka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Büyük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Veri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Analitiği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Güvenliği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Uygulama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Araştırma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Merkezi</a:t>
            </a:r>
            <a:endParaRPr sz="13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87;p3">
            <a:extLst>
              <a:ext uri="{FF2B5EF4-FFF2-40B4-BE49-F238E27FC236}">
                <a16:creationId xmlns:a16="http://schemas.microsoft.com/office/drawing/2014/main" id="{7D8B5134-DA4B-9F90-6A91-B0C01E63CF1A}"/>
              </a:ext>
            </a:extLst>
          </p:cNvPr>
          <p:cNvSpPr txBox="1">
            <a:spLocks/>
          </p:cNvSpPr>
          <p:nvPr/>
        </p:nvSpPr>
        <p:spPr>
          <a:xfrm>
            <a:off x="4943568" y="1780631"/>
            <a:ext cx="487840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400"/>
              </a:spcBef>
              <a:spcAft>
                <a:spcPts val="1400"/>
              </a:spcAft>
              <a:buClr>
                <a:schemeClr val="dk1"/>
              </a:buClr>
              <a:buSzPts val="18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212529"/>
                </a:solidFill>
                <a:effectLst/>
                <a:latin typeface="+mj-lt"/>
              </a:rPr>
              <a:t>Prof. Dr. Şerife </a:t>
            </a:r>
            <a:r>
              <a:rPr lang="tr-TR" sz="1300" b="0" i="0" u="none" strike="noStrike" dirty="0" err="1">
                <a:solidFill>
                  <a:srgbClr val="212529"/>
                </a:solidFill>
                <a:effectLst/>
                <a:latin typeface="+mj-lt"/>
              </a:rPr>
              <a:t>Büyükköse</a:t>
            </a:r>
            <a:r>
              <a:rPr lang="tr-TR" sz="1300" b="0" i="0" u="none" strike="noStrike" dirty="0">
                <a:solidFill>
                  <a:srgbClr val="212529"/>
                </a:solidFill>
                <a:effectLst/>
                <a:latin typeface="+mj-lt"/>
              </a:rPr>
              <a:t>, GÜ Sürekli Eğitim Merkez Müdürü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212529"/>
                </a:solidFill>
                <a:latin typeface="+mj-lt"/>
              </a:rPr>
              <a:t>Prof. Dr. Elif Orhan, GÜ FEF Fizik Bölümü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212529"/>
                </a:solidFill>
                <a:effectLst/>
                <a:latin typeface="+mj-lt"/>
              </a:rPr>
              <a:t>Prof. Dr. Orhan Canbolat, Yaşam Bilimleri Merkezi Müdürü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Dr. Öğretim Üyesi Zafer Ayaz - Gazi Üniversitesi Bilgi İşlem Daire Başkanı</a:t>
            </a:r>
            <a:endParaRPr lang="tr-TR" sz="1300" b="0" i="0" u="none" strike="noStrike" dirty="0">
              <a:solidFill>
                <a:srgbClr val="70707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tr-TR" sz="1300" b="0" i="0" u="none" strike="noStrike" dirty="0">
                <a:solidFill>
                  <a:srgbClr val="000000"/>
                </a:solidFill>
                <a:effectLst/>
                <a:latin typeface="+mj-lt"/>
              </a:rPr>
              <a:t>Dr. Öğretim Üyesi Ali Öter - Kahramanmaraş Sütçü İmam Üniversitesi</a:t>
            </a:r>
            <a:endParaRPr lang="tr-TR" sz="1300" dirty="0">
              <a:solidFill>
                <a:srgbClr val="212529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000000"/>
                </a:solidFill>
                <a:latin typeface="+mj-lt"/>
              </a:rPr>
              <a:t>Dr. Mustafa KÜÇÜKALİ- Karabük Demir Çelik Bilgi İşlem Daire Başkanı</a:t>
            </a:r>
            <a:endParaRPr lang="tr-TR" sz="1300" dirty="0">
              <a:solidFill>
                <a:srgbClr val="707070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000000"/>
                </a:solidFill>
                <a:latin typeface="+mj-lt"/>
              </a:rPr>
              <a:t>Dr. Tuncay KÜÇÜKPEHLİVAN- </a:t>
            </a:r>
            <a:r>
              <a:rPr lang="tr-TR" sz="1300" dirty="0" err="1">
                <a:solidFill>
                  <a:srgbClr val="000000"/>
                </a:solidFill>
                <a:latin typeface="+mj-lt"/>
              </a:rPr>
              <a:t>Başarsoft</a:t>
            </a:r>
            <a:r>
              <a:rPr lang="tr-TR" sz="1300" dirty="0">
                <a:solidFill>
                  <a:srgbClr val="000000"/>
                </a:solidFill>
                <a:latin typeface="+mj-lt"/>
              </a:rPr>
              <a:t> Genel Müdürü</a:t>
            </a:r>
            <a:endParaRPr lang="tr-TR" sz="1300" dirty="0">
              <a:solidFill>
                <a:srgbClr val="707070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000000"/>
                </a:solidFill>
                <a:latin typeface="+mj-lt"/>
              </a:rPr>
              <a:t>Dr. Süleyman ÖZARSLAN- PİCUS Genel Müdür Yardımcısı</a:t>
            </a:r>
            <a:endParaRPr lang="tr-TR" sz="1300" dirty="0">
              <a:solidFill>
                <a:srgbClr val="707070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000000"/>
                </a:solidFill>
                <a:latin typeface="+mj-lt"/>
              </a:rPr>
              <a:t>İsrafil DİLMEÇ- BK Mobil Genel Müdürü</a:t>
            </a:r>
            <a:endParaRPr lang="tr-TR" sz="1300" dirty="0">
              <a:solidFill>
                <a:srgbClr val="707070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000000"/>
                </a:solidFill>
                <a:latin typeface="+mj-lt"/>
              </a:rPr>
              <a:t>Yusuf TULGAR- </a:t>
            </a:r>
            <a:r>
              <a:rPr lang="tr-TR" sz="1300" dirty="0" err="1">
                <a:solidFill>
                  <a:srgbClr val="000000"/>
                </a:solidFill>
                <a:latin typeface="+mj-lt"/>
              </a:rPr>
              <a:t>DivvyDrive</a:t>
            </a:r>
            <a:r>
              <a:rPr lang="tr-TR" sz="1300" dirty="0">
                <a:solidFill>
                  <a:srgbClr val="000000"/>
                </a:solidFill>
                <a:latin typeface="+mj-lt"/>
              </a:rPr>
              <a:t> Genel Müdürü</a:t>
            </a:r>
            <a:endParaRPr lang="tr-TR" sz="1300" dirty="0">
              <a:solidFill>
                <a:srgbClr val="707070"/>
              </a:solidFill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000000"/>
                </a:solidFill>
                <a:latin typeface="+mj-lt"/>
              </a:rPr>
              <a:t>İlhami AYDIN- OGM Orman Yangınları ile Mücadele Daire Başkan Yardımcısı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300" dirty="0">
                <a:solidFill>
                  <a:srgbClr val="000000"/>
                </a:solidFill>
                <a:latin typeface="+mj-lt"/>
              </a:rPr>
              <a:t>İsmail BELEN- Orman Genel Müdürlüğü Başmüfettiş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1300" dirty="0">
              <a:solidFill>
                <a:srgbClr val="212529"/>
              </a:solidFill>
              <a:highlight>
                <a:srgbClr val="FFFF00"/>
              </a:highlight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tr-TR" sz="1300" dirty="0">
              <a:solidFill>
                <a:srgbClr val="212529"/>
              </a:solidFill>
              <a:highlight>
                <a:srgbClr val="FFFF00"/>
              </a:highlight>
              <a:latin typeface="+mj-lt"/>
            </a:endParaRPr>
          </a:p>
          <a:p>
            <a:pPr>
              <a:buFont typeface="Wingdings" pitchFamily="2" charset="2"/>
              <a:buChar char="Ø"/>
            </a:pPr>
            <a:endParaRPr lang="tr-TR" sz="1300" dirty="0">
              <a:solidFill>
                <a:srgbClr val="707070"/>
              </a:solidFill>
              <a:highlight>
                <a:srgbClr val="FFFF00"/>
              </a:highlight>
              <a:latin typeface="+mj-lt"/>
            </a:endParaRPr>
          </a:p>
          <a:p>
            <a:pPr marL="20956" indent="0">
              <a:buSzPct val="104761"/>
              <a:buFont typeface="Arial"/>
              <a:buNone/>
            </a:pPr>
            <a:endParaRPr lang="tr-TR" sz="1300" dirty="0">
              <a:solidFill>
                <a:schemeClr val="tx1"/>
              </a:solidFill>
              <a:latin typeface="+mj-lt"/>
            </a:endParaRPr>
          </a:p>
          <a:p>
            <a:pPr marL="557213" lvl="1" indent="-71247">
              <a:spcBef>
                <a:spcPts val="406"/>
              </a:spcBef>
              <a:buSzPct val="121875"/>
              <a:buFont typeface="Arial"/>
              <a:buNone/>
            </a:pPr>
            <a:endParaRPr lang="tr-TR" sz="1300" dirty="0">
              <a:solidFill>
                <a:schemeClr val="tx1"/>
              </a:solidFill>
              <a:latin typeface="+mj-lt"/>
            </a:endParaRPr>
          </a:p>
          <a:p>
            <a:pPr marL="185738" indent="-50673">
              <a:lnSpc>
                <a:spcPct val="120000"/>
              </a:lnSpc>
              <a:buSzPct val="100000"/>
              <a:buFont typeface="Arial"/>
              <a:buNone/>
            </a:pPr>
            <a:endParaRPr lang="tr-TR" sz="1300" dirty="0">
              <a:solidFill>
                <a:schemeClr val="tx1"/>
              </a:solidFill>
              <a:latin typeface="+mj-lt"/>
            </a:endParaRPr>
          </a:p>
          <a:p>
            <a:pPr marL="0" indent="0">
              <a:spcAft>
                <a:spcPts val="1400"/>
              </a:spcAft>
              <a:buSzPct val="100000"/>
              <a:buFont typeface="Arial"/>
              <a:buNone/>
            </a:pPr>
            <a:endParaRPr lang="tr-TR" sz="1300" dirty="0">
              <a:solidFill>
                <a:schemeClr val="tx1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6E9AFBDC-FBD5-E8E9-87C2-61F2FDA00F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78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3CD2F632-256F-83E1-4714-66EE777AF6D8}"/>
              </a:ext>
            </a:extLst>
          </p:cNvPr>
          <p:cNvSpPr txBox="1">
            <a:spLocks/>
          </p:cNvSpPr>
          <p:nvPr/>
        </p:nvSpPr>
        <p:spPr>
          <a:xfrm>
            <a:off x="586992" y="122214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1270B3D-613D-0766-7A27-6152BE5AE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058047" y="2235143"/>
            <a:ext cx="436600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 err="1">
                <a:solidFill>
                  <a:schemeClr val="accent1"/>
                </a:solidFill>
                <a:highlight>
                  <a:srgbClr val="FFFFFF"/>
                </a:highlight>
              </a:rPr>
              <a:t>ISCTürkiye</a:t>
            </a:r>
            <a:r>
              <a:rPr lang="tr-TR" sz="2800" b="1" dirty="0">
                <a:solidFill>
                  <a:schemeClr val="accent1"/>
                </a:solidFill>
                <a:highlight>
                  <a:srgbClr val="FFFFFF"/>
                </a:highlight>
              </a:rPr>
              <a:t> 2023</a:t>
            </a:r>
          </a:p>
          <a:p>
            <a:endParaRPr lang="tr-TR" sz="2800" b="1" dirty="0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r>
              <a:rPr lang="tr-TR" sz="2800" dirty="0">
                <a:solidFill>
                  <a:schemeClr val="accent1"/>
                </a:solidFill>
              </a:rPr>
              <a:t>16. ULUSLARARASI </a:t>
            </a:r>
          </a:p>
          <a:p>
            <a:r>
              <a:rPr lang="tr-TR" sz="2800" dirty="0">
                <a:solidFill>
                  <a:schemeClr val="accent1"/>
                </a:solidFill>
              </a:rPr>
              <a:t>BİLGİ GÜVENLİĞİ VE </a:t>
            </a:r>
          </a:p>
          <a:p>
            <a:r>
              <a:rPr lang="tr-TR" sz="2800" dirty="0">
                <a:solidFill>
                  <a:schemeClr val="accent1"/>
                </a:solidFill>
              </a:rPr>
              <a:t>KRİPTOLOJİ KONFERANSI</a:t>
            </a:r>
          </a:p>
          <a:p>
            <a:endParaRPr lang="tr-TR" sz="2800" dirty="0">
              <a:solidFill>
                <a:schemeClr val="accent1"/>
              </a:solidFill>
            </a:endParaRPr>
          </a:p>
          <a:p>
            <a:r>
              <a:rPr lang="tr-TR" sz="2800" dirty="0">
                <a:solidFill>
                  <a:schemeClr val="accent1"/>
                </a:solidFill>
              </a:rPr>
              <a:t>23-24 Ekim 2023</a:t>
            </a:r>
          </a:p>
          <a:p>
            <a:r>
              <a:rPr lang="tr-TR" sz="2800" dirty="0">
                <a:solidFill>
                  <a:schemeClr val="accent1"/>
                </a:solidFill>
              </a:rPr>
              <a:t>CB Millet Kütüphanesi</a:t>
            </a:r>
            <a:endParaRPr lang="tr-TR" dirty="0">
              <a:solidFill>
                <a:schemeClr val="accent1"/>
              </a:solidFill>
            </a:endParaRPr>
          </a:p>
          <a:p>
            <a:r>
              <a:rPr lang="tr-TR" b="1" dirty="0">
                <a:solidFill>
                  <a:schemeClr val="accent1"/>
                </a:solidFill>
                <a:highlight>
                  <a:srgbClr val="FFFFFF"/>
                </a:highlight>
              </a:rPr>
              <a:t>  </a:t>
            </a:r>
            <a:endParaRPr lang="tr-TR" dirty="0"/>
          </a:p>
        </p:txBody>
      </p:sp>
      <p:grpSp>
        <p:nvGrpSpPr>
          <p:cNvPr id="7" name="Grup 6"/>
          <p:cNvGrpSpPr/>
          <p:nvPr/>
        </p:nvGrpSpPr>
        <p:grpSpPr>
          <a:xfrm>
            <a:off x="5236451" y="2537345"/>
            <a:ext cx="5038437" cy="2767990"/>
            <a:chOff x="1252218" y="4136843"/>
            <a:chExt cx="5038437" cy="2767990"/>
          </a:xfrm>
        </p:grpSpPr>
        <p:pic>
          <p:nvPicPr>
            <p:cNvPr id="1026" name="Picture 2" descr="ISC Turkey – ISC Turkey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43" t="-2098" r="1146" b="26609"/>
            <a:stretch/>
          </p:blipFill>
          <p:spPr bwMode="auto">
            <a:xfrm>
              <a:off x="1252218" y="4136843"/>
              <a:ext cx="4423527" cy="21832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Dikdörtgen 5"/>
            <p:cNvSpPr/>
            <p:nvPr/>
          </p:nvSpPr>
          <p:spPr>
            <a:xfrm>
              <a:off x="2048694" y="6320058"/>
              <a:ext cx="424196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3200" b="1" dirty="0">
                  <a:solidFill>
                    <a:schemeClr val="accent1"/>
                  </a:solidFill>
                  <a:highlight>
                    <a:srgbClr val="FFFFFF"/>
                  </a:highlight>
                </a:rPr>
                <a:t>TÜRKİYE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301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Uluslararası Konferanslar</a:t>
            </a:r>
          </a:p>
        </p:txBody>
      </p:sp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3CD2F632-256F-83E1-4714-66EE777AF6D8}"/>
              </a:ext>
            </a:extLst>
          </p:cNvPr>
          <p:cNvSpPr txBox="1">
            <a:spLocks/>
          </p:cNvSpPr>
          <p:nvPr/>
        </p:nvSpPr>
        <p:spPr>
          <a:xfrm>
            <a:off x="586993" y="1239621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Düzenlediğimiz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1270B3D-613D-0766-7A27-6152BE5AE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Dikdörtgen 1"/>
          <p:cNvSpPr/>
          <p:nvPr/>
        </p:nvSpPr>
        <p:spPr>
          <a:xfrm>
            <a:off x="1519866" y="5072076"/>
            <a:ext cx="7175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accent1"/>
                </a:solidFill>
                <a:highlight>
                  <a:srgbClr val="FFFFFF"/>
                </a:highlight>
              </a:rPr>
              <a:t>8. Uluslararası Bilgi​sayar Bilimleri ve Mühendisliği Konferansı (UBMK 2023)</a:t>
            </a:r>
            <a:r>
              <a:rPr lang="tr-TR" b="1" dirty="0">
                <a:solidFill>
                  <a:schemeClr val="accent1"/>
                </a:solidFill>
                <a:highlight>
                  <a:srgbClr val="FFFFFF"/>
                </a:highlight>
              </a:rPr>
              <a:t>  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93" y="2097012"/>
            <a:ext cx="7310094" cy="28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7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- 1</a:t>
            </a:r>
          </a:p>
        </p:txBody>
      </p:sp>
      <p:pic>
        <p:nvPicPr>
          <p:cNvPr id="6" name="Google Shape;344;g19599ba3836_0_200">
            <a:extLst>
              <a:ext uri="{FF2B5EF4-FFF2-40B4-BE49-F238E27FC236}">
                <a16:creationId xmlns:a16="http://schemas.microsoft.com/office/drawing/2014/main" id="{83CC7F05-C151-0635-FB46-2D61C646850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993" y="1690975"/>
            <a:ext cx="7028010" cy="443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6D7EABB4-054A-1CF1-EFF7-A6F767AE9D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44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- 2</a:t>
            </a:r>
          </a:p>
        </p:txBody>
      </p:sp>
      <p:pic>
        <p:nvPicPr>
          <p:cNvPr id="5" name="Google Shape;354;g19599ba3836_0_206">
            <a:extLst>
              <a:ext uri="{FF2B5EF4-FFF2-40B4-BE49-F238E27FC236}">
                <a16:creationId xmlns:a16="http://schemas.microsoft.com/office/drawing/2014/main" id="{4442FC37-4B27-AC8C-1044-7F881660EF5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19" y="1684444"/>
            <a:ext cx="5893183" cy="4195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9F237015-3E34-161C-5281-C305ED2BB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180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- 3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F2C566C-FE08-92F3-AA2C-17EE4996A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E0F822CA-1052-83A3-A78C-0B8CEADBCA05}"/>
              </a:ext>
            </a:extLst>
          </p:cNvPr>
          <p:cNvSpPr txBox="1"/>
          <p:nvPr/>
        </p:nvSpPr>
        <p:spPr>
          <a:xfrm>
            <a:off x="4684395" y="1790860"/>
            <a:ext cx="49628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b="1" dirty="0">
                <a:solidFill>
                  <a:schemeClr val="tx1"/>
                </a:solidFill>
                <a:latin typeface="Roboto" panose="02000000000000000000" pitchFamily="2" charset="0"/>
              </a:rPr>
              <a:t>7. Uluslararası Siber Suçlar </a:t>
            </a:r>
            <a:r>
              <a:rPr lang="tr-TR" sz="2800" b="1" dirty="0" err="1">
                <a:solidFill>
                  <a:schemeClr val="tx1"/>
                </a:solidFill>
                <a:latin typeface="Roboto" panose="02000000000000000000" pitchFamily="2" charset="0"/>
              </a:rPr>
              <a:t>Çalıştayı</a:t>
            </a:r>
            <a:endParaRPr lang="tr-TR" sz="2800" b="1" dirty="0">
              <a:solidFill>
                <a:schemeClr val="tx1"/>
              </a:solidFill>
              <a:latin typeface="Roboto" panose="02000000000000000000" pitchFamily="2" charset="0"/>
            </a:endParaRPr>
          </a:p>
          <a:p>
            <a:r>
              <a:rPr lang="tr-TR" sz="2800" dirty="0">
                <a:solidFill>
                  <a:srgbClr val="4F4F4F"/>
                </a:solidFill>
                <a:latin typeface="Roboto" panose="02000000000000000000" pitchFamily="2" charset="0"/>
              </a:rPr>
              <a:t>6-9 Aralık 2022</a:t>
            </a:r>
            <a:endParaRPr lang="tr-TR" sz="2800" b="0" i="0" u="none" strike="noStrike" dirty="0">
              <a:solidFill>
                <a:srgbClr val="4F4F4F"/>
              </a:solidFill>
              <a:effectLst/>
              <a:latin typeface="Roboto" panose="02000000000000000000" pitchFamily="2" charset="0"/>
            </a:endParaRPr>
          </a:p>
          <a:p>
            <a:r>
              <a:rPr lang="tr-TR" sz="2800" b="0" i="0" u="none" strike="noStrike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GLORIA GOLF &amp; RESORT, Antalya</a:t>
            </a:r>
            <a:endParaRPr lang="tr-TR" sz="28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DE476D9E-DAA5-3310-AB88-C0506861D473}"/>
              </a:ext>
            </a:extLst>
          </p:cNvPr>
          <p:cNvSpPr txBox="1"/>
          <p:nvPr/>
        </p:nvSpPr>
        <p:spPr>
          <a:xfrm>
            <a:off x="586993" y="1790860"/>
            <a:ext cx="40624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tr-TR" sz="2200" b="0" i="0" u="none" strike="noStrike" dirty="0">
                <a:solidFill>
                  <a:srgbClr val="000000"/>
                </a:solidFill>
                <a:effectLst/>
              </a:rPr>
              <a:t>MODERN MEDIA AND DIGITAL MEDIA  </a:t>
            </a:r>
          </a:p>
          <a:p>
            <a:pPr fontAlgn="ctr"/>
            <a:r>
              <a:rPr lang="tr-TR" sz="2200" b="1" dirty="0"/>
              <a:t>Panel Konuşmacısı</a:t>
            </a:r>
          </a:p>
          <a:p>
            <a:pPr fontAlgn="ctr"/>
            <a:r>
              <a:rPr lang="tr-TR" sz="2200" b="1" dirty="0"/>
              <a:t>Prof. Dr. Halil İbrahim Bülbül</a:t>
            </a:r>
          </a:p>
          <a:p>
            <a:pPr fontAlgn="ctr"/>
            <a:endParaRPr lang="tr-TR" sz="2200" dirty="0"/>
          </a:p>
          <a:p>
            <a:pPr fontAlgn="ctr"/>
            <a:endParaRPr lang="tr-TR" sz="2200" dirty="0"/>
          </a:p>
          <a:p>
            <a:pPr fontAlgn="ctr"/>
            <a:endParaRPr lang="tr-TR" sz="2200" dirty="0"/>
          </a:p>
          <a:p>
            <a:pPr fontAlgn="ctr"/>
            <a:r>
              <a:rPr lang="tr-TR" sz="2200" dirty="0"/>
              <a:t>ARTIFICIAL INTELLIGENCE, METAVERSE AND TERRORISM </a:t>
            </a:r>
          </a:p>
          <a:p>
            <a:pPr fontAlgn="ctr"/>
            <a:r>
              <a:rPr lang="tr-TR" sz="2200" b="1" dirty="0"/>
              <a:t>Panel Konuşmacısı</a:t>
            </a:r>
          </a:p>
          <a:p>
            <a:pPr fontAlgn="ctr"/>
            <a:r>
              <a:rPr lang="tr-TR" sz="2200" b="1" dirty="0"/>
              <a:t>Prof. Dr. Şeref Sağıroğlu</a:t>
            </a:r>
            <a:endParaRPr lang="tr-TR" sz="2200" b="1" dirty="0">
              <a:effectLst/>
            </a:endParaRPr>
          </a:p>
        </p:txBody>
      </p:sp>
      <p:pic>
        <p:nvPicPr>
          <p:cNvPr id="4098" name="Picture 2" descr="SİBER SUÇLARLA MÜCADELE DAİRE BAŞKANLIĞI">
            <a:extLst>
              <a:ext uri="{FF2B5EF4-FFF2-40B4-BE49-F238E27FC236}">
                <a16:creationId xmlns:a16="http://schemas.microsoft.com/office/drawing/2014/main" id="{A07AFEF7-7258-09A1-3CBB-B23F81745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46" y="3781074"/>
            <a:ext cx="2297561" cy="229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8605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- 4</a:t>
            </a: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9020ED6E-4254-601B-9F3B-77F6CB5EEFED}"/>
              </a:ext>
            </a:extLst>
          </p:cNvPr>
          <p:cNvSpPr txBox="1">
            <a:spLocks/>
          </p:cNvSpPr>
          <p:nvPr/>
        </p:nvSpPr>
        <p:spPr>
          <a:xfrm>
            <a:off x="586993" y="1932073"/>
            <a:ext cx="9138513" cy="407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478">
              <a:lnSpc>
                <a:spcPct val="110000"/>
              </a:lnSpc>
              <a:buSzPct val="95000"/>
            </a:pPr>
            <a:r>
              <a:rPr lang="tr-TR" sz="2400" b="0" i="0" u="none" strike="noStrike" dirty="0">
                <a:solidFill>
                  <a:srgbClr val="212529"/>
                </a:solidFill>
                <a:effectLst/>
                <a:latin typeface="Roboto-Regular"/>
              </a:rPr>
              <a:t>“Ulusal Siber Güvenlik </a:t>
            </a:r>
            <a:r>
              <a:rPr lang="tr-TR" sz="2400" b="0" i="0" u="none" strike="noStrike" dirty="0" err="1">
                <a:solidFill>
                  <a:srgbClr val="212529"/>
                </a:solidFill>
                <a:effectLst/>
                <a:latin typeface="Roboto-Regular"/>
              </a:rPr>
              <a:t>Çalıştayı</a:t>
            </a:r>
            <a:r>
              <a:rPr lang="tr-TR" sz="2400" b="0" i="0" u="none" strike="noStrike" dirty="0">
                <a:solidFill>
                  <a:srgbClr val="212529"/>
                </a:solidFill>
                <a:effectLst/>
                <a:latin typeface="Roboto-Regular"/>
              </a:rPr>
              <a:t>: Dijital Dünyada Güvenli Yaşam” 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2400" dirty="0">
                <a:solidFill>
                  <a:srgbClr val="212529"/>
                </a:solidFill>
                <a:latin typeface="Roboto-Regular"/>
              </a:rPr>
              <a:t>29.12.2022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2400" b="0" i="0" u="none" strike="noStrike" dirty="0">
                <a:solidFill>
                  <a:srgbClr val="212529"/>
                </a:solidFill>
                <a:effectLst/>
                <a:latin typeface="Roboto-Regular"/>
              </a:rPr>
              <a:t>Gazi Üniversitesi Mimar Kemalettin Salonu</a:t>
            </a:r>
          </a:p>
          <a:p>
            <a:pPr marL="10478">
              <a:lnSpc>
                <a:spcPct val="110000"/>
              </a:lnSpc>
              <a:buSzPct val="95000"/>
            </a:pPr>
            <a:endParaRPr lang="tr-TR" sz="2400" b="0" i="0" u="none" strike="noStrike" dirty="0">
              <a:solidFill>
                <a:srgbClr val="212529"/>
              </a:solidFill>
              <a:effectLst/>
              <a:latin typeface="Roboto-Regular"/>
            </a:endParaRPr>
          </a:p>
          <a:p>
            <a:pPr marL="10478">
              <a:lnSpc>
                <a:spcPct val="110000"/>
              </a:lnSpc>
              <a:buSzPct val="95000"/>
            </a:pPr>
            <a:r>
              <a:rPr lang="tr-TR" sz="2400" dirty="0">
                <a:solidFill>
                  <a:srgbClr val="212529"/>
                </a:solidFill>
                <a:latin typeface="Roboto-Regular"/>
              </a:rPr>
              <a:t>Davetli Konuşmacı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2400" b="0" i="0" u="none" strike="noStrike" dirty="0">
                <a:solidFill>
                  <a:srgbClr val="212529"/>
                </a:solidFill>
                <a:effectLst/>
                <a:latin typeface="Roboto-Regular"/>
              </a:rPr>
              <a:t>"Siber Dünya, Suçlar, Güvenlik ve Koruma»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F2C566C-FE08-92F3-AA2C-17EE4996A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pic>
        <p:nvPicPr>
          <p:cNvPr id="2" name="Picture 2" descr="Ai-3">
            <a:hlinkClick r:id="rId4"/>
            <a:extLst>
              <a:ext uri="{FF2B5EF4-FFF2-40B4-BE49-F238E27FC236}">
                <a16:creationId xmlns:a16="http://schemas.microsoft.com/office/drawing/2014/main" id="{57A679D2-96B4-E13F-109F-76208A8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79" y="3186389"/>
            <a:ext cx="2587417" cy="22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9785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- 5</a:t>
            </a: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9020ED6E-4254-601B-9F3B-77F6CB5EEFED}"/>
              </a:ext>
            </a:extLst>
          </p:cNvPr>
          <p:cNvSpPr txBox="1">
            <a:spLocks/>
          </p:cNvSpPr>
          <p:nvPr/>
        </p:nvSpPr>
        <p:spPr>
          <a:xfrm>
            <a:off x="196906" y="1831217"/>
            <a:ext cx="4373402" cy="407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7678" indent="-457200" algn="ctr">
              <a:lnSpc>
                <a:spcPct val="110000"/>
              </a:lnSpc>
              <a:buSzPct val="95000"/>
              <a:buFont typeface="Wingdings" pitchFamily="2" charset="2"/>
              <a:buChar char="Ø"/>
            </a:pPr>
            <a:endParaRPr lang="de-DE" sz="2400" dirty="0"/>
          </a:p>
          <a:p>
            <a:pPr marL="10478" algn="ctr">
              <a:lnSpc>
                <a:spcPct val="110000"/>
              </a:lnSpc>
              <a:buSzPct val="95000"/>
            </a:pPr>
            <a:r>
              <a:rPr lang="tr-TR" sz="2400" dirty="0"/>
              <a:t>Cumhurbaşkanlığı İletişim Başkanlığı Dezenformasyonla Mücadele Merkezi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F2C566C-FE08-92F3-AA2C-17EE4996A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pic>
        <p:nvPicPr>
          <p:cNvPr id="3074" name="Picture 2" descr="https://media.licdn.com/dms/image/C4D22AQF-iKmvAwxKYg/feedshare-shrink_2048_1536/0/1674720729922?e=1683158400&amp;v=beta&amp;t=Xrh5UMq2g3V2xmjvJUStyKAZYxjCP_Frrta3BGgHSb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/>
          <a:stretch/>
        </p:blipFill>
        <p:spPr bwMode="auto">
          <a:xfrm>
            <a:off x="4953000" y="3582598"/>
            <a:ext cx="4379635" cy="232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1DA9E16-EA17-D847-6A5E-56937EA81702}"/>
              </a:ext>
            </a:extLst>
          </p:cNvPr>
          <p:cNvSpPr txBox="1"/>
          <p:nvPr/>
        </p:nvSpPr>
        <p:spPr>
          <a:xfrm>
            <a:off x="2481416" y="3167390"/>
            <a:ext cx="4962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tr-TR" dirty="0"/>
            </a:br>
            <a:endParaRPr lang="tr-TR" dirty="0"/>
          </a:p>
        </p:txBody>
      </p:sp>
      <p:pic>
        <p:nvPicPr>
          <p:cNvPr id="1026" name="Picture 2" descr="İletişim Başkanlığı - Vikipedi">
            <a:hlinkClick r:id="rId5" tooltip="İletişim Başkanlığı - Vikipedi"/>
            <a:extLst>
              <a:ext uri="{FF2B5EF4-FFF2-40B4-BE49-F238E27FC236}">
                <a16:creationId xmlns:a16="http://schemas.microsoft.com/office/drawing/2014/main" id="{9DE36572-EFD9-965F-0DEE-556DFA65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63" y="3560996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C5570AE-4AE3-6DDC-E0DA-853D881ED7BE}"/>
              </a:ext>
            </a:extLst>
          </p:cNvPr>
          <p:cNvSpPr txBox="1"/>
          <p:nvPr/>
        </p:nvSpPr>
        <p:spPr>
          <a:xfrm>
            <a:off x="4858955" y="2144159"/>
            <a:ext cx="49628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8">
              <a:buSzPct val="95000"/>
            </a:pPr>
            <a:r>
              <a:rPr lang="tr-TR" sz="2400" dirty="0"/>
              <a:t>Yapay Zeka Çağında Dezenformasyonla Mücadele Yöntemleri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041EEF9-A9A4-8364-4EFA-EE142F073881}"/>
              </a:ext>
            </a:extLst>
          </p:cNvPr>
          <p:cNvSpPr txBox="1"/>
          <p:nvPr/>
        </p:nvSpPr>
        <p:spPr>
          <a:xfrm>
            <a:off x="4825702" y="1680574"/>
            <a:ext cx="5169308" cy="467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478">
              <a:lnSpc>
                <a:spcPct val="110000"/>
              </a:lnSpc>
              <a:buSzPct val="95000"/>
            </a:pPr>
            <a:r>
              <a:rPr lang="tr-TR" sz="2400" b="1" dirty="0"/>
              <a:t>Panel Konuşmacısı</a:t>
            </a:r>
          </a:p>
        </p:txBody>
      </p:sp>
    </p:spTree>
    <p:extLst>
      <p:ext uri="{BB962C8B-B14F-4D97-AF65-F5344CB8AC3E}">
        <p14:creationId xmlns:p14="http://schemas.microsoft.com/office/powerpoint/2010/main" val="2248252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2772" name="Picture 4" descr="IISEC-2023-Amblem">
            <a:extLst>
              <a:ext uri="{FF2B5EF4-FFF2-40B4-BE49-F238E27FC236}">
                <a16:creationId xmlns:a16="http://schemas.microsoft.com/office/drawing/2014/main" id="{8D4ED84E-67A4-5D91-1445-BE94241E6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28892"/>
            <a:ext cx="9906000" cy="292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68411D3B-1EC5-5F5A-1A61-5B6D263A7235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- 6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4C1D3E-22D6-16BA-E905-A94C94CCD8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59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DB0A107-41EA-40DE-CE73-7BF2D546D0DB}"/>
              </a:ext>
            </a:extLst>
          </p:cNvPr>
          <p:cNvSpPr txBox="1"/>
          <p:nvPr/>
        </p:nvSpPr>
        <p:spPr>
          <a:xfrm>
            <a:off x="418554" y="1644899"/>
            <a:ext cx="669310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2800" b="1" i="0" strike="noStrike" cap="all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2023 IEEE INTERNATIONAL CONFERENCE ON SMART INFORMATION SYSTEMS AND TECHNOLOGIES</a:t>
            </a:r>
            <a:endParaRPr lang="tr-TR" sz="2800" b="1" i="0" strike="noStrike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tr-TR" sz="2000" b="0" i="0" u="none" strike="noStrike" cap="all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r>
              <a:rPr lang="tr-TR" sz="2000" b="0" i="0" u="none" strike="noStrike" cap="all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MAY 4-6, 2023 //</a:t>
            </a:r>
          </a:p>
          <a:p>
            <a:pPr algn="l"/>
            <a:r>
              <a:rPr lang="tr-TR" sz="2000" b="0" i="0" u="none" strike="noStrike" cap="all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ASTANA, </a:t>
            </a:r>
          </a:p>
          <a:p>
            <a:pPr algn="l"/>
            <a:r>
              <a:rPr lang="tr-TR" sz="2000" b="0" i="0" u="none" strike="noStrike" cap="all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KAZAKHSTAN</a:t>
            </a:r>
          </a:p>
        </p:txBody>
      </p:sp>
      <p:pic>
        <p:nvPicPr>
          <p:cNvPr id="43010" name="Picture 2">
            <a:hlinkClick r:id="rId4"/>
            <a:extLst>
              <a:ext uri="{FF2B5EF4-FFF2-40B4-BE49-F238E27FC236}">
                <a16:creationId xmlns:a16="http://schemas.microsoft.com/office/drawing/2014/main" id="{93CFEE40-5516-6A0C-185B-B610C06F3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-6827838"/>
            <a:ext cx="63500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7649E59E-A667-4DFF-8538-C342449F3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41" y="4519230"/>
            <a:ext cx="28575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77;p2">
            <a:extLst>
              <a:ext uri="{FF2B5EF4-FFF2-40B4-BE49-F238E27FC236}">
                <a16:creationId xmlns:a16="http://schemas.microsoft.com/office/drawing/2014/main" id="{5E82D43B-B58C-7874-A0FE-9053EE8F94FC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- 7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C14B326-6728-B2B2-872B-16EDC0898D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pic>
        <p:nvPicPr>
          <p:cNvPr id="10" name="Picture 2" descr="2023 IEEE International Conference on Smart Information Systems and  Technologies – May 4-6, 2023 // Astana, Kazakhst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83" y="3168393"/>
            <a:ext cx="3016312" cy="301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2023 IEEE International Conference on Smart Information Systems and  Technologies – May 4-6, 2023 // Astana, Kazakhst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70" y="1485206"/>
            <a:ext cx="2287155" cy="228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2023 IEEE International Conference on Smart Information Systems and  Technologies – May 4-6, 2023 // Astana, Kazakhst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99" y="3040239"/>
            <a:ext cx="1502482" cy="150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379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Davetli Konuşmalar - 8</a:t>
            </a: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9020ED6E-4254-601B-9F3B-77F6CB5EEFED}"/>
              </a:ext>
            </a:extLst>
          </p:cNvPr>
          <p:cNvSpPr txBox="1">
            <a:spLocks/>
          </p:cNvSpPr>
          <p:nvPr/>
        </p:nvSpPr>
        <p:spPr>
          <a:xfrm>
            <a:off x="586992" y="1559791"/>
            <a:ext cx="9138513" cy="4072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7678" indent="-457200">
              <a:lnSpc>
                <a:spcPct val="110000"/>
              </a:lnSpc>
              <a:buSzPct val="95000"/>
              <a:buFont typeface="Wingdings" pitchFamily="2" charset="2"/>
              <a:buChar char="Ø"/>
            </a:pPr>
            <a:r>
              <a:rPr lang="tr-TR" sz="2000" b="1" dirty="0">
                <a:latin typeface="+mj-lt"/>
              </a:rPr>
              <a:t>«Sağlıkta Yapay Zeka Kullanımı»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1600" dirty="0">
                <a:latin typeface="+mj-lt"/>
              </a:rPr>
              <a:t>Mimar ve Mühendis Grubu Ankara Şubesi, Baş Mühendis Sohbetleri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1600" dirty="0">
                <a:latin typeface="+mj-lt"/>
              </a:rPr>
              <a:t>Ankara Şubesi Konferans Salonu, 26 Ekim 2022</a:t>
            </a:r>
          </a:p>
          <a:p>
            <a:pPr marL="10478">
              <a:lnSpc>
                <a:spcPct val="110000"/>
              </a:lnSpc>
              <a:buSzPct val="95000"/>
            </a:pPr>
            <a:endParaRPr lang="tr-TR" sz="2000" dirty="0">
              <a:solidFill>
                <a:srgbClr val="212529"/>
              </a:solidFill>
              <a:latin typeface="+mj-lt"/>
            </a:endParaRPr>
          </a:p>
          <a:p>
            <a:pPr marL="467678" indent="-457200">
              <a:lnSpc>
                <a:spcPct val="110000"/>
              </a:lnSpc>
              <a:buSzPct val="95000"/>
              <a:buFont typeface="Wingdings" pitchFamily="2" charset="2"/>
              <a:buChar char="Ø"/>
            </a:pPr>
            <a:r>
              <a:rPr lang="tr-TR" sz="2000" b="1" dirty="0">
                <a:latin typeface="+mj-lt"/>
              </a:rPr>
              <a:t>«Sağlıkta Yapay Zeka Uygulamaları»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1600" dirty="0">
                <a:latin typeface="+mj-lt"/>
              </a:rPr>
              <a:t>TEKDER Ankara Söyleşileri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1600" dirty="0">
                <a:latin typeface="+mj-lt"/>
              </a:rPr>
              <a:t>Genel Merkez Konferans Salonu, </a:t>
            </a:r>
            <a:r>
              <a:rPr lang="tr-TR" sz="1600" b="0" i="0" u="none" strike="noStrike" dirty="0">
                <a:solidFill>
                  <a:srgbClr val="212529"/>
                </a:solidFill>
                <a:effectLst/>
                <a:latin typeface="+mj-lt"/>
              </a:rPr>
              <a:t>18 Ocak 2023 Çarşamba </a:t>
            </a:r>
          </a:p>
          <a:p>
            <a:pPr marL="10478">
              <a:lnSpc>
                <a:spcPct val="110000"/>
              </a:lnSpc>
              <a:buSzPct val="95000"/>
            </a:pPr>
            <a:endParaRPr lang="tr-TR" sz="1600" b="0" i="0" u="none" strike="noStrike" dirty="0">
              <a:solidFill>
                <a:srgbClr val="212529"/>
              </a:solidFill>
              <a:effectLst/>
              <a:latin typeface="+mj-lt"/>
            </a:endParaRPr>
          </a:p>
          <a:p>
            <a:pPr marL="467678" indent="-457200">
              <a:lnSpc>
                <a:spcPct val="110000"/>
              </a:lnSpc>
              <a:buSzPct val="95000"/>
              <a:buFont typeface="Wingdings" pitchFamily="2" charset="2"/>
              <a:buChar char="Ø"/>
            </a:pPr>
            <a:r>
              <a:rPr lang="tr-TR" sz="2000" b="1" dirty="0">
                <a:latin typeface="+mj-lt"/>
              </a:rPr>
              <a:t>«Geleceği Şekillendiren Meslek: Bilgisayar Mühendisliği»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1600" dirty="0">
                <a:latin typeface="+mj-lt"/>
              </a:rPr>
              <a:t>BTK Konferans Salonu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1600" dirty="0">
                <a:latin typeface="+mj-lt"/>
              </a:rPr>
              <a:t>Bilgisayar Mühendisleri Derneği, </a:t>
            </a:r>
            <a:r>
              <a:rPr lang="tr-TR" sz="1600" dirty="0">
                <a:solidFill>
                  <a:srgbClr val="212529"/>
                </a:solidFill>
                <a:latin typeface="+mj-lt"/>
              </a:rPr>
              <a:t>19</a:t>
            </a:r>
            <a:r>
              <a:rPr lang="tr-TR" sz="1600" b="0" i="0" u="none" strike="noStrike" dirty="0">
                <a:solidFill>
                  <a:srgbClr val="212529"/>
                </a:solidFill>
                <a:effectLst/>
                <a:latin typeface="+mj-lt"/>
              </a:rPr>
              <a:t> Ocak 2023 Perşembe</a:t>
            </a:r>
          </a:p>
          <a:p>
            <a:pPr marL="10478">
              <a:lnSpc>
                <a:spcPct val="110000"/>
              </a:lnSpc>
              <a:buSzPct val="95000"/>
            </a:pPr>
            <a:endParaRPr lang="de-DE" sz="1600" dirty="0">
              <a:latin typeface="+mj-lt"/>
            </a:endParaRPr>
          </a:p>
          <a:p>
            <a:pPr marL="353378" indent="-342900">
              <a:lnSpc>
                <a:spcPct val="110000"/>
              </a:lnSpc>
              <a:buSzPct val="95000"/>
              <a:buFont typeface="Wingdings" pitchFamily="2" charset="2"/>
              <a:buChar char="Ø"/>
            </a:pPr>
            <a:r>
              <a:rPr lang="tr-TR" sz="2000" b="1" i="0" u="none" strike="noStrike" dirty="0">
                <a:solidFill>
                  <a:srgbClr val="212529"/>
                </a:solidFill>
                <a:effectLst/>
                <a:latin typeface="+mj-lt"/>
              </a:rPr>
              <a:t>«Yapay Zekâ Elektrik, Elektronik, Haberleşme ve Biyomedikal Mühendisleri İçin Fırsat mı, Tehdit mi?»</a:t>
            </a:r>
          </a:p>
          <a:p>
            <a:pPr marL="10478">
              <a:lnSpc>
                <a:spcPct val="110000"/>
              </a:lnSpc>
              <a:buSzPct val="95000"/>
            </a:pPr>
            <a:r>
              <a:rPr lang="tr-TR" sz="1600" dirty="0">
                <a:latin typeface="+mj-lt"/>
              </a:rPr>
              <a:t>Elektrik Mühendisleri Odası Ankara Şubesi Konferans salonu, </a:t>
            </a:r>
            <a:r>
              <a:rPr lang="tr-TR" sz="1600" b="0" i="0" u="none" strike="noStrike" dirty="0">
                <a:solidFill>
                  <a:srgbClr val="212529"/>
                </a:solidFill>
                <a:effectLst/>
                <a:latin typeface="+mj-lt"/>
              </a:rPr>
              <a:t>25 Ocak 2023 Çarşamba </a:t>
            </a:r>
          </a:p>
          <a:p>
            <a:pPr marL="10478">
              <a:lnSpc>
                <a:spcPct val="110000"/>
              </a:lnSpc>
              <a:buSzPct val="95000"/>
            </a:pPr>
            <a:endParaRPr lang="tr-TR" sz="1600" b="0" i="0" u="none" strike="noStrike" dirty="0">
              <a:solidFill>
                <a:srgbClr val="212529"/>
              </a:solidFill>
              <a:effectLst/>
              <a:latin typeface="+mj-lt"/>
            </a:endParaRPr>
          </a:p>
          <a:p>
            <a:pPr marL="10478">
              <a:lnSpc>
                <a:spcPct val="110000"/>
              </a:lnSpc>
              <a:buSzPct val="95000"/>
            </a:pPr>
            <a:endParaRPr lang="tr-TR" sz="2000" dirty="0">
              <a:latin typeface="+mj-lt"/>
            </a:endParaRPr>
          </a:p>
          <a:p>
            <a:pPr marL="10478">
              <a:lnSpc>
                <a:spcPct val="110000"/>
              </a:lnSpc>
              <a:buSzPct val="95000"/>
            </a:pPr>
            <a:endParaRPr lang="de-DE" sz="20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F2C566C-FE08-92F3-AA2C-17EE4996A3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pic>
        <p:nvPicPr>
          <p:cNvPr id="6146" name="Picture 2" descr="bilgi güvenliği-1">
            <a:hlinkClick r:id="rId4"/>
            <a:extLst>
              <a:ext uri="{FF2B5EF4-FFF2-40B4-BE49-F238E27FC236}">
                <a16:creationId xmlns:a16="http://schemas.microsoft.com/office/drawing/2014/main" id="{DC5C73D2-BA9E-603A-9FE7-4498E145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343" y="2401806"/>
            <a:ext cx="1512410" cy="213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616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2"/>
          <p:cNvCxnSpPr/>
          <p:nvPr/>
        </p:nvCxnSpPr>
        <p:spPr>
          <a:xfrm rot="10800000" flipH="1">
            <a:off x="0" y="1605902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6" name="Google Shape;76;p2"/>
          <p:cNvSpPr txBox="1">
            <a:spLocks noGrp="1"/>
          </p:cNvSpPr>
          <p:nvPr>
            <p:ph type="body" idx="1"/>
          </p:nvPr>
        </p:nvSpPr>
        <p:spPr>
          <a:xfrm>
            <a:off x="681038" y="1825625"/>
            <a:ext cx="90725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42938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40"/>
              <a:buFont typeface="Wingdings" pitchFamily="2" charset="2"/>
              <a:buChar char="Ø"/>
            </a:pPr>
            <a:endParaRPr sz="28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>
              <a:buSzPct val="100000"/>
              <a:buFont typeface="Wingdings" pitchFamily="2" charset="2"/>
              <a:buChar char="Ø"/>
            </a:pP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2015 de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faaliyete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bir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laboratuvar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olarak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başladı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indent="-457200">
              <a:buSzPct val="100000"/>
              <a:buFont typeface="Wingdings" pitchFamily="2" charset="2"/>
              <a:buChar char="Ø"/>
            </a:pPr>
            <a:endParaRPr lang="de-DE" sz="28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>
              <a:buSzPct val="100000"/>
              <a:buFont typeface="Wingdings" pitchFamily="2" charset="2"/>
              <a:buChar char="Ø"/>
            </a:pP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9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Ağustos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2021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tarihinde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kuruldu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 31563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sayılı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Resmi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Gazete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ilanı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642938" lvl="0" indent="-457200" algn="l" rtl="0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3640"/>
              <a:buFont typeface="Wingdings" pitchFamily="2" charset="2"/>
              <a:buChar char="Ø"/>
            </a:pPr>
            <a:endParaRPr sz="2800" dirty="0">
              <a:solidFill>
                <a:schemeClr val="tx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57200">
              <a:buSzPct val="100000"/>
              <a:buFont typeface="Wingdings" pitchFamily="2" charset="2"/>
              <a:buChar char="Ø"/>
            </a:pP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Gazi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Üniversitesi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Yapay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Zeka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ve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Büyük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Veri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Analitiği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ve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Güvenliği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Uygulama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ve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Araştırma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Merkezi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                  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  <a:sym typeface="Verdana"/>
              </a:rPr>
              <a:t>(</a:t>
            </a:r>
            <a:r>
              <a:rPr lang="de-DE" sz="2800" b="1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Gazi AI Center</a:t>
            </a:r>
            <a:r>
              <a:rPr lang="de-DE" sz="2800" dirty="0">
                <a:solidFill>
                  <a:schemeClr val="tx1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) </a:t>
            </a:r>
          </a:p>
          <a:p>
            <a:pPr indent="-457200">
              <a:buSzPct val="100000"/>
              <a:buFont typeface="Wingdings" pitchFamily="2" charset="2"/>
              <a:buChar char="Ø"/>
            </a:pPr>
            <a:endParaRPr lang="de-DE" sz="2800" b="1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  <a:sym typeface="Verdana"/>
            </a:endParaRPr>
          </a:p>
          <a:p>
            <a:pPr lvl="0" indent="-457200">
              <a:buSzPct val="100000"/>
              <a:buFont typeface="Wingdings" pitchFamily="2" charset="2"/>
              <a:buChar char="Ø"/>
            </a:pP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sym typeface="Roboto"/>
              </a:rPr>
              <a:t>Ekim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sym typeface="Roboto"/>
              </a:rPr>
              <a:t> 2021’de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sym typeface="Roboto"/>
              </a:rPr>
              <a:t>faaliyetlerine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sym typeface="Roboto"/>
              </a:rPr>
              <a:t> </a:t>
            </a:r>
            <a:r>
              <a:rPr lang="de-DE" sz="2800" dirty="0" err="1">
                <a:solidFill>
                  <a:schemeClr val="tx1"/>
                </a:solidFill>
                <a:latin typeface="Roboto"/>
                <a:ea typeface="Roboto"/>
                <a:sym typeface="Roboto"/>
              </a:rPr>
              <a:t>başladı</a:t>
            </a:r>
            <a:r>
              <a:rPr lang="de-DE" sz="2800" dirty="0">
                <a:solidFill>
                  <a:schemeClr val="tx1"/>
                </a:solidFill>
                <a:latin typeface="Roboto"/>
                <a:ea typeface="Roboto"/>
                <a:sym typeface="Roboto"/>
              </a:rPr>
              <a:t>.</a:t>
            </a:r>
            <a:endParaRPr sz="2800" dirty="0">
              <a:solidFill>
                <a:schemeClr val="tx1"/>
              </a:solidFill>
              <a:latin typeface="Roboto"/>
              <a:ea typeface="Roboto"/>
            </a:endParaRPr>
          </a:p>
          <a:p>
            <a:pPr marL="342900" lvl="0" algn="l" rtl="0">
              <a:lnSpc>
                <a:spcPct val="90000"/>
              </a:lnSpc>
              <a:spcBef>
                <a:spcPts val="813"/>
              </a:spcBef>
              <a:spcAft>
                <a:spcPts val="0"/>
              </a:spcAft>
              <a:buClr>
                <a:schemeClr val="dk1"/>
              </a:buClr>
              <a:buSzPts val="2275"/>
              <a:buFont typeface="Wingdings" pitchFamily="2" charset="2"/>
              <a:buChar char="Ø"/>
            </a:pP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algn="l" rtl="0">
              <a:lnSpc>
                <a:spcPct val="90000"/>
              </a:lnSpc>
              <a:spcBef>
                <a:spcPts val="813"/>
              </a:spcBef>
              <a:spcAft>
                <a:spcPts val="1400"/>
              </a:spcAft>
              <a:buClr>
                <a:schemeClr val="dk1"/>
              </a:buClr>
              <a:buSzPts val="2275"/>
              <a:buFont typeface="Wingdings" pitchFamily="2" charset="2"/>
              <a:buChar char="Ø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77" name="Google Shape;77;p2"/>
          <p:cNvSpPr txBox="1">
            <a:spLocks noGrp="1"/>
          </p:cNvSpPr>
          <p:nvPr>
            <p:ph type="title"/>
          </p:nvPr>
        </p:nvSpPr>
        <p:spPr>
          <a:xfrm>
            <a:off x="681038" y="59899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DBF"/>
              </a:buClr>
              <a:buSzPts val="3600"/>
              <a:buFont typeface="Verdana"/>
              <a:buNone/>
            </a:pPr>
            <a:r>
              <a:rPr lang="de-DE" sz="3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Resmi</a:t>
            </a:r>
            <a:r>
              <a:rPr lang="de-DE" sz="3200" b="1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3200" b="1" dirty="0" err="1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Açılış</a:t>
            </a:r>
            <a:endParaRPr lang="de-DE" sz="3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9" name="Google Shape;79;p2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Üniversitesi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Yapay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Zeka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Büyük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Veri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Analitiği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Güvenliği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Uygulama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Araştırma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Merkezi</a:t>
            </a:r>
            <a:endParaRPr sz="13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EB1C418-01A3-C58B-4300-CBD463554A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9599ba3836_0_158"/>
          <p:cNvSpPr txBox="1"/>
          <p:nvPr/>
        </p:nvSpPr>
        <p:spPr>
          <a:xfrm>
            <a:off x="710055" y="1365436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YAPAY ZEKA VE BÜYÜK VERİ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g19599ba3836_0_158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g19599ba3836_0_158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g19599ba3836_0_158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 descr="page1image52616720">
            <a:extLst>
              <a:ext uri="{FF2B5EF4-FFF2-40B4-BE49-F238E27FC236}">
                <a16:creationId xmlns:a16="http://schemas.microsoft.com/office/drawing/2014/main" id="{28949F85-C311-164A-BD38-84011BEA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55" y="3370666"/>
            <a:ext cx="1719115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page1image3164323840">
            <a:extLst>
              <a:ext uri="{FF2B5EF4-FFF2-40B4-BE49-F238E27FC236}">
                <a16:creationId xmlns:a16="http://schemas.microsoft.com/office/drawing/2014/main" id="{C22EED65-25F1-12D1-B018-F6BB8D6E8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661" y="2496893"/>
            <a:ext cx="2384994" cy="348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61A023B-1B78-4C4A-8C0F-B142FC08954E}"/>
              </a:ext>
            </a:extLst>
          </p:cNvPr>
          <p:cNvSpPr txBox="1"/>
          <p:nvPr/>
        </p:nvSpPr>
        <p:spPr>
          <a:xfrm>
            <a:off x="6142284" y="3181958"/>
            <a:ext cx="1385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1000" dirty="0">
                <a:solidFill>
                  <a:srgbClr val="F9AD16"/>
                </a:solidFill>
                <a:latin typeface="Impact" panose="020B0806030902050204" pitchFamily="34" charset="0"/>
              </a:rPr>
              <a:t>BÜYÜK VERİ VE AÇIK VERİ ANALİTİĞİ : </a:t>
            </a:r>
            <a:endParaRPr lang="tr-TR" sz="1000" dirty="0"/>
          </a:p>
          <a:p>
            <a:pPr algn="ctr"/>
            <a:r>
              <a:rPr lang="tr-TR" sz="1000" dirty="0">
                <a:latin typeface="Impact" panose="020B0806030902050204" pitchFamily="34" charset="0"/>
              </a:rPr>
              <a:t>YÖNTEMLER VE UYGULAMALAR </a:t>
            </a:r>
            <a:endParaRPr lang="tr-TR" sz="1000" dirty="0"/>
          </a:p>
        </p:txBody>
      </p:sp>
      <p:pic>
        <p:nvPicPr>
          <p:cNvPr id="5" name="Picture 3" descr="Büyük Veri Analitiği, Güvenliği ve Mahremiyeti Kitabı – GAZİ BIDISEC">
            <a:hlinkClick r:id="rId5" tooltip="Büyük Veri Analitiği, Güvenliği ve Mahremiyeti Kitabı – GAZİ BIDISEC"/>
            <a:extLst>
              <a:ext uri="{FF2B5EF4-FFF2-40B4-BE49-F238E27FC236}">
                <a16:creationId xmlns:a16="http://schemas.microsoft.com/office/drawing/2014/main" id="{2BDCDC68-060A-7BE2-36D1-90158427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545" y="2496892"/>
            <a:ext cx="2475945" cy="348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899F04D6-2F07-0BAA-B642-9894D2D40C97}"/>
              </a:ext>
            </a:extLst>
          </p:cNvPr>
          <p:cNvSpPr txBox="1"/>
          <p:nvPr/>
        </p:nvSpPr>
        <p:spPr>
          <a:xfrm>
            <a:off x="1902261" y="5146538"/>
            <a:ext cx="2758512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 defTabSz="683419">
              <a:lnSpc>
                <a:spcPct val="90000"/>
              </a:lnSpc>
              <a:defRPr/>
            </a:pPr>
            <a:r>
              <a:rPr lang="en-US" sz="1200" dirty="0"/>
              <a:t>ISBN:978-605-86904-4-8 </a:t>
            </a:r>
          </a:p>
        </p:txBody>
      </p:sp>
      <p:sp>
        <p:nvSpPr>
          <p:cNvPr id="8" name="Google Shape;77;p2">
            <a:extLst>
              <a:ext uri="{FF2B5EF4-FFF2-40B4-BE49-F238E27FC236}">
                <a16:creationId xmlns:a16="http://schemas.microsoft.com/office/drawing/2014/main" id="{0DC9CDE1-BC16-74D8-05F2-311764BE4E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Açık Kaynak Kitap Serileri - 1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3A60676-E753-D789-6254-4C71A77EAE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27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9599ba3836_0_145"/>
          <p:cNvSpPr txBox="1"/>
          <p:nvPr/>
        </p:nvSpPr>
        <p:spPr>
          <a:xfrm>
            <a:off x="443604" y="1371473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  SİBER GÜVENLİK VE SAVUNMA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4" name="Google Shape;264;g19599ba3836_0_145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5" name="Google Shape;265;g19599ba3836_0_145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7" name="Google Shape;267;g19599ba3836_0_145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7" descr="bilgi-guvenligi-dernegi-kitap-1">
            <a:hlinkClick r:id="rId3"/>
            <a:extLst>
              <a:ext uri="{FF2B5EF4-FFF2-40B4-BE49-F238E27FC236}">
                <a16:creationId xmlns:a16="http://schemas.microsoft.com/office/drawing/2014/main" id="{E7AD00F2-43BC-F4A2-0A81-5935F21D5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2" y="3803272"/>
            <a:ext cx="1622543" cy="229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bilgi-guvenligi-dernegi-kitap-2">
            <a:hlinkClick r:id="rId5"/>
            <a:extLst>
              <a:ext uri="{FF2B5EF4-FFF2-40B4-BE49-F238E27FC236}">
                <a16:creationId xmlns:a16="http://schemas.microsoft.com/office/drawing/2014/main" id="{664B819F-0883-E9A1-8CEC-DE07B3FD6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72" y="3712640"/>
            <a:ext cx="1622543" cy="22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bilgi-guvenligi-dernegi-kitap-3">
            <a:hlinkClick r:id="rId7"/>
            <a:extLst>
              <a:ext uri="{FF2B5EF4-FFF2-40B4-BE49-F238E27FC236}">
                <a16:creationId xmlns:a16="http://schemas.microsoft.com/office/drawing/2014/main" id="{E94EFF96-C228-3DDC-B680-B2B58766F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365" y="3622007"/>
            <a:ext cx="1622543" cy="229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bilgi-guvenligi-dernegi-kitap-5">
            <a:extLst>
              <a:ext uri="{FF2B5EF4-FFF2-40B4-BE49-F238E27FC236}">
                <a16:creationId xmlns:a16="http://schemas.microsoft.com/office/drawing/2014/main" id="{E49E6C06-F156-EBE3-CC13-5E1808123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85" y="3486425"/>
            <a:ext cx="1622543" cy="229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bilgi-guvenligi-dernegi-kitap-4">
            <a:extLst>
              <a:ext uri="{FF2B5EF4-FFF2-40B4-BE49-F238E27FC236}">
                <a16:creationId xmlns:a16="http://schemas.microsoft.com/office/drawing/2014/main" id="{A3091CAF-1BED-956B-C942-0390C9687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04" y="3328700"/>
            <a:ext cx="1622544" cy="229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6231">
            <a:extLst>
              <a:ext uri="{FF2B5EF4-FFF2-40B4-BE49-F238E27FC236}">
                <a16:creationId xmlns:a16="http://schemas.microsoft.com/office/drawing/2014/main" id="{43BF60DA-D8E8-690E-4CEE-48344C7B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501" y="2573904"/>
            <a:ext cx="2003366" cy="293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77;p2">
            <a:extLst>
              <a:ext uri="{FF2B5EF4-FFF2-40B4-BE49-F238E27FC236}">
                <a16:creationId xmlns:a16="http://schemas.microsoft.com/office/drawing/2014/main" id="{86AE9750-D208-D622-30CF-8A89E1F4E9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Açık Kaynak Kitap Serileri - 2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14CE1A1-9689-49F7-2932-2934E5F96E6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7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9599ba3836_0_158"/>
          <p:cNvSpPr txBox="1"/>
          <p:nvPr/>
        </p:nvSpPr>
        <p:spPr>
          <a:xfrm>
            <a:off x="316201" y="1410445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YAPAY ZEKA VE BÜYÜK VERİ KİTAP SERİSİ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19599ba3836_0_158" descr="Yapay Zeka ve Büyük Veri Kitap Serisi 1: YAPAY ZEKA VE BÜYÜK VERİ TEKNOLOJİLERİ VE YAKLAŞIMLARI"/>
          <p:cNvPicPr preferRelativeResize="0"/>
          <p:nvPr/>
        </p:nvPicPr>
        <p:blipFill rotWithShape="1">
          <a:blip r:embed="rId3">
            <a:alphaModFix/>
          </a:blip>
          <a:srcRect l="19212" t="3445" r="17859" b="3436"/>
          <a:stretch/>
        </p:blipFill>
        <p:spPr>
          <a:xfrm>
            <a:off x="215885" y="3131894"/>
            <a:ext cx="1942698" cy="29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19599ba3836_0_158" descr="Yapay Zekâ ve Büyük Veri Kitap Serisi 2: YAPAY ZEKÂ VE BÜYÜK VERİ: ENDÜSTRİ 4.0 VE YAPAY ZEKÂ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8256" y="3131893"/>
            <a:ext cx="1942698" cy="297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9599ba3836_0_158"/>
          <p:cNvPicPr preferRelativeResize="0"/>
          <p:nvPr/>
        </p:nvPicPr>
        <p:blipFill rotWithShape="1">
          <a:blip r:embed="rId5">
            <a:alphaModFix/>
          </a:blip>
          <a:srcRect l="19444" r="27457"/>
          <a:stretch/>
        </p:blipFill>
        <p:spPr>
          <a:xfrm>
            <a:off x="4813018" y="3131892"/>
            <a:ext cx="2097448" cy="29728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9599ba3836_0_158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g19599ba3836_0_158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g19599ba3836_0_158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026" name="Picture 2" descr="YAPAY ZEKÂ VE BÜYÜK VERİ KİTAP SERİSİ 4: Yorumlanabilir ve Açıklanabilir Yapay Zekâ ve Güncel Konular">
            <a:extLst>
              <a:ext uri="{FF2B5EF4-FFF2-40B4-BE49-F238E27FC236}">
                <a16:creationId xmlns:a16="http://schemas.microsoft.com/office/drawing/2014/main" id="{59CB1FC4-C811-A99D-1CAD-2B6C3A830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37" y="2447252"/>
            <a:ext cx="2430178" cy="362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F6762FA3-D860-51D6-BB25-E67AED6AD3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Açık Kaynak Kitap Serileri - 3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2C9F8F5-AE79-2053-2C42-C377E96286D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0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9599ba3836_0_158"/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DİJİTAL OKURYAZARLIK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8" name="Google Shape;278;g19599ba3836_0_158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9" name="Google Shape;279;g19599ba3836_0_158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1" name="Google Shape;281;g19599ba3836_0_158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8" descr="dijital okuryazarlık ile ilgili görsel sonucu">
            <a:hlinkClick r:id="rId3"/>
            <a:extLst>
              <a:ext uri="{FF2B5EF4-FFF2-40B4-BE49-F238E27FC236}">
                <a16:creationId xmlns:a16="http://schemas.microsoft.com/office/drawing/2014/main" id="{F20C54EC-C67A-FBF0-55A0-326EE2A7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33" y="3253600"/>
            <a:ext cx="1802814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 descr="page1image52616720">
            <a:extLst>
              <a:ext uri="{FF2B5EF4-FFF2-40B4-BE49-F238E27FC236}">
                <a16:creationId xmlns:a16="http://schemas.microsoft.com/office/drawing/2014/main" id="{8C2BFF5D-8517-8E47-6291-9C0EC0E87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936" y="3253600"/>
            <a:ext cx="1719115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page1image52616720">
            <a:extLst>
              <a:ext uri="{FF2B5EF4-FFF2-40B4-BE49-F238E27FC236}">
                <a16:creationId xmlns:a16="http://schemas.microsoft.com/office/drawing/2014/main" id="{A35E2B1B-1DF3-C201-74BD-2F5C09CA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098" y="3253600"/>
            <a:ext cx="1719115" cy="25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hlinkClick r:id="rId6"/>
            <a:extLst>
              <a:ext uri="{FF2B5EF4-FFF2-40B4-BE49-F238E27FC236}">
                <a16:creationId xmlns:a16="http://schemas.microsoft.com/office/drawing/2014/main" id="{C18192B6-3796-8A32-B763-E32B9B1AE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34" y="2661020"/>
            <a:ext cx="2131396" cy="313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hlinkClick r:id="rId8"/>
            <a:extLst>
              <a:ext uri="{FF2B5EF4-FFF2-40B4-BE49-F238E27FC236}">
                <a16:creationId xmlns:a16="http://schemas.microsoft.com/office/drawing/2014/main" id="{54F7713D-8F90-C7CC-8701-E196DE067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41" y="2679771"/>
            <a:ext cx="2131397" cy="31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77;p2">
            <a:extLst>
              <a:ext uri="{FF2B5EF4-FFF2-40B4-BE49-F238E27FC236}">
                <a16:creationId xmlns:a16="http://schemas.microsoft.com/office/drawing/2014/main" id="{F52CFAE4-191D-2F19-502B-E74FA20617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Açık Kaynak Kitap Serileri - 4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A394548-3A52-D9D4-0ABF-179C195F11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38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Laboratuvarımızı genişletmek</a:t>
            </a:r>
          </a:p>
        </p:txBody>
      </p:sp>
      <p:sp>
        <p:nvSpPr>
          <p:cNvPr id="5" name="Google Shape;274;g19599ba3836_0_158">
            <a:extLst>
              <a:ext uri="{FF2B5EF4-FFF2-40B4-BE49-F238E27FC236}">
                <a16:creationId xmlns:a16="http://schemas.microsoft.com/office/drawing/2014/main" id="{7AD84EDF-34D9-022E-FF1B-60644DD77271}"/>
              </a:ext>
            </a:extLst>
          </p:cNvPr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BÜYÜK VERİ YAPAY ZEKA LABORATUVARI KURMA ÇALIŞMALARI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0FBA92AE-9DCA-76BA-0977-99A4009F65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r="1082"/>
          <a:stretch/>
        </p:blipFill>
        <p:spPr>
          <a:xfrm>
            <a:off x="700133" y="2403736"/>
            <a:ext cx="4966150" cy="367158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E59AE1CA-D6FB-8E3B-FFAF-801DD77527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93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E3EB2B3-3B87-0774-BF2A-22A427555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1" t="2052" r="31287"/>
          <a:stretch/>
        </p:blipFill>
        <p:spPr>
          <a:xfrm rot="16200000">
            <a:off x="1492257" y="1475972"/>
            <a:ext cx="3935253" cy="551950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05D7DCF-1807-3C1B-9ED0-4F76CB2C3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Google Shape;274;g19599ba3836_0_158">
            <a:extLst>
              <a:ext uri="{FF2B5EF4-FFF2-40B4-BE49-F238E27FC236}">
                <a16:creationId xmlns:a16="http://schemas.microsoft.com/office/drawing/2014/main" id="{F3E8AE64-8FA9-1DDD-28D3-9E2570FDFF0D}"/>
              </a:ext>
            </a:extLst>
          </p:cNvPr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BÜYÜK VERİ YAPAY ZEKA LABORATUVARI KURMA ÇALIŞMALARI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5965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pic>
        <p:nvPicPr>
          <p:cNvPr id="4" name="Resim 3" descr="iç mekan, duvar, yer, tavan içeren bir resim&#10;&#10;Açıklama otomatik olarak oluşturuldu">
            <a:extLst>
              <a:ext uri="{FF2B5EF4-FFF2-40B4-BE49-F238E27FC236}">
                <a16:creationId xmlns:a16="http://schemas.microsoft.com/office/drawing/2014/main" id="{942B6114-321F-2171-EF07-78C1750FB0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" t="8763" r="6836"/>
          <a:stretch/>
        </p:blipFill>
        <p:spPr>
          <a:xfrm>
            <a:off x="700132" y="2234184"/>
            <a:ext cx="6946297" cy="39185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C4052972-507A-4C52-80CD-9B8DAA953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Google Shape;274;g19599ba3836_0_158">
            <a:extLst>
              <a:ext uri="{FF2B5EF4-FFF2-40B4-BE49-F238E27FC236}">
                <a16:creationId xmlns:a16="http://schemas.microsoft.com/office/drawing/2014/main" id="{94FA5E60-C665-9CC6-0D34-B4DBED4C53F8}"/>
              </a:ext>
            </a:extLst>
          </p:cNvPr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BÜYÜK VERİ YAPAY ZEKA LABORATUVARI KURMA ÇALIŞMALARI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288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pic>
        <p:nvPicPr>
          <p:cNvPr id="4" name="Resim 3" descr="iç mekan, duvar, yer, tavan içeren bir resim&#10;&#10;Açıklama otomatik olarak oluşturuldu">
            <a:extLst>
              <a:ext uri="{FF2B5EF4-FFF2-40B4-BE49-F238E27FC236}">
                <a16:creationId xmlns:a16="http://schemas.microsoft.com/office/drawing/2014/main" id="{760EDFCF-99AE-8BE4-BB67-AA347E66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0" r="7121"/>
          <a:stretch/>
        </p:blipFill>
        <p:spPr>
          <a:xfrm>
            <a:off x="700132" y="2253064"/>
            <a:ext cx="7184694" cy="3859541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C7BBAB2-526F-D17F-8B74-8BF64FA87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Google Shape;274;g19599ba3836_0_158">
            <a:extLst>
              <a:ext uri="{FF2B5EF4-FFF2-40B4-BE49-F238E27FC236}">
                <a16:creationId xmlns:a16="http://schemas.microsoft.com/office/drawing/2014/main" id="{7504F95C-9933-29DD-B47A-59F2668D5CC7}"/>
              </a:ext>
            </a:extLst>
          </p:cNvPr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BÜYÜK VERİ YAPAY ZEKA LABORATUVARI KURMA ÇALIŞMALARI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5465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pic>
        <p:nvPicPr>
          <p:cNvPr id="4" name="Resim 3" descr="iç mekan, yer, duvar, tavan içeren bir resim&#10;&#10;Açıklama otomatik olarak oluşturuldu">
            <a:extLst>
              <a:ext uri="{FF2B5EF4-FFF2-40B4-BE49-F238E27FC236}">
                <a16:creationId xmlns:a16="http://schemas.microsoft.com/office/drawing/2014/main" id="{14B06089-AB25-D647-ED74-B69E050691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0" r="6836"/>
          <a:stretch/>
        </p:blipFill>
        <p:spPr>
          <a:xfrm>
            <a:off x="700133" y="2269475"/>
            <a:ext cx="6764970" cy="386478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1EBC2F7E-380A-76E5-B45D-A2C4CEC1DE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Google Shape;274;g19599ba3836_0_158">
            <a:extLst>
              <a:ext uri="{FF2B5EF4-FFF2-40B4-BE49-F238E27FC236}">
                <a16:creationId xmlns:a16="http://schemas.microsoft.com/office/drawing/2014/main" id="{8642A2A0-BE7E-94CD-E702-23F3D6BC72AC}"/>
              </a:ext>
            </a:extLst>
          </p:cNvPr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BÜYÜK VERİ YAPAY ZEKA LABORATUVARI KURMA ÇALIŞMALARI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36132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pic>
        <p:nvPicPr>
          <p:cNvPr id="4" name="Resim 3" descr="iç mekan, duvar, döşenmiş içeren bir resim&#10;&#10;Açıklama otomatik olarak oluşturuldu">
            <a:extLst>
              <a:ext uri="{FF2B5EF4-FFF2-40B4-BE49-F238E27FC236}">
                <a16:creationId xmlns:a16="http://schemas.microsoft.com/office/drawing/2014/main" id="{0998F187-6136-15A9-B3B8-8692A46FDC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7"/>
          <a:stretch/>
        </p:blipFill>
        <p:spPr>
          <a:xfrm>
            <a:off x="700132" y="2347911"/>
            <a:ext cx="6166395" cy="3730724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0BE49A50-9E03-C3DD-ABF3-6AFD21D9FA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Google Shape;274;g19599ba3836_0_158">
            <a:extLst>
              <a:ext uri="{FF2B5EF4-FFF2-40B4-BE49-F238E27FC236}">
                <a16:creationId xmlns:a16="http://schemas.microsoft.com/office/drawing/2014/main" id="{2F7CF19A-D51D-A709-C8BB-7763515C956D}"/>
              </a:ext>
            </a:extLst>
          </p:cNvPr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BÜYÜK VERİ YAPAY ZEKA LABORATUVARI KURMA ÇALIŞMALARI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2021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"/>
          <p:cNvSpPr txBox="1">
            <a:spLocks noGrp="1"/>
          </p:cNvSpPr>
          <p:nvPr>
            <p:ph type="title"/>
          </p:nvPr>
        </p:nvSpPr>
        <p:spPr>
          <a:xfrm>
            <a:off x="755988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de-DE" b="1" dirty="0" err="1"/>
              <a:t>Vizyon-Misyon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 txBox="1">
            <a:spLocks noGrp="1"/>
          </p:cNvSpPr>
          <p:nvPr>
            <p:ph type="body" idx="1"/>
          </p:nvPr>
        </p:nvSpPr>
        <p:spPr>
          <a:xfrm>
            <a:off x="681037" y="1690691"/>
            <a:ext cx="90477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5738" lvl="0" indent="-3968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13"/>
              </a:spcBef>
              <a:spcAft>
                <a:spcPts val="1400"/>
              </a:spcAft>
              <a:buClr>
                <a:schemeClr val="dk1"/>
              </a:buClr>
              <a:buSzPts val="2000"/>
              <a:buNone/>
            </a:pPr>
            <a:endParaRPr sz="2000"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99" name="Google Shape;99;p4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" name="Google Shape;100;p4"/>
          <p:cNvCxnSpPr/>
          <p:nvPr/>
        </p:nvCxnSpPr>
        <p:spPr>
          <a:xfrm rot="10800000" flipH="1">
            <a:off x="0" y="1452785"/>
            <a:ext cx="9906000" cy="854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1" name="Google Shape;101;p4"/>
          <p:cNvGrpSpPr/>
          <p:nvPr/>
        </p:nvGrpSpPr>
        <p:grpSpPr>
          <a:xfrm>
            <a:off x="213555" y="1868355"/>
            <a:ext cx="9011408" cy="3886741"/>
            <a:chOff x="-254830" y="1592"/>
            <a:chExt cx="9011408" cy="3886741"/>
          </a:xfrm>
        </p:grpSpPr>
        <p:sp>
          <p:nvSpPr>
            <p:cNvPr id="102" name="Google Shape;102;p4"/>
            <p:cNvSpPr/>
            <p:nvPr/>
          </p:nvSpPr>
          <p:spPr>
            <a:xfrm>
              <a:off x="0" y="326313"/>
              <a:ext cx="8756578" cy="12474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 txBox="1"/>
            <p:nvPr/>
          </p:nvSpPr>
          <p:spPr>
            <a:xfrm>
              <a:off x="-254830" y="326313"/>
              <a:ext cx="8756578" cy="12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9600" tIns="458200" rIns="679600" bIns="156450" anchor="t" anchorCtr="0">
              <a:noAutofit/>
            </a:bodyPr>
            <a:lstStyle/>
            <a:p>
              <a:pPr marR="0" lvl="1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</a:pPr>
              <a:r>
                <a:rPr lang="tr-T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Müreffeh bir Türkiye için çevik ve sürdürülebilir yapay zekâ ekosistemiyle küresel ölçekte değer üretmek</a:t>
              </a:r>
              <a:endParaRPr lang="tr-TR" sz="22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437828" y="1592"/>
              <a:ext cx="6129604" cy="649440"/>
            </a:xfrm>
            <a:prstGeom prst="roundRect">
              <a:avLst>
                <a:gd name="adj" fmla="val 16667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 txBox="1"/>
            <p:nvPr/>
          </p:nvSpPr>
          <p:spPr>
            <a:xfrm>
              <a:off x="469531" y="33295"/>
              <a:ext cx="6066198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675" tIns="0" rIns="231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200" b="1" i="0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Vizyon</a:t>
              </a:r>
              <a:endParaRPr sz="22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0" y="2017233"/>
              <a:ext cx="8756578" cy="18711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 txBox="1"/>
            <p:nvPr/>
          </p:nvSpPr>
          <p:spPr>
            <a:xfrm>
              <a:off x="-239840" y="2017233"/>
              <a:ext cx="8969230" cy="187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9600" tIns="458200" rIns="679600" bIns="156450" anchor="t" anchorCtr="0">
              <a:noAutofit/>
            </a:bodyPr>
            <a:lstStyle/>
            <a:p>
              <a: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</a:pPr>
              <a:r>
                <a:rPr lang="tr-TR" sz="24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Ulusal stratejiler ve eylem planları kapsamında yapay </a:t>
              </a:r>
              <a:r>
                <a:rPr lang="tr-TR" sz="2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zekâ</a:t>
              </a:r>
              <a:r>
                <a:rPr lang="tr-TR" sz="240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, büyük veri, siber güvenlik, veri mahremiyeti ve benzeri alanlarında bilimsel ve teknolojik çalışmalar yapmak ve bunları toplumun faydasına sunmaktır.</a:t>
              </a: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437828" y="1692513"/>
              <a:ext cx="6129604" cy="649440"/>
            </a:xfrm>
            <a:prstGeom prst="roundRect">
              <a:avLst>
                <a:gd name="adj" fmla="val 16667"/>
              </a:avLst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 txBox="1"/>
            <p:nvPr/>
          </p:nvSpPr>
          <p:spPr>
            <a:xfrm>
              <a:off x="469531" y="1724216"/>
              <a:ext cx="6066198" cy="586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31675" tIns="0" rIns="2316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200" b="1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Misyon</a:t>
              </a:r>
              <a:endParaRPr sz="2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4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F38162BE-CCCD-D6CC-4A28-AE820DC822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1FAB910-7A97-822D-0184-9015CF1A89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r="6931"/>
          <a:stretch/>
        </p:blipFill>
        <p:spPr>
          <a:xfrm>
            <a:off x="700132" y="2301214"/>
            <a:ext cx="5708754" cy="3812892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05861953-0F9F-CBF5-0F58-2706AF6D63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2" name="Google Shape;274;g19599ba3836_0_158">
            <a:extLst>
              <a:ext uri="{FF2B5EF4-FFF2-40B4-BE49-F238E27FC236}">
                <a16:creationId xmlns:a16="http://schemas.microsoft.com/office/drawing/2014/main" id="{F82D2AF4-B555-4171-AD04-C15E9A1509DC}"/>
              </a:ext>
            </a:extLst>
          </p:cNvPr>
          <p:cNvSpPr txBox="1"/>
          <p:nvPr/>
        </p:nvSpPr>
        <p:spPr>
          <a:xfrm>
            <a:off x="700132" y="1387311"/>
            <a:ext cx="7317600" cy="9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de-DE" sz="2400" b="1" dirty="0">
                <a:solidFill>
                  <a:schemeClr val="accent1"/>
                </a:solidFill>
              </a:rPr>
              <a:t>BÜYÜK VERİ YAPAY ZEKA LABORATUVARI KURMA ÇALIŞMALARI</a:t>
            </a:r>
            <a:endParaRPr sz="24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652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2"/>
          <p:cNvCxnSpPr/>
          <p:nvPr/>
        </p:nvCxnSpPr>
        <p:spPr>
          <a:xfrm rot="10800000" flipH="1">
            <a:off x="0" y="1605902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Üniversitesi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Yapay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Zeka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Büyük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Veri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Analitiği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Güvenliği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Uygulama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Araştırma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Merkezi</a:t>
            </a:r>
            <a:endParaRPr sz="13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3215979-244D-CA1D-3FE5-6B0BFBDE7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C6A1EF1-C531-25D0-1FAE-353414DEA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537" y="2319363"/>
            <a:ext cx="5246210" cy="3472145"/>
          </a:xfrm>
          <a:prstGeom prst="rect">
            <a:avLst/>
          </a:prstGeom>
        </p:spPr>
      </p:pic>
      <p:sp>
        <p:nvSpPr>
          <p:cNvPr id="5" name="Google Shape;320;g19599ba3836_0_193">
            <a:extLst>
              <a:ext uri="{FF2B5EF4-FFF2-40B4-BE49-F238E27FC236}">
                <a16:creationId xmlns:a16="http://schemas.microsoft.com/office/drawing/2014/main" id="{0AA5D385-2679-D8B1-AA13-78CEDB13018F}"/>
              </a:ext>
            </a:extLst>
          </p:cNvPr>
          <p:cNvSpPr txBox="1">
            <a:spLocks/>
          </p:cNvSpPr>
          <p:nvPr/>
        </p:nvSpPr>
        <p:spPr>
          <a:xfrm>
            <a:off x="518184" y="2324498"/>
            <a:ext cx="3505322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PAKİSTAN </a:t>
            </a:r>
          </a:p>
          <a:p>
            <a:pPr algn="ctr"/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ULUSAL YAPAY ZEKA MERKEZİ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8" name="Google Shape;77;p2">
            <a:extLst>
              <a:ext uri="{FF2B5EF4-FFF2-40B4-BE49-F238E27FC236}">
                <a16:creationId xmlns:a16="http://schemas.microsoft.com/office/drawing/2014/main" id="{B107BEBE-D62C-1158-A2D7-D45951CA29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Protokol ve İşbirliğine Devam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F66E08D2-96C1-7B65-8319-7340CC604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  <p:sp>
        <p:nvSpPr>
          <p:cNvPr id="4" name="Google Shape;320;g19599ba3836_0_193">
            <a:extLst>
              <a:ext uri="{FF2B5EF4-FFF2-40B4-BE49-F238E27FC236}">
                <a16:creationId xmlns:a16="http://schemas.microsoft.com/office/drawing/2014/main" id="{ED4BD224-5F25-B51F-F754-AD80CF6BE61E}"/>
              </a:ext>
            </a:extLst>
          </p:cNvPr>
          <p:cNvSpPr txBox="1">
            <a:spLocks/>
          </p:cNvSpPr>
          <p:nvPr/>
        </p:nvSpPr>
        <p:spPr>
          <a:xfrm>
            <a:off x="518184" y="4117184"/>
            <a:ext cx="3505322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5 NİSAN 2023</a:t>
            </a:r>
          </a:p>
          <a:p>
            <a:pPr algn="ctr"/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SAAT - 10:00</a:t>
            </a:r>
          </a:p>
          <a:p>
            <a:pPr algn="ctr"/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KAPSAMLI İLK TOPLANTIMIZI YAPACAĞIZ.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endParaRPr lang="de-DE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33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2"/>
          <p:cNvCxnSpPr/>
          <p:nvPr/>
        </p:nvCxnSpPr>
        <p:spPr>
          <a:xfrm rot="10800000" flipH="1">
            <a:off x="0" y="1605902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Üniversitesi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Yapay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Zeka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Büyük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Veri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Analitiği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Güvenliği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Uygulama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ve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Araştırma</a:t>
            </a:r>
            <a:r>
              <a:rPr lang="de-DE" sz="13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de-DE" sz="1300" b="1" dirty="0" err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Merkezi</a:t>
            </a:r>
            <a:endParaRPr sz="1300" b="1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Google Shape;77;p2">
            <a:extLst>
              <a:ext uri="{FF2B5EF4-FFF2-40B4-BE49-F238E27FC236}">
                <a16:creationId xmlns:a16="http://schemas.microsoft.com/office/drawing/2014/main" id="{A1221288-00E2-E6C0-E086-566C4D92A4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Protokol ve İşbirliğine Devam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E3215979-244D-CA1D-3FE5-6B0BFBDE7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Google Shape;320;g19599ba3836_0_193">
            <a:extLst>
              <a:ext uri="{FF2B5EF4-FFF2-40B4-BE49-F238E27FC236}">
                <a16:creationId xmlns:a16="http://schemas.microsoft.com/office/drawing/2014/main" id="{0AA5D385-2679-D8B1-AA13-78CEDB13018F}"/>
              </a:ext>
            </a:extLst>
          </p:cNvPr>
          <p:cNvSpPr txBox="1">
            <a:spLocks/>
          </p:cNvSpPr>
          <p:nvPr/>
        </p:nvSpPr>
        <p:spPr>
          <a:xfrm>
            <a:off x="518184" y="2324498"/>
            <a:ext cx="3505322" cy="13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50" tIns="106650" rIns="106650" bIns="1066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Tx/>
              <a:buChar char="-"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ORDULU LTD ŞTİ</a:t>
            </a:r>
          </a:p>
          <a:p>
            <a:pPr marL="342900" indent="-342900">
              <a:buFontTx/>
              <a:buChar char="-"/>
            </a:pPr>
            <a:endParaRPr lang="de-DE" sz="2400" b="1" dirty="0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marL="342900" indent="-342900">
              <a:buFontTx/>
              <a:buChar char="-"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BURSLU ÖĞRENCİ ALIMI</a:t>
            </a:r>
          </a:p>
          <a:p>
            <a:pPr marL="342900" indent="-342900">
              <a:buFontTx/>
              <a:buChar char="-"/>
            </a:pPr>
            <a:endParaRPr lang="de-DE" sz="2400" b="1" dirty="0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marL="342900" indent="-342900">
              <a:buFontTx/>
              <a:buChar char="-"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ORTAK PROJE GELİŞTİRME</a:t>
            </a:r>
          </a:p>
          <a:p>
            <a:pPr marL="342900" indent="-342900">
              <a:buFontTx/>
              <a:buChar char="-"/>
            </a:pPr>
            <a:endParaRPr lang="de-DE" sz="2400" b="1" dirty="0">
              <a:solidFill>
                <a:schemeClr val="accent1"/>
              </a:solidFill>
              <a:highlight>
                <a:srgbClr val="FFFFFF"/>
              </a:highlight>
            </a:endParaRPr>
          </a:p>
          <a:p>
            <a:pPr marL="342900" indent="-342900">
              <a:buFontTx/>
              <a:buChar char="-"/>
            </a:pPr>
            <a: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  <a:t>EĞİTİM</a:t>
            </a:r>
            <a:br>
              <a:rPr lang="de-DE" sz="2400" b="1" dirty="0">
                <a:solidFill>
                  <a:schemeClr val="accent1"/>
                </a:solidFill>
                <a:highlight>
                  <a:srgbClr val="FFFFFF"/>
                </a:highlight>
              </a:rPr>
            </a:br>
            <a:endParaRPr lang="de-DE" sz="2400" b="1" dirty="0">
              <a:solidFill>
                <a:schemeClr val="accent1"/>
              </a:solidFill>
            </a:endParaRPr>
          </a:p>
        </p:txBody>
      </p:sp>
      <p:pic>
        <p:nvPicPr>
          <p:cNvPr id="26626" name="Picture 2" descr="Gazi AI Center ile Üniversite Sanayi İşbirliği-1">
            <a:hlinkClick r:id="rId3"/>
            <a:extLst>
              <a:ext uri="{FF2B5EF4-FFF2-40B4-BE49-F238E27FC236}">
                <a16:creationId xmlns:a16="http://schemas.microsoft.com/office/drawing/2014/main" id="{B238BB06-A510-8741-F518-9C4548724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955" y="1853892"/>
            <a:ext cx="3007168" cy="425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741AF-846C-A91F-9AB1-FCE77E12D6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429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9020ED6E-4254-601B-9F3B-77F6CB5EEFED}"/>
              </a:ext>
            </a:extLst>
          </p:cNvPr>
          <p:cNvSpPr txBox="1">
            <a:spLocks/>
          </p:cNvSpPr>
          <p:nvPr/>
        </p:nvSpPr>
        <p:spPr>
          <a:xfrm>
            <a:off x="681037" y="1708343"/>
            <a:ext cx="9047753" cy="4763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478" algn="just"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1. </a:t>
            </a:r>
            <a:r>
              <a:rPr lang="de-DE" sz="2400" dirty="0" err="1">
                <a:solidFill>
                  <a:schemeClr val="tx1"/>
                </a:solidFill>
              </a:rPr>
              <a:t>Veriden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Değer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Üreten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Bir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Cazibe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Merkezi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Haline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Getirmek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2. </a:t>
            </a:r>
            <a:r>
              <a:rPr lang="de-DE" sz="2400" dirty="0" err="1">
                <a:solidFill>
                  <a:schemeClr val="tx1"/>
                </a:solidFill>
              </a:rPr>
              <a:t>Projeler</a:t>
            </a:r>
            <a:endParaRPr lang="de-DE" sz="2400" dirty="0">
              <a:solidFill>
                <a:schemeClr val="tx1"/>
              </a:solidFill>
            </a:endParaRPr>
          </a:p>
          <a:p>
            <a:pPr marL="10478" lvl="2" algn="just"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    AB, TÜSEB, TÜBİTAK</a:t>
            </a:r>
          </a:p>
          <a:p>
            <a:pPr marL="10478" lvl="2" algn="just">
              <a:buSzPct val="95000"/>
            </a:pP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3. </a:t>
            </a:r>
            <a:r>
              <a:rPr lang="de-DE" sz="2400" dirty="0" err="1">
                <a:solidFill>
                  <a:schemeClr val="tx1"/>
                </a:solidFill>
              </a:rPr>
              <a:t>Uluslararası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İşbirliğini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Arttırmak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4. </a:t>
            </a:r>
            <a:r>
              <a:rPr lang="de-DE" sz="2400" dirty="0" err="1">
                <a:solidFill>
                  <a:schemeClr val="tx1"/>
                </a:solidFill>
              </a:rPr>
              <a:t>Haftalık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Yapay</a:t>
            </a:r>
            <a:r>
              <a:rPr lang="de-DE" sz="2400" dirty="0">
                <a:solidFill>
                  <a:schemeClr val="tx1"/>
                </a:solidFill>
              </a:rPr>
              <a:t> Zeka </a:t>
            </a:r>
            <a:r>
              <a:rPr lang="de-DE" sz="2400" dirty="0" err="1">
                <a:solidFill>
                  <a:schemeClr val="tx1"/>
                </a:solidFill>
              </a:rPr>
              <a:t>Sohbetleri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5. </a:t>
            </a:r>
            <a:r>
              <a:rPr lang="de-DE" sz="2400" dirty="0" err="1">
                <a:solidFill>
                  <a:schemeClr val="tx1"/>
                </a:solidFill>
              </a:rPr>
              <a:t>Sektör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Ziyaretleri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6. </a:t>
            </a:r>
            <a:r>
              <a:rPr lang="de-DE" sz="2400" dirty="0" err="1">
                <a:solidFill>
                  <a:schemeClr val="tx1"/>
                </a:solidFill>
              </a:rPr>
              <a:t>Eğitim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Faaliyetleri</a:t>
            </a:r>
            <a:endParaRPr lang="de-DE" sz="2400" dirty="0">
              <a:solidFill>
                <a:schemeClr val="tx1"/>
              </a:solidFill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A4BC03D-6F14-4A48-39A9-7A05B6D61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125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586993" y="588007"/>
            <a:ext cx="8543925" cy="100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Hedeflerimiz</a:t>
            </a:r>
          </a:p>
        </p:txBody>
      </p:sp>
      <p:sp>
        <p:nvSpPr>
          <p:cNvPr id="4" name="Google Shape;147;p6">
            <a:extLst>
              <a:ext uri="{FF2B5EF4-FFF2-40B4-BE49-F238E27FC236}">
                <a16:creationId xmlns:a16="http://schemas.microsoft.com/office/drawing/2014/main" id="{9020ED6E-4254-601B-9F3B-77F6CB5EEFED}"/>
              </a:ext>
            </a:extLst>
          </p:cNvPr>
          <p:cNvSpPr txBox="1">
            <a:spLocks/>
          </p:cNvSpPr>
          <p:nvPr/>
        </p:nvSpPr>
        <p:spPr>
          <a:xfrm>
            <a:off x="681037" y="1600750"/>
            <a:ext cx="9047753" cy="456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478" algn="just">
              <a:lnSpc>
                <a:spcPct val="170000"/>
              </a:lnSpc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7. </a:t>
            </a:r>
            <a:r>
              <a:rPr lang="de-DE" sz="2400" dirty="0" err="1">
                <a:solidFill>
                  <a:schemeClr val="tx1"/>
                </a:solidFill>
              </a:rPr>
              <a:t>Yuvarlak</a:t>
            </a:r>
            <a:r>
              <a:rPr lang="de-DE" sz="2400" dirty="0">
                <a:solidFill>
                  <a:schemeClr val="tx1"/>
                </a:solidFill>
              </a:rPr>
              <a:t> Masa </a:t>
            </a:r>
            <a:r>
              <a:rPr lang="de-DE" sz="2400" dirty="0" err="1">
                <a:solidFill>
                  <a:schemeClr val="tx1"/>
                </a:solidFill>
              </a:rPr>
              <a:t>Toplantıları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lnSpc>
                <a:spcPct val="170000"/>
              </a:lnSpc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8. </a:t>
            </a:r>
            <a:r>
              <a:rPr lang="de-DE" sz="2400" dirty="0" err="1">
                <a:solidFill>
                  <a:schemeClr val="tx1"/>
                </a:solidFill>
              </a:rPr>
              <a:t>Yıllık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Raporlar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lnSpc>
                <a:spcPct val="170000"/>
              </a:lnSpc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9. Yeni </a:t>
            </a:r>
            <a:r>
              <a:rPr lang="de-DE" sz="2400" dirty="0" err="1">
                <a:solidFill>
                  <a:schemeClr val="tx1"/>
                </a:solidFill>
              </a:rPr>
              <a:t>Etkinlikler</a:t>
            </a:r>
            <a:r>
              <a:rPr lang="de-DE" sz="2400" dirty="0">
                <a:solidFill>
                  <a:schemeClr val="tx1"/>
                </a:solidFill>
              </a:rPr>
              <a:t> (</a:t>
            </a:r>
            <a:r>
              <a:rPr lang="de-DE" sz="2400" dirty="0" err="1">
                <a:solidFill>
                  <a:schemeClr val="tx1"/>
                </a:solidFill>
              </a:rPr>
              <a:t>ÇalIştay</a:t>
            </a:r>
            <a:r>
              <a:rPr lang="de-DE" sz="2400" dirty="0">
                <a:solidFill>
                  <a:schemeClr val="tx1"/>
                </a:solidFill>
              </a:rPr>
              <a:t>, </a:t>
            </a:r>
            <a:r>
              <a:rPr lang="de-DE" sz="2400" dirty="0" err="1">
                <a:solidFill>
                  <a:schemeClr val="tx1"/>
                </a:solidFill>
              </a:rPr>
              <a:t>Konferans</a:t>
            </a:r>
            <a:r>
              <a:rPr lang="de-DE" sz="2400" dirty="0">
                <a:solidFill>
                  <a:schemeClr val="tx1"/>
                </a:solidFill>
              </a:rPr>
              <a:t>, </a:t>
            </a:r>
            <a:r>
              <a:rPr lang="de-DE" sz="2400" dirty="0" err="1">
                <a:solidFill>
                  <a:schemeClr val="tx1"/>
                </a:solidFill>
              </a:rPr>
              <a:t>Seminer</a:t>
            </a:r>
            <a:r>
              <a:rPr lang="de-DE" sz="2400" dirty="0">
                <a:solidFill>
                  <a:schemeClr val="tx1"/>
                </a:solidFill>
              </a:rPr>
              <a:t>)</a:t>
            </a:r>
          </a:p>
          <a:p>
            <a:pPr marL="10478" algn="just">
              <a:lnSpc>
                <a:spcPct val="170000"/>
              </a:lnSpc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10. </a:t>
            </a:r>
            <a:r>
              <a:rPr lang="de-DE" sz="2400" dirty="0" err="1">
                <a:solidFill>
                  <a:schemeClr val="tx1"/>
                </a:solidFill>
              </a:rPr>
              <a:t>Yarışmalar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Yapmak</a:t>
            </a:r>
            <a:r>
              <a:rPr lang="de-DE" sz="2400" dirty="0">
                <a:solidFill>
                  <a:schemeClr val="tx1"/>
                </a:solidFill>
              </a:rPr>
              <a:t> (CB DDO)</a:t>
            </a:r>
          </a:p>
          <a:p>
            <a:pPr marL="10478" algn="just">
              <a:lnSpc>
                <a:spcPct val="170000"/>
              </a:lnSpc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11. </a:t>
            </a:r>
            <a:r>
              <a:rPr lang="de-DE" sz="2400" dirty="0" err="1">
                <a:solidFill>
                  <a:schemeClr val="tx1"/>
                </a:solidFill>
              </a:rPr>
              <a:t>Merkez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Müdürleri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Toplatısı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lnSpc>
                <a:spcPct val="170000"/>
              </a:lnSpc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12. </a:t>
            </a:r>
            <a:r>
              <a:rPr lang="de-DE" sz="2400" dirty="0" err="1">
                <a:solidFill>
                  <a:schemeClr val="tx1"/>
                </a:solidFill>
              </a:rPr>
              <a:t>Kitap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Serisine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Desteğe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Devam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Etmek</a:t>
            </a:r>
            <a:endParaRPr lang="de-DE" sz="2400" dirty="0">
              <a:solidFill>
                <a:schemeClr val="tx1"/>
              </a:solidFill>
            </a:endParaRPr>
          </a:p>
          <a:p>
            <a:pPr marL="10478" algn="just">
              <a:lnSpc>
                <a:spcPct val="170000"/>
              </a:lnSpc>
              <a:buSzPct val="95000"/>
            </a:pPr>
            <a:r>
              <a:rPr lang="de-DE" sz="2400" dirty="0">
                <a:solidFill>
                  <a:schemeClr val="tx1"/>
                </a:solidFill>
              </a:rPr>
              <a:t>13. </a:t>
            </a:r>
            <a:r>
              <a:rPr lang="de-DE" sz="2400" dirty="0" err="1">
                <a:solidFill>
                  <a:schemeClr val="tx1"/>
                </a:solidFill>
              </a:rPr>
              <a:t>Araştırma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Laboratuvarımızı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r>
              <a:rPr lang="de-DE" sz="2400" dirty="0" err="1">
                <a:solidFill>
                  <a:schemeClr val="tx1"/>
                </a:solidFill>
              </a:rPr>
              <a:t>Tamamlamak</a:t>
            </a:r>
            <a:r>
              <a:rPr lang="de-DE" sz="2400" dirty="0">
                <a:solidFill>
                  <a:schemeClr val="tx1"/>
                </a:solidFill>
              </a:rPr>
              <a:t> </a:t>
            </a:r>
            <a:endParaRPr lang="de-DE" sz="2200" dirty="0">
              <a:solidFill>
                <a:schemeClr val="tx1"/>
              </a:solidFill>
            </a:endParaRPr>
          </a:p>
          <a:p>
            <a:pPr marL="10478" algn="just">
              <a:lnSpc>
                <a:spcPct val="170000"/>
              </a:lnSpc>
              <a:buSzPct val="95000"/>
            </a:pPr>
            <a:endParaRPr lang="de-DE" sz="22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marL="467678" indent="-457200">
              <a:lnSpc>
                <a:spcPct val="110000"/>
              </a:lnSpc>
              <a:buSzPct val="95000"/>
              <a:buFont typeface="Wingdings" pitchFamily="2" charset="2"/>
              <a:buChar char="Ø"/>
            </a:pPr>
            <a:endParaRPr lang="de-DE" sz="22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71C1B58-8BB5-93B9-AC5C-77988C41AB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4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1" name="Google Shape;321;g19599ba3836_0_193"/>
          <p:cNvCxnSpPr/>
          <p:nvPr/>
        </p:nvCxnSpPr>
        <p:spPr>
          <a:xfrm rot="10800000" flipH="1">
            <a:off x="0" y="6226797"/>
            <a:ext cx="9906000" cy="1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2" name="Google Shape;322;g19599ba3836_0_193"/>
          <p:cNvCxnSpPr/>
          <p:nvPr/>
        </p:nvCxnSpPr>
        <p:spPr>
          <a:xfrm rot="10800000" flipH="1">
            <a:off x="0" y="1452931"/>
            <a:ext cx="9906000" cy="8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4" name="Google Shape;324;g19599ba3836_0_193"/>
          <p:cNvSpPr txBox="1"/>
          <p:nvPr/>
        </p:nvSpPr>
        <p:spPr>
          <a:xfrm>
            <a:off x="196906" y="6385760"/>
            <a:ext cx="9528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" name="Google Shape;77;p2">
            <a:extLst>
              <a:ext uri="{FF2B5EF4-FFF2-40B4-BE49-F238E27FC236}">
                <a16:creationId xmlns:a16="http://schemas.microsoft.com/office/drawing/2014/main" id="{AF0955C7-8A0D-B779-1F14-F3AF6107CD39}"/>
              </a:ext>
            </a:extLst>
          </p:cNvPr>
          <p:cNvSpPr txBox="1">
            <a:spLocks/>
          </p:cNvSpPr>
          <p:nvPr/>
        </p:nvSpPr>
        <p:spPr>
          <a:xfrm>
            <a:off x="253756" y="1908492"/>
            <a:ext cx="8807546" cy="4170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tr-T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 şey Veriden Değer Üreten Türkiye İçin</a:t>
            </a:r>
          </a:p>
          <a:p>
            <a:pPr algn="ctr"/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tr-T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Teşekkür Ederiz.</a:t>
            </a:r>
          </a:p>
          <a:p>
            <a:pPr algn="ctr"/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tr-T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tr-TR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Önerileriniz?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12C7778-8AA0-FAF4-21C3-FD8AD4533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014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6197942-465F-D2C5-AFFE-01AFC1478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396" y="0"/>
            <a:ext cx="4430960" cy="6172844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086025F-CFB0-0C94-5C6A-220B2E25709A}"/>
              </a:ext>
            </a:extLst>
          </p:cNvPr>
          <p:cNvSpPr txBox="1"/>
          <p:nvPr/>
        </p:nvSpPr>
        <p:spPr>
          <a:xfrm>
            <a:off x="2075019" y="3966329"/>
            <a:ext cx="5027827" cy="85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1475" lvl="1" indent="0" algn="ctr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de-DE" sz="16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Web </a:t>
            </a:r>
            <a:r>
              <a:rPr lang="de-DE" sz="1600" b="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adresi</a:t>
            </a:r>
            <a:r>
              <a:rPr lang="de-DE" sz="16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 </a:t>
            </a:r>
            <a:r>
              <a:rPr lang="de-DE" sz="1600" u="sng" dirty="0">
                <a:solidFill>
                  <a:schemeClr val="hlin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  <a:hlinkClick r:id="rId4"/>
              </a:rPr>
              <a:t>https://aicenter.gazi.edu.tr</a:t>
            </a:r>
            <a:r>
              <a:rPr lang="de-DE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</a:p>
          <a:p>
            <a:pPr marL="371475" lvl="1" indent="0" algn="ctr" rtl="0">
              <a:lnSpc>
                <a:spcPct val="90000"/>
              </a:lnSpc>
              <a:spcBef>
                <a:spcPts val="406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de-DE" sz="1600" b="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e-posta</a:t>
            </a:r>
            <a:r>
              <a:rPr lang="de-DE" sz="16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de-DE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: </a:t>
            </a:r>
            <a:r>
              <a:rPr lang="de-DE" sz="16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yapayzekamerkezi@gazi.edu.tr</a:t>
            </a:r>
            <a:endParaRPr lang="de-DE" sz="1600" dirty="0"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  <a:p>
            <a:pPr marL="371475" lvl="1" indent="0" algn="ctr" rtl="0">
              <a:lnSpc>
                <a:spcPct val="90000"/>
              </a:lnSpc>
              <a:spcBef>
                <a:spcPts val="406"/>
              </a:spcBef>
              <a:spcAft>
                <a:spcPts val="1400"/>
              </a:spcAft>
              <a:buClr>
                <a:schemeClr val="dk1"/>
              </a:buClr>
              <a:buSzPts val="2000"/>
              <a:buNone/>
            </a:pPr>
            <a:r>
              <a:rPr lang="de-DE" sz="1600" b="1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e-posta</a:t>
            </a:r>
            <a:r>
              <a:rPr lang="de-DE" sz="1600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:</a:t>
            </a:r>
            <a:r>
              <a:rPr lang="de-DE" sz="16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 </a:t>
            </a:r>
            <a:r>
              <a:rPr lang="de-DE" sz="1600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aicenter@gazi.edu.tr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5ED13F24-8231-66D3-676E-82423D08396B}"/>
              </a:ext>
            </a:extLst>
          </p:cNvPr>
          <p:cNvSpPr txBox="1"/>
          <p:nvPr/>
        </p:nvSpPr>
        <p:spPr>
          <a:xfrm>
            <a:off x="7043999" y="-63064"/>
            <a:ext cx="134911" cy="6235908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92474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C253ABE8-8CBE-08B1-DAA7-0AFC64CC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61"/>
          <a:stretch/>
        </p:blipFill>
        <p:spPr>
          <a:xfrm>
            <a:off x="719527" y="1094281"/>
            <a:ext cx="6713422" cy="502748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B971C1A-B59F-54C7-ABBF-2E58CC537D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8" t="4839" r="17515" b="47434"/>
          <a:stretch/>
        </p:blipFill>
        <p:spPr>
          <a:xfrm>
            <a:off x="7151961" y="207842"/>
            <a:ext cx="2516869" cy="25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59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681038" y="36512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de-DE" b="1" dirty="0" err="1"/>
              <a:t>Faaliyet</a:t>
            </a:r>
            <a:r>
              <a:rPr lang="de-DE" b="1" dirty="0"/>
              <a:t> </a:t>
            </a:r>
            <a:r>
              <a:rPr lang="de-DE" b="1" dirty="0" err="1"/>
              <a:t>Alanları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5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9" name="Google Shape;119;p5"/>
          <p:cNvCxnSpPr/>
          <p:nvPr/>
        </p:nvCxnSpPr>
        <p:spPr>
          <a:xfrm rot="10800000" flipH="1">
            <a:off x="0" y="1452785"/>
            <a:ext cx="9906000" cy="854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0" name="Google Shape;120;p5"/>
          <p:cNvGrpSpPr/>
          <p:nvPr/>
        </p:nvGrpSpPr>
        <p:grpSpPr>
          <a:xfrm>
            <a:off x="0" y="1847976"/>
            <a:ext cx="9905999" cy="4314468"/>
            <a:chOff x="801020" y="1609"/>
            <a:chExt cx="8698673" cy="3942532"/>
          </a:xfrm>
        </p:grpSpPr>
        <p:sp>
          <p:nvSpPr>
            <p:cNvPr id="121" name="Google Shape;121;p5"/>
            <p:cNvSpPr/>
            <p:nvPr/>
          </p:nvSpPr>
          <p:spPr>
            <a:xfrm>
              <a:off x="801020" y="1609"/>
              <a:ext cx="2084233" cy="1250540"/>
            </a:xfrm>
            <a:prstGeom prst="rect">
              <a:avLst/>
            </a:prstGeom>
            <a:solidFill>
              <a:srgbClr val="2E75B5"/>
            </a:solidFill>
            <a:ln w="9525" cap="flat" cmpd="sng">
              <a:solidFill>
                <a:srgbClr val="9CC2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 txBox="1"/>
            <p:nvPr/>
          </p:nvSpPr>
          <p:spPr>
            <a:xfrm>
              <a:off x="801020" y="1609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-TR" b="0" i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Büyük verilerin depolanması, zeki yöntemler ile analiz edilmesi, analiz edilen verilerin gizliliğinin, güvenliğinin ve mahremiyetinin sağlanması için gerekli faaliyetleri gerçekleştirmek</a:t>
              </a:r>
              <a:endParaRPr lang="tr-TR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2995843" y="1609"/>
              <a:ext cx="2084233" cy="1250540"/>
            </a:xfrm>
            <a:prstGeom prst="rect">
              <a:avLst/>
            </a:prstGeom>
            <a:solidFill>
              <a:srgbClr val="2E75B5"/>
            </a:solidFill>
            <a:ln w="9525" cap="flat" cmpd="sng">
              <a:solidFill>
                <a:srgbClr val="2E75B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 txBox="1"/>
            <p:nvPr/>
          </p:nvSpPr>
          <p:spPr>
            <a:xfrm>
              <a:off x="2995843" y="1609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Yapay zekâ, büyük veri, veri mahremiyeti, bilgi güvenliği ve siber güvenlik konularında</a:t>
              </a: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akademik çalışmalar yapmak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5195418" y="16678"/>
              <a:ext cx="2084233" cy="125054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 txBox="1"/>
            <p:nvPr/>
          </p:nvSpPr>
          <p:spPr>
            <a:xfrm>
              <a:off x="5195418" y="16678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Yapay zekâ, büyük veri, veri mahremiyeti, bilgi güvenliği ve siber güvenlik konularında</a:t>
              </a: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eğitim-öğretim faaliyetleri yürütmek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7415460" y="1609"/>
              <a:ext cx="2084233" cy="125054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 txBox="1"/>
            <p:nvPr/>
          </p:nvSpPr>
          <p:spPr>
            <a:xfrm>
              <a:off x="7415460" y="1609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Ulusal ve uluslararası boyutta çalışmalar yapmak ve işbirlikleri geliştirmek ve ortak projeler üretmek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801020" y="1347649"/>
              <a:ext cx="2084233" cy="125054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 txBox="1"/>
            <p:nvPr/>
          </p:nvSpPr>
          <p:spPr>
            <a:xfrm>
              <a:off x="801020" y="1347649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amu ve özel sektör kuruluşlarının ihtiyaç duyduğu nitelikli insan kaynağını karşılamak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2995843" y="1347649"/>
              <a:ext cx="2084233" cy="125054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 txBox="1"/>
            <p:nvPr/>
          </p:nvSpPr>
          <p:spPr>
            <a:xfrm>
              <a:off x="3010600" y="1373595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Danışmanlık ve bilgilendirme hizmetleri vermek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5205423" y="1347649"/>
              <a:ext cx="2084233" cy="125054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 txBox="1"/>
            <p:nvPr/>
          </p:nvSpPr>
          <p:spPr>
            <a:xfrm>
              <a:off x="5205423" y="1347649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“Yapay Zekâ”, “Bilgi Güvenliği”, “Siber Güvenlik ve Savunma”, “Büyük Veri ve Analizi” konularında ülkede farkındalık oluşturmak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7415460" y="1347649"/>
              <a:ext cx="2084233" cy="125054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7415460" y="1347649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İhtiyaç duyulan alanlarda ortak çalışmalar yapmak, laboratuvarlar açmak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4285129" y="2693601"/>
              <a:ext cx="2084233" cy="1250540"/>
            </a:xfrm>
            <a:prstGeom prst="rect">
              <a:avLst/>
            </a:pr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 txBox="1"/>
            <p:nvPr/>
          </p:nvSpPr>
          <p:spPr>
            <a:xfrm>
              <a:off x="4285129" y="2693601"/>
              <a:ext cx="2084233" cy="1250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900" tIns="41900" rIns="41900" bIns="41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b="0" i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CB Ulusal Yapay Zeka Stratejisi ve Eylem Planı ile Ulusal Siber Güvenlik Stratejisi ve Eylem Planlarında bahsedilen konularda faaliyetler yürütmek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5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9E33184-AD30-2F27-0F18-92C8B1D4E3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Google Shape;75;p2"/>
          <p:cNvCxnSpPr/>
          <p:nvPr/>
        </p:nvCxnSpPr>
        <p:spPr>
          <a:xfrm rot="10800000" flipH="1">
            <a:off x="0" y="1605902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2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79A4CE18-AC70-FE3F-0E26-3B6598CFC3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554371"/>
              </p:ext>
            </p:extLst>
          </p:nvPr>
        </p:nvGraphicFramePr>
        <p:xfrm>
          <a:off x="929389" y="2360422"/>
          <a:ext cx="8094689" cy="3718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B7A1A2B3-7621-1DEA-B6FD-DADFED4B836A}"/>
              </a:ext>
            </a:extLst>
          </p:cNvPr>
          <p:cNvSpPr txBox="1"/>
          <p:nvPr/>
        </p:nvSpPr>
        <p:spPr>
          <a:xfrm>
            <a:off x="681038" y="1764991"/>
            <a:ext cx="6565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KONULARINA GÖRE  (2022 </a:t>
            </a:r>
            <a:r>
              <a:rPr lang="tr-TR" sz="2400" b="1" dirty="0" err="1">
                <a:solidFill>
                  <a:srgbClr val="FF0000"/>
                </a:solidFill>
              </a:rPr>
              <a:t>WoS</a:t>
            </a:r>
            <a:r>
              <a:rPr lang="tr-TR" sz="2400" b="1" dirty="0">
                <a:solidFill>
                  <a:srgbClr val="FF0000"/>
                </a:solidFill>
              </a:rPr>
              <a:t> İstatistiği)</a:t>
            </a:r>
          </a:p>
        </p:txBody>
      </p:sp>
      <p:sp>
        <p:nvSpPr>
          <p:cNvPr id="7" name="Google Shape;97;p4">
            <a:extLst>
              <a:ext uri="{FF2B5EF4-FFF2-40B4-BE49-F238E27FC236}">
                <a16:creationId xmlns:a16="http://schemas.microsoft.com/office/drawing/2014/main" id="{CD29E3CB-0511-B467-0FD1-A9E3438519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1038" y="380118"/>
            <a:ext cx="8543925" cy="122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de-D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Üniversiteler</a:t>
            </a: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Sıralaması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80DBA21A-91A4-CC46-D43C-DA504FF1836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98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7"/>
          <p:cNvSpPr txBox="1">
            <a:spLocks noGrp="1"/>
          </p:cNvSpPr>
          <p:nvPr>
            <p:ph type="title"/>
          </p:nvPr>
        </p:nvSpPr>
        <p:spPr>
          <a:xfrm>
            <a:off x="555506" y="288957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de-D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Ulusal</a:t>
            </a: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Yapay</a:t>
            </a:r>
            <a:r>
              <a:rPr lang="de-DE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Zeka </a:t>
            </a:r>
            <a:r>
              <a:rPr lang="de-D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Stratejisi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387" name="Google Shape;387;p7"/>
          <p:cNvSpPr txBox="1">
            <a:spLocks noGrp="1"/>
          </p:cNvSpPr>
          <p:nvPr>
            <p:ph type="body" idx="1"/>
          </p:nvPr>
        </p:nvSpPr>
        <p:spPr>
          <a:xfrm>
            <a:off x="681037" y="1690691"/>
            <a:ext cx="904775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85738" lvl="0" indent="-39687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None/>
            </a:pPr>
            <a:endParaRPr sz="23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813"/>
              </a:spcBef>
              <a:spcAft>
                <a:spcPts val="1400"/>
              </a:spcAft>
              <a:buClr>
                <a:schemeClr val="dk1"/>
              </a:buClr>
              <a:buSzPts val="2000"/>
              <a:buNone/>
            </a:pPr>
            <a:endParaRPr sz="2000" b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8" name="Google Shape;388;p7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9" name="Google Shape;389;p7"/>
          <p:cNvCxnSpPr/>
          <p:nvPr/>
        </p:nvCxnSpPr>
        <p:spPr>
          <a:xfrm rot="10800000" flipH="1">
            <a:off x="0" y="1452785"/>
            <a:ext cx="9906000" cy="854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90" name="Google Shape;390;p7"/>
          <p:cNvGrpSpPr/>
          <p:nvPr/>
        </p:nvGrpSpPr>
        <p:grpSpPr>
          <a:xfrm>
            <a:off x="535008" y="2143516"/>
            <a:ext cx="9465564" cy="3400969"/>
            <a:chOff x="0" y="0"/>
            <a:chExt cx="9465564" cy="3400969"/>
          </a:xfrm>
        </p:grpSpPr>
        <p:cxnSp>
          <p:nvCxnSpPr>
            <p:cNvPr id="391" name="Google Shape;391;p7"/>
            <p:cNvCxnSpPr/>
            <p:nvPr/>
          </p:nvCxnSpPr>
          <p:spPr>
            <a:xfrm>
              <a:off x="0" y="0"/>
              <a:ext cx="9465564" cy="0"/>
            </a:xfrm>
            <a:prstGeom prst="straightConnector1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2" name="Google Shape;392;p7"/>
            <p:cNvSpPr/>
            <p:nvPr/>
          </p:nvSpPr>
          <p:spPr>
            <a:xfrm>
              <a:off x="0" y="0"/>
              <a:ext cx="1893112" cy="3400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 txBox="1"/>
            <p:nvPr/>
          </p:nvSpPr>
          <p:spPr>
            <a:xfrm>
              <a:off x="0" y="0"/>
              <a:ext cx="1893112" cy="3400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3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Hedefler</a:t>
              </a:r>
              <a:endPara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2035096" y="53140"/>
              <a:ext cx="7430467" cy="1062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 txBox="1"/>
            <p:nvPr/>
          </p:nvSpPr>
          <p:spPr>
            <a:xfrm>
              <a:off x="2035096" y="53140"/>
              <a:ext cx="7430467" cy="1062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Kurumsal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sektörel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düzeyde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YZ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uygulamalarıyla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veriden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değer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üretilmesi</a:t>
              </a:r>
              <a:endParaRPr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6" name="Google Shape;396;p7"/>
            <p:cNvCxnSpPr/>
            <p:nvPr/>
          </p:nvCxnSpPr>
          <p:spPr>
            <a:xfrm>
              <a:off x="1893112" y="1115942"/>
              <a:ext cx="7572451" cy="0"/>
            </a:xfrm>
            <a:prstGeom prst="straightConnector1">
              <a:avLst/>
            </a:prstGeom>
            <a:solidFill>
              <a:schemeClr val="accent2"/>
            </a:solidFill>
            <a:ln w="12700" cap="flat" cmpd="sng">
              <a:solidFill>
                <a:srgbClr val="F5CBB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97" name="Google Shape;397;p7"/>
            <p:cNvSpPr/>
            <p:nvPr/>
          </p:nvSpPr>
          <p:spPr>
            <a:xfrm>
              <a:off x="2035096" y="1169083"/>
              <a:ext cx="7430467" cy="1062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7"/>
            <p:cNvSpPr txBox="1"/>
            <p:nvPr/>
          </p:nvSpPr>
          <p:spPr>
            <a:xfrm>
              <a:off x="2035096" y="1356907"/>
              <a:ext cx="7430467" cy="1062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YZ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projelerinin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etkin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şekilde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yürütülmesi</a:t>
              </a:r>
              <a:endParaRPr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99" name="Google Shape;399;p7"/>
            <p:cNvCxnSpPr/>
            <p:nvPr/>
          </p:nvCxnSpPr>
          <p:spPr>
            <a:xfrm>
              <a:off x="1893112" y="2231885"/>
              <a:ext cx="7572451" cy="0"/>
            </a:xfrm>
            <a:prstGeom prst="straightConnector1">
              <a:avLst/>
            </a:prstGeom>
            <a:solidFill>
              <a:schemeClr val="accent2"/>
            </a:solidFill>
            <a:ln w="12700" cap="flat" cmpd="sng">
              <a:solidFill>
                <a:srgbClr val="F5CBB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0" name="Google Shape;400;p7"/>
            <p:cNvSpPr/>
            <p:nvPr/>
          </p:nvSpPr>
          <p:spPr>
            <a:xfrm>
              <a:off x="2035096" y="2285026"/>
              <a:ext cx="7430467" cy="1062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7"/>
            <p:cNvSpPr txBox="1"/>
            <p:nvPr/>
          </p:nvSpPr>
          <p:spPr>
            <a:xfrm>
              <a:off x="2035096" y="2285026"/>
              <a:ext cx="7430467" cy="10628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0475" tIns="110475" rIns="110475" bIns="11047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Ülkemizin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YZ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ekosisteminin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olgunluk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seviyesinin</a:t>
              </a:r>
              <a:r>
                <a:rPr lang="de-DE" sz="29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de-DE" sz="2900" b="1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yükseltilmesi</a:t>
              </a:r>
              <a:endParaRPr sz="29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2" name="Google Shape;402;p7"/>
            <p:cNvCxnSpPr/>
            <p:nvPr/>
          </p:nvCxnSpPr>
          <p:spPr>
            <a:xfrm>
              <a:off x="1893112" y="3347828"/>
              <a:ext cx="7572451" cy="0"/>
            </a:xfrm>
            <a:prstGeom prst="straightConnector1">
              <a:avLst/>
            </a:prstGeom>
            <a:solidFill>
              <a:schemeClr val="accent2"/>
            </a:solidFill>
            <a:ln w="12700" cap="flat" cmpd="sng">
              <a:solidFill>
                <a:srgbClr val="F5CBBC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04" name="Google Shape;404;p7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" name="Eğim 3">
            <a:extLst>
              <a:ext uri="{FF2B5EF4-FFF2-40B4-BE49-F238E27FC236}">
                <a16:creationId xmlns:a16="http://schemas.microsoft.com/office/drawing/2014/main" id="{F7ED96DF-BEB3-3DDB-DD8A-3C9B70C80D63}"/>
              </a:ext>
            </a:extLst>
          </p:cNvPr>
          <p:cNvSpPr/>
          <p:nvPr/>
        </p:nvSpPr>
        <p:spPr>
          <a:xfrm>
            <a:off x="8182410" y="5004161"/>
            <a:ext cx="1603664" cy="1115943"/>
          </a:xfrm>
          <a:prstGeom prst="beve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KATKI SAĞLADIK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2E729C-D51A-A212-B5B1-87825888F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9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681038" y="320158"/>
            <a:ext cx="85439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alibri"/>
              <a:buNone/>
            </a:pPr>
            <a:r>
              <a:rPr lang="de-DE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Hedefler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cxnSp>
        <p:nvCxnSpPr>
          <p:cNvPr id="411" name="Google Shape;411;p8"/>
          <p:cNvCxnSpPr/>
          <p:nvPr/>
        </p:nvCxnSpPr>
        <p:spPr>
          <a:xfrm rot="10800000" flipH="1">
            <a:off x="0" y="6226671"/>
            <a:ext cx="9906000" cy="1092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12" name="Google Shape;412;p8"/>
          <p:cNvCxnSpPr/>
          <p:nvPr/>
        </p:nvCxnSpPr>
        <p:spPr>
          <a:xfrm rot="10800000" flipH="1">
            <a:off x="0" y="1452785"/>
            <a:ext cx="9906000" cy="8546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3" name="Google Shape;413;p8"/>
          <p:cNvSpPr txBox="1"/>
          <p:nvPr/>
        </p:nvSpPr>
        <p:spPr>
          <a:xfrm>
            <a:off x="509017" y="1690691"/>
            <a:ext cx="2453639" cy="413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de-DE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 Stratejik öncelik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4" name="Google Shape;414;p8"/>
          <p:cNvGrpSpPr/>
          <p:nvPr/>
        </p:nvGrpSpPr>
        <p:grpSpPr>
          <a:xfrm>
            <a:off x="3869246" y="1908935"/>
            <a:ext cx="5741455" cy="3909194"/>
            <a:chOff x="1614" y="408540"/>
            <a:chExt cx="5741455" cy="3909194"/>
          </a:xfrm>
        </p:grpSpPr>
        <p:sp>
          <p:nvSpPr>
            <p:cNvPr id="415" name="Google Shape;415;p8"/>
            <p:cNvSpPr/>
            <p:nvPr/>
          </p:nvSpPr>
          <p:spPr>
            <a:xfrm>
              <a:off x="472928" y="408540"/>
              <a:ext cx="771240" cy="77124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614" y="1463357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17" name="Google Shape;417;p8"/>
            <p:cNvSpPr txBox="1"/>
            <p:nvPr/>
          </p:nvSpPr>
          <p:spPr>
            <a:xfrm>
              <a:off x="1614" y="1463357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 i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YZ Uzmanlarını Yetiştirmek ve Alanda İstihdamı Artırmak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2486722" y="408540"/>
              <a:ext cx="771240" cy="77124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2015408" y="1463357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20" name="Google Shape;420;p8"/>
            <p:cNvSpPr txBox="1"/>
            <p:nvPr/>
          </p:nvSpPr>
          <p:spPr>
            <a:xfrm>
              <a:off x="2015408" y="1463357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 i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Araştırma, Girişimcilik ve Yenilikçiliği Desteklemek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4500516" y="408540"/>
              <a:ext cx="771240" cy="77124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4029202" y="1463357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23" name="Google Shape;423;p8"/>
            <p:cNvSpPr txBox="1"/>
            <p:nvPr/>
          </p:nvSpPr>
          <p:spPr>
            <a:xfrm>
              <a:off x="4029202" y="1463357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 i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Kaliteli Veriye ve Teknik Altyapıya Erişim İmkânlarını Genişletmek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472928" y="2577371"/>
              <a:ext cx="771240" cy="77124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1614" y="3632188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26" name="Google Shape;426;p8"/>
            <p:cNvSpPr txBox="1"/>
            <p:nvPr/>
          </p:nvSpPr>
          <p:spPr>
            <a:xfrm>
              <a:off x="1614" y="3632188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 i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Sosyoekonomik Uyumu Hızlandıracak Düzenlemeleri Yapmak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486722" y="2577371"/>
              <a:ext cx="771240" cy="77124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15408" y="3632188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29" name="Google Shape;429;p8"/>
            <p:cNvSpPr txBox="1"/>
            <p:nvPr/>
          </p:nvSpPr>
          <p:spPr>
            <a:xfrm>
              <a:off x="2015408" y="3632188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 i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Uluslararası İş Birliklerini Güçlendirmek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4500516" y="2577371"/>
              <a:ext cx="771240" cy="771240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4029202" y="3632188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2" name="Google Shape;432;p8"/>
            <p:cNvSpPr txBox="1"/>
            <p:nvPr/>
          </p:nvSpPr>
          <p:spPr>
            <a:xfrm>
              <a:off x="4029202" y="3632188"/>
              <a:ext cx="1713867" cy="685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de-DE" sz="1300" b="1" i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Yapısal ve İşgücü Dönüşümünü Hızlandırmak</a:t>
              </a:r>
              <a:endParaRPr sz="1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3" name="Google Shape;433;p8"/>
          <p:cNvSpPr/>
          <p:nvPr/>
        </p:nvSpPr>
        <p:spPr>
          <a:xfrm>
            <a:off x="3074625" y="3291169"/>
            <a:ext cx="681037" cy="6675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8"/>
          <p:cNvSpPr txBox="1"/>
          <p:nvPr/>
        </p:nvSpPr>
        <p:spPr>
          <a:xfrm>
            <a:off x="196906" y="6385760"/>
            <a:ext cx="9528644" cy="2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b="1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Gazi Üniversitesi Yapay Zeka ve Büyük Veri Analitiği ve Güvenliği Uygulama ve Araştırma Merkezi</a:t>
            </a:r>
            <a:endParaRPr sz="1300" b="1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5B870EB-970C-4F24-EEF2-0177CDEE2F2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188" t="4839" r="17515" b="47434"/>
          <a:stretch/>
        </p:blipFill>
        <p:spPr>
          <a:xfrm>
            <a:off x="8536287" y="207843"/>
            <a:ext cx="1192503" cy="118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331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2855</Words>
  <Application>Microsoft Macintosh PowerPoint</Application>
  <PresentationFormat>A4 Kağıt (210x297 mm)</PresentationFormat>
  <Paragraphs>483</Paragraphs>
  <Slides>57</Slides>
  <Notes>57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69" baseType="lpstr">
      <vt:lpstr>Times New Roman</vt:lpstr>
      <vt:lpstr>Calibri</vt:lpstr>
      <vt:lpstr>Roboto-Regular</vt:lpstr>
      <vt:lpstr>Roboto</vt:lpstr>
      <vt:lpstr>Wingdings</vt:lpstr>
      <vt:lpstr>myriad-pro</vt:lpstr>
      <vt:lpstr>Verdana</vt:lpstr>
      <vt:lpstr>Impact</vt:lpstr>
      <vt:lpstr>Helvetica</vt:lpstr>
      <vt:lpstr>Arial</vt:lpstr>
      <vt:lpstr>Trebuchet MS</vt:lpstr>
      <vt:lpstr>Simple Light</vt:lpstr>
      <vt:lpstr>PowerPoint Sunusu</vt:lpstr>
      <vt:lpstr>Yönetim Kadrosu</vt:lpstr>
      <vt:lpstr> Danışma Kurulu</vt:lpstr>
      <vt:lpstr>Resmi Açılış</vt:lpstr>
      <vt:lpstr>Vizyon-Misyon</vt:lpstr>
      <vt:lpstr>Faaliyet Alanları</vt:lpstr>
      <vt:lpstr>Üniversiteler Sıralaması</vt:lpstr>
      <vt:lpstr>Ulusal Yapay Zeka Stratejisi</vt:lpstr>
      <vt:lpstr>Hedefler</vt:lpstr>
      <vt:lpstr>Protokol ve İşbirliği</vt:lpstr>
      <vt:lpstr>Protokol ve İşbirliği</vt:lpstr>
      <vt:lpstr>Altyapımız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1OTH INTERNATIONAL CONFERENCE ON SMARD GRID  ICSMARTGRID 2022  27-29 HAZİRAN 2022  NİŞANTAŞI UNIVERSITY</vt:lpstr>
      <vt:lpstr>BÜYÜK VERİ ANALİTİĞİ GÜVENLİĞİ VE MAHREMIYETİ ULUSAL ÇALIŞTAYI  6 EKİM 2022  BİLKENT OTEL VE KONGRE MERKEZİ</vt:lpstr>
      <vt:lpstr>SİBER VATAN VE SAVUNMA ULUSAL ÇALIŞTAYI  31 EKİM 2022  ATO MECLİS SALONU</vt:lpstr>
      <vt:lpstr>11TH INTERNATIONAL CONFERENCE ON RENEWABLE ENERGY RESEARCH AND APPLICATIONS ICRERA 2022  18-21 EYLÜL 2022  NİŞANTAŞI UNIVERSITY</vt:lpstr>
      <vt:lpstr>BİLGİSAYAR BİLİMLERİ VE MÜHENDİSLİĞİ KONFERANSI  15-17 EYLÜL 2021 GAZİ ÜNİVERSİTESİ  14-16 EYLÜL 2022 DİCLE ÜNİVERSİTESİ</vt:lpstr>
      <vt:lpstr>15. BİLGİ GÜVENLİĞİ VE KRİPTOLOJİ KONFERANSI  ISCTÜRKİYE 2022  19-20 EKİM 2022  T.C. MİLLET KÜTÜPHANESİ</vt:lpstr>
      <vt:lpstr>ULUSLARARASI BLOKZİNCİR ZİRVESİ    16-17 KASIM 2022  TİM SHOW CENTER, MASLAK, İSTANBUL</vt:lpstr>
      <vt:lpstr>PowerPoint Sunusu</vt:lpstr>
      <vt:lpstr>ULUSAL YAPAY ZEKA VE GENEL YAPAY ZEKA KONFERANSI    10 MAYIS 2023  GAZİ ÜNİVERSİTESİ MİMAR KEMALETTİN SALONU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Açık Kaynak Kitap Serileri - 1</vt:lpstr>
      <vt:lpstr>Açık Kaynak Kitap Serileri - 2</vt:lpstr>
      <vt:lpstr>Açık Kaynak Kitap Serileri - 3</vt:lpstr>
      <vt:lpstr>Açık Kaynak Kitap Serileri - 4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Protokol ve İşbirliğine Devam</vt:lpstr>
      <vt:lpstr>Protokol ve İşbirliğine Devam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ŞEREF SAĞIROĞLU</dc:creator>
  <cp:lastModifiedBy>Microsoft Office User</cp:lastModifiedBy>
  <cp:revision>49</cp:revision>
  <dcterms:created xsi:type="dcterms:W3CDTF">2018-08-12T18:31:45Z</dcterms:created>
  <dcterms:modified xsi:type="dcterms:W3CDTF">2023-04-03T21:03:28Z</dcterms:modified>
</cp:coreProperties>
</file>