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5" r:id="rId14"/>
    <p:sldId id="296" r:id="rId15"/>
    <p:sldId id="297" r:id="rId16"/>
    <p:sldId id="258" r:id="rId17"/>
  </p:sldIdLst>
  <p:sldSz cx="9902825" cy="7745413"/>
  <p:notesSz cx="6858000" cy="9144000"/>
  <p:defaultTextStyle>
    <a:defPPr>
      <a:defRPr lang="en-US"/>
    </a:defPPr>
    <a:lvl1pPr marL="0" algn="l" defTabSz="504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200" algn="l" defTabSz="504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400" algn="l" defTabSz="504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600" algn="l" defTabSz="504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801" algn="l" defTabSz="504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1001" algn="l" defTabSz="504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5201" algn="l" defTabSz="504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9401" algn="l" defTabSz="504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3601" algn="l" defTabSz="504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618" y="58"/>
      </p:cViewPr>
      <p:guideLst>
        <p:guide orient="horz" pos="244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12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406099"/>
            <a:ext cx="8417401" cy="1660244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4389068"/>
            <a:ext cx="6931978" cy="1979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9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6125" y="349620"/>
            <a:ext cx="2412094" cy="7463924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404" y="349620"/>
            <a:ext cx="7074675" cy="7463924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977146"/>
            <a:ext cx="8417401" cy="153832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3282837"/>
            <a:ext cx="8417401" cy="169430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4" y="2040343"/>
            <a:ext cx="4743385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4835" y="2040343"/>
            <a:ext cx="4743384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310176"/>
            <a:ext cx="8912543" cy="1290902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733754"/>
            <a:ext cx="4375467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200" indent="0">
              <a:buNone/>
              <a:defRPr sz="2200" b="1"/>
            </a:lvl2pPr>
            <a:lvl3pPr marL="1008400" indent="0">
              <a:buNone/>
              <a:defRPr sz="2000" b="1"/>
            </a:lvl3pPr>
            <a:lvl4pPr marL="1512600" indent="0">
              <a:buNone/>
              <a:defRPr sz="1800" b="1"/>
            </a:lvl4pPr>
            <a:lvl5pPr marL="2016801" indent="0">
              <a:buNone/>
              <a:defRPr sz="1800" b="1"/>
            </a:lvl5pPr>
            <a:lvl6pPr marL="2521001" indent="0">
              <a:buNone/>
              <a:defRPr sz="1800" b="1"/>
            </a:lvl6pPr>
            <a:lvl7pPr marL="3025201" indent="0">
              <a:buNone/>
              <a:defRPr sz="1800" b="1"/>
            </a:lvl7pPr>
            <a:lvl8pPr marL="3529401" indent="0">
              <a:buNone/>
              <a:defRPr sz="1800" b="1"/>
            </a:lvl8pPr>
            <a:lvl9pPr marL="4033601" indent="0">
              <a:buNone/>
              <a:defRPr sz="18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456300"/>
            <a:ext cx="4375467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733754"/>
            <a:ext cx="4377186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200" indent="0">
              <a:buNone/>
              <a:defRPr sz="2200" b="1"/>
            </a:lvl2pPr>
            <a:lvl3pPr marL="1008400" indent="0">
              <a:buNone/>
              <a:defRPr sz="2000" b="1"/>
            </a:lvl3pPr>
            <a:lvl4pPr marL="1512600" indent="0">
              <a:buNone/>
              <a:defRPr sz="1800" b="1"/>
            </a:lvl4pPr>
            <a:lvl5pPr marL="2016801" indent="0">
              <a:buNone/>
              <a:defRPr sz="1800" b="1"/>
            </a:lvl5pPr>
            <a:lvl6pPr marL="2521001" indent="0">
              <a:buNone/>
              <a:defRPr sz="1800" b="1"/>
            </a:lvl6pPr>
            <a:lvl7pPr marL="3025201" indent="0">
              <a:buNone/>
              <a:defRPr sz="1800" b="1"/>
            </a:lvl7pPr>
            <a:lvl8pPr marL="3529401" indent="0">
              <a:buNone/>
              <a:defRPr sz="1800" b="1"/>
            </a:lvl8pPr>
            <a:lvl9pPr marL="4033601" indent="0">
              <a:buNone/>
              <a:defRPr sz="18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456300"/>
            <a:ext cx="4377186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308382"/>
            <a:ext cx="3257961" cy="13124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308383"/>
            <a:ext cx="5535954" cy="66104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620800"/>
            <a:ext cx="3257961" cy="5298078"/>
          </a:xfrm>
        </p:spPr>
        <p:txBody>
          <a:bodyPr/>
          <a:lstStyle>
            <a:lvl1pPr marL="0" indent="0">
              <a:buNone/>
              <a:defRPr sz="1500"/>
            </a:lvl1pPr>
            <a:lvl2pPr marL="504200" indent="0">
              <a:buNone/>
              <a:defRPr sz="1300"/>
            </a:lvl2pPr>
            <a:lvl3pPr marL="1008400" indent="0">
              <a:buNone/>
              <a:defRPr sz="1100"/>
            </a:lvl3pPr>
            <a:lvl4pPr marL="1512600" indent="0">
              <a:buNone/>
              <a:defRPr sz="1000"/>
            </a:lvl4pPr>
            <a:lvl5pPr marL="2016801" indent="0">
              <a:buNone/>
              <a:defRPr sz="1000"/>
            </a:lvl5pPr>
            <a:lvl6pPr marL="2521001" indent="0">
              <a:buNone/>
              <a:defRPr sz="1000"/>
            </a:lvl6pPr>
            <a:lvl7pPr marL="3025201" indent="0">
              <a:buNone/>
              <a:defRPr sz="1000"/>
            </a:lvl7pPr>
            <a:lvl8pPr marL="3529401" indent="0">
              <a:buNone/>
              <a:defRPr sz="1000"/>
            </a:lvl8pPr>
            <a:lvl9pPr marL="4033601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5421789"/>
            <a:ext cx="5941695" cy="64007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92067"/>
            <a:ext cx="5941695" cy="4647248"/>
          </a:xfrm>
        </p:spPr>
        <p:txBody>
          <a:bodyPr/>
          <a:lstStyle>
            <a:lvl1pPr marL="0" indent="0">
              <a:buNone/>
              <a:defRPr sz="3500"/>
            </a:lvl1pPr>
            <a:lvl2pPr marL="504200" indent="0">
              <a:buNone/>
              <a:defRPr sz="3100"/>
            </a:lvl2pPr>
            <a:lvl3pPr marL="1008400" indent="0">
              <a:buNone/>
              <a:defRPr sz="2600"/>
            </a:lvl3pPr>
            <a:lvl4pPr marL="1512600" indent="0">
              <a:buNone/>
              <a:defRPr sz="2200"/>
            </a:lvl4pPr>
            <a:lvl5pPr marL="2016801" indent="0">
              <a:buNone/>
              <a:defRPr sz="2200"/>
            </a:lvl5pPr>
            <a:lvl6pPr marL="2521001" indent="0">
              <a:buNone/>
              <a:defRPr sz="2200"/>
            </a:lvl6pPr>
            <a:lvl7pPr marL="3025201" indent="0">
              <a:buNone/>
              <a:defRPr sz="2200"/>
            </a:lvl7pPr>
            <a:lvl8pPr marL="3529401" indent="0">
              <a:buNone/>
              <a:defRPr sz="2200"/>
            </a:lvl8pPr>
            <a:lvl9pPr marL="403360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6061862"/>
            <a:ext cx="5941695" cy="909010"/>
          </a:xfrm>
        </p:spPr>
        <p:txBody>
          <a:bodyPr/>
          <a:lstStyle>
            <a:lvl1pPr marL="0" indent="0">
              <a:buNone/>
              <a:defRPr sz="1500"/>
            </a:lvl1pPr>
            <a:lvl2pPr marL="504200" indent="0">
              <a:buNone/>
              <a:defRPr sz="1300"/>
            </a:lvl2pPr>
            <a:lvl3pPr marL="1008400" indent="0">
              <a:buNone/>
              <a:defRPr sz="1100"/>
            </a:lvl3pPr>
            <a:lvl4pPr marL="1512600" indent="0">
              <a:buNone/>
              <a:defRPr sz="1000"/>
            </a:lvl4pPr>
            <a:lvl5pPr marL="2016801" indent="0">
              <a:buNone/>
              <a:defRPr sz="1000"/>
            </a:lvl5pPr>
            <a:lvl6pPr marL="2521001" indent="0">
              <a:buNone/>
              <a:defRPr sz="1000"/>
            </a:lvl6pPr>
            <a:lvl7pPr marL="3025201" indent="0">
              <a:buNone/>
              <a:defRPr sz="1000"/>
            </a:lvl7pPr>
            <a:lvl8pPr marL="3529401" indent="0">
              <a:buNone/>
              <a:defRPr sz="1000"/>
            </a:lvl8pPr>
            <a:lvl9pPr marL="4033601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310176"/>
            <a:ext cx="8912543" cy="1290902"/>
          </a:xfrm>
          <a:prstGeom prst="rect">
            <a:avLst/>
          </a:prstGeom>
        </p:spPr>
        <p:txBody>
          <a:bodyPr vert="horz" lIns="100840" tIns="50420" rIns="100840" bIns="504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807263"/>
            <a:ext cx="8912543" cy="5111615"/>
          </a:xfrm>
          <a:prstGeom prst="rect">
            <a:avLst/>
          </a:prstGeom>
        </p:spPr>
        <p:txBody>
          <a:bodyPr vert="horz" lIns="100840" tIns="50420" rIns="100840" bIns="504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1" y="7178851"/>
            <a:ext cx="2310659" cy="412372"/>
          </a:xfrm>
          <a:prstGeom prst="rect">
            <a:avLst/>
          </a:prstGeom>
        </p:spPr>
        <p:txBody>
          <a:bodyPr vert="horz" lIns="100840" tIns="50420" rIns="100840" bIns="504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3966-D5C0-EE4F-A8EA-62A5D2F337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5" y="7178851"/>
            <a:ext cx="3135895" cy="412372"/>
          </a:xfrm>
          <a:prstGeom prst="rect">
            <a:avLst/>
          </a:prstGeom>
        </p:spPr>
        <p:txBody>
          <a:bodyPr vert="horz" lIns="100840" tIns="50420" rIns="100840" bIns="504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5" y="7178851"/>
            <a:ext cx="2310659" cy="412372"/>
          </a:xfrm>
          <a:prstGeom prst="rect">
            <a:avLst/>
          </a:prstGeom>
        </p:spPr>
        <p:txBody>
          <a:bodyPr vert="horz" lIns="100840" tIns="50420" rIns="100840" bIns="504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640D-858F-9243-9CB1-649F5F21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7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42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150" indent="-378150" algn="l" defTabSz="50420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ogrencikongresi2024.gazi.edu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ZI_UNIVERSITESI_PP_SUNU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4"/>
            <a:ext cx="9902825" cy="7739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4493623"/>
            <a:ext cx="9575074" cy="1658983"/>
          </a:xfrm>
        </p:spPr>
        <p:txBody>
          <a:bodyPr>
            <a:normAutofit fontScale="90000"/>
          </a:bodyPr>
          <a:lstStyle/>
          <a:p>
            <a:r>
              <a:rPr lang="tr-TR" sz="5400" b="1" dirty="0">
                <a:cs typeface="Bold Italic Art" panose="02010400000000000000" pitchFamily="2" charset="-78"/>
              </a:rPr>
              <a:t>I. ÖĞRENCİ PROJELERİ KONGRESİ VE BİLİM ŞENLİKLERİ</a:t>
            </a:r>
          </a:p>
        </p:txBody>
      </p:sp>
    </p:spTree>
    <p:extLst>
      <p:ext uri="{BB962C8B-B14F-4D97-AF65-F5344CB8AC3E}">
        <p14:creationId xmlns:p14="http://schemas.microsoft.com/office/powerpoint/2010/main" val="55869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1EAFE-A3CC-B631-77AC-48E72A3F5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1BE915C4-0F3A-AA8F-0E2B-DB4CAB70E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97820"/>
              </p:ext>
            </p:extLst>
          </p:nvPr>
        </p:nvGraphicFramePr>
        <p:xfrm>
          <a:off x="326571" y="2640525"/>
          <a:ext cx="9313817" cy="40117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30098">
                  <a:extLst>
                    <a:ext uri="{9D8B030D-6E8A-4147-A177-3AD203B41FA5}">
                      <a16:colId xmlns:a16="http://schemas.microsoft.com/office/drawing/2014/main" val="1670368350"/>
                    </a:ext>
                  </a:extLst>
                </a:gridCol>
                <a:gridCol w="2031062">
                  <a:extLst>
                    <a:ext uri="{9D8B030D-6E8A-4147-A177-3AD203B41FA5}">
                      <a16:colId xmlns:a16="http://schemas.microsoft.com/office/drawing/2014/main" val="734640620"/>
                    </a:ext>
                  </a:extLst>
                </a:gridCol>
                <a:gridCol w="1852657">
                  <a:extLst>
                    <a:ext uri="{9D8B030D-6E8A-4147-A177-3AD203B41FA5}">
                      <a16:colId xmlns:a16="http://schemas.microsoft.com/office/drawing/2014/main" val="1357850396"/>
                    </a:ext>
                  </a:extLst>
                </a:gridCol>
              </a:tblGrid>
              <a:tr h="346599">
                <a:tc>
                  <a:txBody>
                    <a:bodyPr/>
                    <a:lstStyle/>
                    <a:p>
                      <a:pPr algn="just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Akademik Birim Yöneticileri ile Toplantı</a:t>
                      </a: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04 Mart 2024</a:t>
                      </a: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accent5"/>
                          </a:solidFill>
                        </a:rPr>
                        <a:t>Gerçekleştirildi</a:t>
                      </a:r>
                    </a:p>
                  </a:txBody>
                  <a:tcPr marL="74271" marR="74271" marT="37136" marB="37136"/>
                </a:tc>
                <a:extLst>
                  <a:ext uri="{0D108BD9-81ED-4DB2-BD59-A6C34878D82A}">
                    <a16:rowId xmlns:a16="http://schemas.microsoft.com/office/drawing/2014/main" val="96210580"/>
                  </a:ext>
                </a:extLst>
              </a:tr>
              <a:tr h="618927">
                <a:tc>
                  <a:txBody>
                    <a:bodyPr/>
                    <a:lstStyle/>
                    <a:p>
                      <a:pPr algn="just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Kongre Düzenleme Kurulu İçin Birimlerden Öğrenci ve Akademik Personel Talebi</a:t>
                      </a: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08 Mart 2024</a:t>
                      </a: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accent5"/>
                          </a:solidFill>
                        </a:rPr>
                        <a:t>Kurul oluşturuldu.</a:t>
                      </a:r>
                    </a:p>
                  </a:txBody>
                  <a:tcPr marL="74271" marR="74271" marT="37136" marB="37136"/>
                </a:tc>
                <a:extLst>
                  <a:ext uri="{0D108BD9-81ED-4DB2-BD59-A6C34878D82A}">
                    <a16:rowId xmlns:a16="http://schemas.microsoft.com/office/drawing/2014/main" val="145493832"/>
                  </a:ext>
                </a:extLst>
              </a:tr>
              <a:tr h="618927">
                <a:tc>
                  <a:txBody>
                    <a:bodyPr/>
                    <a:lstStyle/>
                    <a:p>
                      <a:pPr algn="just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Akademik Birim Değerlendirme Kurulunun Oluşturulması</a:t>
                      </a: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08 Mart 2024</a:t>
                      </a:r>
                    </a:p>
                    <a:p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accent5"/>
                          </a:solidFill>
                        </a:rPr>
                        <a:t>Birimlerde Kurullar oluşturuldu.</a:t>
                      </a:r>
                    </a:p>
                  </a:txBody>
                  <a:tcPr marL="74271" marR="74271" marT="37136" marB="37136"/>
                </a:tc>
                <a:extLst>
                  <a:ext uri="{0D108BD9-81ED-4DB2-BD59-A6C34878D82A}">
                    <a16:rowId xmlns:a16="http://schemas.microsoft.com/office/drawing/2014/main" val="4014253511"/>
                  </a:ext>
                </a:extLst>
              </a:tr>
              <a:tr h="618927">
                <a:tc>
                  <a:txBody>
                    <a:bodyPr/>
                    <a:lstStyle/>
                    <a:p>
                      <a:pPr algn="just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En Fazla Sayıda Projesi Olan Öğretim Elemanlarının Belirlenmesi</a:t>
                      </a: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15 Mart 2024</a:t>
                      </a:r>
                    </a:p>
                    <a:p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endParaRPr lang="tr-TR" sz="18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74271" marR="74271" marT="37136" marB="37136"/>
                </a:tc>
                <a:extLst>
                  <a:ext uri="{0D108BD9-81ED-4DB2-BD59-A6C34878D82A}">
                    <a16:rowId xmlns:a16="http://schemas.microsoft.com/office/drawing/2014/main" val="3730591747"/>
                  </a:ext>
                </a:extLst>
              </a:tr>
              <a:tr h="618927">
                <a:tc>
                  <a:txBody>
                    <a:bodyPr/>
                    <a:lstStyle/>
                    <a:p>
                      <a:pPr algn="just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Bildiri Başvurularının Kanıtlarıyla birlikte Akademik Birimlerde Toplanması</a:t>
                      </a: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22 Mart 2024</a:t>
                      </a:r>
                    </a:p>
                    <a:p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accent5"/>
                          </a:solidFill>
                        </a:rPr>
                        <a:t>29/03/2024</a:t>
                      </a:r>
                      <a:r>
                        <a:rPr lang="tr-TR" sz="1800" b="1" baseline="0" dirty="0">
                          <a:solidFill>
                            <a:schemeClr val="accent5"/>
                          </a:solidFill>
                        </a:rPr>
                        <a:t> </a:t>
                      </a:r>
                      <a:endParaRPr lang="tr-TR" sz="18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74271" marR="74271" marT="37136" marB="37136"/>
                </a:tc>
                <a:extLst>
                  <a:ext uri="{0D108BD9-81ED-4DB2-BD59-A6C34878D82A}">
                    <a16:rowId xmlns:a16="http://schemas.microsoft.com/office/drawing/2014/main" val="1270950747"/>
                  </a:ext>
                </a:extLst>
              </a:tr>
              <a:tr h="891254">
                <a:tc>
                  <a:txBody>
                    <a:bodyPr/>
                    <a:lstStyle/>
                    <a:p>
                      <a:pPr algn="just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Akademik Birim Değerlendirme Kurulunun Bildirilerle İlgili Yaptıkları Değerlendirme</a:t>
                      </a:r>
                    </a:p>
                    <a:p>
                      <a:pPr algn="just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Sonucunun, Kongre Düzenleme Kuruluna Gönderilmesi</a:t>
                      </a: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29 Mart 2024</a:t>
                      </a:r>
                    </a:p>
                    <a:p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4271" marR="74271" marT="37136" marB="37136"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accent5"/>
                          </a:solidFill>
                        </a:rPr>
                        <a:t>5/4/2024 </a:t>
                      </a:r>
                    </a:p>
                  </a:txBody>
                  <a:tcPr marL="74271" marR="74271" marT="37136" marB="37136"/>
                </a:tc>
                <a:extLst>
                  <a:ext uri="{0D108BD9-81ED-4DB2-BD59-A6C34878D82A}">
                    <a16:rowId xmlns:a16="http://schemas.microsoft.com/office/drawing/2014/main" val="4208905677"/>
                  </a:ext>
                </a:extLst>
              </a:tr>
            </a:tbl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95140" y="1355205"/>
            <a:ext cx="8912543" cy="1290902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</a:rPr>
              <a:t>İŞ PLANI</a:t>
            </a:r>
          </a:p>
        </p:txBody>
      </p:sp>
    </p:spTree>
    <p:extLst>
      <p:ext uri="{BB962C8B-B14F-4D97-AF65-F5344CB8AC3E}">
        <p14:creationId xmlns:p14="http://schemas.microsoft.com/office/powerpoint/2010/main" val="63902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89" y="100070"/>
            <a:ext cx="6032672" cy="75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9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7B6E051D-BCA4-E3A3-DA54-B6AD7982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38" y="134842"/>
            <a:ext cx="6479710" cy="73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3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1450" y="1260433"/>
            <a:ext cx="8912543" cy="129090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Düzenleme Kurulu Görevleri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140" y="2371788"/>
            <a:ext cx="8912543" cy="4528374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Kongre süreçlerinde akademik birimlerle ilgili tüm faaliyetlerde o akademik birimlerin düzenleme kurulu sorumludur. </a:t>
            </a:r>
          </a:p>
          <a:p>
            <a:r>
              <a:rPr lang="tr-TR" dirty="0"/>
              <a:t>Duyuru ve bilgilendirmelerimizin Fakülte Düzenleme Kuruluna iletilmesi</a:t>
            </a:r>
          </a:p>
          <a:p>
            <a:r>
              <a:rPr lang="tr-TR" dirty="0"/>
              <a:t>İnternet sayfamızın sürekli takibi</a:t>
            </a:r>
          </a:p>
          <a:p>
            <a:r>
              <a:rPr lang="tr-TR" dirty="0"/>
              <a:t>Kongre belgelerinin, kitapçığının, salonlarının, şenlik alanının, katılım belgelerinin, isimliklerin hazırlanması</a:t>
            </a:r>
          </a:p>
          <a:p>
            <a:r>
              <a:rPr lang="tr-TR" dirty="0"/>
              <a:t>Yazışmaların takibi</a:t>
            </a:r>
          </a:p>
        </p:txBody>
      </p:sp>
    </p:spTree>
    <p:extLst>
      <p:ext uri="{BB962C8B-B14F-4D97-AF65-F5344CB8AC3E}">
        <p14:creationId xmlns:p14="http://schemas.microsoft.com/office/powerpoint/2010/main" val="78996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5141" y="1368269"/>
            <a:ext cx="8912543" cy="129090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Düzenleme Kurulu Görevleri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141" y="2508069"/>
            <a:ext cx="8912543" cy="4937760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Düzenleme Kurulu üyelerinin kongrenin planlamasında birimlerdeki geri bildirimleri takip etmeleri beklenmektedir .</a:t>
            </a:r>
          </a:p>
          <a:p>
            <a:r>
              <a:rPr lang="tr-TR" dirty="0"/>
              <a:t>Akademik birim değerlendirme kurulu ile işbirliği yapmak</a:t>
            </a:r>
          </a:p>
          <a:p>
            <a:r>
              <a:rPr lang="tr-TR" dirty="0"/>
              <a:t>Sempozyum bilim kurulu için akademik personel önerisi</a:t>
            </a:r>
          </a:p>
          <a:p>
            <a:r>
              <a:rPr lang="tr-TR" dirty="0"/>
              <a:t>Kongre gününde bağlı bulundukları akademik birimin işlerinden sorumlu olacaktır. </a:t>
            </a:r>
          </a:p>
          <a:p>
            <a:r>
              <a:rPr lang="tr-TR" dirty="0"/>
              <a:t>Kongreye katılım sağlayacak öğrenci topluluklarının bilgilendirme ve kongre sürecindeki işlemlerinde işbirliği yapmak</a:t>
            </a:r>
          </a:p>
          <a:p>
            <a:r>
              <a:rPr lang="tr-TR" dirty="0"/>
              <a:t>Kongreye öğrencilerin ulaşımı ve lojistik destekten sorumlu olmak</a:t>
            </a:r>
          </a:p>
        </p:txBody>
      </p:sp>
    </p:spTree>
    <p:extLst>
      <p:ext uri="{BB962C8B-B14F-4D97-AF65-F5344CB8AC3E}">
        <p14:creationId xmlns:p14="http://schemas.microsoft.com/office/powerpoint/2010/main" val="339653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0638" y="1543738"/>
            <a:ext cx="8912543" cy="1290902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Düzenleme Kurulu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Öğrenci Temsilcisi Görevleri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141" y="2834640"/>
            <a:ext cx="8912543" cy="430630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Kongre sürecinde kendi akademik birimlerindeki öğrencilerle işbirliği sağlanması </a:t>
            </a:r>
          </a:p>
          <a:p>
            <a:r>
              <a:rPr lang="tr-TR" dirty="0"/>
              <a:t>Akademik Birim Değerlendirme komisyonunun vereceği görevleri yapmak</a:t>
            </a:r>
          </a:p>
          <a:p>
            <a:r>
              <a:rPr lang="tr-TR" dirty="0"/>
              <a:t>Kongre gününde tüm gün </a:t>
            </a:r>
            <a:r>
              <a:rPr lang="tr-TR" dirty="0" err="1"/>
              <a:t>sekreterya</a:t>
            </a:r>
            <a:r>
              <a:rPr lang="tr-TR" dirty="0"/>
              <a:t> ile işbirliği içinde verilecek görevleri yapmak</a:t>
            </a:r>
          </a:p>
          <a:p>
            <a:r>
              <a:rPr lang="tr-TR" dirty="0"/>
              <a:t>Diğer akademik birim öğrenci temsilcisi ile iletişim ve işbirliği halinde olmak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90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ZI_UNIVERSITESI_PP_SUNUM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2"/>
            <a:ext cx="9902825" cy="7741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4628746"/>
            <a:ext cx="8417401" cy="166024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NeueLT Std Blk"/>
                <a:cs typeface="HelveticaNeueLT Std Blk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34343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DB65-BF62-CD33-8127-C6B6EAC4D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BEF9056B-1C45-773E-2774-DF88F5850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7627" y="3748921"/>
            <a:ext cx="247571" cy="2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71" tIns="37136" rIns="74271" bIns="37136" numCol="1" anchor="t" anchorCtr="0" compatLnSpc="1">
            <a:prstTxWarp prst="textNoShape">
              <a:avLst/>
            </a:prstTxWarp>
          </a:bodyPr>
          <a:lstStyle/>
          <a:p>
            <a:endParaRPr lang="tr-TR" sz="1624"/>
          </a:p>
        </p:txBody>
      </p:sp>
      <p:sp>
        <p:nvSpPr>
          <p:cNvPr id="13" name="İçerik Yer Tutucusu 12"/>
          <p:cNvSpPr>
            <a:spLocks noGrp="1"/>
          </p:cNvSpPr>
          <p:nvPr>
            <p:ph idx="1"/>
          </p:nvPr>
        </p:nvSpPr>
        <p:spPr>
          <a:xfrm>
            <a:off x="4650376" y="2116183"/>
            <a:ext cx="5068389" cy="4727179"/>
          </a:xfrm>
        </p:spPr>
        <p:txBody>
          <a:bodyPr/>
          <a:lstStyle/>
          <a:p>
            <a:r>
              <a:rPr lang="tr-TR" dirty="0"/>
              <a:t>Web sitesi:</a:t>
            </a:r>
          </a:p>
          <a:p>
            <a:pPr marL="0" indent="0">
              <a:buNone/>
            </a:pPr>
            <a:r>
              <a:rPr lang="tr-TR" sz="2200" dirty="0">
                <a:hlinkClick r:id="rId2"/>
              </a:rPr>
              <a:t>https://ogrencikongresi2024.gazi.edu.tr/</a:t>
            </a:r>
            <a:endParaRPr lang="tr-TR" sz="2200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E-mail adresi:</a:t>
            </a:r>
          </a:p>
          <a:p>
            <a:pPr marL="0" indent="0">
              <a:buNone/>
            </a:pPr>
            <a:r>
              <a:rPr lang="tr-TR" sz="2800" dirty="0"/>
              <a:t>ogrencikongresi2024@gazi.edu.tr </a:t>
            </a:r>
          </a:p>
        </p:txBody>
      </p:sp>
      <p:pic>
        <p:nvPicPr>
          <p:cNvPr id="3" name="Resim 2" descr="metin, ekran görüntüsü, grafik tasarım, poster içeren bir resim&#10;&#10;Açıklama otomatik olarak oluşturuldu">
            <a:extLst>
              <a:ext uri="{FF2B5EF4-FFF2-40B4-BE49-F238E27FC236}">
                <a16:creationId xmlns:a16="http://schemas.microsoft.com/office/drawing/2014/main" id="{789011C8-B796-2984-1C48-2A7AED40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1" y="1602610"/>
            <a:ext cx="4457389" cy="55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9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DB65-BF62-CD33-8127-C6B6EAC4D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BEF9056B-1C45-773E-2774-DF88F5850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7627" y="3748921"/>
            <a:ext cx="247571" cy="2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71" tIns="37136" rIns="74271" bIns="37136" numCol="1" anchor="t" anchorCtr="0" compatLnSpc="1">
            <a:prstTxWarp prst="textNoShape">
              <a:avLst/>
            </a:prstTxWarp>
          </a:bodyPr>
          <a:lstStyle/>
          <a:p>
            <a:endParaRPr lang="tr-TR" sz="1624"/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495140" y="1729516"/>
            <a:ext cx="8912543" cy="990048"/>
          </a:xfrm>
        </p:spPr>
        <p:txBody>
          <a:bodyPr>
            <a:normAutofit fontScale="90000"/>
          </a:bodyPr>
          <a:lstStyle/>
          <a:p>
            <a:br>
              <a:rPr lang="tr-TR" sz="5400" b="1" dirty="0">
                <a:solidFill>
                  <a:srgbClr val="FF0000"/>
                </a:solidFill>
                <a:cs typeface="Bold Italic Art" panose="02010400000000000000" pitchFamily="2" charset="-78"/>
              </a:rPr>
            </a:br>
            <a:r>
              <a:rPr lang="tr-TR" sz="5400" b="1" dirty="0">
                <a:solidFill>
                  <a:srgbClr val="FF0000"/>
                </a:solidFill>
                <a:cs typeface="Bold Italic Art" panose="02010400000000000000" pitchFamily="2" charset="-78"/>
              </a:rPr>
              <a:t>KONGRENİN AMACI </a:t>
            </a:r>
            <a:br>
              <a:rPr lang="tr-TR" sz="5400" b="1" dirty="0">
                <a:solidFill>
                  <a:srgbClr val="FF0000"/>
                </a:solidFill>
                <a:cs typeface="Bold Italic Art" panose="02010400000000000000" pitchFamily="2" charset="-78"/>
              </a:rPr>
            </a:b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95141" y="2719564"/>
            <a:ext cx="8912543" cy="4199314"/>
          </a:xfrm>
        </p:spPr>
        <p:txBody>
          <a:bodyPr>
            <a:normAutofit/>
          </a:bodyPr>
          <a:lstStyle/>
          <a:p>
            <a:pPr algn="just"/>
            <a:r>
              <a:rPr lang="tr-TR" sz="3600" dirty="0"/>
              <a:t> Üniversitemizin ev sahipliğinde gerçekleştirilecek “Öğrenci Projeleri Kongresi ve Bilim Şenlikleri” ön lisans ve lisans öğrencilerini projeler yoluyla araştırmaya teşvik etmeyi ve ‘araştırmacı öğrenci’ süreçlerine katkıyı amaçlamaktadır.</a:t>
            </a:r>
          </a:p>
          <a:p>
            <a:pPr marL="0" indent="0">
              <a:buNone/>
            </a:pPr>
            <a:endParaRPr lang="tr-TR" sz="3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51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EA60-5941-BBD7-7B7B-7EF3BF404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95140" y="1556706"/>
            <a:ext cx="8912543" cy="1172222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  <a:cs typeface="Bold Italic Art" panose="02010400000000000000" pitchFamily="2" charset="-78"/>
              </a:rPr>
              <a:t>KONGRENİN KAPSAMI 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95140" y="2728928"/>
            <a:ext cx="8912543" cy="4111851"/>
          </a:xfrm>
        </p:spPr>
        <p:txBody>
          <a:bodyPr/>
          <a:lstStyle/>
          <a:p>
            <a:pPr algn="just"/>
            <a:r>
              <a:rPr lang="tr-TR" sz="3600" dirty="0"/>
              <a:t>Öğrenciler ön lisans ve lisans eğitimlerinde görev aldıkları projelerden üretilen bildirileri sözlü veya poster olarak sunabileceklerdir. </a:t>
            </a:r>
          </a:p>
          <a:p>
            <a:pPr algn="just"/>
            <a:r>
              <a:rPr lang="tr-TR" sz="3600" dirty="0"/>
              <a:t>Bu bildiriler arasında Bilim Kurulu tarafından seçilenlere ödül verilecektir.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120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8EC2-8CC5-5706-785F-0C4CB8C6D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6C1258C-490E-B46C-B883-A004A1052813}"/>
              </a:ext>
            </a:extLst>
          </p:cNvPr>
          <p:cNvSpPr txBox="1"/>
          <p:nvPr/>
        </p:nvSpPr>
        <p:spPr>
          <a:xfrm>
            <a:off x="643040" y="2195585"/>
            <a:ext cx="8424789" cy="96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843" dirty="0"/>
          </a:p>
          <a:p>
            <a:pPr algn="just"/>
            <a:endParaRPr lang="tr-TR" sz="2843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95141" y="1550134"/>
            <a:ext cx="8912543" cy="1290902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  <a:cs typeface="Bold Italic Art" panose="02010400000000000000" pitchFamily="2" charset="-78"/>
              </a:rPr>
              <a:t>KONGRENİN KAPSAMI 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43040" y="2756263"/>
            <a:ext cx="8912543" cy="4708922"/>
          </a:xfrm>
        </p:spPr>
        <p:txBody>
          <a:bodyPr/>
          <a:lstStyle/>
          <a:p>
            <a:r>
              <a:rPr lang="tr-TR" sz="3600" dirty="0"/>
              <a:t>Ayrıca kongreye katılan öğrencilere katılım belgesi düzenlenecektir. </a:t>
            </a:r>
          </a:p>
          <a:p>
            <a:r>
              <a:rPr lang="tr-TR" sz="3600" dirty="0"/>
              <a:t>Böylece öğrencilerimiz kongremizde yaptıkları faaliyetlerle sosyal transkriptleri için puan alabileceklerdir.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54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BA8D4-EB0C-DD99-F677-C5768070E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95140" y="1420518"/>
            <a:ext cx="8912543" cy="1290902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  <a:cs typeface="Bold Italic Art" panose="02010400000000000000" pitchFamily="2" charset="-78"/>
              </a:rPr>
              <a:t>KATILIMCILAR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643040" y="2545226"/>
            <a:ext cx="8912543" cy="511161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sz="3600" dirty="0"/>
              <a:t>Kongreye sözlü veya poster sunumu ile katılacak öğrenciler aşağıdaki çalışmalardan en az birisinde yürütücü, araştırmacı, </a:t>
            </a:r>
            <a:r>
              <a:rPr lang="tr-TR" sz="3600" dirty="0" err="1"/>
              <a:t>bursiyer</a:t>
            </a:r>
            <a:r>
              <a:rPr lang="tr-TR" sz="3600" dirty="0"/>
              <a:t> veya proje ortağı olarak yer almalıdır. </a:t>
            </a:r>
          </a:p>
          <a:p>
            <a:pPr algn="just"/>
            <a:endParaRPr lang="tr-TR" sz="3600" dirty="0"/>
          </a:p>
          <a:p>
            <a:pPr algn="just"/>
            <a:r>
              <a:rPr lang="tr-TR" sz="3600" dirty="0"/>
              <a:t>1- TÜBİTAK 2209-A Üniversite Öğrencileri Araştırma Projeleri Destekleme Programı,</a:t>
            </a:r>
          </a:p>
          <a:p>
            <a:pPr algn="just"/>
            <a:r>
              <a:rPr lang="tr-TR" sz="3600" dirty="0"/>
              <a:t>2- TÜBİTAK 2209-B Üniversite Öğrencileri Sanayiye Yönelik Araştırma Projeleri Desteklemeği Programı, </a:t>
            </a:r>
          </a:p>
          <a:p>
            <a:pPr algn="just"/>
            <a:r>
              <a:rPr lang="tr-TR" sz="3600" dirty="0"/>
              <a:t>3- TÜBİTAK STAR Projeleri</a:t>
            </a:r>
          </a:p>
          <a:p>
            <a:pPr algn="just"/>
            <a:r>
              <a:rPr lang="tr-TR" sz="3600" dirty="0"/>
              <a:t>4- Üniversitelerin Bilimsel Araştırma Projeleri (BAP) Koordinasyon Birimi Destekleri </a:t>
            </a:r>
          </a:p>
          <a:p>
            <a:r>
              <a:rPr lang="tr-TR" sz="3600" dirty="0"/>
              <a:t>5- Ulusal ve Uluslararası Kurumlardan sağlanan hakemli projeler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318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43040" y="1381331"/>
            <a:ext cx="8912543" cy="1290902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  <a:cs typeface="Bold Italic Art" panose="02010400000000000000" pitchFamily="2" charset="-78"/>
              </a:rPr>
              <a:t>ÖNEMLİ BİLGİLER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83326" y="2547257"/>
            <a:ext cx="9326881" cy="4627224"/>
          </a:xfrm>
        </p:spPr>
        <p:txBody>
          <a:bodyPr>
            <a:normAutofit lnSpcReduction="10000"/>
          </a:bodyPr>
          <a:lstStyle/>
          <a:p>
            <a:r>
              <a:rPr lang="tr-TR" sz="3600" b="1" dirty="0"/>
              <a:t>Kongre  Katılım Ücreti</a:t>
            </a:r>
          </a:p>
          <a:p>
            <a:r>
              <a:rPr lang="tr-TR" sz="3600" dirty="0">
                <a:highlight>
                  <a:srgbClr val="FFFF00"/>
                </a:highlight>
              </a:rPr>
              <a:t>Ücretsiz</a:t>
            </a:r>
          </a:p>
          <a:p>
            <a:r>
              <a:rPr lang="tr-TR" sz="3600" b="1" dirty="0"/>
              <a:t>Kongre Yeri</a:t>
            </a:r>
          </a:p>
          <a:p>
            <a:r>
              <a:rPr lang="tr-TR" sz="3600" dirty="0"/>
              <a:t>Gazi Üniversitesi yerleşkesinde gerçekleştirilecektir.</a:t>
            </a:r>
          </a:p>
          <a:p>
            <a:r>
              <a:rPr lang="tr-TR" sz="3600" b="1" dirty="0"/>
              <a:t>Kongre Tarihi</a:t>
            </a:r>
            <a:endParaRPr lang="tr-TR" sz="3600" dirty="0"/>
          </a:p>
          <a:p>
            <a:r>
              <a:rPr lang="tr-TR" sz="3600" dirty="0"/>
              <a:t>13 Mayıs 2024 tarihinde 9.00-17.30 saatleri arasında yapılacaktır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447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95C0E-4B42-6AFA-7BC2-7A70BF62F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3040" y="1251948"/>
            <a:ext cx="8912543" cy="1290902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TASLAK PROGRAM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331" y="2287839"/>
            <a:ext cx="8912543" cy="511161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Sabah Oturumu (Mimar Kemaleddin Salonu)</a:t>
            </a:r>
            <a:endParaRPr lang="tr-TR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Açış Konuşmaları</a:t>
            </a:r>
            <a:endParaRPr lang="tr-TR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Rektör Prof. Dr. Sayın Musa </a:t>
            </a:r>
            <a:r>
              <a:rPr lang="tr-TR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YILDIZ’ın</a:t>
            </a: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  açılış konuşması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TÜBİTAK Başkanı Prof. Dr. Sayın Hasan </a:t>
            </a:r>
            <a:r>
              <a:rPr lang="tr-TR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MANDAL’ın</a:t>
            </a: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  açılış konuşması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YÖK Başkanı Prof. Dr. Sayın Erol </a:t>
            </a:r>
            <a:r>
              <a:rPr lang="tr-TR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ÖZVAR’ın</a:t>
            </a: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 açılış konuşması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Oturum I</a:t>
            </a:r>
            <a:endParaRPr lang="tr-TR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-Öğrenci Deneyim Paylaşımı, Başarı Öyküsü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-Öğrenci Deneyim Paylaşımı, Başarı Öyküsü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-Öğretim Üyesi Deneyim Paylaşımı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Kahve Arası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Oturum II</a:t>
            </a:r>
            <a:endParaRPr lang="tr-TR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-Onur Konuğu Konuşması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514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95C0E-4B42-6AFA-7BC2-7A70BF62F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1422" y="1217747"/>
            <a:ext cx="8912543" cy="1290902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TASLAK PROGRAM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520" y="2393707"/>
            <a:ext cx="8386353" cy="492970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Bilim Şenlik Alanında Yemek ve Stant Ziyareti</a:t>
            </a:r>
            <a:endParaRPr lang="tr-TR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Poster Saati (Teknoloji Fakültesi)</a:t>
            </a:r>
            <a:endParaRPr lang="tr-TR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dirty="0">
                <a:ea typeface="Calibri" panose="020F0502020204030204" pitchFamily="34" charset="0"/>
                <a:cs typeface="Times New Roman" panose="02020603050405020304" pitchFamily="18" charset="0"/>
              </a:rPr>
              <a:t>-Jürinin ve ziyaretçilerin posterleri incelemesi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Oturum III</a:t>
            </a:r>
            <a:endParaRPr lang="tr-TR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dirty="0">
                <a:ea typeface="Calibri" panose="020F0502020204030204" pitchFamily="34" charset="0"/>
                <a:cs typeface="Times New Roman" panose="02020603050405020304" pitchFamily="18" charset="0"/>
              </a:rPr>
              <a:t>-Öğrenci Sözlü Bildirileri (3 ayrı salon)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Oturum IV</a:t>
            </a:r>
            <a:r>
              <a:rPr lang="tr-TR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(Mimar Kemaleddin Salonu)</a:t>
            </a:r>
            <a:endParaRPr lang="tr-TR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dirty="0">
                <a:ea typeface="Calibri" panose="020F0502020204030204" pitchFamily="34" charset="0"/>
                <a:cs typeface="Times New Roman" panose="02020603050405020304" pitchFamily="18" charset="0"/>
              </a:rPr>
              <a:t>-Öğrenci projesi nasıl yazılır, raporlanır ve sonuçlanır 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Kapanış </a:t>
            </a:r>
            <a:endParaRPr lang="tr-TR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dirty="0">
                <a:ea typeface="Calibri" panose="020F0502020204030204" pitchFamily="34" charset="0"/>
                <a:cs typeface="Times New Roman" panose="02020603050405020304" pitchFamily="18" charset="0"/>
              </a:rPr>
              <a:t>-Onur Konuğu Konuşması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dirty="0">
                <a:ea typeface="Calibri" panose="020F0502020204030204" pitchFamily="34" charset="0"/>
                <a:cs typeface="Times New Roman" panose="02020603050405020304" pitchFamily="18" charset="0"/>
              </a:rPr>
              <a:t>-Ödüllerin Takdimi</a:t>
            </a:r>
          </a:p>
          <a:p>
            <a:pPr marL="0" indent="0">
              <a:lnSpc>
                <a:spcPct val="107000"/>
              </a:lnSpc>
              <a:spcAft>
                <a:spcPts val="650"/>
              </a:spcAft>
              <a:buNone/>
            </a:pPr>
            <a:r>
              <a:rPr lang="tr-TR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Şenlik Alanı Konser</a:t>
            </a:r>
            <a:endParaRPr lang="tr-TR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4557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569</Words>
  <Application>Microsoft Office PowerPoint</Application>
  <PresentationFormat>Özel</PresentationFormat>
  <Paragraphs>92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HelveticaNeueLT Std Blk</vt:lpstr>
      <vt:lpstr>Office Theme</vt:lpstr>
      <vt:lpstr>I. ÖĞRENCİ PROJELERİ KONGRESİ VE BİLİM ŞENLİKLERİ</vt:lpstr>
      <vt:lpstr>PowerPoint Sunusu</vt:lpstr>
      <vt:lpstr> KONGRENİN AMACI  </vt:lpstr>
      <vt:lpstr>KONGRENİN KAPSAMI </vt:lpstr>
      <vt:lpstr>KONGRENİN KAPSAMI </vt:lpstr>
      <vt:lpstr>KATILIMCILAR</vt:lpstr>
      <vt:lpstr>ÖNEMLİ BİLGİLER</vt:lpstr>
      <vt:lpstr>TASLAK PROGRAM</vt:lpstr>
      <vt:lpstr>TASLAK PROGRAM</vt:lpstr>
      <vt:lpstr>İŞ PLANI</vt:lpstr>
      <vt:lpstr>PowerPoint Sunusu</vt:lpstr>
      <vt:lpstr>PowerPoint Sunusu</vt:lpstr>
      <vt:lpstr>Düzenleme Kurulu Görevleri</vt:lpstr>
      <vt:lpstr>Düzenleme Kurulu Görevleri</vt:lpstr>
      <vt:lpstr>Düzenleme Kurulu  Öğrenci Temsilcisi Görevleri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HOŞGELDİNİZ</dc:title>
  <dc:creator>Gürkan Akbaş</dc:creator>
  <cp:lastModifiedBy>Gazi Basın</cp:lastModifiedBy>
  <cp:revision>29</cp:revision>
  <dcterms:created xsi:type="dcterms:W3CDTF">2017-10-25T15:55:19Z</dcterms:created>
  <dcterms:modified xsi:type="dcterms:W3CDTF">2024-03-18T12:32:44Z</dcterms:modified>
</cp:coreProperties>
</file>