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Calibri (MS) Bold" charset="1" panose="020F0702030404030204"/>
      <p:regular r:id="rId14"/>
    </p:embeddedFont>
    <p:embeddedFont>
      <p:font typeface="Poppins Bold" charset="1" panose="00000800000000000000"/>
      <p:regular r:id="rId15"/>
    </p:embeddedFont>
    <p:embeddedFont>
      <p:font typeface="Poppins" charset="1" panose="00000500000000000000"/>
      <p:regular r:id="rId16"/>
    </p:embeddedFont>
    <p:embeddedFont>
      <p:font typeface="Calibri (MS)" charset="1" panose="020F0502020204030204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jpeg" Type="http://schemas.openxmlformats.org/officeDocument/2006/relationships/image"/><Relationship Id="rId6" Target="../media/image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7543" cy="2099996"/>
            <a:chOff x="0" y="0"/>
            <a:chExt cx="24383390" cy="27999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3364" cy="2799969"/>
            </a:xfrm>
            <a:custGeom>
              <a:avLst/>
              <a:gdLst/>
              <a:ahLst/>
              <a:cxnLst/>
              <a:rect r="r" b="b" t="t" l="l"/>
              <a:pathLst>
                <a:path h="2799969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2799969"/>
                  </a:lnTo>
                  <a:lnTo>
                    <a:pt x="0" y="2799969"/>
                  </a:lnTo>
                  <a:close/>
                </a:path>
              </a:pathLst>
            </a:custGeom>
            <a:solidFill>
              <a:srgbClr val="112B46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541496" y="2804636"/>
            <a:ext cx="5363528" cy="2483167"/>
            <a:chOff x="0" y="0"/>
            <a:chExt cx="7151370" cy="331089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151370" cy="3310890"/>
            </a:xfrm>
            <a:custGeom>
              <a:avLst/>
              <a:gdLst/>
              <a:ahLst/>
              <a:cxnLst/>
              <a:rect r="r" b="b" t="t" l="l"/>
              <a:pathLst>
                <a:path h="3310890" w="7151370">
                  <a:moveTo>
                    <a:pt x="0" y="551815"/>
                  </a:moveTo>
                  <a:cubicBezTo>
                    <a:pt x="0" y="247015"/>
                    <a:pt x="247015" y="0"/>
                    <a:pt x="551815" y="0"/>
                  </a:cubicBezTo>
                  <a:lnTo>
                    <a:pt x="6599555" y="0"/>
                  </a:lnTo>
                  <a:cubicBezTo>
                    <a:pt x="6904355" y="0"/>
                    <a:pt x="7151370" y="247015"/>
                    <a:pt x="7151370" y="551815"/>
                  </a:cubicBezTo>
                  <a:lnTo>
                    <a:pt x="7151370" y="2759075"/>
                  </a:lnTo>
                  <a:cubicBezTo>
                    <a:pt x="7151370" y="3063875"/>
                    <a:pt x="6904355" y="3310890"/>
                    <a:pt x="6599555" y="3310890"/>
                  </a:cubicBezTo>
                  <a:lnTo>
                    <a:pt x="551815" y="3310890"/>
                  </a:lnTo>
                  <a:cubicBezTo>
                    <a:pt x="247015" y="3310890"/>
                    <a:pt x="0" y="3063875"/>
                    <a:pt x="0" y="2759075"/>
                  </a:cubicBezTo>
                  <a:close/>
                </a:path>
              </a:pathLst>
            </a:custGeom>
            <a:solidFill>
              <a:srgbClr val="F8F9FB"/>
            </a:solidFill>
            <a:ln w="14288" cap="sq">
              <a:solidFill>
                <a:srgbClr val="D2DCE6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685800" y="2564892"/>
            <a:ext cx="2468880" cy="384048"/>
            <a:chOff x="0" y="0"/>
            <a:chExt cx="3291840" cy="51206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291840" cy="512064"/>
            </a:xfrm>
            <a:custGeom>
              <a:avLst/>
              <a:gdLst/>
              <a:ahLst/>
              <a:cxnLst/>
              <a:rect r="r" b="b" t="t" l="l"/>
              <a:pathLst>
                <a:path h="512064" w="3291840">
                  <a:moveTo>
                    <a:pt x="0" y="85344"/>
                  </a:moveTo>
                  <a:cubicBezTo>
                    <a:pt x="0" y="38227"/>
                    <a:pt x="38227" y="0"/>
                    <a:pt x="85344" y="0"/>
                  </a:cubicBezTo>
                  <a:lnTo>
                    <a:pt x="3206496" y="0"/>
                  </a:lnTo>
                  <a:cubicBezTo>
                    <a:pt x="3253613" y="0"/>
                    <a:pt x="3291840" y="38227"/>
                    <a:pt x="3291840" y="85344"/>
                  </a:cubicBezTo>
                  <a:lnTo>
                    <a:pt x="3291840" y="426720"/>
                  </a:lnTo>
                  <a:cubicBezTo>
                    <a:pt x="3291840" y="473837"/>
                    <a:pt x="3253613" y="512064"/>
                    <a:pt x="3206496" y="512064"/>
                  </a:cubicBezTo>
                  <a:lnTo>
                    <a:pt x="85344" y="512064"/>
                  </a:lnTo>
                  <a:cubicBezTo>
                    <a:pt x="38227" y="512064"/>
                    <a:pt x="0" y="473837"/>
                    <a:pt x="0" y="426720"/>
                  </a:cubicBezTo>
                  <a:close/>
                </a:path>
              </a:pathLst>
            </a:custGeom>
            <a:solidFill>
              <a:srgbClr val="249C94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3291840" cy="5501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00"/>
                </a:lnSpc>
              </a:pPr>
              <a:r>
                <a:rPr lang="en-US" sz="15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1. BACKGROUND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165056" y="2804636"/>
            <a:ext cx="11535728" cy="2483167"/>
            <a:chOff x="0" y="0"/>
            <a:chExt cx="15380970" cy="331089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380970" cy="3310890"/>
            </a:xfrm>
            <a:custGeom>
              <a:avLst/>
              <a:gdLst/>
              <a:ahLst/>
              <a:cxnLst/>
              <a:rect r="r" b="b" t="t" l="l"/>
              <a:pathLst>
                <a:path h="3310890" w="15380970">
                  <a:moveTo>
                    <a:pt x="0" y="551815"/>
                  </a:moveTo>
                  <a:cubicBezTo>
                    <a:pt x="0" y="247015"/>
                    <a:pt x="247015" y="0"/>
                    <a:pt x="551815" y="0"/>
                  </a:cubicBezTo>
                  <a:lnTo>
                    <a:pt x="14829154" y="0"/>
                  </a:lnTo>
                  <a:cubicBezTo>
                    <a:pt x="15133954" y="0"/>
                    <a:pt x="15380970" y="247015"/>
                    <a:pt x="15380970" y="551815"/>
                  </a:cubicBezTo>
                  <a:lnTo>
                    <a:pt x="15380970" y="2759075"/>
                  </a:lnTo>
                  <a:cubicBezTo>
                    <a:pt x="15380970" y="3063875"/>
                    <a:pt x="15133954" y="3310890"/>
                    <a:pt x="14829154" y="3310890"/>
                  </a:cubicBezTo>
                  <a:lnTo>
                    <a:pt x="551815" y="3310890"/>
                  </a:lnTo>
                  <a:cubicBezTo>
                    <a:pt x="247015" y="3310890"/>
                    <a:pt x="0" y="3063875"/>
                    <a:pt x="0" y="2759075"/>
                  </a:cubicBezTo>
                  <a:close/>
                </a:path>
              </a:pathLst>
            </a:custGeom>
            <a:solidFill>
              <a:srgbClr val="F8F9FB"/>
            </a:solidFill>
            <a:ln w="14288" cap="sq">
              <a:solidFill>
                <a:srgbClr val="D2DCE6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6309360" y="2564892"/>
            <a:ext cx="2468880" cy="384048"/>
            <a:chOff x="0" y="0"/>
            <a:chExt cx="3291840" cy="51206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291840" cy="512064"/>
            </a:xfrm>
            <a:custGeom>
              <a:avLst/>
              <a:gdLst/>
              <a:ahLst/>
              <a:cxnLst/>
              <a:rect r="r" b="b" t="t" l="l"/>
              <a:pathLst>
                <a:path h="512064" w="3291840">
                  <a:moveTo>
                    <a:pt x="0" y="85344"/>
                  </a:moveTo>
                  <a:cubicBezTo>
                    <a:pt x="0" y="38227"/>
                    <a:pt x="38227" y="0"/>
                    <a:pt x="85344" y="0"/>
                  </a:cubicBezTo>
                  <a:lnTo>
                    <a:pt x="3206496" y="0"/>
                  </a:lnTo>
                  <a:cubicBezTo>
                    <a:pt x="3253613" y="0"/>
                    <a:pt x="3291840" y="38227"/>
                    <a:pt x="3291840" y="85344"/>
                  </a:cubicBezTo>
                  <a:lnTo>
                    <a:pt x="3291840" y="426720"/>
                  </a:lnTo>
                  <a:cubicBezTo>
                    <a:pt x="3291840" y="473837"/>
                    <a:pt x="3253613" y="512064"/>
                    <a:pt x="3206496" y="512064"/>
                  </a:cubicBezTo>
                  <a:lnTo>
                    <a:pt x="85344" y="512064"/>
                  </a:lnTo>
                  <a:cubicBezTo>
                    <a:pt x="38227" y="512064"/>
                    <a:pt x="0" y="473837"/>
                    <a:pt x="0" y="426720"/>
                  </a:cubicBezTo>
                  <a:close/>
                </a:path>
              </a:pathLst>
            </a:custGeom>
            <a:solidFill>
              <a:srgbClr val="249C94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3291840" cy="5501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00"/>
                </a:lnSpc>
              </a:pPr>
              <a:r>
                <a:rPr lang="en-US" sz="15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2. STUDY AREA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541496" y="5684996"/>
            <a:ext cx="17159288" cy="1660208"/>
            <a:chOff x="0" y="0"/>
            <a:chExt cx="22879050" cy="221361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2879050" cy="2213610"/>
            </a:xfrm>
            <a:custGeom>
              <a:avLst/>
              <a:gdLst/>
              <a:ahLst/>
              <a:cxnLst/>
              <a:rect r="r" b="b" t="t" l="l"/>
              <a:pathLst>
                <a:path h="2213610" w="22879050">
                  <a:moveTo>
                    <a:pt x="0" y="368935"/>
                  </a:moveTo>
                  <a:cubicBezTo>
                    <a:pt x="0" y="165227"/>
                    <a:pt x="165227" y="0"/>
                    <a:pt x="368935" y="0"/>
                  </a:cubicBezTo>
                  <a:lnTo>
                    <a:pt x="22510116" y="0"/>
                  </a:lnTo>
                  <a:cubicBezTo>
                    <a:pt x="22713823" y="0"/>
                    <a:pt x="22879050" y="165227"/>
                    <a:pt x="22879050" y="368935"/>
                  </a:cubicBezTo>
                  <a:lnTo>
                    <a:pt x="22879050" y="1844675"/>
                  </a:lnTo>
                  <a:cubicBezTo>
                    <a:pt x="22879050" y="2048383"/>
                    <a:pt x="22713823" y="2213610"/>
                    <a:pt x="22510116" y="2213610"/>
                  </a:cubicBezTo>
                  <a:lnTo>
                    <a:pt x="368935" y="2213610"/>
                  </a:lnTo>
                  <a:cubicBezTo>
                    <a:pt x="165227" y="2213610"/>
                    <a:pt x="0" y="2048383"/>
                    <a:pt x="0" y="1844675"/>
                  </a:cubicBezTo>
                  <a:close/>
                </a:path>
              </a:pathLst>
            </a:custGeom>
            <a:solidFill>
              <a:srgbClr val="F8F9FB"/>
            </a:solidFill>
            <a:ln w="14288" cap="sq">
              <a:solidFill>
                <a:srgbClr val="D2DCE6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685800" y="5445252"/>
            <a:ext cx="2468880" cy="384048"/>
            <a:chOff x="0" y="0"/>
            <a:chExt cx="3291840" cy="51206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3291840" cy="512064"/>
            </a:xfrm>
            <a:custGeom>
              <a:avLst/>
              <a:gdLst/>
              <a:ahLst/>
              <a:cxnLst/>
              <a:rect r="r" b="b" t="t" l="l"/>
              <a:pathLst>
                <a:path h="512064" w="3291840">
                  <a:moveTo>
                    <a:pt x="0" y="85344"/>
                  </a:moveTo>
                  <a:cubicBezTo>
                    <a:pt x="0" y="38227"/>
                    <a:pt x="38227" y="0"/>
                    <a:pt x="85344" y="0"/>
                  </a:cubicBezTo>
                  <a:lnTo>
                    <a:pt x="3206496" y="0"/>
                  </a:lnTo>
                  <a:cubicBezTo>
                    <a:pt x="3253613" y="0"/>
                    <a:pt x="3291840" y="38227"/>
                    <a:pt x="3291840" y="85344"/>
                  </a:cubicBezTo>
                  <a:lnTo>
                    <a:pt x="3291840" y="426720"/>
                  </a:lnTo>
                  <a:cubicBezTo>
                    <a:pt x="3291840" y="473837"/>
                    <a:pt x="3253613" y="512064"/>
                    <a:pt x="3206496" y="512064"/>
                  </a:cubicBezTo>
                  <a:lnTo>
                    <a:pt x="85344" y="512064"/>
                  </a:lnTo>
                  <a:cubicBezTo>
                    <a:pt x="38227" y="512064"/>
                    <a:pt x="0" y="473837"/>
                    <a:pt x="0" y="426720"/>
                  </a:cubicBezTo>
                  <a:close/>
                </a:path>
              </a:pathLst>
            </a:custGeom>
            <a:solidFill>
              <a:srgbClr val="249C94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3291840" cy="5501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00"/>
                </a:lnSpc>
              </a:pPr>
              <a:r>
                <a:rPr lang="en-US" sz="15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3. METHODOLOGY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541496" y="7605236"/>
            <a:ext cx="17159288" cy="1675924"/>
            <a:chOff x="0" y="0"/>
            <a:chExt cx="22879050" cy="223456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2879050" cy="2234565"/>
            </a:xfrm>
            <a:custGeom>
              <a:avLst/>
              <a:gdLst/>
              <a:ahLst/>
              <a:cxnLst/>
              <a:rect r="r" b="b" t="t" l="l"/>
              <a:pathLst>
                <a:path h="2234565" w="22879050">
                  <a:moveTo>
                    <a:pt x="0" y="372428"/>
                  </a:moveTo>
                  <a:cubicBezTo>
                    <a:pt x="0" y="166734"/>
                    <a:pt x="178816" y="0"/>
                    <a:pt x="399415" y="0"/>
                  </a:cubicBezTo>
                  <a:lnTo>
                    <a:pt x="22479634" y="0"/>
                  </a:lnTo>
                  <a:cubicBezTo>
                    <a:pt x="22700233" y="0"/>
                    <a:pt x="22879050" y="166734"/>
                    <a:pt x="22879050" y="372428"/>
                  </a:cubicBezTo>
                  <a:lnTo>
                    <a:pt x="22879050" y="1862138"/>
                  </a:lnTo>
                  <a:cubicBezTo>
                    <a:pt x="22879050" y="2067831"/>
                    <a:pt x="22700233" y="2234565"/>
                    <a:pt x="22479634" y="2234565"/>
                  </a:cubicBezTo>
                  <a:lnTo>
                    <a:pt x="399415" y="2234565"/>
                  </a:lnTo>
                  <a:cubicBezTo>
                    <a:pt x="178816" y="2234565"/>
                    <a:pt x="0" y="2067831"/>
                    <a:pt x="0" y="1862138"/>
                  </a:cubicBezTo>
                  <a:close/>
                </a:path>
              </a:pathLst>
            </a:custGeom>
            <a:solidFill>
              <a:srgbClr val="F8F9FB"/>
            </a:solidFill>
            <a:ln w="14288" cap="sq">
              <a:solidFill>
                <a:srgbClr val="D2DCE6"/>
              </a:solidFill>
              <a:prstDash val="solid"/>
              <a:miter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685800" y="7365492"/>
            <a:ext cx="2468880" cy="384048"/>
            <a:chOff x="0" y="0"/>
            <a:chExt cx="3291840" cy="512064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291840" cy="512064"/>
            </a:xfrm>
            <a:custGeom>
              <a:avLst/>
              <a:gdLst/>
              <a:ahLst/>
              <a:cxnLst/>
              <a:rect r="r" b="b" t="t" l="l"/>
              <a:pathLst>
                <a:path h="512064" w="3291840">
                  <a:moveTo>
                    <a:pt x="0" y="85344"/>
                  </a:moveTo>
                  <a:cubicBezTo>
                    <a:pt x="0" y="38227"/>
                    <a:pt x="38227" y="0"/>
                    <a:pt x="85344" y="0"/>
                  </a:cubicBezTo>
                  <a:lnTo>
                    <a:pt x="3206496" y="0"/>
                  </a:lnTo>
                  <a:cubicBezTo>
                    <a:pt x="3253613" y="0"/>
                    <a:pt x="3291840" y="38227"/>
                    <a:pt x="3291840" y="85344"/>
                  </a:cubicBezTo>
                  <a:lnTo>
                    <a:pt x="3291840" y="426720"/>
                  </a:lnTo>
                  <a:cubicBezTo>
                    <a:pt x="3291840" y="473837"/>
                    <a:pt x="3253613" y="512064"/>
                    <a:pt x="3206496" y="512064"/>
                  </a:cubicBezTo>
                  <a:lnTo>
                    <a:pt x="85344" y="512064"/>
                  </a:lnTo>
                  <a:cubicBezTo>
                    <a:pt x="38227" y="512064"/>
                    <a:pt x="0" y="473837"/>
                    <a:pt x="0" y="426720"/>
                  </a:cubicBezTo>
                  <a:close/>
                </a:path>
              </a:pathLst>
            </a:custGeom>
            <a:solidFill>
              <a:srgbClr val="249C94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3291840" cy="5501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00"/>
                </a:lnSpc>
              </a:pPr>
              <a:r>
                <a:rPr lang="en-US" sz="15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4. RESULTS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8393383" y="-6086"/>
            <a:ext cx="9894617" cy="2106082"/>
            <a:chOff x="0" y="0"/>
            <a:chExt cx="7949466" cy="1692054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4307" y="-5190"/>
              <a:ext cx="7942297" cy="1698323"/>
            </a:xfrm>
            <a:custGeom>
              <a:avLst/>
              <a:gdLst/>
              <a:ahLst/>
              <a:cxnLst/>
              <a:rect r="r" b="b" t="t" l="l"/>
              <a:pathLst>
                <a:path h="1698323" w="7942297">
                  <a:moveTo>
                    <a:pt x="7883322" y="1694032"/>
                  </a:moveTo>
                  <a:cubicBezTo>
                    <a:pt x="5303338" y="1697193"/>
                    <a:pt x="2741158" y="1693828"/>
                    <a:pt x="63094" y="1697244"/>
                  </a:cubicBezTo>
                  <a:cubicBezTo>
                    <a:pt x="23353" y="1693012"/>
                    <a:pt x="45766" y="1676086"/>
                    <a:pt x="38136" y="1661148"/>
                  </a:cubicBezTo>
                  <a:cubicBezTo>
                    <a:pt x="19219" y="1641979"/>
                    <a:pt x="-44185" y="1629794"/>
                    <a:pt x="51489" y="1593903"/>
                  </a:cubicBezTo>
                  <a:cubicBezTo>
                    <a:pt x="75652" y="1575294"/>
                    <a:pt x="96317" y="1553372"/>
                    <a:pt x="114757" y="1535834"/>
                  </a:cubicBezTo>
                  <a:cubicBezTo>
                    <a:pt x="194875" y="1515645"/>
                    <a:pt x="247492" y="1493365"/>
                    <a:pt x="325543" y="1466855"/>
                  </a:cubicBezTo>
                  <a:cubicBezTo>
                    <a:pt x="415358" y="1431371"/>
                    <a:pt x="351454" y="1399405"/>
                    <a:pt x="493568" y="1378349"/>
                  </a:cubicBezTo>
                  <a:cubicBezTo>
                    <a:pt x="473379" y="1363972"/>
                    <a:pt x="526473" y="1349748"/>
                    <a:pt x="500721" y="1331496"/>
                  </a:cubicBezTo>
                  <a:cubicBezTo>
                    <a:pt x="507239" y="1297644"/>
                    <a:pt x="504695" y="1299734"/>
                    <a:pt x="624236" y="1257623"/>
                  </a:cubicBezTo>
                  <a:cubicBezTo>
                    <a:pt x="637589" y="1237638"/>
                    <a:pt x="560015" y="1218672"/>
                    <a:pt x="719932" y="1185585"/>
                  </a:cubicBezTo>
                  <a:cubicBezTo>
                    <a:pt x="736147" y="1159533"/>
                    <a:pt x="761740" y="1148725"/>
                    <a:pt x="843606" y="1128077"/>
                  </a:cubicBezTo>
                  <a:cubicBezTo>
                    <a:pt x="897177" y="1126037"/>
                    <a:pt x="829458" y="1082753"/>
                    <a:pt x="907669" y="1048391"/>
                  </a:cubicBezTo>
                  <a:cubicBezTo>
                    <a:pt x="933262" y="1034422"/>
                    <a:pt x="861569" y="1016629"/>
                    <a:pt x="954404" y="971255"/>
                  </a:cubicBezTo>
                  <a:cubicBezTo>
                    <a:pt x="982382" y="952086"/>
                    <a:pt x="979997" y="937454"/>
                    <a:pt x="984925" y="911300"/>
                  </a:cubicBezTo>
                  <a:cubicBezTo>
                    <a:pt x="1063294" y="887083"/>
                    <a:pt x="1109871" y="866996"/>
                    <a:pt x="1121634" y="824579"/>
                  </a:cubicBezTo>
                  <a:cubicBezTo>
                    <a:pt x="1191737" y="790573"/>
                    <a:pt x="1246103" y="785883"/>
                    <a:pt x="1185379" y="733320"/>
                  </a:cubicBezTo>
                  <a:cubicBezTo>
                    <a:pt x="1258661" y="698703"/>
                    <a:pt x="1292520" y="632732"/>
                    <a:pt x="1364054" y="593425"/>
                  </a:cubicBezTo>
                  <a:cubicBezTo>
                    <a:pt x="1331784" y="567730"/>
                    <a:pt x="1369777" y="531940"/>
                    <a:pt x="1320021" y="504052"/>
                  </a:cubicBezTo>
                  <a:cubicBezTo>
                    <a:pt x="1387740" y="453937"/>
                    <a:pt x="1330989" y="473259"/>
                    <a:pt x="1301740" y="393064"/>
                  </a:cubicBezTo>
                  <a:cubicBezTo>
                    <a:pt x="1300309" y="384193"/>
                    <a:pt x="1268040" y="374455"/>
                    <a:pt x="1228617" y="364667"/>
                  </a:cubicBezTo>
                  <a:cubicBezTo>
                    <a:pt x="1244990" y="362627"/>
                    <a:pt x="1250395" y="333720"/>
                    <a:pt x="1194916" y="328469"/>
                  </a:cubicBezTo>
                  <a:cubicBezTo>
                    <a:pt x="1059479" y="308688"/>
                    <a:pt x="1070448" y="256380"/>
                    <a:pt x="940256" y="226301"/>
                  </a:cubicBezTo>
                  <a:cubicBezTo>
                    <a:pt x="977136" y="180977"/>
                    <a:pt x="863000" y="153549"/>
                    <a:pt x="807521" y="115822"/>
                  </a:cubicBezTo>
                  <a:cubicBezTo>
                    <a:pt x="772549" y="106033"/>
                    <a:pt x="855369" y="105523"/>
                    <a:pt x="861251" y="97213"/>
                  </a:cubicBezTo>
                  <a:cubicBezTo>
                    <a:pt x="865225" y="94154"/>
                    <a:pt x="893203" y="65910"/>
                    <a:pt x="870471" y="59231"/>
                  </a:cubicBezTo>
                  <a:cubicBezTo>
                    <a:pt x="825961" y="51278"/>
                    <a:pt x="860138" y="41846"/>
                    <a:pt x="871902" y="28591"/>
                  </a:cubicBezTo>
                  <a:cubicBezTo>
                    <a:pt x="882552" y="22116"/>
                    <a:pt x="819444" y="-11447"/>
                    <a:pt x="916571" y="7739"/>
                  </a:cubicBezTo>
                  <a:cubicBezTo>
                    <a:pt x="2918244" y="1888"/>
                    <a:pt x="4908154" y="9218"/>
                    <a:pt x="6961331" y="5955"/>
                  </a:cubicBezTo>
                  <a:cubicBezTo>
                    <a:pt x="7273854" y="12888"/>
                    <a:pt x="7626119" y="-14241"/>
                    <a:pt x="7935780" y="10951"/>
                  </a:cubicBezTo>
                  <a:cubicBezTo>
                    <a:pt x="7936416" y="226912"/>
                    <a:pt x="7938165" y="467192"/>
                    <a:pt x="7937211" y="684224"/>
                  </a:cubicBezTo>
                  <a:cubicBezTo>
                    <a:pt x="7939913" y="994758"/>
                    <a:pt x="7930852" y="1306872"/>
                    <a:pt x="7942297" y="1618578"/>
                  </a:cubicBezTo>
                  <a:cubicBezTo>
                    <a:pt x="7903669" y="1620821"/>
                    <a:pt x="7992149" y="1719850"/>
                    <a:pt x="7883322" y="1694032"/>
                  </a:cubicBezTo>
                  <a:close/>
                </a:path>
              </a:pathLst>
            </a:custGeom>
            <a:blipFill>
              <a:blip r:embed="rId2"/>
              <a:stretch>
                <a:fillRect l="0" t="-105885" r="0" b="-105885"/>
              </a:stretch>
            </a:blip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5920042" y="9355222"/>
            <a:ext cx="5716396" cy="871913"/>
            <a:chOff x="0" y="0"/>
            <a:chExt cx="1505553" cy="22964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505553" cy="229640"/>
            </a:xfrm>
            <a:custGeom>
              <a:avLst/>
              <a:gdLst/>
              <a:ahLst/>
              <a:cxnLst/>
              <a:rect r="r" b="b" t="t" l="l"/>
              <a:pathLst>
                <a:path h="229640" w="1505553">
                  <a:moveTo>
                    <a:pt x="1505553" y="0"/>
                  </a:moveTo>
                  <a:lnTo>
                    <a:pt x="0" y="0"/>
                  </a:lnTo>
                  <a:lnTo>
                    <a:pt x="101600" y="114820"/>
                  </a:lnTo>
                  <a:lnTo>
                    <a:pt x="0" y="229640"/>
                  </a:lnTo>
                  <a:lnTo>
                    <a:pt x="1505553" y="229640"/>
                  </a:lnTo>
                  <a:lnTo>
                    <a:pt x="1403953" y="114820"/>
                  </a:lnTo>
                  <a:lnTo>
                    <a:pt x="1505553" y="0"/>
                  </a:ln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DCE1E6">
                  <a:alpha val="80784"/>
                </a:srgbClr>
              </a:solidFill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88900" y="-38100"/>
              <a:ext cx="1327753" cy="2677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8873348" y="9429284"/>
            <a:ext cx="698163" cy="698163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6818" t="0" r="-6818" b="0"/>
              </a:stretch>
            </a:blipFill>
          </p:spPr>
        </p:sp>
      </p:grpSp>
      <p:grpSp>
        <p:nvGrpSpPr>
          <p:cNvPr name="Group 31" id="31"/>
          <p:cNvGrpSpPr/>
          <p:nvPr/>
        </p:nvGrpSpPr>
        <p:grpSpPr>
          <a:xfrm rot="0">
            <a:off x="7804391" y="9457729"/>
            <a:ext cx="621282" cy="621282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13683" r="-8482" b="-2700"/>
              </a:stretch>
            </a:blipFill>
          </p:spPr>
        </p:sp>
      </p:grpSp>
      <p:grpSp>
        <p:nvGrpSpPr>
          <p:cNvPr name="Group 33" id="33"/>
          <p:cNvGrpSpPr/>
          <p:nvPr/>
        </p:nvGrpSpPr>
        <p:grpSpPr>
          <a:xfrm rot="0">
            <a:off x="6633901" y="9429284"/>
            <a:ext cx="723789" cy="723789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9916833" y="9597509"/>
            <a:ext cx="1132845" cy="387339"/>
            <a:chOff x="0" y="0"/>
            <a:chExt cx="159510" cy="54539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59510" cy="54539"/>
            </a:xfrm>
            <a:custGeom>
              <a:avLst/>
              <a:gdLst/>
              <a:ahLst/>
              <a:cxnLst/>
              <a:rect r="r" b="b" t="t" l="l"/>
              <a:pathLst>
                <a:path h="54539" w="159510">
                  <a:moveTo>
                    <a:pt x="0" y="0"/>
                  </a:moveTo>
                  <a:lnTo>
                    <a:pt x="159510" y="0"/>
                  </a:lnTo>
                  <a:lnTo>
                    <a:pt x="159510" y="54539"/>
                  </a:lnTo>
                  <a:lnTo>
                    <a:pt x="0" y="54539"/>
                  </a:lnTo>
                  <a:close/>
                </a:path>
              </a:pathLst>
            </a:custGeom>
            <a:blipFill>
              <a:blip r:embed="rId6"/>
              <a:stretch>
                <a:fillRect l="0" t="-5394" r="0" b="0"/>
              </a:stretch>
            </a:blipFill>
          </p:spPr>
        </p:sp>
      </p:grpSp>
      <p:sp>
        <p:nvSpPr>
          <p:cNvPr name="TextBox 37" id="37"/>
          <p:cNvSpPr txBox="true"/>
          <p:nvPr/>
        </p:nvSpPr>
        <p:spPr>
          <a:xfrm rot="0">
            <a:off x="765581" y="268224"/>
            <a:ext cx="10515600" cy="1592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[PRESENTATION TITLE]</a:t>
            </a:r>
          </a:p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Author(s)</a:t>
            </a:r>
          </a:p>
          <a:p>
            <a:pPr algn="l">
              <a:lnSpc>
                <a:spcPts val="2520"/>
              </a:lnSpc>
            </a:pPr>
            <a:r>
              <a:rPr lang="en-US" sz="2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Department | University</a:t>
            </a:r>
          </a:p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Conference | Year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914400" y="3299460"/>
            <a:ext cx="4617720" cy="186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Placeholder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6537960" y="3299460"/>
            <a:ext cx="10789920" cy="186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Placeholder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914400" y="6179820"/>
            <a:ext cx="16413480" cy="1043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Placeholder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914400" y="8100060"/>
            <a:ext cx="16413480" cy="1181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Placeholder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7543" cy="1049998"/>
            <a:chOff x="0" y="0"/>
            <a:chExt cx="24383390" cy="139999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3364" cy="1400048"/>
            </a:xfrm>
            <a:custGeom>
              <a:avLst/>
              <a:gdLst/>
              <a:ahLst/>
              <a:cxnLst/>
              <a:rect r="r" b="b" t="t" l="l"/>
              <a:pathLst>
                <a:path h="1400048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1400048"/>
                  </a:lnTo>
                  <a:lnTo>
                    <a:pt x="0" y="1400048"/>
                  </a:lnTo>
                  <a:close/>
                </a:path>
              </a:pathLst>
            </a:custGeom>
            <a:solidFill>
              <a:srgbClr val="112B46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777240" y="172212"/>
            <a:ext cx="1078992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BACKGROUND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678656" y="1227296"/>
            <a:ext cx="11398568" cy="7832407"/>
            <a:chOff x="0" y="0"/>
            <a:chExt cx="15198090" cy="1044321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197964" cy="10443210"/>
            </a:xfrm>
            <a:custGeom>
              <a:avLst/>
              <a:gdLst/>
              <a:ahLst/>
              <a:cxnLst/>
              <a:rect r="r" b="b" t="t" l="l"/>
              <a:pathLst>
                <a:path h="10443210" w="15197964">
                  <a:moveTo>
                    <a:pt x="0" y="1740535"/>
                  </a:moveTo>
                  <a:cubicBezTo>
                    <a:pt x="0" y="779272"/>
                    <a:pt x="779272" y="0"/>
                    <a:pt x="1740535" y="0"/>
                  </a:cubicBezTo>
                  <a:lnTo>
                    <a:pt x="13457428" y="0"/>
                  </a:lnTo>
                  <a:cubicBezTo>
                    <a:pt x="14418692" y="0"/>
                    <a:pt x="15197964" y="779272"/>
                    <a:pt x="15197964" y="1740535"/>
                  </a:cubicBezTo>
                  <a:lnTo>
                    <a:pt x="15197964" y="8702675"/>
                  </a:lnTo>
                  <a:cubicBezTo>
                    <a:pt x="15197964" y="9663938"/>
                    <a:pt x="14418692" y="10443210"/>
                    <a:pt x="13457428" y="10443210"/>
                  </a:cubicBezTo>
                  <a:lnTo>
                    <a:pt x="1740535" y="10443210"/>
                  </a:lnTo>
                  <a:cubicBezTo>
                    <a:pt x="779272" y="10443210"/>
                    <a:pt x="0" y="9663938"/>
                    <a:pt x="0" y="8702675"/>
                  </a:cubicBezTo>
                  <a:close/>
                </a:path>
              </a:pathLst>
            </a:custGeom>
            <a:solidFill>
              <a:srgbClr val="F8F9FB"/>
            </a:solidFill>
            <a:ln w="14288" cap="sq">
              <a:solidFill>
                <a:srgbClr val="DCE1E6"/>
              </a:solidFill>
              <a:prstDash val="solid"/>
              <a:miter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822960" y="1097280"/>
            <a:ext cx="2743200" cy="384048"/>
            <a:chOff x="0" y="0"/>
            <a:chExt cx="3657600" cy="51206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657600" cy="512064"/>
            </a:xfrm>
            <a:custGeom>
              <a:avLst/>
              <a:gdLst/>
              <a:ahLst/>
              <a:cxnLst/>
              <a:rect r="r" b="b" t="t" l="l"/>
              <a:pathLst>
                <a:path h="512064" w="3657600">
                  <a:moveTo>
                    <a:pt x="0" y="85344"/>
                  </a:moveTo>
                  <a:cubicBezTo>
                    <a:pt x="0" y="38227"/>
                    <a:pt x="38227" y="0"/>
                    <a:pt x="85344" y="0"/>
                  </a:cubicBezTo>
                  <a:lnTo>
                    <a:pt x="3572256" y="0"/>
                  </a:lnTo>
                  <a:cubicBezTo>
                    <a:pt x="3619373" y="0"/>
                    <a:pt x="3657600" y="38227"/>
                    <a:pt x="3657600" y="85344"/>
                  </a:cubicBezTo>
                  <a:lnTo>
                    <a:pt x="3657600" y="426720"/>
                  </a:lnTo>
                  <a:cubicBezTo>
                    <a:pt x="3657600" y="473837"/>
                    <a:pt x="3619373" y="512064"/>
                    <a:pt x="3572256" y="512064"/>
                  </a:cubicBezTo>
                  <a:lnTo>
                    <a:pt x="85344" y="512064"/>
                  </a:lnTo>
                  <a:cubicBezTo>
                    <a:pt x="38227" y="512064"/>
                    <a:pt x="0" y="473837"/>
                    <a:pt x="0" y="426720"/>
                  </a:cubicBezTo>
                  <a:close/>
                </a:path>
              </a:pathLst>
            </a:custGeom>
            <a:solidFill>
              <a:srgbClr val="249C94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3657600" cy="5501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00"/>
                </a:lnSpc>
              </a:pPr>
              <a:r>
                <a:rPr lang="en-US" sz="15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BACKGROUND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188720" y="1762125"/>
            <a:ext cx="10241280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Large text + icon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2337256" y="1227296"/>
            <a:ext cx="5226368" cy="7832407"/>
            <a:chOff x="0" y="0"/>
            <a:chExt cx="6968490" cy="1044321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968490" cy="10443211"/>
            </a:xfrm>
            <a:custGeom>
              <a:avLst/>
              <a:gdLst/>
              <a:ahLst/>
              <a:cxnLst/>
              <a:rect r="r" b="b" t="t" l="l"/>
              <a:pathLst>
                <a:path h="10443211" w="6968490">
                  <a:moveTo>
                    <a:pt x="0" y="1161415"/>
                  </a:moveTo>
                  <a:cubicBezTo>
                    <a:pt x="0" y="519938"/>
                    <a:pt x="519938" y="0"/>
                    <a:pt x="1161415" y="0"/>
                  </a:cubicBezTo>
                  <a:lnTo>
                    <a:pt x="5807075" y="0"/>
                  </a:lnTo>
                  <a:cubicBezTo>
                    <a:pt x="6448552" y="0"/>
                    <a:pt x="6968490" y="519938"/>
                    <a:pt x="6968490" y="1161415"/>
                  </a:cubicBezTo>
                  <a:lnTo>
                    <a:pt x="6968490" y="9281795"/>
                  </a:lnTo>
                  <a:cubicBezTo>
                    <a:pt x="6968490" y="9923273"/>
                    <a:pt x="6448552" y="10443211"/>
                    <a:pt x="5807075" y="10443211"/>
                  </a:cubicBezTo>
                  <a:lnTo>
                    <a:pt x="1161415" y="10443211"/>
                  </a:lnTo>
                  <a:cubicBezTo>
                    <a:pt x="519938" y="10443210"/>
                    <a:pt x="0" y="9923272"/>
                    <a:pt x="0" y="928179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249C94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66675"/>
              <a:ext cx="6968490" cy="105098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600"/>
                </a:lnSpc>
              </a:pPr>
              <a:r>
                <a:rPr lang="en-US" sz="3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Key Points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1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2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3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4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777240" y="9677400"/>
            <a:ext cx="4077891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Accessible Urban Neighbourhood Conference | 2026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7099280" y="9636252"/>
            <a:ext cx="228600" cy="220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5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7543" cy="1049998"/>
            <a:chOff x="0" y="0"/>
            <a:chExt cx="24383390" cy="139999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3364" cy="1400048"/>
            </a:xfrm>
            <a:custGeom>
              <a:avLst/>
              <a:gdLst/>
              <a:ahLst/>
              <a:cxnLst/>
              <a:rect r="r" b="b" t="t" l="l"/>
              <a:pathLst>
                <a:path h="1400048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1400048"/>
                  </a:lnTo>
                  <a:lnTo>
                    <a:pt x="0" y="1400048"/>
                  </a:lnTo>
                  <a:close/>
                </a:path>
              </a:pathLst>
            </a:custGeom>
            <a:solidFill>
              <a:srgbClr val="112B46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777240" y="172212"/>
            <a:ext cx="1078992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STUDY AREA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678656" y="1227296"/>
            <a:ext cx="11398568" cy="7832407"/>
            <a:chOff x="0" y="0"/>
            <a:chExt cx="15198090" cy="1044321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197964" cy="10443210"/>
            </a:xfrm>
            <a:custGeom>
              <a:avLst/>
              <a:gdLst/>
              <a:ahLst/>
              <a:cxnLst/>
              <a:rect r="r" b="b" t="t" l="l"/>
              <a:pathLst>
                <a:path h="10443210" w="15197964">
                  <a:moveTo>
                    <a:pt x="0" y="1740535"/>
                  </a:moveTo>
                  <a:cubicBezTo>
                    <a:pt x="0" y="779272"/>
                    <a:pt x="779272" y="0"/>
                    <a:pt x="1740535" y="0"/>
                  </a:cubicBezTo>
                  <a:lnTo>
                    <a:pt x="13457428" y="0"/>
                  </a:lnTo>
                  <a:cubicBezTo>
                    <a:pt x="14418692" y="0"/>
                    <a:pt x="15197964" y="779272"/>
                    <a:pt x="15197964" y="1740535"/>
                  </a:cubicBezTo>
                  <a:lnTo>
                    <a:pt x="15197964" y="8702675"/>
                  </a:lnTo>
                  <a:cubicBezTo>
                    <a:pt x="15197964" y="9663938"/>
                    <a:pt x="14418692" y="10443210"/>
                    <a:pt x="13457428" y="10443210"/>
                  </a:cubicBezTo>
                  <a:lnTo>
                    <a:pt x="1740535" y="10443210"/>
                  </a:lnTo>
                  <a:cubicBezTo>
                    <a:pt x="779272" y="10443210"/>
                    <a:pt x="0" y="9663938"/>
                    <a:pt x="0" y="8702675"/>
                  </a:cubicBezTo>
                  <a:close/>
                </a:path>
              </a:pathLst>
            </a:custGeom>
            <a:solidFill>
              <a:srgbClr val="F8F9FB"/>
            </a:solidFill>
            <a:ln w="14288" cap="sq">
              <a:solidFill>
                <a:srgbClr val="DCE1E6"/>
              </a:solidFill>
              <a:prstDash val="solid"/>
              <a:miter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822960" y="1097280"/>
            <a:ext cx="2743200" cy="384048"/>
            <a:chOff x="0" y="0"/>
            <a:chExt cx="3657600" cy="51206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657600" cy="512064"/>
            </a:xfrm>
            <a:custGeom>
              <a:avLst/>
              <a:gdLst/>
              <a:ahLst/>
              <a:cxnLst/>
              <a:rect r="r" b="b" t="t" l="l"/>
              <a:pathLst>
                <a:path h="512064" w="3657600">
                  <a:moveTo>
                    <a:pt x="0" y="85344"/>
                  </a:moveTo>
                  <a:cubicBezTo>
                    <a:pt x="0" y="38227"/>
                    <a:pt x="38227" y="0"/>
                    <a:pt x="85344" y="0"/>
                  </a:cubicBezTo>
                  <a:lnTo>
                    <a:pt x="3572256" y="0"/>
                  </a:lnTo>
                  <a:cubicBezTo>
                    <a:pt x="3619373" y="0"/>
                    <a:pt x="3657600" y="38227"/>
                    <a:pt x="3657600" y="85344"/>
                  </a:cubicBezTo>
                  <a:lnTo>
                    <a:pt x="3657600" y="426720"/>
                  </a:lnTo>
                  <a:cubicBezTo>
                    <a:pt x="3657600" y="473837"/>
                    <a:pt x="3619373" y="512064"/>
                    <a:pt x="3572256" y="512064"/>
                  </a:cubicBezTo>
                  <a:lnTo>
                    <a:pt x="85344" y="512064"/>
                  </a:lnTo>
                  <a:cubicBezTo>
                    <a:pt x="38227" y="512064"/>
                    <a:pt x="0" y="473837"/>
                    <a:pt x="0" y="426720"/>
                  </a:cubicBezTo>
                  <a:close/>
                </a:path>
              </a:pathLst>
            </a:custGeom>
            <a:solidFill>
              <a:srgbClr val="249C94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3657600" cy="5501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00"/>
                </a:lnSpc>
              </a:pPr>
              <a:r>
                <a:rPr lang="en-US" sz="15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STUDY AREA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188720" y="1762125"/>
            <a:ext cx="10241280" cy="6833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Country / City / Study Area maps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2337256" y="1227296"/>
            <a:ext cx="5226368" cy="7832407"/>
            <a:chOff x="0" y="0"/>
            <a:chExt cx="6968490" cy="1044321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968490" cy="10443211"/>
            </a:xfrm>
            <a:custGeom>
              <a:avLst/>
              <a:gdLst/>
              <a:ahLst/>
              <a:cxnLst/>
              <a:rect r="r" b="b" t="t" l="l"/>
              <a:pathLst>
                <a:path h="10443211" w="6968490">
                  <a:moveTo>
                    <a:pt x="0" y="1161415"/>
                  </a:moveTo>
                  <a:cubicBezTo>
                    <a:pt x="0" y="519938"/>
                    <a:pt x="519938" y="0"/>
                    <a:pt x="1161415" y="0"/>
                  </a:cubicBezTo>
                  <a:lnTo>
                    <a:pt x="5807075" y="0"/>
                  </a:lnTo>
                  <a:cubicBezTo>
                    <a:pt x="6448552" y="0"/>
                    <a:pt x="6968490" y="519938"/>
                    <a:pt x="6968490" y="1161415"/>
                  </a:cubicBezTo>
                  <a:lnTo>
                    <a:pt x="6968490" y="9281795"/>
                  </a:lnTo>
                  <a:cubicBezTo>
                    <a:pt x="6968490" y="9923273"/>
                    <a:pt x="6448552" y="10443211"/>
                    <a:pt x="5807075" y="10443211"/>
                  </a:cubicBezTo>
                  <a:lnTo>
                    <a:pt x="1161415" y="10443211"/>
                  </a:lnTo>
                  <a:cubicBezTo>
                    <a:pt x="519938" y="10443210"/>
                    <a:pt x="0" y="9923272"/>
                    <a:pt x="0" y="928179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249C94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66675"/>
              <a:ext cx="6968490" cy="105098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600"/>
                </a:lnSpc>
              </a:pPr>
              <a:r>
                <a:rPr lang="en-US" sz="3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Key Points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1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2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3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4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7099280" y="9636252"/>
            <a:ext cx="228600" cy="220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5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3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77240" y="9677400"/>
            <a:ext cx="4077891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Accessible Urban Neighbourhood Conference | 2026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7543" cy="1049998"/>
            <a:chOff x="0" y="0"/>
            <a:chExt cx="24383390" cy="139999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3364" cy="1400048"/>
            </a:xfrm>
            <a:custGeom>
              <a:avLst/>
              <a:gdLst/>
              <a:ahLst/>
              <a:cxnLst/>
              <a:rect r="r" b="b" t="t" l="l"/>
              <a:pathLst>
                <a:path h="1400048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1400048"/>
                  </a:lnTo>
                  <a:lnTo>
                    <a:pt x="0" y="1400048"/>
                  </a:lnTo>
                  <a:close/>
                </a:path>
              </a:pathLst>
            </a:custGeom>
            <a:solidFill>
              <a:srgbClr val="112B46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777240" y="172212"/>
            <a:ext cx="1078992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METHODOLOGY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678656" y="1227296"/>
            <a:ext cx="11398568" cy="7832407"/>
            <a:chOff x="0" y="0"/>
            <a:chExt cx="15198090" cy="1044321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197964" cy="10443210"/>
            </a:xfrm>
            <a:custGeom>
              <a:avLst/>
              <a:gdLst/>
              <a:ahLst/>
              <a:cxnLst/>
              <a:rect r="r" b="b" t="t" l="l"/>
              <a:pathLst>
                <a:path h="10443210" w="15197964">
                  <a:moveTo>
                    <a:pt x="0" y="1740535"/>
                  </a:moveTo>
                  <a:cubicBezTo>
                    <a:pt x="0" y="779272"/>
                    <a:pt x="779272" y="0"/>
                    <a:pt x="1740535" y="0"/>
                  </a:cubicBezTo>
                  <a:lnTo>
                    <a:pt x="13457428" y="0"/>
                  </a:lnTo>
                  <a:cubicBezTo>
                    <a:pt x="14418692" y="0"/>
                    <a:pt x="15197964" y="779272"/>
                    <a:pt x="15197964" y="1740535"/>
                  </a:cubicBezTo>
                  <a:lnTo>
                    <a:pt x="15197964" y="8702675"/>
                  </a:lnTo>
                  <a:cubicBezTo>
                    <a:pt x="15197964" y="9663938"/>
                    <a:pt x="14418692" y="10443210"/>
                    <a:pt x="13457428" y="10443210"/>
                  </a:cubicBezTo>
                  <a:lnTo>
                    <a:pt x="1740535" y="10443210"/>
                  </a:lnTo>
                  <a:cubicBezTo>
                    <a:pt x="779272" y="10443210"/>
                    <a:pt x="0" y="9663938"/>
                    <a:pt x="0" y="8702675"/>
                  </a:cubicBezTo>
                  <a:close/>
                </a:path>
              </a:pathLst>
            </a:custGeom>
            <a:solidFill>
              <a:srgbClr val="F8F9FB"/>
            </a:solidFill>
            <a:ln w="14288" cap="sq">
              <a:solidFill>
                <a:srgbClr val="DCE1E6"/>
              </a:solidFill>
              <a:prstDash val="solid"/>
              <a:miter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822960" y="1097280"/>
            <a:ext cx="2743200" cy="384048"/>
            <a:chOff x="0" y="0"/>
            <a:chExt cx="3657600" cy="51206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657600" cy="512064"/>
            </a:xfrm>
            <a:custGeom>
              <a:avLst/>
              <a:gdLst/>
              <a:ahLst/>
              <a:cxnLst/>
              <a:rect r="r" b="b" t="t" l="l"/>
              <a:pathLst>
                <a:path h="512064" w="3657600">
                  <a:moveTo>
                    <a:pt x="0" y="85344"/>
                  </a:moveTo>
                  <a:cubicBezTo>
                    <a:pt x="0" y="38227"/>
                    <a:pt x="38227" y="0"/>
                    <a:pt x="85344" y="0"/>
                  </a:cubicBezTo>
                  <a:lnTo>
                    <a:pt x="3572256" y="0"/>
                  </a:lnTo>
                  <a:cubicBezTo>
                    <a:pt x="3619373" y="0"/>
                    <a:pt x="3657600" y="38227"/>
                    <a:pt x="3657600" y="85344"/>
                  </a:cubicBezTo>
                  <a:lnTo>
                    <a:pt x="3657600" y="426720"/>
                  </a:lnTo>
                  <a:cubicBezTo>
                    <a:pt x="3657600" y="473837"/>
                    <a:pt x="3619373" y="512064"/>
                    <a:pt x="3572256" y="512064"/>
                  </a:cubicBezTo>
                  <a:lnTo>
                    <a:pt x="85344" y="512064"/>
                  </a:lnTo>
                  <a:cubicBezTo>
                    <a:pt x="38227" y="512064"/>
                    <a:pt x="0" y="473837"/>
                    <a:pt x="0" y="426720"/>
                  </a:cubicBezTo>
                  <a:close/>
                </a:path>
              </a:pathLst>
            </a:custGeom>
            <a:solidFill>
              <a:srgbClr val="249C94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3657600" cy="5501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00"/>
                </a:lnSpc>
              </a:pPr>
              <a:r>
                <a:rPr lang="en-US" sz="15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METHODOLOGY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188720" y="1762125"/>
            <a:ext cx="10241280" cy="6833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Workflow diagram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2337256" y="1227296"/>
            <a:ext cx="5226368" cy="7832407"/>
            <a:chOff x="0" y="0"/>
            <a:chExt cx="6968490" cy="1044321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968490" cy="10443211"/>
            </a:xfrm>
            <a:custGeom>
              <a:avLst/>
              <a:gdLst/>
              <a:ahLst/>
              <a:cxnLst/>
              <a:rect r="r" b="b" t="t" l="l"/>
              <a:pathLst>
                <a:path h="10443211" w="6968490">
                  <a:moveTo>
                    <a:pt x="0" y="1161415"/>
                  </a:moveTo>
                  <a:cubicBezTo>
                    <a:pt x="0" y="519938"/>
                    <a:pt x="519938" y="0"/>
                    <a:pt x="1161415" y="0"/>
                  </a:cubicBezTo>
                  <a:lnTo>
                    <a:pt x="5807075" y="0"/>
                  </a:lnTo>
                  <a:cubicBezTo>
                    <a:pt x="6448552" y="0"/>
                    <a:pt x="6968490" y="519938"/>
                    <a:pt x="6968490" y="1161415"/>
                  </a:cubicBezTo>
                  <a:lnTo>
                    <a:pt x="6968490" y="9281795"/>
                  </a:lnTo>
                  <a:cubicBezTo>
                    <a:pt x="6968490" y="9923273"/>
                    <a:pt x="6448552" y="10443211"/>
                    <a:pt x="5807075" y="10443211"/>
                  </a:cubicBezTo>
                  <a:lnTo>
                    <a:pt x="1161415" y="10443211"/>
                  </a:lnTo>
                  <a:cubicBezTo>
                    <a:pt x="519938" y="10443210"/>
                    <a:pt x="0" y="9923272"/>
                    <a:pt x="0" y="928179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249C94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66675"/>
              <a:ext cx="6968490" cy="105098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600"/>
                </a:lnSpc>
              </a:pPr>
              <a:r>
                <a:rPr lang="en-US" sz="3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Key Points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1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2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3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4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7099280" y="9636252"/>
            <a:ext cx="228600" cy="220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5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4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77240" y="9677400"/>
            <a:ext cx="4077891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Accessible Urban Neighbourhood Conference | 2026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7543" cy="1049998"/>
            <a:chOff x="0" y="0"/>
            <a:chExt cx="24383390" cy="139999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3364" cy="1400048"/>
            </a:xfrm>
            <a:custGeom>
              <a:avLst/>
              <a:gdLst/>
              <a:ahLst/>
              <a:cxnLst/>
              <a:rect r="r" b="b" t="t" l="l"/>
              <a:pathLst>
                <a:path h="1400048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1400048"/>
                  </a:lnTo>
                  <a:lnTo>
                    <a:pt x="0" y="1400048"/>
                  </a:lnTo>
                  <a:close/>
                </a:path>
              </a:pathLst>
            </a:custGeom>
            <a:solidFill>
              <a:srgbClr val="112B46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777240" y="172212"/>
            <a:ext cx="1078992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RESULTS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678656" y="1227296"/>
            <a:ext cx="11398568" cy="7832407"/>
            <a:chOff x="0" y="0"/>
            <a:chExt cx="15198090" cy="1044321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197964" cy="10443210"/>
            </a:xfrm>
            <a:custGeom>
              <a:avLst/>
              <a:gdLst/>
              <a:ahLst/>
              <a:cxnLst/>
              <a:rect r="r" b="b" t="t" l="l"/>
              <a:pathLst>
                <a:path h="10443210" w="15197964">
                  <a:moveTo>
                    <a:pt x="0" y="1740535"/>
                  </a:moveTo>
                  <a:cubicBezTo>
                    <a:pt x="0" y="779272"/>
                    <a:pt x="779272" y="0"/>
                    <a:pt x="1740535" y="0"/>
                  </a:cubicBezTo>
                  <a:lnTo>
                    <a:pt x="13457428" y="0"/>
                  </a:lnTo>
                  <a:cubicBezTo>
                    <a:pt x="14418692" y="0"/>
                    <a:pt x="15197964" y="779272"/>
                    <a:pt x="15197964" y="1740535"/>
                  </a:cubicBezTo>
                  <a:lnTo>
                    <a:pt x="15197964" y="8702675"/>
                  </a:lnTo>
                  <a:cubicBezTo>
                    <a:pt x="15197964" y="9663938"/>
                    <a:pt x="14418692" y="10443210"/>
                    <a:pt x="13457428" y="10443210"/>
                  </a:cubicBezTo>
                  <a:lnTo>
                    <a:pt x="1740535" y="10443210"/>
                  </a:lnTo>
                  <a:cubicBezTo>
                    <a:pt x="779272" y="10443210"/>
                    <a:pt x="0" y="9663938"/>
                    <a:pt x="0" y="8702675"/>
                  </a:cubicBezTo>
                  <a:close/>
                </a:path>
              </a:pathLst>
            </a:custGeom>
            <a:solidFill>
              <a:srgbClr val="F8F9FB"/>
            </a:solidFill>
            <a:ln w="14288" cap="sq">
              <a:solidFill>
                <a:srgbClr val="DCE1E6"/>
              </a:solidFill>
              <a:prstDash val="solid"/>
              <a:miter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822960" y="1097280"/>
            <a:ext cx="2743200" cy="384048"/>
            <a:chOff x="0" y="0"/>
            <a:chExt cx="3657600" cy="51206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657600" cy="512064"/>
            </a:xfrm>
            <a:custGeom>
              <a:avLst/>
              <a:gdLst/>
              <a:ahLst/>
              <a:cxnLst/>
              <a:rect r="r" b="b" t="t" l="l"/>
              <a:pathLst>
                <a:path h="512064" w="3657600">
                  <a:moveTo>
                    <a:pt x="0" y="85344"/>
                  </a:moveTo>
                  <a:cubicBezTo>
                    <a:pt x="0" y="38227"/>
                    <a:pt x="38227" y="0"/>
                    <a:pt x="85344" y="0"/>
                  </a:cubicBezTo>
                  <a:lnTo>
                    <a:pt x="3572256" y="0"/>
                  </a:lnTo>
                  <a:cubicBezTo>
                    <a:pt x="3619373" y="0"/>
                    <a:pt x="3657600" y="38227"/>
                    <a:pt x="3657600" y="85344"/>
                  </a:cubicBezTo>
                  <a:lnTo>
                    <a:pt x="3657600" y="426720"/>
                  </a:lnTo>
                  <a:cubicBezTo>
                    <a:pt x="3657600" y="473837"/>
                    <a:pt x="3619373" y="512064"/>
                    <a:pt x="3572256" y="512064"/>
                  </a:cubicBezTo>
                  <a:lnTo>
                    <a:pt x="85344" y="512064"/>
                  </a:lnTo>
                  <a:cubicBezTo>
                    <a:pt x="38227" y="512064"/>
                    <a:pt x="0" y="473837"/>
                    <a:pt x="0" y="426720"/>
                  </a:cubicBezTo>
                  <a:close/>
                </a:path>
              </a:pathLst>
            </a:custGeom>
            <a:solidFill>
              <a:srgbClr val="249C94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3657600" cy="5501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00"/>
                </a:lnSpc>
              </a:pPr>
              <a:r>
                <a:rPr lang="en-US" sz="15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RESULTS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188720" y="1762125"/>
            <a:ext cx="10241280" cy="6833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Large maps and charts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2337256" y="1227296"/>
            <a:ext cx="5226368" cy="7832407"/>
            <a:chOff x="0" y="0"/>
            <a:chExt cx="6968490" cy="1044321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968490" cy="10443211"/>
            </a:xfrm>
            <a:custGeom>
              <a:avLst/>
              <a:gdLst/>
              <a:ahLst/>
              <a:cxnLst/>
              <a:rect r="r" b="b" t="t" l="l"/>
              <a:pathLst>
                <a:path h="10443211" w="6968490">
                  <a:moveTo>
                    <a:pt x="0" y="1161415"/>
                  </a:moveTo>
                  <a:cubicBezTo>
                    <a:pt x="0" y="519938"/>
                    <a:pt x="519938" y="0"/>
                    <a:pt x="1161415" y="0"/>
                  </a:cubicBezTo>
                  <a:lnTo>
                    <a:pt x="5807075" y="0"/>
                  </a:lnTo>
                  <a:cubicBezTo>
                    <a:pt x="6448552" y="0"/>
                    <a:pt x="6968490" y="519938"/>
                    <a:pt x="6968490" y="1161415"/>
                  </a:cubicBezTo>
                  <a:lnTo>
                    <a:pt x="6968490" y="9281795"/>
                  </a:lnTo>
                  <a:cubicBezTo>
                    <a:pt x="6968490" y="9923273"/>
                    <a:pt x="6448552" y="10443211"/>
                    <a:pt x="5807075" y="10443211"/>
                  </a:cubicBezTo>
                  <a:lnTo>
                    <a:pt x="1161415" y="10443211"/>
                  </a:lnTo>
                  <a:cubicBezTo>
                    <a:pt x="519938" y="10443210"/>
                    <a:pt x="0" y="9923272"/>
                    <a:pt x="0" y="928179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249C94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66675"/>
              <a:ext cx="6968490" cy="105098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600"/>
                </a:lnSpc>
              </a:pPr>
              <a:r>
                <a:rPr lang="en-US" sz="3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Key Points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1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2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3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4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7099280" y="9636252"/>
            <a:ext cx="228600" cy="220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5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5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77240" y="9677400"/>
            <a:ext cx="4077891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Accessible Urban Neighbourhood Conference | 2026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7543" cy="1049998"/>
            <a:chOff x="0" y="0"/>
            <a:chExt cx="24383390" cy="139999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3364" cy="1400048"/>
            </a:xfrm>
            <a:custGeom>
              <a:avLst/>
              <a:gdLst/>
              <a:ahLst/>
              <a:cxnLst/>
              <a:rect r="r" b="b" t="t" l="l"/>
              <a:pathLst>
                <a:path h="1400048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1400048"/>
                  </a:lnTo>
                  <a:lnTo>
                    <a:pt x="0" y="1400048"/>
                  </a:lnTo>
                  <a:close/>
                </a:path>
              </a:pathLst>
            </a:custGeom>
            <a:solidFill>
              <a:srgbClr val="112B46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777240" y="172212"/>
            <a:ext cx="1078992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DISCUSSION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678656" y="1227296"/>
            <a:ext cx="11398568" cy="7832407"/>
            <a:chOff x="0" y="0"/>
            <a:chExt cx="15198090" cy="1044321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197964" cy="10443210"/>
            </a:xfrm>
            <a:custGeom>
              <a:avLst/>
              <a:gdLst/>
              <a:ahLst/>
              <a:cxnLst/>
              <a:rect r="r" b="b" t="t" l="l"/>
              <a:pathLst>
                <a:path h="10443210" w="15197964">
                  <a:moveTo>
                    <a:pt x="0" y="1740535"/>
                  </a:moveTo>
                  <a:cubicBezTo>
                    <a:pt x="0" y="779272"/>
                    <a:pt x="779272" y="0"/>
                    <a:pt x="1740535" y="0"/>
                  </a:cubicBezTo>
                  <a:lnTo>
                    <a:pt x="13457428" y="0"/>
                  </a:lnTo>
                  <a:cubicBezTo>
                    <a:pt x="14418692" y="0"/>
                    <a:pt x="15197964" y="779272"/>
                    <a:pt x="15197964" y="1740535"/>
                  </a:cubicBezTo>
                  <a:lnTo>
                    <a:pt x="15197964" y="8702675"/>
                  </a:lnTo>
                  <a:cubicBezTo>
                    <a:pt x="15197964" y="9663938"/>
                    <a:pt x="14418692" y="10443210"/>
                    <a:pt x="13457428" y="10443210"/>
                  </a:cubicBezTo>
                  <a:lnTo>
                    <a:pt x="1740535" y="10443210"/>
                  </a:lnTo>
                  <a:cubicBezTo>
                    <a:pt x="779272" y="10443210"/>
                    <a:pt x="0" y="9663938"/>
                    <a:pt x="0" y="8702675"/>
                  </a:cubicBezTo>
                  <a:close/>
                </a:path>
              </a:pathLst>
            </a:custGeom>
            <a:solidFill>
              <a:srgbClr val="F8F9FB"/>
            </a:solidFill>
            <a:ln w="14288" cap="sq">
              <a:solidFill>
                <a:srgbClr val="DCE1E6"/>
              </a:solidFill>
              <a:prstDash val="solid"/>
              <a:miter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822960" y="1097280"/>
            <a:ext cx="2743200" cy="384048"/>
            <a:chOff x="0" y="0"/>
            <a:chExt cx="3657600" cy="51206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657600" cy="512064"/>
            </a:xfrm>
            <a:custGeom>
              <a:avLst/>
              <a:gdLst/>
              <a:ahLst/>
              <a:cxnLst/>
              <a:rect r="r" b="b" t="t" l="l"/>
              <a:pathLst>
                <a:path h="512064" w="3657600">
                  <a:moveTo>
                    <a:pt x="0" y="85344"/>
                  </a:moveTo>
                  <a:cubicBezTo>
                    <a:pt x="0" y="38227"/>
                    <a:pt x="38227" y="0"/>
                    <a:pt x="85344" y="0"/>
                  </a:cubicBezTo>
                  <a:lnTo>
                    <a:pt x="3572256" y="0"/>
                  </a:lnTo>
                  <a:cubicBezTo>
                    <a:pt x="3619373" y="0"/>
                    <a:pt x="3657600" y="38227"/>
                    <a:pt x="3657600" y="85344"/>
                  </a:cubicBezTo>
                  <a:lnTo>
                    <a:pt x="3657600" y="426720"/>
                  </a:lnTo>
                  <a:cubicBezTo>
                    <a:pt x="3657600" y="473837"/>
                    <a:pt x="3619373" y="512064"/>
                    <a:pt x="3572256" y="512064"/>
                  </a:cubicBezTo>
                  <a:lnTo>
                    <a:pt x="85344" y="512064"/>
                  </a:lnTo>
                  <a:cubicBezTo>
                    <a:pt x="38227" y="512064"/>
                    <a:pt x="0" y="473837"/>
                    <a:pt x="0" y="426720"/>
                  </a:cubicBezTo>
                  <a:close/>
                </a:path>
              </a:pathLst>
            </a:custGeom>
            <a:solidFill>
              <a:srgbClr val="249C94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3657600" cy="5501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00"/>
                </a:lnSpc>
              </a:pPr>
              <a:r>
                <a:rPr lang="en-US" sz="15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DISCUSSION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188720" y="1762125"/>
            <a:ext cx="10241280" cy="6833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Comparison with literature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2337256" y="1227296"/>
            <a:ext cx="5226368" cy="7832407"/>
            <a:chOff x="0" y="0"/>
            <a:chExt cx="6968490" cy="1044321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968490" cy="10443211"/>
            </a:xfrm>
            <a:custGeom>
              <a:avLst/>
              <a:gdLst/>
              <a:ahLst/>
              <a:cxnLst/>
              <a:rect r="r" b="b" t="t" l="l"/>
              <a:pathLst>
                <a:path h="10443211" w="6968490">
                  <a:moveTo>
                    <a:pt x="0" y="1161415"/>
                  </a:moveTo>
                  <a:cubicBezTo>
                    <a:pt x="0" y="519938"/>
                    <a:pt x="519938" y="0"/>
                    <a:pt x="1161415" y="0"/>
                  </a:cubicBezTo>
                  <a:lnTo>
                    <a:pt x="5807075" y="0"/>
                  </a:lnTo>
                  <a:cubicBezTo>
                    <a:pt x="6448552" y="0"/>
                    <a:pt x="6968490" y="519938"/>
                    <a:pt x="6968490" y="1161415"/>
                  </a:cubicBezTo>
                  <a:lnTo>
                    <a:pt x="6968490" y="9281795"/>
                  </a:lnTo>
                  <a:cubicBezTo>
                    <a:pt x="6968490" y="9923273"/>
                    <a:pt x="6448552" y="10443211"/>
                    <a:pt x="5807075" y="10443211"/>
                  </a:cubicBezTo>
                  <a:lnTo>
                    <a:pt x="1161415" y="10443211"/>
                  </a:lnTo>
                  <a:cubicBezTo>
                    <a:pt x="519938" y="10443210"/>
                    <a:pt x="0" y="9923272"/>
                    <a:pt x="0" y="928179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249C94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66675"/>
              <a:ext cx="6968490" cy="105098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600"/>
                </a:lnSpc>
              </a:pPr>
              <a:r>
                <a:rPr lang="en-US" sz="3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Key Points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1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2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3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4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7099280" y="9636252"/>
            <a:ext cx="228600" cy="220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5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6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77240" y="9677400"/>
            <a:ext cx="4077891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Accessible Urban Neighbourhood Conference | 2026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7543" cy="1049998"/>
            <a:chOff x="0" y="0"/>
            <a:chExt cx="24383390" cy="139999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3364" cy="1400048"/>
            </a:xfrm>
            <a:custGeom>
              <a:avLst/>
              <a:gdLst/>
              <a:ahLst/>
              <a:cxnLst/>
              <a:rect r="r" b="b" t="t" l="l"/>
              <a:pathLst>
                <a:path h="1400048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1400048"/>
                  </a:lnTo>
                  <a:lnTo>
                    <a:pt x="0" y="1400048"/>
                  </a:lnTo>
                  <a:close/>
                </a:path>
              </a:pathLst>
            </a:custGeom>
            <a:solidFill>
              <a:srgbClr val="112B46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777240" y="172212"/>
            <a:ext cx="1078992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CONCLUSIONS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678656" y="1227296"/>
            <a:ext cx="11398568" cy="7832407"/>
            <a:chOff x="0" y="0"/>
            <a:chExt cx="15198090" cy="1044321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197964" cy="10443210"/>
            </a:xfrm>
            <a:custGeom>
              <a:avLst/>
              <a:gdLst/>
              <a:ahLst/>
              <a:cxnLst/>
              <a:rect r="r" b="b" t="t" l="l"/>
              <a:pathLst>
                <a:path h="10443210" w="15197964">
                  <a:moveTo>
                    <a:pt x="0" y="1740535"/>
                  </a:moveTo>
                  <a:cubicBezTo>
                    <a:pt x="0" y="779272"/>
                    <a:pt x="779272" y="0"/>
                    <a:pt x="1740535" y="0"/>
                  </a:cubicBezTo>
                  <a:lnTo>
                    <a:pt x="13457428" y="0"/>
                  </a:lnTo>
                  <a:cubicBezTo>
                    <a:pt x="14418692" y="0"/>
                    <a:pt x="15197964" y="779272"/>
                    <a:pt x="15197964" y="1740535"/>
                  </a:cubicBezTo>
                  <a:lnTo>
                    <a:pt x="15197964" y="8702675"/>
                  </a:lnTo>
                  <a:cubicBezTo>
                    <a:pt x="15197964" y="9663938"/>
                    <a:pt x="14418692" y="10443210"/>
                    <a:pt x="13457428" y="10443210"/>
                  </a:cubicBezTo>
                  <a:lnTo>
                    <a:pt x="1740535" y="10443210"/>
                  </a:lnTo>
                  <a:cubicBezTo>
                    <a:pt x="779272" y="10443210"/>
                    <a:pt x="0" y="9663938"/>
                    <a:pt x="0" y="8702675"/>
                  </a:cubicBezTo>
                  <a:close/>
                </a:path>
              </a:pathLst>
            </a:custGeom>
            <a:solidFill>
              <a:srgbClr val="F8F9FB"/>
            </a:solidFill>
            <a:ln w="14288" cap="sq">
              <a:solidFill>
                <a:srgbClr val="DCE1E6"/>
              </a:solidFill>
              <a:prstDash val="solid"/>
              <a:miter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822960" y="1097280"/>
            <a:ext cx="2743200" cy="384048"/>
            <a:chOff x="0" y="0"/>
            <a:chExt cx="3657600" cy="51206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657600" cy="512064"/>
            </a:xfrm>
            <a:custGeom>
              <a:avLst/>
              <a:gdLst/>
              <a:ahLst/>
              <a:cxnLst/>
              <a:rect r="r" b="b" t="t" l="l"/>
              <a:pathLst>
                <a:path h="512064" w="3657600">
                  <a:moveTo>
                    <a:pt x="0" y="85344"/>
                  </a:moveTo>
                  <a:cubicBezTo>
                    <a:pt x="0" y="38227"/>
                    <a:pt x="38227" y="0"/>
                    <a:pt x="85344" y="0"/>
                  </a:cubicBezTo>
                  <a:lnTo>
                    <a:pt x="3572256" y="0"/>
                  </a:lnTo>
                  <a:cubicBezTo>
                    <a:pt x="3619373" y="0"/>
                    <a:pt x="3657600" y="38227"/>
                    <a:pt x="3657600" y="85344"/>
                  </a:cubicBezTo>
                  <a:lnTo>
                    <a:pt x="3657600" y="426720"/>
                  </a:lnTo>
                  <a:cubicBezTo>
                    <a:pt x="3657600" y="473837"/>
                    <a:pt x="3619373" y="512064"/>
                    <a:pt x="3572256" y="512064"/>
                  </a:cubicBezTo>
                  <a:lnTo>
                    <a:pt x="85344" y="512064"/>
                  </a:lnTo>
                  <a:cubicBezTo>
                    <a:pt x="38227" y="512064"/>
                    <a:pt x="0" y="473837"/>
                    <a:pt x="0" y="426720"/>
                  </a:cubicBezTo>
                  <a:close/>
                </a:path>
              </a:pathLst>
            </a:custGeom>
            <a:solidFill>
              <a:srgbClr val="249C94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3657600" cy="5501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00"/>
                </a:lnSpc>
              </a:pPr>
              <a:r>
                <a:rPr lang="en-US" sz="15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CONCLUSIONS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188720" y="1762125"/>
            <a:ext cx="10241280" cy="6833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Take-home messages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2337256" y="1227296"/>
            <a:ext cx="5226368" cy="7832407"/>
            <a:chOff x="0" y="0"/>
            <a:chExt cx="6968490" cy="1044321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968490" cy="10443211"/>
            </a:xfrm>
            <a:custGeom>
              <a:avLst/>
              <a:gdLst/>
              <a:ahLst/>
              <a:cxnLst/>
              <a:rect r="r" b="b" t="t" l="l"/>
              <a:pathLst>
                <a:path h="10443211" w="6968490">
                  <a:moveTo>
                    <a:pt x="0" y="1161415"/>
                  </a:moveTo>
                  <a:cubicBezTo>
                    <a:pt x="0" y="519938"/>
                    <a:pt x="519938" y="0"/>
                    <a:pt x="1161415" y="0"/>
                  </a:cubicBezTo>
                  <a:lnTo>
                    <a:pt x="5807075" y="0"/>
                  </a:lnTo>
                  <a:cubicBezTo>
                    <a:pt x="6448552" y="0"/>
                    <a:pt x="6968490" y="519938"/>
                    <a:pt x="6968490" y="1161415"/>
                  </a:cubicBezTo>
                  <a:lnTo>
                    <a:pt x="6968490" y="9281795"/>
                  </a:lnTo>
                  <a:cubicBezTo>
                    <a:pt x="6968490" y="9923273"/>
                    <a:pt x="6448552" y="10443211"/>
                    <a:pt x="5807075" y="10443211"/>
                  </a:cubicBezTo>
                  <a:lnTo>
                    <a:pt x="1161415" y="10443211"/>
                  </a:lnTo>
                  <a:cubicBezTo>
                    <a:pt x="519938" y="10443210"/>
                    <a:pt x="0" y="9923272"/>
                    <a:pt x="0" y="928179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249C94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66675"/>
              <a:ext cx="6968490" cy="105098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600"/>
                </a:lnSpc>
              </a:pPr>
              <a:r>
                <a:rPr lang="en-US" sz="3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Key Points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1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2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3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4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7099280" y="9636252"/>
            <a:ext cx="228600" cy="220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5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7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77240" y="9677400"/>
            <a:ext cx="4077891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Accessible Urban Neighbourhood Conference | 2026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7543" cy="1049998"/>
            <a:chOff x="0" y="0"/>
            <a:chExt cx="24383390" cy="139999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3364" cy="1400048"/>
            </a:xfrm>
            <a:custGeom>
              <a:avLst/>
              <a:gdLst/>
              <a:ahLst/>
              <a:cxnLst/>
              <a:rect r="r" b="b" t="t" l="l"/>
              <a:pathLst>
                <a:path h="1400048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1400048"/>
                  </a:lnTo>
                  <a:lnTo>
                    <a:pt x="0" y="1400048"/>
                  </a:lnTo>
                  <a:close/>
                </a:path>
              </a:pathLst>
            </a:custGeom>
            <a:solidFill>
              <a:srgbClr val="112B46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777240" y="172212"/>
            <a:ext cx="10789920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THANK YOU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678656" y="1227296"/>
            <a:ext cx="11398568" cy="7832407"/>
            <a:chOff x="0" y="0"/>
            <a:chExt cx="15198090" cy="1044321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197964" cy="10443210"/>
            </a:xfrm>
            <a:custGeom>
              <a:avLst/>
              <a:gdLst/>
              <a:ahLst/>
              <a:cxnLst/>
              <a:rect r="r" b="b" t="t" l="l"/>
              <a:pathLst>
                <a:path h="10443210" w="15197964">
                  <a:moveTo>
                    <a:pt x="0" y="1740535"/>
                  </a:moveTo>
                  <a:cubicBezTo>
                    <a:pt x="0" y="779272"/>
                    <a:pt x="779272" y="0"/>
                    <a:pt x="1740535" y="0"/>
                  </a:cubicBezTo>
                  <a:lnTo>
                    <a:pt x="13457428" y="0"/>
                  </a:lnTo>
                  <a:cubicBezTo>
                    <a:pt x="14418692" y="0"/>
                    <a:pt x="15197964" y="779272"/>
                    <a:pt x="15197964" y="1740535"/>
                  </a:cubicBezTo>
                  <a:lnTo>
                    <a:pt x="15197964" y="8702675"/>
                  </a:lnTo>
                  <a:cubicBezTo>
                    <a:pt x="15197964" y="9663938"/>
                    <a:pt x="14418692" y="10443210"/>
                    <a:pt x="13457428" y="10443210"/>
                  </a:cubicBezTo>
                  <a:lnTo>
                    <a:pt x="1740535" y="10443210"/>
                  </a:lnTo>
                  <a:cubicBezTo>
                    <a:pt x="779272" y="10443210"/>
                    <a:pt x="0" y="9663938"/>
                    <a:pt x="0" y="8702675"/>
                  </a:cubicBezTo>
                  <a:close/>
                </a:path>
              </a:pathLst>
            </a:custGeom>
            <a:solidFill>
              <a:srgbClr val="F8F9FB"/>
            </a:solidFill>
            <a:ln w="14288" cap="sq">
              <a:solidFill>
                <a:srgbClr val="DCE1E6"/>
              </a:solidFill>
              <a:prstDash val="solid"/>
              <a:miter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822960" y="1097280"/>
            <a:ext cx="2743200" cy="384048"/>
            <a:chOff x="0" y="0"/>
            <a:chExt cx="3657600" cy="51206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657600" cy="512064"/>
            </a:xfrm>
            <a:custGeom>
              <a:avLst/>
              <a:gdLst/>
              <a:ahLst/>
              <a:cxnLst/>
              <a:rect r="r" b="b" t="t" l="l"/>
              <a:pathLst>
                <a:path h="512064" w="3657600">
                  <a:moveTo>
                    <a:pt x="0" y="85344"/>
                  </a:moveTo>
                  <a:cubicBezTo>
                    <a:pt x="0" y="38227"/>
                    <a:pt x="38227" y="0"/>
                    <a:pt x="85344" y="0"/>
                  </a:cubicBezTo>
                  <a:lnTo>
                    <a:pt x="3572256" y="0"/>
                  </a:lnTo>
                  <a:cubicBezTo>
                    <a:pt x="3619373" y="0"/>
                    <a:pt x="3657600" y="38227"/>
                    <a:pt x="3657600" y="85344"/>
                  </a:cubicBezTo>
                  <a:lnTo>
                    <a:pt x="3657600" y="426720"/>
                  </a:lnTo>
                  <a:cubicBezTo>
                    <a:pt x="3657600" y="473837"/>
                    <a:pt x="3619373" y="512064"/>
                    <a:pt x="3572256" y="512064"/>
                  </a:cubicBezTo>
                  <a:lnTo>
                    <a:pt x="85344" y="512064"/>
                  </a:lnTo>
                  <a:cubicBezTo>
                    <a:pt x="38227" y="512064"/>
                    <a:pt x="0" y="473837"/>
                    <a:pt x="0" y="426720"/>
                  </a:cubicBezTo>
                  <a:close/>
                </a:path>
              </a:pathLst>
            </a:custGeom>
            <a:solidFill>
              <a:srgbClr val="249C94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3657600" cy="5501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00"/>
                </a:lnSpc>
              </a:pPr>
              <a:r>
                <a:rPr lang="en-US" sz="15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THANK YOU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188720" y="1762125"/>
            <a:ext cx="1302525" cy="575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Contact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2337256" y="1227296"/>
            <a:ext cx="5226368" cy="7832407"/>
            <a:chOff x="0" y="0"/>
            <a:chExt cx="6968490" cy="1044321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968490" cy="10443211"/>
            </a:xfrm>
            <a:custGeom>
              <a:avLst/>
              <a:gdLst/>
              <a:ahLst/>
              <a:cxnLst/>
              <a:rect r="r" b="b" t="t" l="l"/>
              <a:pathLst>
                <a:path h="10443211" w="6968490">
                  <a:moveTo>
                    <a:pt x="0" y="1161415"/>
                  </a:moveTo>
                  <a:cubicBezTo>
                    <a:pt x="0" y="519938"/>
                    <a:pt x="519938" y="0"/>
                    <a:pt x="1161415" y="0"/>
                  </a:cubicBezTo>
                  <a:lnTo>
                    <a:pt x="5807075" y="0"/>
                  </a:lnTo>
                  <a:cubicBezTo>
                    <a:pt x="6448552" y="0"/>
                    <a:pt x="6968490" y="519938"/>
                    <a:pt x="6968490" y="1161415"/>
                  </a:cubicBezTo>
                  <a:lnTo>
                    <a:pt x="6968490" y="9281795"/>
                  </a:lnTo>
                  <a:cubicBezTo>
                    <a:pt x="6968490" y="9923273"/>
                    <a:pt x="6448552" y="10443211"/>
                    <a:pt x="5807075" y="10443211"/>
                  </a:cubicBezTo>
                  <a:lnTo>
                    <a:pt x="1161415" y="10443211"/>
                  </a:lnTo>
                  <a:cubicBezTo>
                    <a:pt x="519938" y="10443210"/>
                    <a:pt x="0" y="9923272"/>
                    <a:pt x="0" y="928179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249C94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66675"/>
              <a:ext cx="6968490" cy="105098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600"/>
                </a:lnSpc>
              </a:pPr>
              <a:r>
                <a:rPr lang="en-US" sz="3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Key Points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1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2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3</a:t>
              </a:r>
            </a:p>
            <a:p>
              <a:pPr algn="l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• Point 4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7099280" y="9636252"/>
            <a:ext cx="228600" cy="220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5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8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77240" y="9677400"/>
            <a:ext cx="4077891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>
                <a:solidFill>
                  <a:srgbClr val="5A5A5A"/>
                </a:solidFill>
                <a:latin typeface="Calibri (MS)"/>
                <a:ea typeface="Calibri (MS)"/>
                <a:cs typeface="Calibri (MS)"/>
                <a:sym typeface="Calibri (MS)"/>
              </a:rPr>
              <a:t>Accessible Urban Neighbourhood Conference |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DAHP9G8YJEA</dc:identifier>
  <dcterms:modified xsi:type="dcterms:W3CDTF">2011-08-01T06:04:30Z</dcterms:modified>
  <cp:revision>1</cp:revision>
  <dc:title>Academic_Conference_Template.pptx</dc:title>
</cp:coreProperties>
</file>