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81"/>
  </p:normalViewPr>
  <p:slideViewPr>
    <p:cSldViewPr snapToGrid="0">
      <p:cViewPr varScale="1">
        <p:scale>
          <a:sx n="108" d="100"/>
          <a:sy n="108" d="100"/>
        </p:scale>
        <p:origin x="624" y="10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B0009-BDE0-CD2A-70D1-25DA7315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EA3E6C-3D4B-5BC1-2F10-6226108E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738A5E-3A06-C0A2-9FD2-4D7F7B1E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56B20-810D-5FC7-CBFE-5128A544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E3FFC5-B4C9-58F6-E3CB-7E988EB9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D34596-C7A9-1055-47CE-BB4773E0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303B43-A3BD-BE06-28EE-89FD1816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25A382-5414-F6A8-5706-89CFE7DC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116926-D69E-5A7C-26C1-2DB091CB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E3EEA1-A581-03F4-B0D6-021E020D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D7907E-3CDB-7828-CCE1-FE8EC6904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C7D4EC6-F2E5-D96B-4732-6B1FE199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19BED6-DA0C-ECF4-072F-718941DC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3B45EB-139C-31FB-2881-D8F20B4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F2EB5-2516-E7DE-41BE-A8659ED1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7BA5D-3D4E-3A89-A83B-C8EB2476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0A263C-D752-0006-42B0-D2C43C65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450723-5D27-E758-61DC-D625B78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829DA0-E6A2-AF10-42D1-C34D5B62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9B58A9-F7E7-9F8C-782F-C44EA8F7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5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0A7462-9862-1ADB-3AC1-E4DF9F8E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AD6A1E-CAA0-FF1C-25F5-45BE4329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D23F9-E1D4-113B-DE88-387E2DDD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F8B994-83D8-CEB1-4CF6-B60B1E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DBE361-37CD-FF0C-754B-074E522E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69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83EA7-CF28-E5AE-C9B1-496DB1DA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E893DB-7ED1-F781-F6C5-76F45AF2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30EE9-3749-8F6F-A210-57F0867D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3B3161-C37E-C298-0E18-47389CF7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68797E-9EEB-2C3E-5C74-75F44BAC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3B2B77-D983-C1C7-9E92-2D5614B4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31889-D15E-9A7D-5FBA-0613472D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5D0FEF-385A-407B-A292-9B9F2611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4E404B-AA0A-9DB6-4C92-0BC1BDBB8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0363A4-76AE-C9DA-F75E-B086AAC1E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421FD0-34C5-F8B7-955A-9F7DC2336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91EEB2E-B90C-4542-D1EF-4E890E5C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0B5018-2088-D900-32F1-81F90013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954CEE2-1D27-4C98-BE62-56F1CB82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77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BD5459-0033-B6E9-9E15-B472544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C6E318-87CA-75D0-0168-BC76AF2D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254F1E4-0239-F135-57FD-0F0DF37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E021F8C-8EA5-EE34-AD1F-890A3AE9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65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35CCD1D-2FC1-9A96-2B6A-3D89CE2C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1F75AC-A36A-BE38-25E5-659DCC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D2B788-5E14-0A18-9DA9-B0DFD61E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7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E701F0-B229-92A2-D89B-154169B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705BC-A706-1304-B47B-11BF5917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DDBB31-5AC0-0283-D6F2-5AC9ECBA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558FAF-A130-B33D-4664-6A9D1197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F768911-FC4F-8322-7859-F5A3D9C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190809-0ADB-EBC0-7012-F0768FF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6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98BD0-1C7E-582A-EF8C-ADD0FD1B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991975-C100-ACDB-3840-88E66BAAC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73493A-11AE-648F-BD19-DEC07944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251036-3095-C476-72B6-E1FF78E6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9D1912-03E8-4BF2-7157-A66817CF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BE050E-F5A6-76FC-022D-583CC48E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52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4124E1-6781-B0A0-DC1F-7B6448D4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D01DD4-4D1B-2B05-D5C7-16D6BE6E8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4F7CE-DBC2-0C02-53F6-36AE8F1AD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2BFEDC-6133-0B47-9790-0120CF595D0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2BB45-2EA8-F435-0A4D-E6C05FB78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99F5FC-2E1F-837D-0AE3-B0AFE75CF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FF31D-82AD-844E-8909-F1D92C1190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00CF107-35C1-C0A4-39F2-40B0EA7D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5DE6C0C4-3517-218C-8749-5298947D4A3C}"/>
              </a:ext>
            </a:extLst>
          </p:cNvPr>
          <p:cNvSpPr txBox="1"/>
          <p:nvPr/>
        </p:nvSpPr>
        <p:spPr>
          <a:xfrm>
            <a:off x="1110261" y="2597531"/>
            <a:ext cx="103335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4145" indent="-603250" algn="ctr">
              <a:lnSpc>
                <a:spcPct val="105000"/>
              </a:lnSpc>
              <a:spcBef>
                <a:spcPts val="145"/>
              </a:spcBef>
              <a:buNone/>
            </a:pPr>
            <a:r>
              <a:rPr lang="tr-TR" sz="4000" b="1">
                <a:solidFill>
                  <a:srgbClr val="376092"/>
                </a:solidFill>
                <a:latin typeface="Times New Roman" panose="02020603050405020304" pitchFamily="18" charset="0"/>
              </a:rPr>
              <a:t>BİLİŞSEL VE SİSTEMSEL NÖROBİLİM A.B.D. </a:t>
            </a:r>
            <a:r>
              <a:rPr lang="tr-TR" sz="4000" b="1" dirty="0" smtClean="0">
                <a:solidFill>
                  <a:srgbClr val="376092"/>
                </a:solidFill>
                <a:latin typeface="Times New Roman" panose="02020603050405020304" pitchFamily="18" charset="0"/>
              </a:rPr>
              <a:t>DOKTORA PROGRAMI</a:t>
            </a:r>
            <a:endParaRPr lang="tr-TR" sz="4000" b="1" dirty="0">
              <a:solidFill>
                <a:srgbClr val="37609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A771-87B1-DC60-BED9-3185BC96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2CEC375-1581-9B41-AEB1-48B1743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EED6EB7-D346-872B-FE20-36EA7B799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44892"/>
              </p:ext>
            </p:extLst>
          </p:nvPr>
        </p:nvGraphicFramePr>
        <p:xfrm>
          <a:off x="526473" y="1695890"/>
          <a:ext cx="11008280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5695331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8312297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091294003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797261559"/>
                    </a:ext>
                  </a:extLst>
                </a:gridCol>
              </a:tblGrid>
              <a:tr h="556067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Disiplinlerarası </a:t>
                      </a:r>
                      <a:endParaRPr lang="tr-TR" sz="1600" b="1" dirty="0" smtClean="0"/>
                    </a:p>
                    <a:p>
                      <a:pPr algn="ctr"/>
                      <a:r>
                        <a:rPr lang="tr-TR" sz="1600" b="1" dirty="0" smtClean="0"/>
                        <a:t>Nörobilim </a:t>
                      </a:r>
                      <a:r>
                        <a:rPr lang="tr-TR" sz="1600" b="1" dirty="0"/>
                        <a:t>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Bilişsel ve Sistemsel Nörobilim Anabilim Dalı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Klinik Nörobilim ve </a:t>
                      </a:r>
                      <a:r>
                        <a:rPr lang="tr-TR" sz="1600" b="1" dirty="0" err="1"/>
                        <a:t>Nöroteknoloji</a:t>
                      </a:r>
                      <a:r>
                        <a:rPr lang="tr-TR" sz="1600" b="1" dirty="0"/>
                        <a:t> Anabilim Dalı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070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Hayrunnisa </a:t>
                      </a:r>
                      <a:r>
                        <a:rPr lang="tr-T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Bolay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Hacı Hulusi </a:t>
                      </a:r>
                      <a:r>
                        <a:rPr lang="tr-T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Kafalıgönül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Dr. Murat </a:t>
                      </a:r>
                      <a:r>
                        <a:rPr lang="tr-TR" sz="1600" dirty="0" err="1"/>
                        <a:t>Zinnuroğlu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05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Meltem </a:t>
                      </a:r>
                      <a:r>
                        <a:rPr lang="tr-TR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Bahçelioğlu</a:t>
                      </a: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İrem Yıldırım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Prof. Dr. Gökhan Demirel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706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Ümit Özgür Akdemir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Esra Serdaroğlu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Doç. Dr. Aslı Akyol Gürses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4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Dr. Bülent Cengiz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Doç. Dr. Eda Akman Aydın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Doç. Dr. Hürrem Evren Boran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08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Doç. Dr. Hale Zeynep Batur Çağlayan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Doç. Dr. Nigar Esra Erkoç Ataoğlu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Doç. Dr. Adem </a:t>
                      </a:r>
                      <a:r>
                        <a:rPr lang="tr-TR" sz="1600" dirty="0" err="1"/>
                        <a:t>Tekerek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5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Doç. Dr. Ergin </a:t>
                      </a:r>
                      <a:r>
                        <a:rPr lang="tr-TR" sz="1600" dirty="0" err="1"/>
                        <a:t>Dileköz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Dr. Öğr. Üyesi Hanife Göker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Dr. Öğr. Üyesi Taylan Altıparmak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239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Doç. Dr. Doğa </a:t>
                      </a:r>
                      <a:r>
                        <a:rPr lang="tr-TR" sz="1600" dirty="0" err="1"/>
                        <a:t>Vurallı</a:t>
                      </a:r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Dr. Öğr. Üyesi Erdem Balcı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Dr. Öğr. Üyesi Yılmaz Atay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198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Dr. Öğr. Üyesi Zeynep Yığman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309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600" dirty="0"/>
                        <a:t>Dr. Öğr. Üyesi Kerem Atalar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729959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74E6185E-3C94-2363-CAB3-6A4080818150}"/>
              </a:ext>
            </a:extLst>
          </p:cNvPr>
          <p:cNvSpPr txBox="1"/>
          <p:nvPr/>
        </p:nvSpPr>
        <p:spPr>
          <a:xfrm>
            <a:off x="3046708" y="117267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AKADEMİK</a:t>
            </a:r>
            <a:r>
              <a:rPr lang="tr-TR" sz="2800" b="1" spc="-25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KADRO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2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D048-B11D-82CF-6285-C9C2E4FCC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9DCA40-9ADE-B171-A3E8-EF05B5EA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7FACA33-AD49-461E-FCBB-0D0020505E03}"/>
              </a:ext>
            </a:extLst>
          </p:cNvPr>
          <p:cNvSpPr txBox="1"/>
          <p:nvPr/>
        </p:nvSpPr>
        <p:spPr>
          <a:xfrm>
            <a:off x="3046708" y="1063320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5140" marR="160655" algn="ctr">
              <a:buNone/>
            </a:pP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ARAŞTIRMA</a:t>
            </a:r>
            <a:r>
              <a:rPr lang="tr-TR" sz="2800" b="1" spc="-20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3760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ALANLARI</a:t>
            </a:r>
            <a:endParaRPr lang="tr-T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F3359D-D5BB-526E-D424-F59D9BAA5E27}"/>
              </a:ext>
            </a:extLst>
          </p:cNvPr>
          <p:cNvSpPr txBox="1"/>
          <p:nvPr/>
        </p:nvSpPr>
        <p:spPr>
          <a:xfrm>
            <a:off x="618673" y="1858667"/>
            <a:ext cx="4305868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Moleküler ve Hücresel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Sistemsel Nörobilimi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Bilişsel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Davranışsal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Gelişimsel Nörobilim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Nöroanatomi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Yapısal Beyin Organizasyonu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Nörofizyoloji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Nörogörüntüleme ve İleri Mikroskopi Teknikleri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Hesaplamalı Nörobilim ve Yapay Zekâ Uygulamaları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Nöroinformatik</a:t>
            </a:r>
            <a:r>
              <a:rPr lang="tr-TR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Veri Bilimi</a:t>
            </a: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37795">
              <a:spcBef>
                <a:spcPts val="280"/>
              </a:spcBef>
              <a:buNone/>
            </a:pPr>
            <a:endParaRPr lang="tr-TR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072F696-4656-0FA4-8AAD-605E01CFAA92}"/>
              </a:ext>
            </a:extLst>
          </p:cNvPr>
          <p:cNvSpPr txBox="1"/>
          <p:nvPr/>
        </p:nvSpPr>
        <p:spPr>
          <a:xfrm>
            <a:off x="5279288" y="1858667"/>
            <a:ext cx="61859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Translasyonel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Nörobilim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Nörodejeneratif Hastalıklar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Nörogelişimsel ve Nöropsikiyatrik Bozukluklar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Nöroimmünoloji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Nöroinflamasyon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Nöroendokrinoloji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Beyin–Vücut Etkileşimleri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Deneysel Hayvan Modelleri ve Nörobilim Araştırma Teknikleri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Beyin Bağlantısallığı ve Ağ Analizi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Nöroteknoloji</a:t>
            </a: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 Beyin-Bilgisayar Arayüzleri</a:t>
            </a:r>
            <a:endParaRPr lang="tr-TR" sz="1800" b="1" dirty="0">
              <a:effectLst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23545" indent="-285750"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lang="tr-TR" sz="18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Nörobilimde Etik, Araştırma Tasarımı ve Bilimsel İletişim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90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4F02-3F08-FF80-DE23-75BD6878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3B9596C-E571-F8A8-13DE-EC0B819E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6E0C5B4-94E6-2CB0-88B3-5F3A39570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02289"/>
              </p:ext>
            </p:extLst>
          </p:nvPr>
        </p:nvGraphicFramePr>
        <p:xfrm>
          <a:off x="1295399" y="2135505"/>
          <a:ext cx="9601200" cy="31661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Insan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(MRG)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Fonksiyonel 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Norogörüntüleme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2000" b="1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2000" b="1" kern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</a:rPr>
                        <a:t>Elektrofizyoloji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 Tesla MR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fNIRS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64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32 Kanallı MR Uyumlu EEG </a:t>
                      </a:r>
                      <a:r>
                        <a:rPr lang="tr-TR" sz="1800" b="0" kern="1200" dirty="0" err="1">
                          <a:solidFill>
                            <a:schemeClr val="tx1"/>
                          </a:solidFill>
                        </a:rPr>
                        <a:t>Cihazi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Mobil EEG (32 Kanal</a:t>
                      </a: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128 Kanallı EEG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Kantitatif Duyusal Test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VR/AR Sistemleri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Elektriksel Stimülasyon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</a:rPr>
                        <a:t>MR Uyumlu Göz İzleme Cihazı</a:t>
                      </a: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tr-T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06BE767C-D349-340F-0AC2-C3304B148C0E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244851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A147F-D332-2F27-B069-4F1BB9BF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FDE14F-2274-EF52-7ACB-6B88C5AC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24F2B89E-D73C-4A03-FE12-707C96F70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16475"/>
              </p:ext>
            </p:extLst>
          </p:nvPr>
        </p:nvGraphicFramePr>
        <p:xfrm>
          <a:off x="944417" y="1982024"/>
          <a:ext cx="10476000" cy="47199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920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251187552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Beyin </a:t>
                      </a:r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Uyarım 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Motor Kontrol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Hücresel </a:t>
                      </a:r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Nörobilim 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 Mikroskopi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Moleküler </a:t>
                      </a:r>
                      <a:r>
                        <a:rPr lang="tr-T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Nörobilim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Tek Atım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Konfokal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RT-PCR Cihazi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Ikili TMS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Floresan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TermalCycler (PCR)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Repetitive TMS (rTMS)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Süper Çözünürlük Mikroskobu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Nükleik Asit Miktar ve Saflık Tayin Cihazı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Transkraniyal Dogru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Akım Uyarımı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(tDCS)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Lightsheet Mikroskop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Elektroforez / Jel Görüntüleme Sistemi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TMS-EEG Kombine Sistem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Davranış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Deneyi Sistemleri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Sonikatör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Navigasyon Sistemi (Otomatik QTRACK)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Anymaze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Davranış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Analiz Yazılımı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863734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Duyusal ve Motor Bütünleme (SAI/LAI)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Sakrifikasyon Ünitesi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485423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Kablosuz EMG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Western Blot Sistemi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935108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Göz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İzleme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Cihazi (Stand-alone)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Western Okuma Cihazı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50332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Kantitatif Duyusal Test Cihazi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4266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EFAB3020-0132-6EB2-58C7-AC3CF71B55E8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66872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AC5DD-7653-D198-450B-E6F700F32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CBE4E3F-0C35-DA2A-E445-4BA323D5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AD0B15D-E476-4CBA-8398-50036F3A1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89836"/>
              </p:ext>
            </p:extLst>
          </p:nvPr>
        </p:nvGraphicFramePr>
        <p:xfrm>
          <a:off x="1559999" y="2852952"/>
          <a:ext cx="9072000" cy="18002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36000">
                  <a:extLst>
                    <a:ext uri="{9D8B030D-6E8A-4147-A177-3AD203B41FA5}">
                      <a16:colId xmlns:a16="http://schemas.microsoft.com/office/drawing/2014/main" val="2740298459"/>
                    </a:ext>
                  </a:extLst>
                </a:gridCol>
                <a:gridCol w="4536000">
                  <a:extLst>
                    <a:ext uri="{9D8B030D-6E8A-4147-A177-3AD203B41FA5}">
                      <a16:colId xmlns:a16="http://schemas.microsoft.com/office/drawing/2014/main" val="13153179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Hücre Kültürü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Kryopreservasyon</a:t>
                      </a:r>
                      <a:r>
                        <a:rPr lang="tr-T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ve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266286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MEA ve Canlı Hücre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-80°C Derin Dondurucu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217719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Ultrasantrifüj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Sivi Azot Depolama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68932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ELISA Analiz Sistemi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520607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Nucleofection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30026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772286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B57ABEB1-5BB2-26C0-9919-7EB789EAFC73}"/>
              </a:ext>
            </a:extLst>
          </p:cNvPr>
          <p:cNvSpPr txBox="1"/>
          <p:nvPr/>
        </p:nvSpPr>
        <p:spPr>
          <a:xfrm>
            <a:off x="3046708" y="871895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" algn="ctr">
              <a:spcBef>
                <a:spcPts val="28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ARAŞTIRMA OLANAKLARI (LABORATUVAR ALTYAPISI)</a:t>
            </a:r>
          </a:p>
        </p:txBody>
      </p:sp>
    </p:spTree>
    <p:extLst>
      <p:ext uri="{BB962C8B-B14F-4D97-AF65-F5344CB8AC3E}">
        <p14:creationId xmlns:p14="http://schemas.microsoft.com/office/powerpoint/2010/main" val="19528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32284-3E55-7570-4CBA-0C544ABF4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E7B3B90-76B7-4981-DFB0-7EEF6331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C07279D-6E20-6E87-8529-1D6BDEE4A625}"/>
              </a:ext>
            </a:extLst>
          </p:cNvPr>
          <p:cNvSpPr txBox="1"/>
          <p:nvPr/>
        </p:nvSpPr>
        <p:spPr>
          <a:xfrm>
            <a:off x="2451960" y="2718677"/>
            <a:ext cx="7288077" cy="1420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28905" algn="ctr">
              <a:lnSpc>
                <a:spcPct val="105000"/>
              </a:lnSpc>
              <a:spcBef>
                <a:spcPts val="950"/>
              </a:spcBef>
              <a:buNone/>
            </a:pPr>
            <a:r>
              <a:rPr lang="tr-TR" sz="2800" b="1" dirty="0">
                <a:solidFill>
                  <a:srgbClr val="376092"/>
                </a:solidFill>
                <a:latin typeface="Times New Roman" panose="02020603050405020304" pitchFamily="18" charset="0"/>
              </a:rPr>
              <a:t>2026/2027 GÜZ DÖNEMİ İÇİN KONTENJAN SAYILARI VE PROGRAMA KABUL ŞARTLARI</a:t>
            </a:r>
          </a:p>
        </p:txBody>
      </p:sp>
    </p:spTree>
    <p:extLst>
      <p:ext uri="{BB962C8B-B14F-4D97-AF65-F5344CB8AC3E}">
        <p14:creationId xmlns:p14="http://schemas.microsoft.com/office/powerpoint/2010/main" val="14203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077CE-0610-5C71-1049-5CDAB4C6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ekran görüntüsü, açık mavi, vektörel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10D05A6-01CB-3EC2-46DE-920FBAB0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" t="4972" r="4103" b="4406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D76B4E7-DE1D-F681-C941-54C8B6FD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82717"/>
              </p:ext>
            </p:extLst>
          </p:nvPr>
        </p:nvGraphicFramePr>
        <p:xfrm>
          <a:off x="71715" y="1850652"/>
          <a:ext cx="12048568" cy="4659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3454">
                  <a:extLst>
                    <a:ext uri="{9D8B030D-6E8A-4147-A177-3AD203B41FA5}">
                      <a16:colId xmlns:a16="http://schemas.microsoft.com/office/drawing/2014/main" val="636458796"/>
                    </a:ext>
                  </a:extLst>
                </a:gridCol>
                <a:gridCol w="1981807">
                  <a:extLst>
                    <a:ext uri="{9D8B030D-6E8A-4147-A177-3AD203B41FA5}">
                      <a16:colId xmlns:a16="http://schemas.microsoft.com/office/drawing/2014/main" val="3721350613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712102582"/>
                    </a:ext>
                  </a:extLst>
                </a:gridCol>
                <a:gridCol w="1855730">
                  <a:extLst>
                    <a:ext uri="{9D8B030D-6E8A-4147-A177-3AD203B41FA5}">
                      <a16:colId xmlns:a16="http://schemas.microsoft.com/office/drawing/2014/main" val="1513671019"/>
                    </a:ext>
                  </a:extLst>
                </a:gridCol>
                <a:gridCol w="1518867">
                  <a:extLst>
                    <a:ext uri="{9D8B030D-6E8A-4147-A177-3AD203B41FA5}">
                      <a16:colId xmlns:a16="http://schemas.microsoft.com/office/drawing/2014/main" val="2920548761"/>
                    </a:ext>
                  </a:extLst>
                </a:gridCol>
                <a:gridCol w="1429593">
                  <a:extLst>
                    <a:ext uri="{9D8B030D-6E8A-4147-A177-3AD203B41FA5}">
                      <a16:colId xmlns:a16="http://schemas.microsoft.com/office/drawing/2014/main" val="2122500568"/>
                    </a:ext>
                  </a:extLst>
                </a:gridCol>
                <a:gridCol w="1864850">
                  <a:extLst>
                    <a:ext uri="{9D8B030D-6E8A-4147-A177-3AD203B41FA5}">
                      <a16:colId xmlns:a16="http://schemas.microsoft.com/office/drawing/2014/main" val="33678178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393248424"/>
                    </a:ext>
                  </a:extLst>
                </a:gridCol>
              </a:tblGrid>
              <a:tr h="245149">
                <a:tc gridSpan="2">
                  <a:txBody>
                    <a:bodyPr/>
                    <a:lstStyle/>
                    <a:p>
                      <a:pPr marL="862965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KONTENJAN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62965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1755" marR="4457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PUAN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5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28270" algn="ctr">
                        <a:lnSpc>
                          <a:spcPts val="135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PROGRAM TÜRÜ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28650" algn="ctr">
                        <a:spcBef>
                          <a:spcPts val="28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PUAN</a:t>
                      </a:r>
                      <a:r>
                        <a:rPr lang="tr-TR" sz="1600" spc="-2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KRİTERİ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28650" algn="l">
                        <a:spcBef>
                          <a:spcPts val="285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96000"/>
                  </a:ext>
                </a:extLst>
              </a:tr>
              <a:tr h="5832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1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</a:p>
                    <a:p>
                      <a:pPr marL="89535" algn="ctr">
                        <a:buNone/>
                      </a:pPr>
                      <a:r>
                        <a:rPr lang="tr-TR" sz="1600" dirty="0">
                          <a:effectLst/>
                        </a:rPr>
                        <a:t>T.C. VATANDAŞI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4455" marR="195580" algn="ctr">
                        <a:lnSpc>
                          <a:spcPct val="100000"/>
                        </a:lnSpc>
                        <a:buNone/>
                      </a:pPr>
                      <a:r>
                        <a:rPr lang="tr-TR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YABANCI UYRUKLU</a:t>
                      </a:r>
                      <a:endParaRPr lang="tr-T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73660" marR="158750" algn="ctr">
                        <a:lnSpc>
                          <a:spcPts val="120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ALES PUANI/</a:t>
                      </a:r>
                    </a:p>
                    <a:p>
                      <a:pPr marL="73660" algn="ctr">
                        <a:lnSpc>
                          <a:spcPts val="128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*TUS*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 </a:t>
                      </a:r>
                    </a:p>
                    <a:p>
                      <a:pPr marL="85090" marR="102870" algn="ctr">
                        <a:lnSpc>
                          <a:spcPts val="1440"/>
                        </a:lnSpc>
                        <a:buNone/>
                      </a:pPr>
                      <a:r>
                        <a:rPr lang="tr-TR" sz="1600">
                          <a:effectLst/>
                        </a:rPr>
                        <a:t>YABANCI</a:t>
                      </a:r>
                      <a:r>
                        <a:rPr lang="tr-TR" sz="1600" spc="-1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DİL PUANI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 marR="159385" algn="ctr">
                        <a:lnSpc>
                          <a:spcPct val="95000"/>
                        </a:lnSpc>
                        <a:spcBef>
                          <a:spcPts val="106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MEZUNİYET NOTU (LİSANS/</a:t>
                      </a:r>
                    </a:p>
                    <a:p>
                      <a:pPr marL="84455" algn="ctr">
                        <a:lnSpc>
                          <a:spcPts val="1455"/>
                        </a:lnSpc>
                        <a:buNone/>
                      </a:pPr>
                      <a:r>
                        <a:rPr lang="tr-TR" sz="1600" dirty="0">
                          <a:effectLst/>
                        </a:rPr>
                        <a:t>Y.</a:t>
                      </a:r>
                      <a:r>
                        <a:rPr lang="tr-TR" sz="1600" spc="-1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LİSANS)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4455" algn="l">
                        <a:lnSpc>
                          <a:spcPts val="1455"/>
                        </a:lnSpc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5266058"/>
                  </a:ext>
                </a:extLst>
              </a:tr>
              <a:tr h="910066">
                <a:tc>
                  <a:txBody>
                    <a:bodyPr/>
                    <a:lstStyle/>
                    <a:p>
                      <a:pPr marL="10160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algn="l">
                        <a:spcBef>
                          <a:spcPts val="5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SAY/EA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 algn="l">
                        <a:spcBef>
                          <a:spcPts val="600"/>
                        </a:spcBef>
                        <a:buNone/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DOKTORA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>
                          <a:effectLst/>
                        </a:rPr>
                        <a:t>75</a:t>
                      </a: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YÖKDİL/YDS ≥ 75 veya TOEFL IBT ≥ 90, IELTS ≥ 6,5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 smtClean="0">
                          <a:effectLst/>
                        </a:rPr>
                        <a:t>Lisans/2,50</a:t>
                      </a:r>
                    </a:p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r>
                        <a:rPr lang="tr-TR" sz="1600" dirty="0" smtClean="0">
                          <a:effectLst/>
                        </a:rPr>
                        <a:t>Yüksek Lisans/3,00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buNone/>
                      </a:pPr>
                      <a:endParaRPr lang="tr-T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6441986"/>
                  </a:ext>
                </a:extLst>
              </a:tr>
              <a:tr h="245149">
                <a:tc gridSpan="8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r>
                        <a:rPr lang="tr-TR" sz="1600" dirty="0">
                          <a:effectLst/>
                        </a:rPr>
                        <a:t>ÖĞRENCİ KABUL EDİLEN LİSANS</a:t>
                      </a:r>
                      <a:r>
                        <a:rPr lang="tr-TR" sz="1600" spc="-20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PROGRAM KODLARI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673225" algn="l">
                        <a:spcBef>
                          <a:spcPts val="425"/>
                        </a:spcBef>
                        <a:buNone/>
                      </a:pP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203769"/>
                  </a:ext>
                </a:extLst>
              </a:tr>
              <a:tr h="2095097">
                <a:tc gridSpan="7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3286, 3374, 6366, 3156, 3204, 3205, 8344, 3185, 9263, 9267, 9332, 3334, 3124, 5134, 3160, 3162, 3163, 3166, 3168, 5139, 3331, 3134, 3135, 5119, 3257, 3252, 3184, 3261, 3133, 3267, 5121, 9551, 9569, 9266, 9349, 3132, 9382, 9294, 9424, 5138, 5104, 3182, 9593</a:t>
                      </a:r>
                      <a:endParaRPr lang="tr-T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68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52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579</Words>
  <Application>Microsoft Office PowerPoint</Application>
  <PresentationFormat>Geniş ekran</PresentationFormat>
  <Paragraphs>133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krm tlr</dc:creator>
  <cp:lastModifiedBy>pc</cp:lastModifiedBy>
  <cp:revision>6</cp:revision>
  <dcterms:created xsi:type="dcterms:W3CDTF">2026-04-20T05:57:00Z</dcterms:created>
  <dcterms:modified xsi:type="dcterms:W3CDTF">2026-04-28T08:27:42Z</dcterms:modified>
</cp:coreProperties>
</file>