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1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0"/>
    <p:restoredTop sz="94681"/>
  </p:normalViewPr>
  <p:slideViewPr>
    <p:cSldViewPr snapToGrid="0">
      <p:cViewPr varScale="1">
        <p:scale>
          <a:sx n="108" d="100"/>
          <a:sy n="108" d="100"/>
        </p:scale>
        <p:origin x="624" y="78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4EB43-553C-DB48-B3C8-3F6D418E070F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7392F-4861-9D47-AECA-49F48FD0CD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7760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7B804-B381-4078-91D6-AC2A5032B89A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4972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4B0009-BDE0-CD2A-70D1-25DA73158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BEA3E6C-3D4B-5BC1-2F10-6226108E38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738A5E-3A06-C0A2-9FD2-4D7F7B1EF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EDC-6133-0B47-9790-0120CF595D0A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6656B20-810D-5FC7-CBFE-5128A5443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CE3FFC5-B4C9-58F6-E3CB-7E988EB96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419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D34596-C7A9-1055-47CE-BB4773E0E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4303B43-A3BD-BE06-28EE-89FD1816E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825A382-5414-F6A8-5706-89CFE7DC2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EDC-6133-0B47-9790-0120CF595D0A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D116926-D69E-5A7C-26C1-2DB091CB0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6E3EEA1-A581-03F4-B0D6-021E020D8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6694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5D7907E-3CDB-7828-CCE1-FE8EC6904B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C7D4EC6-F2E5-D96B-4732-6B1FE199E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B19BED6-DA0C-ECF4-072F-718941DCD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EDC-6133-0B47-9790-0120CF595D0A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13B45EB-139C-31FB-2881-D8F20B46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7AF2EB5-2516-E7DE-41BE-A8659ED1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05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17BA5D-3D4E-3A89-A83B-C8EB2476C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A0A263C-D752-0006-42B0-D2C43C658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7450723-5D27-E758-61DC-D625B7879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EDC-6133-0B47-9790-0120CF595D0A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3829DA0-E6A2-AF10-42D1-C34D5B624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69B58A9-F7E7-9F8C-782F-C44EA8F72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756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0A7462-9862-1ADB-3AC1-E4DF9F8E7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3AD6A1E-CAA0-FF1C-25F5-45BE4329D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61D23F9-E1D4-113B-DE88-387E2DDDD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EDC-6133-0B47-9790-0120CF595D0A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4F8B994-83D8-CEB1-4CF6-B60B1E396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5DBE361-37CD-FF0C-754B-074E522E9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1697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283EA7-CF28-E5AE-C9B1-496DB1DAC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9E893DB-7ED1-F781-F6C5-76F45AF21B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4F30EE9-3749-8F6F-A210-57F0867D2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63B3161-C37E-C298-0E18-47389CF7A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EDC-6133-0B47-9790-0120CF595D0A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F68797E-9EEB-2C3E-5C74-75F44BAC4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B3B2B77-D983-C1C7-9E92-2D5614B44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649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131889-D15E-9A7D-5FBA-0613472D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A5D0FEF-385A-407B-A292-9B9F26118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F4E404B-AA0A-9DB6-4C92-0BC1BDBB8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60363A4-76AE-C9DA-F75E-B086AAC1E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3421FD0-34C5-F8B7-955A-9F7DC23360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91EEB2E-B90C-4542-D1EF-4E890E5CC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EDC-6133-0B47-9790-0120CF595D0A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70B5018-2088-D900-32F1-81F900132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954CEE2-1D27-4C98-BE62-56F1CB82A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7774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BD5459-0033-B6E9-9E15-B472544A7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0C6E318-87CA-75D0-0168-BC76AF2D4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EDC-6133-0B47-9790-0120CF595D0A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254F1E4-0239-F135-57FD-0F0DF37DD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E021F8C-8EA5-EE34-AD1F-890A3AE91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1651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35CCD1D-2FC1-9A96-2B6A-3D89CE2C8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EDC-6133-0B47-9790-0120CF595D0A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401F75AC-A36A-BE38-25E5-659DCC26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FD2B788-5E14-0A18-9DA9-B0DFD61E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1178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4E701F0-B229-92A2-D89B-154169BA1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A705BC-A706-1304-B47B-11BF59177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2DDBB31-5AC0-0283-D6F2-5AC9ECBA0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B558FAF-A130-B33D-4664-6A9D11977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EDC-6133-0B47-9790-0120CF595D0A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F768911-FC4F-8322-7859-F5A3D9C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1190809-0ADB-EBC0-7012-F0768FF48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166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398BD0-1C7E-582A-EF8C-ADD0FD1B6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2991975-C100-ACDB-3840-88E66BAAC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473493A-11AE-648F-BD19-DEC079447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C251036-3095-C476-72B6-E1FF78E69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EDC-6133-0B47-9790-0120CF595D0A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29D1912-03E8-4BF2-7157-A66817CFA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9BE050E-F5A6-76FC-022D-583CC48E5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752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84124E1-6781-B0A0-DC1F-7B6448D48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CD01DD4-4D1B-2B05-D5C7-16D6BE6E8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674F7CE-DBC2-0C02-53F6-36AE8F1AD0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2BFEDC-6133-0B47-9790-0120CF595D0A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642BB45-2EA8-F435-0A4D-E6C05FB78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A99F5FC-2E1F-837D-0AE3-B0AFE75CF0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555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 descr="metin, ekran görüntüsü, açık mavi, vektörel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F00CF107-35C1-C0A4-39F2-40B0EA7DC5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9" t="4972" r="4103" b="4406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5DE6C0C4-3517-218C-8749-5298947D4A3C}"/>
              </a:ext>
            </a:extLst>
          </p:cNvPr>
          <p:cNvSpPr txBox="1"/>
          <p:nvPr/>
        </p:nvSpPr>
        <p:spPr>
          <a:xfrm>
            <a:off x="417250" y="2177665"/>
            <a:ext cx="11150354" cy="1397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14145" indent="-603250" algn="ctr">
              <a:lnSpc>
                <a:spcPct val="105000"/>
              </a:lnSpc>
              <a:spcBef>
                <a:spcPts val="145"/>
              </a:spcBef>
              <a:buNone/>
            </a:pPr>
            <a:r>
              <a:rPr lang="tr-TR" sz="4000" b="1" dirty="0" smtClean="0">
                <a:solidFill>
                  <a:srgbClr val="376092"/>
                </a:solidFill>
                <a:latin typeface="Times New Roman" panose="02020603050405020304" pitchFamily="18" charset="0"/>
              </a:rPr>
              <a:t>DEPARTMENT OF INTERDISCIPLINARY</a:t>
            </a:r>
          </a:p>
          <a:p>
            <a:pPr marL="1414145" indent="-603250" algn="ctr">
              <a:lnSpc>
                <a:spcPct val="105000"/>
              </a:lnSpc>
              <a:spcBef>
                <a:spcPts val="145"/>
              </a:spcBef>
              <a:buNone/>
            </a:pPr>
            <a:r>
              <a:rPr lang="tr-TR" sz="4000" b="1" smtClean="0">
                <a:solidFill>
                  <a:srgbClr val="376092"/>
                </a:solidFill>
                <a:latin typeface="Times New Roman" panose="02020603050405020304" pitchFamily="18" charset="0"/>
              </a:rPr>
              <a:t>NEUROSCIENCE </a:t>
            </a:r>
            <a:r>
              <a:rPr lang="tr-TR" sz="4000" b="1" dirty="0" smtClean="0">
                <a:solidFill>
                  <a:srgbClr val="376092"/>
                </a:solidFill>
                <a:latin typeface="Times New Roman" panose="02020603050405020304" pitchFamily="18" charset="0"/>
              </a:rPr>
              <a:t>PHD PROGRAM</a:t>
            </a:r>
            <a:endParaRPr lang="tr-TR" sz="4000" b="1" dirty="0">
              <a:solidFill>
                <a:srgbClr val="37609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561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EA771-87B1-DC60-BED9-3185BC96D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 descr="metin, ekran görüntüsü, açık mavi, vektörel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22CEC375-1581-9B41-AEB1-48B1743CC2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9" t="4972" r="4103" b="4406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7EED6EB7-D346-872B-FE20-36EA7B799A53}"/>
              </a:ext>
            </a:extLst>
          </p:cNvPr>
          <p:cNvGraphicFramePr>
            <a:graphicFrameLocks noGrp="1"/>
          </p:cNvGraphicFramePr>
          <p:nvPr/>
        </p:nvGraphicFramePr>
        <p:xfrm>
          <a:off x="526473" y="1695890"/>
          <a:ext cx="11008280" cy="457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256953315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88312297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1091294003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2797261559"/>
                    </a:ext>
                  </a:extLst>
                </a:gridCol>
              </a:tblGrid>
              <a:tr h="556067"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Interdisciplinary Neuroscience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Cognitive</a:t>
                      </a:r>
                      <a:r>
                        <a:rPr lang="tr-TR" sz="1600" b="1" baseline="0" dirty="0"/>
                        <a:t> and Systems Neuroscience</a:t>
                      </a:r>
                      <a:endParaRPr lang="tr-TR" sz="16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Clinical</a:t>
                      </a:r>
                      <a:r>
                        <a:rPr lang="tr-TR" sz="1600" b="1" baseline="0" dirty="0"/>
                        <a:t> Neuroscience and Neurotechnology</a:t>
                      </a:r>
                      <a:endParaRPr lang="tr-TR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3070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Prof.Hayrunnisa Bolay Belen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</a:t>
                      </a:r>
                      <a:r>
                        <a:rPr lang="tr-TR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Hulusi Kafalıgönül</a:t>
                      </a:r>
                      <a:endParaRPr lang="tr-TR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Prof. Murat Zinnuroğlu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20564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</a:t>
                      </a:r>
                      <a:r>
                        <a:rPr lang="tr-TR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Meltem Bahçelioğlu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</a:t>
                      </a:r>
                      <a:r>
                        <a:rPr lang="tr-TR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İrem Yıldırım</a:t>
                      </a:r>
                      <a:endParaRPr lang="tr-TR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Prof. Gökhan Demirel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9706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</a:t>
                      </a:r>
                      <a:r>
                        <a:rPr lang="tr-TR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Ümit Özgür Akdemir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Assoc.</a:t>
                      </a:r>
                      <a:r>
                        <a:rPr lang="tr-TR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Prof. </a:t>
                      </a: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Esra Serdaroğlu</a:t>
                      </a:r>
                      <a:endParaRPr lang="tr-TR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Assoc.</a:t>
                      </a:r>
                      <a:r>
                        <a:rPr lang="tr-TR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Prof. </a:t>
                      </a:r>
                      <a:r>
                        <a:rPr lang="tr-TR" sz="1600" dirty="0"/>
                        <a:t>Aslı Akyol Gürses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44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</a:t>
                      </a:r>
                      <a:r>
                        <a:rPr lang="tr-TR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Bülent Cengiz</a:t>
                      </a:r>
                      <a:endParaRPr lang="tr-T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Assoc.</a:t>
                      </a:r>
                      <a:r>
                        <a:rPr lang="tr-TR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Prof.</a:t>
                      </a: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Eda Akman Aydın</a:t>
                      </a:r>
                      <a:endParaRPr lang="tr-TR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Assoc.</a:t>
                      </a:r>
                      <a:r>
                        <a:rPr lang="tr-TR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Prof. </a:t>
                      </a:r>
                      <a:r>
                        <a:rPr lang="tr-TR" sz="1600" dirty="0"/>
                        <a:t>Hürrem Evren Boran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9084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Assoc.</a:t>
                      </a:r>
                      <a:r>
                        <a:rPr lang="tr-TR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Prof. </a:t>
                      </a:r>
                      <a:r>
                        <a:rPr lang="tr-TR" sz="1600" dirty="0"/>
                        <a:t>Hale Zeynep Batur Çağlayan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Assoc.</a:t>
                      </a:r>
                      <a:r>
                        <a:rPr lang="tr-TR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Prof. </a:t>
                      </a:r>
                      <a:r>
                        <a:rPr lang="tr-TR" sz="1600" dirty="0"/>
                        <a:t>Nigar Esra Erkoç Ataoğlu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Assoc.</a:t>
                      </a:r>
                      <a:r>
                        <a:rPr lang="tr-TR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Prof. </a:t>
                      </a:r>
                      <a:r>
                        <a:rPr lang="tr-TR" sz="1600" dirty="0"/>
                        <a:t>Adem Tekerek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5457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Assoc.</a:t>
                      </a:r>
                      <a:r>
                        <a:rPr lang="tr-TR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Prof. </a:t>
                      </a:r>
                      <a:r>
                        <a:rPr lang="tr-TR" sz="1600" dirty="0"/>
                        <a:t>Ergin Dileköz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/>
                        <a:t>Assist.</a:t>
                      </a:r>
                      <a:r>
                        <a:rPr lang="tr-TR" sz="1600" baseline="0" dirty="0"/>
                        <a:t> Prof. </a:t>
                      </a:r>
                      <a:r>
                        <a:rPr lang="tr-TR" sz="1600" dirty="0"/>
                        <a:t>Hanife Göker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Assist.</a:t>
                      </a:r>
                      <a:r>
                        <a:rPr lang="tr-TR" sz="1600" baseline="0" dirty="0"/>
                        <a:t> Prof. </a:t>
                      </a:r>
                      <a:r>
                        <a:rPr lang="tr-TR" sz="1600" dirty="0"/>
                        <a:t>Taylan Altıparmak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239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Assoc.</a:t>
                      </a:r>
                      <a:r>
                        <a:rPr lang="tr-TR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Prof. </a:t>
                      </a:r>
                      <a:r>
                        <a:rPr lang="tr-TR" sz="1600" dirty="0"/>
                        <a:t>Doğa Vurallı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Assist.</a:t>
                      </a:r>
                      <a:r>
                        <a:rPr lang="tr-TR" sz="1600" baseline="0" dirty="0"/>
                        <a:t> Prof.</a:t>
                      </a:r>
                      <a:r>
                        <a:rPr lang="tr-TR" sz="1600" dirty="0"/>
                        <a:t> Erdem Balcı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Assist.</a:t>
                      </a:r>
                      <a:r>
                        <a:rPr lang="tr-TR" sz="1600" baseline="0" dirty="0"/>
                        <a:t> Prof. </a:t>
                      </a:r>
                      <a:r>
                        <a:rPr lang="tr-TR" sz="1600" dirty="0"/>
                        <a:t>Yılmaz Atay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1980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600" dirty="0"/>
                        <a:t>Assist.</a:t>
                      </a:r>
                      <a:r>
                        <a:rPr lang="tr-TR" sz="1600" baseline="0" dirty="0"/>
                        <a:t> Prof. </a:t>
                      </a:r>
                      <a:r>
                        <a:rPr lang="tr-TR" sz="1600" dirty="0"/>
                        <a:t>Zeynep Yığman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3093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600" dirty="0"/>
                        <a:t>Assist.</a:t>
                      </a:r>
                      <a:r>
                        <a:rPr lang="tr-TR" sz="1600" baseline="0" dirty="0"/>
                        <a:t> Prof. </a:t>
                      </a:r>
                      <a:r>
                        <a:rPr lang="tr-TR" sz="1600" dirty="0"/>
                        <a:t>Kerem Atalar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7299598"/>
                  </a:ext>
                </a:extLst>
              </a:tr>
            </a:tbl>
          </a:graphicData>
        </a:graphic>
      </p:graphicFrame>
      <p:sp>
        <p:nvSpPr>
          <p:cNvPr id="8" name="Metin kutusu 7">
            <a:extLst>
              <a:ext uri="{FF2B5EF4-FFF2-40B4-BE49-F238E27FC236}">
                <a16:creationId xmlns:a16="http://schemas.microsoft.com/office/drawing/2014/main" id="{74E6185E-3C94-2363-CAB3-6A4080818150}"/>
              </a:ext>
            </a:extLst>
          </p:cNvPr>
          <p:cNvSpPr txBox="1"/>
          <p:nvPr/>
        </p:nvSpPr>
        <p:spPr>
          <a:xfrm>
            <a:off x="3046708" y="1172670"/>
            <a:ext cx="60985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ctr">
              <a:buNone/>
            </a:pPr>
            <a:r>
              <a:rPr lang="tr-TR" sz="2800" b="1" dirty="0">
                <a:solidFill>
                  <a:srgbClr val="37609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ACADEMIC STAFF</a:t>
            </a:r>
            <a:endParaRPr lang="tr-T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021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9D048-B11D-82CF-6285-C9C2E4FCC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 descr="metin, ekran görüntüsü, açık mavi, vektörel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29DCA40-9ADE-B171-A3E8-EF05B5EA70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9" t="4972" r="4103" b="4406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27FACA33-AD49-461E-FCBB-0D0020505E03}"/>
              </a:ext>
            </a:extLst>
          </p:cNvPr>
          <p:cNvSpPr txBox="1"/>
          <p:nvPr/>
        </p:nvSpPr>
        <p:spPr>
          <a:xfrm>
            <a:off x="3046708" y="1063320"/>
            <a:ext cx="60985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5140" marR="160655" algn="ctr">
              <a:buNone/>
            </a:pPr>
            <a:r>
              <a:rPr lang="tr-TR" sz="2800" b="1" dirty="0">
                <a:solidFill>
                  <a:srgbClr val="37609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RESEARCH AREAS</a:t>
            </a:r>
            <a:endParaRPr lang="tr-T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19F3359D-D5BB-526E-D424-F59D9BAA5E27}"/>
              </a:ext>
            </a:extLst>
          </p:cNvPr>
          <p:cNvSpPr txBox="1"/>
          <p:nvPr/>
        </p:nvSpPr>
        <p:spPr>
          <a:xfrm>
            <a:off x="618673" y="1858667"/>
            <a:ext cx="4305868" cy="5147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dirty="0">
                <a:ea typeface="Times New Roman" panose="02020603050405020304" pitchFamily="18" charset="0"/>
                <a:cs typeface="Times New Roman" panose="02020603050405020304" pitchFamily="18" charset="0"/>
              </a:rPr>
              <a:t>Molecular and Cellular Neuroscience</a:t>
            </a: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dirty="0">
                <a:ea typeface="Times New Roman" panose="02020603050405020304" pitchFamily="18" charset="0"/>
                <a:cs typeface="Times New Roman" panose="02020603050405020304" pitchFamily="18" charset="0"/>
              </a:rPr>
              <a:t>Systems Neuroscience</a:t>
            </a: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dirty="0">
                <a:ea typeface="Times New Roman" panose="02020603050405020304" pitchFamily="18" charset="0"/>
                <a:cs typeface="Times New Roman" panose="02020603050405020304" pitchFamily="18" charset="0"/>
              </a:rPr>
              <a:t>Cognitive Neuroscience</a:t>
            </a: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dirty="0">
                <a:ea typeface="Times New Roman" panose="02020603050405020304" pitchFamily="18" charset="0"/>
                <a:cs typeface="Times New Roman" panose="02020603050405020304" pitchFamily="18" charset="0"/>
              </a:rPr>
              <a:t>Behavioral Neuroscience</a:t>
            </a: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dirty="0">
                <a:ea typeface="Times New Roman" panose="02020603050405020304" pitchFamily="18" charset="0"/>
                <a:cs typeface="Times New Roman" panose="02020603050405020304" pitchFamily="18" charset="0"/>
              </a:rPr>
              <a:t>Developmental Neuroscience</a:t>
            </a: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dirty="0">
                <a:ea typeface="Times New Roman" panose="02020603050405020304" pitchFamily="18" charset="0"/>
                <a:cs typeface="Times New Roman" panose="02020603050405020304" pitchFamily="18" charset="0"/>
              </a:rPr>
              <a:t>Neuroanatomy and Structural Brain Organization</a:t>
            </a: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dirty="0">
                <a:ea typeface="Times New Roman" panose="02020603050405020304" pitchFamily="18" charset="0"/>
                <a:cs typeface="Times New Roman" panose="02020603050405020304" pitchFamily="18" charset="0"/>
              </a:rPr>
              <a:t>Neurophysiology</a:t>
            </a:r>
            <a:br>
              <a:rPr lang="tr-TR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dirty="0">
                <a:ea typeface="Times New Roman" panose="02020603050405020304" pitchFamily="18" charset="0"/>
                <a:cs typeface="Times New Roman" panose="02020603050405020304" pitchFamily="18" charset="0"/>
              </a:rPr>
              <a:t>Neuroimaging and Advanced Microscopy Techniques</a:t>
            </a: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dirty="0">
                <a:ea typeface="Times New Roman" panose="02020603050405020304" pitchFamily="18" charset="0"/>
                <a:cs typeface="Times New Roman" panose="02020603050405020304" pitchFamily="18" charset="0"/>
              </a:rPr>
              <a:t>Computational Neuroscience and Artificial Intelligence Applications</a:t>
            </a: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dirty="0">
                <a:ea typeface="Times New Roman" panose="02020603050405020304" pitchFamily="18" charset="0"/>
                <a:cs typeface="Times New Roman" panose="02020603050405020304" pitchFamily="18" charset="0"/>
              </a:rPr>
              <a:t>Neuroinformatics and Data Science</a:t>
            </a:r>
            <a:endParaRPr lang="tr-TR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137795">
              <a:spcBef>
                <a:spcPts val="280"/>
              </a:spcBef>
              <a:buNone/>
            </a:pPr>
            <a:endParaRPr lang="tr-TR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2072F696-4656-0FA4-8AAD-605E01CFAA92}"/>
              </a:ext>
            </a:extLst>
          </p:cNvPr>
          <p:cNvSpPr txBox="1"/>
          <p:nvPr/>
        </p:nvSpPr>
        <p:spPr>
          <a:xfrm>
            <a:off x="5279288" y="1858667"/>
            <a:ext cx="618597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dirty="0">
                <a:ea typeface="Tahoma" panose="020B0604030504040204" pitchFamily="34" charset="0"/>
                <a:cs typeface="Times New Roman" panose="02020603050405020304" pitchFamily="18" charset="0"/>
              </a:rPr>
              <a:t>Translational Neuroscience</a:t>
            </a: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dirty="0">
                <a:ea typeface="Tahoma" panose="020B0604030504040204" pitchFamily="34" charset="0"/>
                <a:cs typeface="Times New Roman" panose="02020603050405020304" pitchFamily="18" charset="0"/>
              </a:rPr>
              <a:t>Neurodegenerative Diseases</a:t>
            </a: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dirty="0">
                <a:ea typeface="Tahoma" panose="020B0604030504040204" pitchFamily="34" charset="0"/>
                <a:cs typeface="Times New Roman" panose="02020603050405020304" pitchFamily="18" charset="0"/>
              </a:rPr>
              <a:t>Neurodevelopmental and Neuropsychiatric Disorders</a:t>
            </a: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dirty="0">
                <a:ea typeface="Tahoma" panose="020B0604030504040204" pitchFamily="34" charset="0"/>
                <a:cs typeface="Times New Roman" panose="02020603050405020304" pitchFamily="18" charset="0"/>
              </a:rPr>
              <a:t>Neuroimmunology and Neuroinflammation</a:t>
            </a: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dirty="0">
                <a:ea typeface="Tahoma" panose="020B0604030504040204" pitchFamily="34" charset="0"/>
                <a:cs typeface="Times New Roman" panose="02020603050405020304" pitchFamily="18" charset="0"/>
              </a:rPr>
              <a:t>Neuroendocrinology and Brain–Body Interactions</a:t>
            </a: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dirty="0">
                <a:ea typeface="Tahoma" panose="020B0604030504040204" pitchFamily="34" charset="0"/>
                <a:cs typeface="Times New Roman" panose="02020603050405020304" pitchFamily="18" charset="0"/>
              </a:rPr>
              <a:t>Experimental Animal Models and Neuroscience Research Techniques</a:t>
            </a: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dirty="0">
                <a:ea typeface="Tahoma" panose="020B0604030504040204" pitchFamily="34" charset="0"/>
                <a:cs typeface="Times New Roman" panose="02020603050405020304" pitchFamily="18" charset="0"/>
              </a:rPr>
              <a:t>Brain Connectivity and Network Analysis</a:t>
            </a: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dirty="0">
                <a:ea typeface="Tahoma" panose="020B0604030504040204" pitchFamily="34" charset="0"/>
                <a:cs typeface="Times New Roman" panose="02020603050405020304" pitchFamily="18" charset="0"/>
              </a:rPr>
              <a:t>Neurotechnology and Brain–Computer Interfaces</a:t>
            </a: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dirty="0">
                <a:ea typeface="Tahoma" panose="020B0604030504040204" pitchFamily="34" charset="0"/>
                <a:cs typeface="Times New Roman" panose="02020603050405020304" pitchFamily="18" charset="0"/>
              </a:rPr>
              <a:t>Ethics, Research Design, and Scientific Communication in Neuroscience</a:t>
            </a:r>
            <a:endParaRPr lang="tr-TR" sz="1800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044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C4F02-3F08-FF80-DE23-75BD68786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 descr="metin, ekran görüntüsü, açık mavi, vektörel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93B9596C-E571-F8A8-13DE-EC0B819ED8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89" t="4972" r="4103" b="4406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06E0C5B4-94E6-2CB0-88B3-5F3A39570BF0}"/>
              </a:ext>
            </a:extLst>
          </p:cNvPr>
          <p:cNvGraphicFramePr>
            <a:graphicFrameLocks noGrp="1"/>
          </p:cNvGraphicFramePr>
          <p:nvPr/>
        </p:nvGraphicFramePr>
        <p:xfrm>
          <a:off x="731981" y="2588087"/>
          <a:ext cx="10476000" cy="286131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492000">
                  <a:extLst>
                    <a:ext uri="{9D8B030D-6E8A-4147-A177-3AD203B41FA5}">
                      <a16:colId xmlns:a16="http://schemas.microsoft.com/office/drawing/2014/main" val="2740298459"/>
                    </a:ext>
                  </a:extLst>
                </a:gridCol>
                <a:gridCol w="3492000">
                  <a:extLst>
                    <a:ext uri="{9D8B030D-6E8A-4147-A177-3AD203B41FA5}">
                      <a16:colId xmlns:a16="http://schemas.microsoft.com/office/drawing/2014/main" val="131531798"/>
                    </a:ext>
                  </a:extLst>
                </a:gridCol>
                <a:gridCol w="3492000">
                  <a:extLst>
                    <a:ext uri="{9D8B030D-6E8A-4147-A177-3AD203B41FA5}">
                      <a16:colId xmlns:a16="http://schemas.microsoft.com/office/drawing/2014/main" val="2511875529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1" kern="1200" dirty="0">
                          <a:solidFill>
                            <a:schemeClr val="tx1"/>
                          </a:solidFill>
                        </a:rPr>
                        <a:t>Human Neuroimaging (MRI)</a:t>
                      </a:r>
                      <a:endParaRPr lang="tr-T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1" kern="1200" dirty="0">
                          <a:solidFill>
                            <a:schemeClr val="tx1"/>
                          </a:solidFill>
                        </a:rPr>
                        <a:t>Functional Neuroimaging(fNIRS)</a:t>
                      </a:r>
                      <a:endParaRPr lang="tr-T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1" kern="1200" dirty="0">
                          <a:solidFill>
                            <a:schemeClr val="tx1"/>
                          </a:solidFill>
                        </a:rPr>
                        <a:t>Electroneurophysiology </a:t>
                      </a:r>
                      <a:endParaRPr lang="tr-T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2662861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</a:rPr>
                        <a:t>3 Tesla MR Scanner</a:t>
                      </a: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</a:rPr>
                        <a:t>fNIRS system</a:t>
                      </a: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</a:rPr>
                        <a:t>64-Channel</a:t>
                      </a:r>
                      <a:r>
                        <a:rPr lang="tr-TR" sz="1800" b="0" kern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800" b="0" kern="1200" dirty="0">
                          <a:solidFill>
                            <a:schemeClr val="tx1"/>
                          </a:solidFill>
                        </a:rPr>
                        <a:t>EEG System</a:t>
                      </a: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92177199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</a:rPr>
                        <a:t>32-Channel MR-Compatible EEG System</a:t>
                      </a: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</a:rPr>
                        <a:t>Mobile EEG (32-Channel)</a:t>
                      </a: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</a:rPr>
                        <a:t>128-Channel</a:t>
                      </a:r>
                      <a:r>
                        <a:rPr lang="tr-TR" sz="1800" b="0" kern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800" b="0" kern="1200" dirty="0">
                          <a:solidFill>
                            <a:schemeClr val="tx1"/>
                          </a:solidFill>
                        </a:rPr>
                        <a:t>EEG System</a:t>
                      </a: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2689327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</a:rPr>
                        <a:t>MR-Compatible</a:t>
                      </a:r>
                      <a:r>
                        <a:rPr lang="tr-TR" sz="1800" b="0" kern="1200" baseline="0" dirty="0">
                          <a:solidFill>
                            <a:schemeClr val="tx1"/>
                          </a:solidFill>
                        </a:rPr>
                        <a:t> Quantitative Sensory Testing Device</a:t>
                      </a: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VR/AR Systems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Electrical</a:t>
                      </a:r>
                      <a:r>
                        <a:rPr lang="tr-TR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Stimulation Device</a:t>
                      </a: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6520607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</a:rPr>
                        <a:t>MR-Compatible Eye-Tracking</a:t>
                      </a:r>
                      <a:r>
                        <a:rPr lang="tr-TR" sz="1800" b="0" kern="1200" baseline="0" dirty="0">
                          <a:solidFill>
                            <a:schemeClr val="tx1"/>
                          </a:solidFill>
                        </a:rPr>
                        <a:t> System</a:t>
                      </a: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243002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3772286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id="{06BE767C-D349-340F-0AC2-C3304B148C0E}"/>
              </a:ext>
            </a:extLst>
          </p:cNvPr>
          <p:cNvSpPr txBox="1"/>
          <p:nvPr/>
        </p:nvSpPr>
        <p:spPr>
          <a:xfrm>
            <a:off x="2908162" y="1056622"/>
            <a:ext cx="65960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795" algn="ctr">
              <a:spcBef>
                <a:spcPts val="280"/>
              </a:spcBef>
              <a:buNone/>
            </a:pPr>
            <a:r>
              <a:rPr lang="tr-TR" sz="2800" b="1" dirty="0">
                <a:solidFill>
                  <a:srgbClr val="376092"/>
                </a:solidFill>
                <a:latin typeface="Times New Roman" panose="02020603050405020304" pitchFamily="18" charset="0"/>
              </a:rPr>
              <a:t>RESEARCH FACILITIES (LABORATORY INFRASTRUCTURE)</a:t>
            </a:r>
          </a:p>
        </p:txBody>
      </p:sp>
    </p:spTree>
    <p:extLst>
      <p:ext uri="{BB962C8B-B14F-4D97-AF65-F5344CB8AC3E}">
        <p14:creationId xmlns:p14="http://schemas.microsoft.com/office/powerpoint/2010/main" val="2448512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A147F-D332-2F27-B069-4F1BB9BF0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 descr="metin, ekran görüntüsü, açık mavi, vektörel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FDE14F-2274-EF52-7ACB-6B88C5AC69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9" t="4972" r="4103" b="4406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Metin kutusu 3">
            <a:extLst>
              <a:ext uri="{FF2B5EF4-FFF2-40B4-BE49-F238E27FC236}">
                <a16:creationId xmlns:a16="http://schemas.microsoft.com/office/drawing/2014/main" id="{06BE767C-D349-340F-0AC2-C3304B148C0E}"/>
              </a:ext>
            </a:extLst>
          </p:cNvPr>
          <p:cNvSpPr txBox="1"/>
          <p:nvPr/>
        </p:nvSpPr>
        <p:spPr>
          <a:xfrm>
            <a:off x="2898925" y="950227"/>
            <a:ext cx="65960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795" algn="ctr">
              <a:spcBef>
                <a:spcPts val="280"/>
              </a:spcBef>
              <a:buNone/>
            </a:pPr>
            <a:r>
              <a:rPr lang="tr-TR" sz="2800" b="1" dirty="0">
                <a:solidFill>
                  <a:srgbClr val="376092"/>
                </a:solidFill>
                <a:latin typeface="Times New Roman" panose="02020603050405020304" pitchFamily="18" charset="0"/>
              </a:rPr>
              <a:t>RESEARCH FACILITIES (LABORATORY INFRASTRUCTURE)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65999" y="1904334"/>
          <a:ext cx="10260000" cy="4658031"/>
        </p:xfrm>
        <a:graphic>
          <a:graphicData uri="http://schemas.openxmlformats.org/drawingml/2006/table">
            <a:tbl>
              <a:tblPr/>
              <a:tblGrid>
                <a:gridCol w="34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Brain Stimulation and Motor Control</a:t>
                      </a:r>
                      <a:endParaRPr lang="en-US" sz="1800" dirty="0"/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Cellular Neuroscience and Microscopy</a:t>
                      </a:r>
                      <a:endParaRPr lang="tr-TR" sz="1800" dirty="0"/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Molecular Neuroscience</a:t>
                      </a:r>
                      <a:endParaRPr lang="tr-TR" sz="1800" dirty="0"/>
                    </a:p>
                  </a:txBody>
                  <a:tcPr marL="58802" marR="58802" marT="29401" marB="2940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207">
                <a:tc>
                  <a:txBody>
                    <a:bodyPr/>
                    <a:lstStyle/>
                    <a:p>
                      <a:pPr algn="ctr"/>
                      <a:r>
                        <a:rPr lang="tr-TR" sz="1400"/>
                        <a:t>Single-Pulse TMS</a:t>
                      </a:r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Confocal Microscope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/>
                        <a:t>RT-PCR System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207">
                <a:tc>
                  <a:txBody>
                    <a:bodyPr/>
                    <a:lstStyle/>
                    <a:p>
                      <a:pPr algn="ctr"/>
                      <a:r>
                        <a:rPr lang="tr-TR" sz="1400"/>
                        <a:t>Paired-Pulse TMS</a:t>
                      </a:r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/>
                        <a:t>Fluorescence Microscope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/>
                        <a:t>Thermal Cycler (PCR)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019">
                <a:tc>
                  <a:txBody>
                    <a:bodyPr/>
                    <a:lstStyle/>
                    <a:p>
                      <a:pPr algn="ctr"/>
                      <a:r>
                        <a:rPr lang="tr-TR" sz="1400"/>
                        <a:t>Repetitive TMS (rTMS)</a:t>
                      </a:r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/>
                        <a:t>Super-Resolution Microscope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Nucleic Acid Quantification and Purity Analysis Device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019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Transcranial Direct Current Stimulation (tDCS)</a:t>
                      </a:r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/>
                        <a:t>Lightsheet Microscope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/>
                        <a:t>Electrophoresis / Gel Imaging System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613">
                <a:tc>
                  <a:txBody>
                    <a:bodyPr/>
                    <a:lstStyle/>
                    <a:p>
                      <a:pPr algn="ctr"/>
                      <a:r>
                        <a:rPr lang="tr-TR" sz="1400"/>
                        <a:t>Combined TMS–EEG System</a:t>
                      </a:r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/>
                        <a:t>Behavioral Experiment Systems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/>
                        <a:t>Sonicator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613">
                <a:tc>
                  <a:txBody>
                    <a:bodyPr/>
                    <a:lstStyle/>
                    <a:p>
                      <a:pPr algn="ctr"/>
                      <a:r>
                        <a:rPr lang="tr-TR" sz="1400"/>
                        <a:t>Navigation System (Automatic QTRACK)</a:t>
                      </a:r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/>
                        <a:t>AnyMaze Behavioral Analysis Software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/>
                    </a:p>
                  </a:txBody>
                  <a:tcPr marL="58802" marR="58802" marT="29401" marB="2940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613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Sensory and Motor Integration (SAI/LAI)</a:t>
                      </a:r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/>
                        <a:t>Animal Sacrifice Unit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/>
                    </a:p>
                  </a:txBody>
                  <a:tcPr marL="58802" marR="58802" marT="29401" marB="2940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207">
                <a:tc>
                  <a:txBody>
                    <a:bodyPr/>
                    <a:lstStyle/>
                    <a:p>
                      <a:pPr algn="ctr"/>
                      <a:r>
                        <a:rPr lang="tr-TR" sz="1400"/>
                        <a:t>Wireless EMG System</a:t>
                      </a:r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/>
                        <a:t>Western Blot System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/>
                    </a:p>
                  </a:txBody>
                  <a:tcPr marL="58802" marR="58802" marT="29401" marB="2940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613">
                <a:tc>
                  <a:txBody>
                    <a:bodyPr/>
                    <a:lstStyle/>
                    <a:p>
                      <a:pPr algn="ctr"/>
                      <a:r>
                        <a:rPr lang="tr-TR" sz="1400"/>
                        <a:t>Eye-Tracking System (Stand-alone)</a:t>
                      </a:r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/>
                        <a:t>Western Blot Imaging System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/>
                    </a:p>
                  </a:txBody>
                  <a:tcPr marL="58802" marR="58802" marT="29401" marB="2940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1613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Quantitative Sensory Testing Device</a:t>
                      </a:r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 marL="58802" marR="58802" marT="29401" marB="2940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721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AC5DD-7653-D198-450B-E6F700F32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 descr="metin, ekran görüntüsü, açık mavi, vektörel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CCBE4E3F-0C35-DA2A-E445-4BA323D5C6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9" t="4972" r="4103" b="4406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Metin kutusu 3">
            <a:extLst>
              <a:ext uri="{FF2B5EF4-FFF2-40B4-BE49-F238E27FC236}">
                <a16:creationId xmlns:a16="http://schemas.microsoft.com/office/drawing/2014/main" id="{06BE767C-D349-340F-0AC2-C3304B148C0E}"/>
              </a:ext>
            </a:extLst>
          </p:cNvPr>
          <p:cNvSpPr txBox="1"/>
          <p:nvPr/>
        </p:nvSpPr>
        <p:spPr>
          <a:xfrm>
            <a:off x="2908162" y="1056622"/>
            <a:ext cx="65960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795" algn="ctr">
              <a:spcBef>
                <a:spcPts val="280"/>
              </a:spcBef>
              <a:buNone/>
            </a:pPr>
            <a:r>
              <a:rPr lang="tr-TR" sz="2800" b="1" dirty="0">
                <a:solidFill>
                  <a:srgbClr val="376092"/>
                </a:solidFill>
                <a:latin typeface="Times New Roman" panose="02020603050405020304" pitchFamily="18" charset="0"/>
              </a:rPr>
              <a:t>RESEARCH FACILITIES (LABORATORY INFRASTRUCTURE)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38200" y="3086894"/>
          <a:ext cx="10515600" cy="182880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r-TR" b="1"/>
                        <a:t>Cell Culture</a:t>
                      </a:r>
                      <a:endParaRPr lang="tr-T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/>
                        <a:t>Cryopreservation and Storage</a:t>
                      </a:r>
                      <a:endParaRPr lang="tr-T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MEA and Live Cell Analysis System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/>
                        <a:t>-80°C Deep Freezer Storage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r-TR"/>
                        <a:t>Ultracentrifuge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/>
                        <a:t>Liquid Nitrogen Storage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r-TR"/>
                        <a:t>ELISA Analysis System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Nucleofection System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2822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32284-3E55-7570-4CBA-0C544ABF4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 descr="metin, ekran görüntüsü, açık mavi, vektörel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4E7B3B90-76B7-4981-DFB0-7EEF63310D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9" t="4972" r="4103" b="4406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3C07279D-6E20-6E87-8529-1D6BDEE4A625}"/>
              </a:ext>
            </a:extLst>
          </p:cNvPr>
          <p:cNvSpPr txBox="1"/>
          <p:nvPr/>
        </p:nvSpPr>
        <p:spPr>
          <a:xfrm>
            <a:off x="2451960" y="2718677"/>
            <a:ext cx="7288077" cy="1548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128905" algn="ctr">
              <a:lnSpc>
                <a:spcPct val="105000"/>
              </a:lnSpc>
              <a:spcBef>
                <a:spcPts val="950"/>
              </a:spcBef>
              <a:buNone/>
            </a:pPr>
            <a:r>
              <a:rPr lang="tr-TR" sz="2800" b="1" dirty="0">
                <a:solidFill>
                  <a:srgbClr val="376092"/>
                </a:solidFill>
                <a:latin typeface="Times New Roman" panose="02020603050405020304" pitchFamily="18" charset="0"/>
              </a:rPr>
              <a:t>2026-2027 FALL SEMESTER</a:t>
            </a:r>
          </a:p>
          <a:p>
            <a:pPr marL="457200" marR="128905" algn="ctr">
              <a:lnSpc>
                <a:spcPct val="105000"/>
              </a:lnSpc>
              <a:spcBef>
                <a:spcPts val="950"/>
              </a:spcBef>
              <a:buNone/>
            </a:pPr>
            <a:r>
              <a:rPr lang="tr-TR" sz="2800" b="1" dirty="0">
                <a:solidFill>
                  <a:srgbClr val="376092"/>
                </a:solidFill>
                <a:latin typeface="Times New Roman" panose="02020603050405020304" pitchFamily="18" charset="0"/>
              </a:rPr>
              <a:t>QUOTAS AND ADMISSION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1420358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077CE-0610-5C71-1049-5CDAB4C6F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 descr="metin, ekran görüntüsü, açık mavi, vektörel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210D05A6-01CB-3EC2-46DE-920FBAB031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9" t="4972" r="4103" b="4406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DD76B4E7-DE1D-F681-C941-54C8B6FDFC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215059"/>
              </p:ext>
            </p:extLst>
          </p:nvPr>
        </p:nvGraphicFramePr>
        <p:xfrm>
          <a:off x="71715" y="1850652"/>
          <a:ext cx="12048568" cy="572900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53454">
                  <a:extLst>
                    <a:ext uri="{9D8B030D-6E8A-4147-A177-3AD203B41FA5}">
                      <a16:colId xmlns:a16="http://schemas.microsoft.com/office/drawing/2014/main" val="636458796"/>
                    </a:ext>
                  </a:extLst>
                </a:gridCol>
                <a:gridCol w="1981807">
                  <a:extLst>
                    <a:ext uri="{9D8B030D-6E8A-4147-A177-3AD203B41FA5}">
                      <a16:colId xmlns:a16="http://schemas.microsoft.com/office/drawing/2014/main" val="3721350613"/>
                    </a:ext>
                  </a:extLst>
                </a:gridCol>
                <a:gridCol w="1911933">
                  <a:extLst>
                    <a:ext uri="{9D8B030D-6E8A-4147-A177-3AD203B41FA5}">
                      <a16:colId xmlns:a16="http://schemas.microsoft.com/office/drawing/2014/main" val="2712102582"/>
                    </a:ext>
                  </a:extLst>
                </a:gridCol>
                <a:gridCol w="1462664">
                  <a:extLst>
                    <a:ext uri="{9D8B030D-6E8A-4147-A177-3AD203B41FA5}">
                      <a16:colId xmlns:a16="http://schemas.microsoft.com/office/drawing/2014/main" val="1513671019"/>
                    </a:ext>
                  </a:extLst>
                </a:gridCol>
                <a:gridCol w="1382136">
                  <a:extLst>
                    <a:ext uri="{9D8B030D-6E8A-4147-A177-3AD203B41FA5}">
                      <a16:colId xmlns:a16="http://schemas.microsoft.com/office/drawing/2014/main" val="2920548761"/>
                    </a:ext>
                  </a:extLst>
                </a:gridCol>
                <a:gridCol w="1566324">
                  <a:extLst>
                    <a:ext uri="{9D8B030D-6E8A-4147-A177-3AD203B41FA5}">
                      <a16:colId xmlns:a16="http://schemas.microsoft.com/office/drawing/2014/main" val="2122500568"/>
                    </a:ext>
                  </a:extLst>
                </a:gridCol>
                <a:gridCol w="1864850">
                  <a:extLst>
                    <a:ext uri="{9D8B030D-6E8A-4147-A177-3AD203B41FA5}">
                      <a16:colId xmlns:a16="http://schemas.microsoft.com/office/drawing/2014/main" val="336781785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3393248424"/>
                    </a:ext>
                  </a:extLst>
                </a:gridCol>
              </a:tblGrid>
              <a:tr h="245149">
                <a:tc gridSpan="2">
                  <a:txBody>
                    <a:bodyPr/>
                    <a:lstStyle/>
                    <a:p>
                      <a:pPr marL="862965" algn="ctr">
                        <a:spcBef>
                          <a:spcPts val="285"/>
                        </a:spcBef>
                        <a:buNone/>
                      </a:pPr>
                      <a:r>
                        <a:rPr lang="tr-TR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QUOTAS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862965" algn="l">
                        <a:spcBef>
                          <a:spcPts val="285"/>
                        </a:spcBef>
                        <a:buNone/>
                      </a:pPr>
                      <a:endParaRPr lang="tr-T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buNone/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Bef>
                          <a:spcPts val="50"/>
                        </a:spcBef>
                        <a:buNone/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</a:p>
                    <a:p>
                      <a:pPr marL="71755" marR="445770" algn="ctr">
                        <a:lnSpc>
                          <a:spcPts val="1350"/>
                        </a:lnSpc>
                        <a:buNone/>
                      </a:pPr>
                      <a:r>
                        <a:rPr lang="tr-TR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SCORE</a:t>
                      </a:r>
                      <a:r>
                        <a:rPr lang="tr-TR" sz="16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TYPE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buNone/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Bef>
                          <a:spcPts val="50"/>
                        </a:spcBef>
                        <a:buNone/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</a:p>
                    <a:p>
                      <a:pPr marL="85090" marR="128270" algn="ctr">
                        <a:lnSpc>
                          <a:spcPts val="1350"/>
                        </a:lnSpc>
                        <a:buNone/>
                      </a:pPr>
                      <a:r>
                        <a:rPr lang="tr-TR" sz="1600" dirty="0">
                          <a:effectLst/>
                        </a:rPr>
                        <a:t>PROGRAM</a:t>
                      </a:r>
                      <a:r>
                        <a:rPr lang="tr-TR" sz="1600" baseline="0" dirty="0">
                          <a:effectLst/>
                        </a:rPr>
                        <a:t> TYPE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628650" algn="ctr">
                        <a:spcBef>
                          <a:spcPts val="285"/>
                        </a:spcBef>
                        <a:buNone/>
                      </a:pPr>
                      <a:r>
                        <a:rPr lang="tr-TR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SCORE</a:t>
                      </a:r>
                      <a:r>
                        <a:rPr lang="tr-TR" sz="16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CRITERIA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628650" algn="l">
                        <a:spcBef>
                          <a:spcPts val="285"/>
                        </a:spcBef>
                        <a:buNone/>
                      </a:pPr>
                      <a:endParaRPr lang="tr-T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96000"/>
                  </a:ext>
                </a:extLst>
              </a:tr>
              <a:tr h="58320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tr-TR" sz="1600" dirty="0">
                          <a:effectLst/>
                        </a:rPr>
                        <a:t>  </a:t>
                      </a:r>
                    </a:p>
                    <a:p>
                      <a:pPr marL="89535" algn="ctr">
                        <a:buNone/>
                      </a:pPr>
                      <a:r>
                        <a:rPr lang="tr-TR" sz="1600" dirty="0">
                          <a:effectLst/>
                        </a:rPr>
                        <a:t>Turkish</a:t>
                      </a:r>
                      <a:r>
                        <a:rPr lang="tr-TR" sz="1600" baseline="0" dirty="0">
                          <a:effectLst/>
                        </a:rPr>
                        <a:t> Citizens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buNone/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</a:p>
                    <a:p>
                      <a:pPr marL="84455" marR="195580" algn="ctr">
                        <a:lnSpc>
                          <a:spcPct val="100000"/>
                        </a:lnSpc>
                        <a:buNone/>
                      </a:pPr>
                      <a:r>
                        <a:rPr lang="tr-TR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International</a:t>
                      </a:r>
                      <a:r>
                        <a:rPr lang="tr-TR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Students</a:t>
                      </a:r>
                      <a:endParaRPr lang="tr-TR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"/>
                        </a:spcBef>
                        <a:buNone/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</a:p>
                    <a:p>
                      <a:pPr marL="73660" marR="158750" algn="ctr">
                        <a:lnSpc>
                          <a:spcPts val="1200"/>
                        </a:lnSpc>
                        <a:buNone/>
                      </a:pPr>
                      <a:r>
                        <a:rPr lang="tr-TR" sz="1600" dirty="0">
                          <a:effectLst/>
                        </a:rPr>
                        <a:t>ALES SCORE/</a:t>
                      </a:r>
                    </a:p>
                    <a:p>
                      <a:pPr marL="73660" algn="ctr">
                        <a:lnSpc>
                          <a:spcPts val="1280"/>
                        </a:lnSpc>
                        <a:buNone/>
                      </a:pPr>
                      <a:r>
                        <a:rPr lang="tr-TR" sz="1600" dirty="0">
                          <a:effectLst/>
                        </a:rPr>
                        <a:t>*TUS*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"/>
                        </a:spcBef>
                        <a:buNone/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</a:p>
                    <a:p>
                      <a:pPr marL="85090" marR="102870" algn="ctr">
                        <a:lnSpc>
                          <a:spcPts val="1440"/>
                        </a:lnSpc>
                        <a:buNone/>
                      </a:pPr>
                      <a:r>
                        <a:rPr lang="tr-TR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English</a:t>
                      </a:r>
                      <a:r>
                        <a:rPr lang="tr-TR" sz="16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Proficiency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4455" marR="159385" algn="ctr">
                        <a:lnSpc>
                          <a:spcPct val="95000"/>
                        </a:lnSpc>
                        <a:spcBef>
                          <a:spcPts val="1065"/>
                        </a:spcBef>
                        <a:buNone/>
                      </a:pPr>
                      <a:r>
                        <a:rPr lang="tr-TR" sz="1600" dirty="0">
                          <a:effectLst/>
                        </a:rPr>
                        <a:t>GPA</a:t>
                      </a:r>
                    </a:p>
                    <a:p>
                      <a:pPr marL="84455" marR="159385" algn="ctr">
                        <a:lnSpc>
                          <a:spcPct val="95000"/>
                        </a:lnSpc>
                        <a:spcBef>
                          <a:spcPts val="1065"/>
                        </a:spcBef>
                        <a:buNone/>
                      </a:pPr>
                      <a:r>
                        <a:rPr lang="tr-TR" sz="1600" dirty="0">
                          <a:effectLst/>
                        </a:rPr>
                        <a:t>(BS-BA/MS-MA)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84455" algn="l">
                        <a:lnSpc>
                          <a:spcPts val="1455"/>
                        </a:lnSpc>
                        <a:buNone/>
                      </a:pPr>
                      <a:endParaRPr lang="tr-T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65266058"/>
                  </a:ext>
                </a:extLst>
              </a:tr>
              <a:tr h="910066">
                <a:tc>
                  <a:txBody>
                    <a:bodyPr/>
                    <a:lstStyle/>
                    <a:p>
                      <a:pPr marL="10160" algn="ctr">
                        <a:spcBef>
                          <a:spcPts val="700"/>
                        </a:spcBef>
                        <a:buNone/>
                      </a:pPr>
                      <a:r>
                        <a:rPr lang="tr-TR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buNone/>
                      </a:pPr>
                      <a:r>
                        <a:rPr lang="tr-TR" sz="1600" dirty="0">
                          <a:effectLst/>
                        </a:rPr>
                        <a:t>0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205" algn="l">
                        <a:spcBef>
                          <a:spcPts val="500"/>
                        </a:spcBef>
                        <a:buNone/>
                      </a:pPr>
                      <a:r>
                        <a:rPr lang="tr-TR" sz="1600" dirty="0">
                          <a:effectLst/>
                        </a:rPr>
                        <a:t>Quantitative / Equal Weight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355" algn="l">
                        <a:spcBef>
                          <a:spcPts val="600"/>
                        </a:spcBef>
                        <a:buNone/>
                      </a:pPr>
                      <a:r>
                        <a:rPr lang="tr-TR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PhD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spcBef>
                          <a:spcPts val="700"/>
                        </a:spcBef>
                        <a:buNone/>
                      </a:pPr>
                      <a:r>
                        <a:rPr lang="tr-TR" sz="1600">
                          <a:effectLst/>
                        </a:rPr>
                        <a:t>75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buNone/>
                      </a:pPr>
                      <a:r>
                        <a:rPr lang="tr-TR" sz="1600" dirty="0">
                          <a:effectLst/>
                        </a:rPr>
                        <a:t>YÖKDİL/YDS </a:t>
                      </a:r>
                    </a:p>
                    <a:p>
                      <a:pPr algn="ctr">
                        <a:spcBef>
                          <a:spcPts val="700"/>
                        </a:spcBef>
                        <a:buNone/>
                      </a:pPr>
                      <a:r>
                        <a:rPr lang="tr-TR" sz="1600" dirty="0">
                          <a:effectLst/>
                        </a:rPr>
                        <a:t>≥ 75 or TOEFL IBT </a:t>
                      </a:r>
                    </a:p>
                    <a:p>
                      <a:pPr algn="ctr">
                        <a:spcBef>
                          <a:spcPts val="700"/>
                        </a:spcBef>
                        <a:buNone/>
                      </a:pPr>
                      <a:r>
                        <a:rPr lang="tr-TR" sz="1600" dirty="0">
                          <a:effectLst/>
                        </a:rPr>
                        <a:t>≥ 90, IELTS ≥ 6,5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buNone/>
                      </a:pPr>
                      <a:r>
                        <a:rPr lang="tr-TR" sz="1600" dirty="0">
                          <a:effectLst/>
                        </a:rPr>
                        <a:t>Undergraduate</a:t>
                      </a:r>
                    </a:p>
                    <a:p>
                      <a:pPr algn="ctr">
                        <a:spcBef>
                          <a:spcPts val="700"/>
                        </a:spcBef>
                        <a:buNone/>
                      </a:pPr>
                      <a:r>
                        <a:rPr lang="tr-TR" sz="1600" dirty="0">
                          <a:effectLst/>
                        </a:rPr>
                        <a:t>/2,50</a:t>
                      </a:r>
                    </a:p>
                    <a:p>
                      <a:pPr algn="ctr">
                        <a:spcBef>
                          <a:spcPts val="700"/>
                        </a:spcBef>
                        <a:buNone/>
                      </a:pPr>
                      <a:r>
                        <a:rPr lang="tr-TR" sz="1600" dirty="0">
                          <a:effectLst/>
                        </a:rPr>
                        <a:t>Master’s/3,00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buNone/>
                      </a:pPr>
                      <a:endParaRPr lang="tr-T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26441986"/>
                  </a:ext>
                </a:extLst>
              </a:tr>
              <a:tr h="245149">
                <a:tc gridSpan="8">
                  <a:txBody>
                    <a:bodyPr/>
                    <a:lstStyle/>
                    <a:p>
                      <a:pPr marL="1673225" algn="l">
                        <a:spcBef>
                          <a:spcPts val="425"/>
                        </a:spcBef>
                        <a:buNone/>
                      </a:pPr>
                      <a:r>
                        <a:rPr lang="en-US" sz="1600" dirty="0">
                          <a:effectLst/>
                        </a:rPr>
                        <a:t>UNDERGRADUATE PROGRAM CODES ELIGIBLE FOR ADMISSION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673225" algn="l">
                        <a:spcBef>
                          <a:spcPts val="425"/>
                        </a:spcBef>
                        <a:buNone/>
                      </a:pP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14203769"/>
                  </a:ext>
                </a:extLst>
              </a:tr>
              <a:tr h="2095097">
                <a:tc gridSpan="7">
                  <a:txBody>
                    <a:bodyPr/>
                    <a:lstStyle/>
                    <a:p>
                      <a:r>
                        <a:rPr lang="tr-T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 a </a:t>
                      </a:r>
                      <a:r>
                        <a:rPr lang="tr-T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graduate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tr-T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undergraduate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programs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codes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5370, 2490, 5719, </a:t>
                      </a:r>
                      <a:r>
                        <a:rPr lang="tr-T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7371;</a:t>
                      </a:r>
                    </a:p>
                    <a:p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tr-T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 a </a:t>
                      </a:r>
                      <a:r>
                        <a:rPr lang="tr-T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graduate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tr-T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undergraduate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programs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following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codes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(5370, 2490, 5719, 7371, 2544, 5281, 5382, 4679, 7635, 2095, 2116, 2124, 2150, 3047, 4202, 4203, 4207, 7174, 5322, 5905, 2135, 2144, 2148, 4297, 4300, 1995, 1997, 2010, 2038, 2059, 5821, 3522, 4054, 5649, 2637, 2644, 2664, 2675, 3830, 3834, 3987, 4028, 7531, 2606, 2903, 3519, 4051, 2896, 5648, 3743, 8397, 5646, 3264, 2927, 4940, 4818, 2563, 1701, 1966, 1997, 2135, 2144, 2463, 2461, 2856, 3309, 4156, 4297, 4300, 4346, 4551) </a:t>
                      </a:r>
                      <a:r>
                        <a:rPr lang="tr-T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completed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tr-T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thesis-based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master’s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degree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program in </a:t>
                      </a:r>
                      <a:r>
                        <a:rPr lang="tr-T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tr-T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fields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tr-T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tr-T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Humanities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Natural </a:t>
                      </a:r>
                      <a:r>
                        <a:rPr lang="tr-T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tr-T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l">
                        <a:buNone/>
                      </a:pP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19688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522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456</Words>
  <Application>Microsoft Office PowerPoint</Application>
  <PresentationFormat>Geniş ekran</PresentationFormat>
  <Paragraphs>138</Paragraphs>
  <Slides>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Tahoma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krm tlr</dc:creator>
  <cp:lastModifiedBy>pc</cp:lastModifiedBy>
  <cp:revision>13</cp:revision>
  <dcterms:created xsi:type="dcterms:W3CDTF">2026-04-20T05:57:00Z</dcterms:created>
  <dcterms:modified xsi:type="dcterms:W3CDTF">2026-05-12T07:25:49Z</dcterms:modified>
</cp:coreProperties>
</file>