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1"/>
  </p:normalViewPr>
  <p:slideViewPr>
    <p:cSldViewPr snapToGrid="0">
      <p:cViewPr varScale="1">
        <p:scale>
          <a:sx n="108" d="100"/>
          <a:sy n="108" d="100"/>
        </p:scale>
        <p:origin x="624" y="7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B0009-BDE0-CD2A-70D1-25DA7315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EA3E6C-3D4B-5BC1-2F10-6226108E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738A5E-3A06-C0A2-9FD2-4D7F7B1E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56B20-810D-5FC7-CBFE-5128A544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E3FFC5-B4C9-58F6-E3CB-7E988EB9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34596-C7A9-1055-47CE-BB4773E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03B43-A3BD-BE06-28EE-89FD1816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25A382-5414-F6A8-5706-89CFE7D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116926-D69E-5A7C-26C1-2DB091CB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3EEA1-A581-03F4-B0D6-021E020D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D7907E-3CDB-7828-CCE1-FE8EC6904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C7D4EC6-F2E5-D96B-4732-6B1FE199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19BED6-DA0C-ECF4-072F-718941DC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3B45EB-139C-31FB-2881-D8F20B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F2EB5-2516-E7DE-41BE-A8659ED1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7BA5D-3D4E-3A89-A83B-C8EB2476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0A263C-D752-0006-42B0-D2C43C65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50723-5D27-E758-61DC-D625B78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29DA0-E6A2-AF10-42D1-C34D5B62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9B58A9-F7E7-9F8C-782F-C44EA8F7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5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A7462-9862-1ADB-3AC1-E4DF9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D6A1E-CAA0-FF1C-25F5-45BE4329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D23F9-E1D4-113B-DE88-387E2DDD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F8B994-83D8-CEB1-4CF6-B60B1E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DBE361-37CD-FF0C-754B-074E522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83EA7-CF28-E5AE-C9B1-496DB1DA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E893DB-7ED1-F781-F6C5-76F45AF2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30EE9-3749-8F6F-A210-57F0867D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3B3161-C37E-C298-0E18-47389CF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8797E-9EEB-2C3E-5C74-75F44BA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3B2B77-D983-C1C7-9E92-2D5614B4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31889-D15E-9A7D-5FBA-0613472D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5D0FEF-385A-407B-A292-9B9F2611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4E404B-AA0A-9DB6-4C92-0BC1BDBB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0363A4-76AE-C9DA-F75E-B086AAC1E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421FD0-34C5-F8B7-955A-9F7DC2336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91EEB2E-B90C-4542-D1EF-4E890E5C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0B5018-2088-D900-32F1-81F9001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54CEE2-1D27-4C98-BE62-56F1CB82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7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D5459-0033-B6E9-9E15-B472544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C6E318-87CA-75D0-0168-BC76AF2D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54F1E4-0239-F135-57FD-0F0DF37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021F8C-8EA5-EE34-AD1F-890A3AE9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35CCD1D-2FC1-9A96-2B6A-3D89CE2C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1F75AC-A36A-BE38-25E5-659DCC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D2B788-5E14-0A18-9DA9-B0DFD61E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701F0-B229-92A2-D89B-154169B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705BC-A706-1304-B47B-11BF5917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DDBB31-5AC0-0283-D6F2-5AC9ECBA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58FAF-A130-B33D-4664-6A9D1197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768911-FC4F-8322-7859-F5A3D9C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190809-0ADB-EBC0-7012-F0768FF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98BD0-1C7E-582A-EF8C-ADD0FD1B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991975-C100-ACDB-3840-88E66BAAC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73493A-11AE-648F-BD19-DEC07944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51036-3095-C476-72B6-E1FF78E6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9D1912-03E8-4BF2-7157-A66817C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BE050E-F5A6-76FC-022D-583CC48E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5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4124E1-6781-B0A0-DC1F-7B6448D4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D01DD4-4D1B-2B05-D5C7-16D6BE6E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4F7CE-DBC2-0C02-53F6-36AE8F1AD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BFEDC-6133-0B47-9790-0120CF595D0A}" type="datetimeFigureOut">
              <a:rPr lang="tr-TR" smtClean="0"/>
              <a:t>12.05.2026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2BB45-2EA8-F435-0A4D-E6C05FB7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99F5FC-2E1F-837D-0AE3-B0AFE75CF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1944210" y="2089531"/>
            <a:ext cx="9729926" cy="2056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smtClean="0">
                <a:solidFill>
                  <a:srgbClr val="376092"/>
                </a:solidFill>
                <a:latin typeface="Times New Roman" panose="02020603050405020304" pitchFamily="18" charset="0"/>
              </a:rPr>
              <a:t>DİSİPLİNLERARASI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smtClean="0">
                <a:solidFill>
                  <a:srgbClr val="376092"/>
                </a:solidFill>
                <a:latin typeface="Times New Roman" panose="02020603050405020304" pitchFamily="18" charset="0"/>
              </a:rPr>
              <a:t>NÖROBİLİM </a:t>
            </a: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A.B.D</a:t>
            </a: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.</a:t>
            </a:r>
          </a:p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DOKTORA </a:t>
            </a:r>
            <a:r>
              <a:rPr lang="tr-TR" sz="40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PROGRAMI</a:t>
            </a:r>
          </a:p>
        </p:txBody>
      </p:sp>
    </p:spTree>
    <p:extLst>
      <p:ext uri="{BB962C8B-B14F-4D97-AF65-F5344CB8AC3E}">
        <p14:creationId xmlns:p14="http://schemas.microsoft.com/office/powerpoint/2010/main" val="5055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73397"/>
              </p:ext>
            </p:extLst>
          </p:nvPr>
        </p:nvGraphicFramePr>
        <p:xfrm>
          <a:off x="951422" y="1796511"/>
          <a:ext cx="10378328" cy="676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0612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429718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429718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/>
                        <a:t>Disiplinlerarası</a:t>
                      </a:r>
                      <a:r>
                        <a:rPr lang="tr-TR" sz="2000" b="1" dirty="0"/>
                        <a:t> Nörobilim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Bilişsel ve Sistemsel Nörobilim Anabilim Dalı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Klinik Nörobilim ve </a:t>
                      </a:r>
                      <a:r>
                        <a:rPr lang="tr-TR" sz="2000" b="1" dirty="0" err="1"/>
                        <a:t>Nöroteknoloji</a:t>
                      </a:r>
                      <a:r>
                        <a:rPr lang="tr-TR" sz="2000" b="1" dirty="0"/>
                        <a:t>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Hayrunnisa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Bolay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Hacı Hulusi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Kafalıgönül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Prof. Dr. Murat </a:t>
                      </a:r>
                      <a:r>
                        <a:rPr lang="tr-TR" dirty="0" err="1"/>
                        <a:t>Zinnuroğlu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Meltem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Bahçelioğlu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İrem Yıldırım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Prof. Dr. Gökhan Demirel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Ümit Özgür Akdemir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Esra Serdaroğlu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Aslı Akyol Gürses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493019"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Bülent Cengiz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Eda Akman Aydın</a:t>
                      </a:r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Hürrem Evren Boran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Hale Zeynep Batur Çağlayan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Doç. Dr. Nigar Esra Erkoç Ataoğlu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Doç. Dr. Adem </a:t>
                      </a:r>
                      <a:r>
                        <a:rPr lang="tr-TR" dirty="0" err="1"/>
                        <a:t>Tekerek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Ergin </a:t>
                      </a:r>
                      <a:r>
                        <a:rPr lang="tr-TR" dirty="0" err="1"/>
                        <a:t>Dileköz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Dr. Öğr. Üyesi Hanife Göker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Taylan Altıparmak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Doç. Dr. Doğa </a:t>
                      </a:r>
                      <a:r>
                        <a:rPr lang="tr-TR" dirty="0" err="1"/>
                        <a:t>Vurallı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Erdem Balcı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Yılmaz Atay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Öğr. Üyesi Zeynep Yığman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Dr. Öğr. Üyesi Kerem Atalar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AKADEMİK</a:t>
            </a:r>
            <a:r>
              <a:rPr lang="tr-TR" sz="2800" b="1" spc="-25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KADRO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048-B11D-82CF-6285-C9C2E4FC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FACA33-AD49-461E-FCBB-0D0020505E03}"/>
              </a:ext>
            </a:extLst>
          </p:cNvPr>
          <p:cNvSpPr txBox="1"/>
          <p:nvPr/>
        </p:nvSpPr>
        <p:spPr>
          <a:xfrm>
            <a:off x="3046708" y="10633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140" marR="160655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ARAŞTIRMA</a:t>
            </a:r>
            <a:r>
              <a:rPr lang="tr-TR" sz="2800" b="1" spc="-20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ALANLARI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F3359D-D5BB-526E-D424-F59D9BAA5E27}"/>
              </a:ext>
            </a:extLst>
          </p:cNvPr>
          <p:cNvSpPr txBox="1"/>
          <p:nvPr/>
        </p:nvSpPr>
        <p:spPr>
          <a:xfrm>
            <a:off x="618673" y="1858667"/>
            <a:ext cx="430586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Moleküler ve Hücresel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Sistemsel Nörobilimi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Bilişsel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Davranışsal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Gelişimsel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Nöroanatomi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Yapısal Beyin Organizasyonu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Nörofizyoloji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Nörogörüntüleme ve İleri Mikroskopi Teknikleri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Hesaplamalı Nörobilim ve Yapay Zekâ Uygulamaları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Nöroinformatik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Veri 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37795">
              <a:spcBef>
                <a:spcPts val="280"/>
              </a:spcBef>
              <a:buNone/>
            </a:pP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072F696-4656-0FA4-8AAD-605E01CFAA92}"/>
              </a:ext>
            </a:extLst>
          </p:cNvPr>
          <p:cNvSpPr txBox="1"/>
          <p:nvPr/>
        </p:nvSpPr>
        <p:spPr>
          <a:xfrm>
            <a:off x="5279288" y="1858667"/>
            <a:ext cx="61859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Translasyonel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Nörobilim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Nörodejeneratif Hastalıklar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Nörogelişimsel ve Nöropsikiyatrik Bozukluklar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Nöroimmünoloji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Nöroinflamasyon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Nöroendokrinoloji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Beyin–Vücut Etkileşimleri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Deneysel Hayvan Modelleri ve Nörobilim Araştırma Teknikleri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Beyin Bağlantısallığı ve Ağ Analizi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Nöroteknoloji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Beyin-Bilgisayar Arayüzleri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Nörobilimde Etik, Araştırma Tasarımı ve Bilimsel İletişim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90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F02-3F08-FF80-DE23-75BD6878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3B9596C-E571-F8A8-13DE-EC0B819E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6E0C5B4-94E6-2CB0-88B3-5F3A39570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77007"/>
              </p:ext>
            </p:extLst>
          </p:nvPr>
        </p:nvGraphicFramePr>
        <p:xfrm>
          <a:off x="1295399" y="2135505"/>
          <a:ext cx="9601200" cy="31661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Insan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(MRG)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Fonksiyonel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Elektronörofizyoloji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 Tesla MR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64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32 Kanallı MR Uyumlu EEG </a:t>
                      </a: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Cihazi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Mobil EEG (32 Kanal)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128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Kantitatif Duyusal Test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Göz İzleme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24485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147F-D332-2F27-B069-4F1BB9BF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FDE14F-2274-EF52-7ACB-6B88C5AC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4F2B89E-D73C-4A03-FE12-707C96F7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74252"/>
              </p:ext>
            </p:extLst>
          </p:nvPr>
        </p:nvGraphicFramePr>
        <p:xfrm>
          <a:off x="1295399" y="2064574"/>
          <a:ext cx="9601200" cy="45548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Beyin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Uyarim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Motor Kontrol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Hücresel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Norobilim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Mikroskopi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Moleküler </a:t>
                      </a: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Norobilim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 Atım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Konfokal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RT-PCR Cihazi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Ikili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Floresan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TermalCycler (PCR)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Repetitive TMS (rTMS)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Süper Çözünürlük Mikroskobu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Nükleik Asit Miktar ve Saflık Tayin Cihazı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Transkraniyal Dogru Akim Uyarimi (tDCS)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Lightsheet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Elektroforez / Jel Görüntüleme Sistemi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TMS-EEG Kombine Sistem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Davranis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Deneyi Sistemleri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Sonikatör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Navigasyon Sistemi (Otomatik QTRACK)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Anymaze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Davranis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Analiz Yazılımı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63734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Duyusal ve Motor Bütünleme (SAI/LAI)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Sakrifikasyon Ünitesi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485423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Kablosuz EMG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Blot Sistemi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935108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Göz Izleme Cihazi (Stand-alone)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Okuma Cihazı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5033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Kantitatif Duyusal Test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4266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EFAB3020-0132-6EB2-58C7-AC3CF71B55E8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66872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C5DD-7653-D198-450B-E6F700F3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CBE4E3F-0C35-DA2A-E445-4BA323D5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AD0B15D-E476-4CBA-8398-50036F3A1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68718"/>
              </p:ext>
            </p:extLst>
          </p:nvPr>
        </p:nvGraphicFramePr>
        <p:xfrm>
          <a:off x="2895599" y="2095571"/>
          <a:ext cx="6400800" cy="20383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 Kültürü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Kryopreservasyon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ve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 ve Canlı Hücre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-80°C Derin Dondurucu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Ultrasantrifüj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 Azot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Nucleofection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B57ABEB1-5BB2-26C0-9919-7EB789EAFC73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1952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2284-3E55-7570-4CBA-0C544ABF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E7B3B90-76B7-4981-DFB0-7EEF6331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C07279D-6E20-6E87-8529-1D6BDEE4A625}"/>
              </a:ext>
            </a:extLst>
          </p:cNvPr>
          <p:cNvSpPr txBox="1"/>
          <p:nvPr/>
        </p:nvSpPr>
        <p:spPr>
          <a:xfrm>
            <a:off x="2451960" y="2718677"/>
            <a:ext cx="7288077" cy="1420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8905" algn="ctr">
              <a:lnSpc>
                <a:spcPct val="105000"/>
              </a:lnSpc>
              <a:spcBef>
                <a:spcPts val="95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2026/2027 GÜZ DÖNEMİ İÇİN KONTENJAN SAYILARI VE PROGRAMA KABUL ŞARTLARI</a:t>
            </a:r>
          </a:p>
        </p:txBody>
      </p:sp>
    </p:spTree>
    <p:extLst>
      <p:ext uri="{BB962C8B-B14F-4D97-AF65-F5344CB8AC3E}">
        <p14:creationId xmlns:p14="http://schemas.microsoft.com/office/powerpoint/2010/main" val="14203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077CE-0610-5C71-1049-5CDAB4C6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10D05A6-01CB-3EC2-46DE-920FBAB0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D76B4E7-DE1D-F681-C941-54C8B6FD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93591"/>
              </p:ext>
            </p:extLst>
          </p:nvPr>
        </p:nvGraphicFramePr>
        <p:xfrm>
          <a:off x="71715" y="1850652"/>
          <a:ext cx="12048568" cy="52768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454">
                  <a:extLst>
                    <a:ext uri="{9D8B030D-6E8A-4147-A177-3AD203B41FA5}">
                      <a16:colId xmlns:a16="http://schemas.microsoft.com/office/drawing/2014/main" val="636458796"/>
                    </a:ext>
                  </a:extLst>
                </a:gridCol>
                <a:gridCol w="1981807">
                  <a:extLst>
                    <a:ext uri="{9D8B030D-6E8A-4147-A177-3AD203B41FA5}">
                      <a16:colId xmlns:a16="http://schemas.microsoft.com/office/drawing/2014/main" val="3721350613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712102582"/>
                    </a:ext>
                  </a:extLst>
                </a:gridCol>
                <a:gridCol w="1855730">
                  <a:extLst>
                    <a:ext uri="{9D8B030D-6E8A-4147-A177-3AD203B41FA5}">
                      <a16:colId xmlns:a16="http://schemas.microsoft.com/office/drawing/2014/main" val="1513671019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920548761"/>
                    </a:ext>
                  </a:extLst>
                </a:gridCol>
                <a:gridCol w="1429593">
                  <a:extLst>
                    <a:ext uri="{9D8B030D-6E8A-4147-A177-3AD203B41FA5}">
                      <a16:colId xmlns:a16="http://schemas.microsoft.com/office/drawing/2014/main" val="2122500568"/>
                    </a:ext>
                  </a:extLst>
                </a:gridCol>
                <a:gridCol w="1864850">
                  <a:extLst>
                    <a:ext uri="{9D8B030D-6E8A-4147-A177-3AD203B41FA5}">
                      <a16:colId xmlns:a16="http://schemas.microsoft.com/office/drawing/2014/main" val="3367817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93248424"/>
                    </a:ext>
                  </a:extLst>
                </a:gridCol>
              </a:tblGrid>
              <a:tr h="245149">
                <a:tc gridSpan="2">
                  <a:txBody>
                    <a:bodyPr/>
                    <a:lstStyle/>
                    <a:p>
                      <a:pPr marL="862965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KONTENJAN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62965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1755" marR="4457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PUAN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282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PROGRAM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28650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PUAN</a:t>
                      </a:r>
                      <a:r>
                        <a:rPr lang="tr-TR" sz="1600" spc="-2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KRİTERİ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28650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96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9535" algn="ctr">
                        <a:buNone/>
                      </a:pPr>
                      <a:r>
                        <a:rPr lang="tr-TR" sz="1600" dirty="0">
                          <a:effectLst/>
                        </a:rPr>
                        <a:t>T.C. VATANDAŞI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4455" marR="195580" algn="ctr">
                        <a:lnSpc>
                          <a:spcPct val="100000"/>
                        </a:lnSpc>
                        <a:buNone/>
                      </a:pPr>
                      <a:r>
                        <a:rPr lang="tr-T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YABANCI UYRUKLU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3660" marR="158750" algn="ctr">
                        <a:lnSpc>
                          <a:spcPts val="120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ALES PUANI/</a:t>
                      </a:r>
                    </a:p>
                    <a:p>
                      <a:pPr marL="73660" algn="ctr">
                        <a:lnSpc>
                          <a:spcPts val="128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*TUS*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02870" algn="ctr">
                        <a:lnSpc>
                          <a:spcPts val="144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YABANCI</a:t>
                      </a:r>
                      <a:r>
                        <a:rPr lang="tr-TR" sz="1600" spc="-1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DİL PUANI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MEZUNİYET NOTU (LİSANS/</a:t>
                      </a:r>
                    </a:p>
                    <a:p>
                      <a:pPr marL="84455" algn="ctr">
                        <a:lnSpc>
                          <a:spcPts val="1455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Y.</a:t>
                      </a:r>
                      <a:r>
                        <a:rPr lang="tr-TR" sz="1600" spc="-1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LİSANS)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4455" algn="l">
                        <a:lnSpc>
                          <a:spcPts val="1455"/>
                        </a:lnSpc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266058"/>
                  </a:ext>
                </a:extLst>
              </a:tr>
              <a:tr h="910066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SAY/EA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buNone/>
                      </a:pPr>
                      <a:r>
                        <a:rPr lang="tr-TR" sz="1600" smtClean="0">
                          <a:effectLst/>
                        </a:rPr>
                        <a:t>DOKTORA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75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YÖKDİL/YDS ≥ 75 veya TOEFL IBT ≥ 90, IELTS ≥ 6,5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Lisans/2,50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41986"/>
                  </a:ext>
                </a:extLst>
              </a:tr>
              <a:tr h="245149">
                <a:tc gridSpan="8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ÖĞRENCİ KABUL </a:t>
                      </a:r>
                      <a:r>
                        <a:rPr lang="tr-TR" sz="1600" dirty="0" smtClean="0">
                          <a:effectLst/>
                        </a:rPr>
                        <a:t>ŞARTLARI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203769"/>
                  </a:ext>
                </a:extLst>
              </a:tr>
              <a:tr h="2095097">
                <a:tc gridSpan="7">
                  <a:txBody>
                    <a:bodyPr/>
                    <a:lstStyle/>
                    <a:p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5370, 2490, 5719, 7371 Kodlu lisans programlarından mezun olmak</a:t>
                      </a:r>
                      <a:r>
                        <a:rPr lang="tr-TR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</a:p>
                    <a:p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5370, 2490, 5719, 7371, 2544, 5281, 5382, 4679, 7635, 2095, 2116, 2124, 2150, 3047, 4202, 4203, 4207, 7174, 5322, 5905, 2135, 2144, 2148, 4297, 4300, 1995, 1997, 2010, 2038, 2059, 5821, 3522, 4054, 5649, 2637, 2644, 2664, 2675, 3830, 3834, 3987, 4028, 7531, 2606, 2903, 3519, 4051, 2896, 5648, 3743, 8397, 5646, 3264, 2927, 4940, 4818, 2563, 1701, 1966, 1997, 2135, 2144, 2463, 2461, 2856, 3309, 4156, 4297, 4300, 4346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4551 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Kodlu </a:t>
                      </a:r>
                      <a:r>
                        <a:rPr lang="tr-TR" sz="1800" b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lisans programlarından </a:t>
                      </a:r>
                      <a:r>
                        <a:rPr lang="tr-TR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mezun ve Sağlık Bilimleri, Sosyal ve Beşeri Bilimler, Fen Bilimleri ve Mühendislik alanlarından birinde Tezli Yüksek Lisans programlarından mezun olmak.</a:t>
                      </a:r>
                    </a:p>
                    <a:p>
                      <a:pPr algn="l"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68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2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490</Words>
  <Application>Microsoft Office PowerPoint</Application>
  <PresentationFormat>Geniş ekran</PresentationFormat>
  <Paragraphs>132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krm tlr</dc:creator>
  <cp:lastModifiedBy>pc</cp:lastModifiedBy>
  <cp:revision>13</cp:revision>
  <dcterms:created xsi:type="dcterms:W3CDTF">2026-04-20T05:57:00Z</dcterms:created>
  <dcterms:modified xsi:type="dcterms:W3CDTF">2026-05-12T07:11:28Z</dcterms:modified>
</cp:coreProperties>
</file>