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3AC1-AFFB-454C-842B-8A54DEBB1DE9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ADC-027B-4389-AFA1-926401C620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747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3AC1-AFFB-454C-842B-8A54DEBB1DE9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ADC-027B-4389-AFA1-926401C620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182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3AC1-AFFB-454C-842B-8A54DEBB1DE9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ADC-027B-4389-AFA1-926401C620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092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3AC1-AFFB-454C-842B-8A54DEBB1DE9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ADC-027B-4389-AFA1-926401C620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759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3AC1-AFFB-454C-842B-8A54DEBB1DE9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ADC-027B-4389-AFA1-926401C620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081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3AC1-AFFB-454C-842B-8A54DEBB1DE9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ADC-027B-4389-AFA1-926401C620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828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3AC1-AFFB-454C-842B-8A54DEBB1DE9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ADC-027B-4389-AFA1-926401C620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916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3AC1-AFFB-454C-842B-8A54DEBB1DE9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ADC-027B-4389-AFA1-926401C620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807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3AC1-AFFB-454C-842B-8A54DEBB1DE9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ADC-027B-4389-AFA1-926401C620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547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3AC1-AFFB-454C-842B-8A54DEBB1DE9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ADC-027B-4389-AFA1-926401C620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387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3AC1-AFFB-454C-842B-8A54DEBB1DE9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ADC-027B-4389-AFA1-926401C620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686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23AC1-AFFB-454C-842B-8A54DEBB1DE9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15ADC-027B-4389-AFA1-926401C620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081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orom.gazi.edu.t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00CF107-35C1-C0A4-39F2-40B0EA7DC5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5DE6C0C4-3517-218C-8749-5298947D4A3C}"/>
              </a:ext>
            </a:extLst>
          </p:cNvPr>
          <p:cNvSpPr txBox="1"/>
          <p:nvPr/>
        </p:nvSpPr>
        <p:spPr>
          <a:xfrm>
            <a:off x="417250" y="2177665"/>
            <a:ext cx="11150354" cy="1343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14145" indent="-603250" algn="ctr">
              <a:lnSpc>
                <a:spcPct val="105000"/>
              </a:lnSpc>
              <a:spcBef>
                <a:spcPts val="145"/>
              </a:spcBef>
              <a:buNone/>
            </a:pPr>
            <a:r>
              <a:rPr lang="en-US" sz="4000" b="1" dirty="0" smtClean="0">
                <a:solidFill>
                  <a:srgbClr val="376092"/>
                </a:solidFill>
                <a:latin typeface="Times New Roman" panose="02020603050405020304" pitchFamily="18" charset="0"/>
              </a:rPr>
              <a:t>Graduate Programs in Clinical Neuroscience and </a:t>
            </a:r>
            <a:r>
              <a:rPr lang="en-US" sz="4000" b="1" dirty="0" err="1" smtClean="0">
                <a:solidFill>
                  <a:srgbClr val="376092"/>
                </a:solidFill>
                <a:latin typeface="Times New Roman" panose="02020603050405020304" pitchFamily="18" charset="0"/>
              </a:rPr>
              <a:t>Neurotechnology</a:t>
            </a:r>
            <a:endParaRPr lang="tr-TR" sz="4000" b="1" dirty="0">
              <a:solidFill>
                <a:srgbClr val="37609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36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29DCA40-9ADE-B171-A3E8-EF05B5EA70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89" t="4972" r="4103" b="440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aphicFrame>
        <p:nvGraphicFramePr>
          <p:cNvPr id="8" name="Nesne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683585"/>
              </p:ext>
            </p:extLst>
          </p:nvPr>
        </p:nvGraphicFramePr>
        <p:xfrm>
          <a:off x="2209800" y="1899820"/>
          <a:ext cx="7772400" cy="4870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Belge" r:id="rId4" imgW="7772942" imgH="6684621" progId="Word.Document.12">
                  <p:embed/>
                </p:oleObj>
              </mc:Choice>
              <mc:Fallback>
                <p:oleObj name="Belge" r:id="rId4" imgW="7772942" imgH="66846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09800" y="1899820"/>
                        <a:ext cx="7772400" cy="4870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9910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29DCA40-9ADE-B171-A3E8-EF05B5EA7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549"/>
              </p:ext>
            </p:extLst>
          </p:nvPr>
        </p:nvGraphicFramePr>
        <p:xfrm>
          <a:off x="2024107" y="1961967"/>
          <a:ext cx="8158579" cy="38972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20688">
                  <a:extLst>
                    <a:ext uri="{9D8B030D-6E8A-4147-A177-3AD203B41FA5}">
                      <a16:colId xmlns:a16="http://schemas.microsoft.com/office/drawing/2014/main" val="1092178868"/>
                    </a:ext>
                  </a:extLst>
                </a:gridCol>
                <a:gridCol w="926952">
                  <a:extLst>
                    <a:ext uri="{9D8B030D-6E8A-4147-A177-3AD203B41FA5}">
                      <a16:colId xmlns:a16="http://schemas.microsoft.com/office/drawing/2014/main" val="2915892417"/>
                    </a:ext>
                  </a:extLst>
                </a:gridCol>
                <a:gridCol w="1022464">
                  <a:extLst>
                    <a:ext uri="{9D8B030D-6E8A-4147-A177-3AD203B41FA5}">
                      <a16:colId xmlns:a16="http://schemas.microsoft.com/office/drawing/2014/main" val="391246640"/>
                    </a:ext>
                  </a:extLst>
                </a:gridCol>
                <a:gridCol w="926952">
                  <a:extLst>
                    <a:ext uri="{9D8B030D-6E8A-4147-A177-3AD203B41FA5}">
                      <a16:colId xmlns:a16="http://schemas.microsoft.com/office/drawing/2014/main" val="4221072992"/>
                    </a:ext>
                  </a:extLst>
                </a:gridCol>
                <a:gridCol w="934780">
                  <a:extLst>
                    <a:ext uri="{9D8B030D-6E8A-4147-A177-3AD203B41FA5}">
                      <a16:colId xmlns:a16="http://schemas.microsoft.com/office/drawing/2014/main" val="4209612001"/>
                    </a:ext>
                  </a:extLst>
                </a:gridCol>
                <a:gridCol w="760194">
                  <a:extLst>
                    <a:ext uri="{9D8B030D-6E8A-4147-A177-3AD203B41FA5}">
                      <a16:colId xmlns:a16="http://schemas.microsoft.com/office/drawing/2014/main" val="3976392127"/>
                    </a:ext>
                  </a:extLst>
                </a:gridCol>
                <a:gridCol w="995063">
                  <a:extLst>
                    <a:ext uri="{9D8B030D-6E8A-4147-A177-3AD203B41FA5}">
                      <a16:colId xmlns:a16="http://schemas.microsoft.com/office/drawing/2014/main" val="2228848364"/>
                    </a:ext>
                  </a:extLst>
                </a:gridCol>
                <a:gridCol w="1671486">
                  <a:extLst>
                    <a:ext uri="{9D8B030D-6E8A-4147-A177-3AD203B41FA5}">
                      <a16:colId xmlns:a16="http://schemas.microsoft.com/office/drawing/2014/main" val="2822359263"/>
                    </a:ext>
                  </a:extLst>
                </a:gridCol>
              </a:tblGrid>
              <a:tr h="530374">
                <a:tc gridSpan="3">
                  <a:txBody>
                    <a:bodyPr/>
                    <a:lstStyle/>
                    <a:p>
                      <a:pPr marL="862965" algn="l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QUOTA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tr-TR" sz="12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tr-TR" sz="1200">
                        <a:effectLst/>
                      </a:endParaRPr>
                    </a:p>
                    <a:p>
                      <a:pPr algn="l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tr-TR" sz="1200">
                        <a:effectLst/>
                      </a:endParaRPr>
                    </a:p>
                    <a:p>
                      <a:pPr marL="71755" marR="445770"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SCORE TYPE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tr-TR" sz="12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tr-TR" sz="1200">
                        <a:effectLst/>
                      </a:endParaRPr>
                    </a:p>
                    <a:p>
                      <a:pPr algn="l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tr-TR" sz="1200">
                        <a:effectLst/>
                      </a:endParaRPr>
                    </a:p>
                    <a:p>
                      <a:pPr marL="85090" marR="128270"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PROGRAM TYPE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28650" algn="l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SCORE CRITERIA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365570"/>
                  </a:ext>
                </a:extLst>
              </a:tr>
              <a:tr h="13308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tr-TR" sz="1200">
                        <a:effectLst/>
                      </a:endParaRPr>
                    </a:p>
                    <a:p>
                      <a:pPr algn="l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tr-TR" sz="1200">
                        <a:effectLst/>
                      </a:endParaRPr>
                    </a:p>
                    <a:p>
                      <a:pPr marL="89535" algn="l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MASTER’S DEGREE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tr-TR" sz="1200">
                        <a:effectLst/>
                      </a:endParaRPr>
                    </a:p>
                    <a:p>
                      <a:pPr algn="l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tr-TR" sz="1200">
                        <a:effectLst/>
                      </a:endParaRPr>
                    </a:p>
                    <a:p>
                      <a:pPr marL="84455" algn="l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DOCTORATE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tr-TR" sz="1200">
                        <a:effectLst/>
                      </a:endParaRPr>
                    </a:p>
                    <a:p>
                      <a:pPr marL="84455" marR="1955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FOREIGN NATIONAL MA/DR.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tr-TR" sz="1200">
                        <a:effectLst/>
                      </a:endParaRPr>
                    </a:p>
                    <a:p>
                      <a:pPr marL="73660" marR="15875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ALES SCORE/</a:t>
                      </a:r>
                      <a:endParaRPr lang="tr-TR" sz="1200">
                        <a:effectLst/>
                      </a:endParaRPr>
                    </a:p>
                    <a:p>
                      <a:pPr marL="73660"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*TUS*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tr-TR" sz="1200">
                        <a:effectLst/>
                      </a:endParaRPr>
                    </a:p>
                    <a:p>
                      <a:pPr marL="85090" marR="102870" algn="l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FOREIGN LANGUAGE SCORE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 marR="159385" algn="l">
                        <a:lnSpc>
                          <a:spcPct val="95000"/>
                        </a:lnSpc>
                        <a:spcBef>
                          <a:spcPts val="106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GRADUATION GRADE (UNDERGRADUATE/MA)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82195130"/>
                  </a:ext>
                </a:extLst>
              </a:tr>
              <a:tr h="768944">
                <a:tc>
                  <a:txBody>
                    <a:bodyPr/>
                    <a:lstStyle/>
                    <a:p>
                      <a:pPr marL="10160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 algn="l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E.W./NUM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35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MASTER’S DEGREE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70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70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2,50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3265518"/>
                  </a:ext>
                </a:extLst>
              </a:tr>
              <a:tr h="8642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E.W./NUM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DR.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70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850" algn="l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            3,00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36020998"/>
                  </a:ext>
                </a:extLst>
              </a:tr>
              <a:tr h="402874">
                <a:tc gridSpan="8">
                  <a:txBody>
                    <a:bodyPr/>
                    <a:lstStyle/>
                    <a:p>
                      <a:pPr marL="1673225" algn="l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UNDERGRADUATE PROGRAMS ADMITTING STUDENTS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615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139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29DCA40-9ADE-B171-A3E8-EF05B5EA70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89" t="4972" r="4103" b="440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322549"/>
              </p:ext>
            </p:extLst>
          </p:nvPr>
        </p:nvGraphicFramePr>
        <p:xfrm>
          <a:off x="2058881" y="1838433"/>
          <a:ext cx="7360327" cy="4971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Belge" r:id="rId4" imgW="7772942" imgH="5249785" progId="Word.Document.12">
                  <p:embed/>
                </p:oleObj>
              </mc:Choice>
              <mc:Fallback>
                <p:oleObj name="Belge" r:id="rId4" imgW="7772942" imgH="52497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8881" y="1838433"/>
                        <a:ext cx="7360327" cy="4971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014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EA771-87B1-DC60-BED9-3185BC96D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22CEC375-1581-9B41-AEB1-48B1743CC2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7EED6EB7-D346-872B-FE20-36EA7B799A53}"/>
              </a:ext>
            </a:extLst>
          </p:cNvPr>
          <p:cNvGraphicFramePr>
            <a:graphicFrameLocks noGrp="1"/>
          </p:cNvGraphicFramePr>
          <p:nvPr/>
        </p:nvGraphicFramePr>
        <p:xfrm>
          <a:off x="526473" y="1695890"/>
          <a:ext cx="11008280" cy="3596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256953315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88312297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1091294003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2797261559"/>
                    </a:ext>
                  </a:extLst>
                </a:gridCol>
              </a:tblGrid>
              <a:tr h="556067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Interdisciplinary Neuroscience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Cognitive</a:t>
                      </a:r>
                      <a:r>
                        <a:rPr lang="tr-TR" sz="1600" b="1" baseline="0" dirty="0"/>
                        <a:t> and Systems Neuroscience</a:t>
                      </a:r>
                      <a:endParaRPr lang="tr-TR" sz="1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Clinical</a:t>
                      </a:r>
                      <a:r>
                        <a:rPr lang="tr-TR" sz="1600" b="1" baseline="0" dirty="0"/>
                        <a:t> Neuroscience and Neurotechnology</a:t>
                      </a:r>
                      <a:endParaRPr lang="tr-T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3070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Prof.Hayrunnisa Bolay Belen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Hulusi Kafalıgönül</a:t>
                      </a:r>
                      <a:endParaRPr lang="tr-TR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Prof. Murat Zinnuroğlu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2056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Meltem Bahçelioğlu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İrem Yıldırım</a:t>
                      </a:r>
                      <a:endParaRPr lang="tr-TR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Prof. Gökhan Demirel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706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Ümit Özgür Akdemir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Prof. </a:t>
                      </a: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Esra Serdaroğlu</a:t>
                      </a:r>
                      <a:endParaRPr lang="tr-TR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Prof. </a:t>
                      </a:r>
                      <a:r>
                        <a:rPr lang="tr-TR" sz="1600" dirty="0"/>
                        <a:t>Aslı Akyol Gürses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44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Bülent Cengiz</a:t>
                      </a:r>
                      <a:endParaRPr lang="tr-T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Prof.</a:t>
                      </a: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Eda Akman Aydın</a:t>
                      </a:r>
                      <a:endParaRPr lang="tr-TR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Prof. </a:t>
                      </a:r>
                      <a:r>
                        <a:rPr lang="tr-TR" sz="1600" dirty="0"/>
                        <a:t>Hürrem Evren Boran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908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Prof. </a:t>
                      </a:r>
                      <a:r>
                        <a:rPr lang="tr-TR" sz="1600" dirty="0"/>
                        <a:t>Hale Zeynep Batur Çağlayan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Prof. </a:t>
                      </a:r>
                      <a:r>
                        <a:rPr lang="tr-TR" sz="1600" dirty="0"/>
                        <a:t>Nigar Esra Erkoç Ataoğlu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Prof. </a:t>
                      </a:r>
                      <a:r>
                        <a:rPr lang="tr-TR" sz="1600" dirty="0"/>
                        <a:t>Adem Tekerek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5457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Prof. </a:t>
                      </a:r>
                      <a:r>
                        <a:rPr lang="tr-TR" sz="1600" dirty="0"/>
                        <a:t>Ergin Dileköz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Assist.</a:t>
                      </a:r>
                      <a:r>
                        <a:rPr lang="tr-TR" sz="1600" baseline="0" dirty="0"/>
                        <a:t> Prof. </a:t>
                      </a:r>
                      <a:r>
                        <a:rPr lang="tr-TR" sz="1600" dirty="0"/>
                        <a:t>Hanife Göker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Assist.</a:t>
                      </a:r>
                      <a:r>
                        <a:rPr lang="tr-TR" sz="1600" baseline="0" dirty="0"/>
                        <a:t> Prof. </a:t>
                      </a:r>
                      <a:r>
                        <a:rPr lang="tr-TR" sz="1600" dirty="0"/>
                        <a:t>Taylan Altıparmak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239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Prof. </a:t>
                      </a:r>
                      <a:r>
                        <a:rPr lang="tr-TR" sz="1600" dirty="0"/>
                        <a:t>Doğa Vurallı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Assist.</a:t>
                      </a:r>
                      <a:r>
                        <a:rPr lang="tr-TR" sz="1600" baseline="0" dirty="0"/>
                        <a:t> Prof.</a:t>
                      </a:r>
                      <a:r>
                        <a:rPr lang="tr-TR" sz="1600" dirty="0"/>
                        <a:t> Erdem Balcı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Assist.</a:t>
                      </a:r>
                      <a:r>
                        <a:rPr lang="tr-TR" sz="1600" baseline="0" dirty="0"/>
                        <a:t> Prof. </a:t>
                      </a:r>
                      <a:r>
                        <a:rPr lang="tr-TR" sz="1600" dirty="0"/>
                        <a:t>Yılmaz Atay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1980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dirty="0"/>
                        <a:t>Assist.</a:t>
                      </a:r>
                      <a:r>
                        <a:rPr lang="tr-TR" sz="1600" baseline="0" dirty="0"/>
                        <a:t> Prof. </a:t>
                      </a:r>
                      <a:r>
                        <a:rPr lang="tr-TR" sz="1600" dirty="0"/>
                        <a:t>Zeynep Yığman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309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dirty="0"/>
                        <a:t>Assist.</a:t>
                      </a:r>
                      <a:r>
                        <a:rPr lang="tr-TR" sz="1600" baseline="0" dirty="0"/>
                        <a:t> Prof. </a:t>
                      </a:r>
                      <a:r>
                        <a:rPr lang="tr-TR" sz="1600" dirty="0"/>
                        <a:t>Kerem Atalar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7299598"/>
                  </a:ext>
                </a:extLst>
              </a:tr>
            </a:tbl>
          </a:graphicData>
        </a:graphic>
      </p:graphicFrame>
      <p:sp>
        <p:nvSpPr>
          <p:cNvPr id="8" name="Metin kutusu 7">
            <a:extLst>
              <a:ext uri="{FF2B5EF4-FFF2-40B4-BE49-F238E27FC236}">
                <a16:creationId xmlns:a16="http://schemas.microsoft.com/office/drawing/2014/main" id="{74E6185E-3C94-2363-CAB3-6A4080818150}"/>
              </a:ext>
            </a:extLst>
          </p:cNvPr>
          <p:cNvSpPr txBox="1"/>
          <p:nvPr/>
        </p:nvSpPr>
        <p:spPr>
          <a:xfrm>
            <a:off x="3046708" y="1172670"/>
            <a:ext cx="6098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buNone/>
            </a:pPr>
            <a:r>
              <a:rPr lang="tr-TR" sz="2800" b="1" dirty="0">
                <a:solidFill>
                  <a:srgbClr val="37609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ACADEMIC STAFF</a:t>
            </a:r>
            <a:endParaRPr lang="tr-T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96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29DCA40-9ADE-B171-A3E8-EF05B5EA7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75683" y="2055813"/>
            <a:ext cx="11440632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Research Areas</a:t>
            </a:r>
          </a:p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•	Brain Dysfunction and Restorative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Neurotechnology</a:t>
            </a:r>
            <a:endPara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•	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Neuromodulation</a:t>
            </a:r>
            <a:endPara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•	Machine Learning Methods in Neuroscience</a:t>
            </a:r>
          </a:p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•	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Neurorehabilitation</a:t>
            </a:r>
            <a:endPara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•	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Neurorobotics</a:t>
            </a:r>
            <a:endPara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•	Data Mining and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Neuroinformatics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Systems</a:t>
            </a:r>
          </a:p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•	Diseases Associated with Neuronal Injury and Therapeutic  Approaches</a:t>
            </a:r>
          </a:p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•	Chemical and Biological Sensors for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Neurotechnological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Applications</a:t>
            </a:r>
          </a:p>
        </p:txBody>
      </p:sp>
    </p:spTree>
    <p:extLst>
      <p:ext uri="{BB962C8B-B14F-4D97-AF65-F5344CB8AC3E}">
        <p14:creationId xmlns:p14="http://schemas.microsoft.com/office/powerpoint/2010/main" val="2926093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" name="Resim 10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29DCA40-9ADE-B171-A3E8-EF05B5EA7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1731146" y="1825626"/>
            <a:ext cx="8442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RESEARCH FACILITIES </a:t>
            </a:r>
            <a:endParaRPr lang="tr-TR" b="1" dirty="0" smtClean="0"/>
          </a:p>
          <a:p>
            <a:pPr algn="ctr"/>
            <a:r>
              <a:rPr lang="tr-TR" b="1" dirty="0"/>
              <a:t>(LABORATORY INFRASTRUCTURE)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2654624" y="2619861"/>
            <a:ext cx="66376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err="1"/>
              <a:t>Research</a:t>
            </a:r>
            <a:r>
              <a:rPr lang="tr-TR" dirty="0"/>
              <a:t> is </a:t>
            </a:r>
            <a:r>
              <a:rPr lang="tr-TR" dirty="0" err="1"/>
              <a:t>carried</a:t>
            </a:r>
            <a:r>
              <a:rPr lang="tr-TR" dirty="0"/>
              <a:t> </a:t>
            </a:r>
            <a:r>
              <a:rPr lang="tr-TR" dirty="0" err="1"/>
              <a:t>out</a:t>
            </a:r>
            <a:r>
              <a:rPr lang="tr-TR" dirty="0"/>
              <a:t> </a:t>
            </a:r>
            <a:r>
              <a:rPr lang="tr-TR" dirty="0" err="1"/>
              <a:t>using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NÖROM </a:t>
            </a:r>
            <a:r>
              <a:rPr lang="tr-TR" dirty="0" err="1" smtClean="0"/>
              <a:t>infrastructure</a:t>
            </a:r>
            <a:r>
              <a:rPr lang="tr-TR" dirty="0" smtClean="0"/>
              <a:t>.</a:t>
            </a:r>
          </a:p>
          <a:p>
            <a:pPr algn="ctr"/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/>
              <a:t>addition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materials</a:t>
            </a:r>
            <a:r>
              <a:rPr lang="tr-TR" dirty="0"/>
              <a:t> </a:t>
            </a:r>
            <a:r>
              <a:rPr lang="tr-TR" dirty="0" err="1"/>
              <a:t>listed</a:t>
            </a:r>
            <a:r>
              <a:rPr lang="tr-TR" dirty="0"/>
              <a:t> </a:t>
            </a:r>
            <a:r>
              <a:rPr lang="tr-TR" dirty="0" err="1"/>
              <a:t>below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available</a:t>
            </a:r>
            <a:r>
              <a:rPr lang="tr-TR" dirty="0"/>
              <a:t> in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laboratory</a:t>
            </a:r>
            <a:r>
              <a:rPr lang="tr-TR" dirty="0"/>
              <a:t>.</a:t>
            </a:r>
          </a:p>
          <a:p>
            <a:pPr algn="ctr"/>
            <a:endParaRPr lang="tr-TR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4761018" y="3400351"/>
            <a:ext cx="2669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u="sng" dirty="0">
                <a:hlinkClick r:id="rId3"/>
              </a:rPr>
              <a:t>https://norom.gazi.edu.tr</a:t>
            </a:r>
            <a:r>
              <a:rPr lang="tr-TR" u="sng" dirty="0" smtClean="0">
                <a:hlinkClick r:id="rId3"/>
              </a:rPr>
              <a:t>/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2252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970304"/>
              </p:ext>
            </p:extLst>
          </p:nvPr>
        </p:nvGraphicFramePr>
        <p:xfrm>
          <a:off x="0" y="-2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218928317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866397551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91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28040" algn="l"/>
                        </a:tabLst>
                      </a:pP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Confocal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Raman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Microscope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Jasco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NRS-4500, Japan)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57474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91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828040" algn="l"/>
                        </a:tabLst>
                      </a:pPr>
                      <a:r>
                        <a:rPr lang="tr-TR" sz="1200" b="1" dirty="0" smtClean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</a:t>
                      </a:r>
                      <a:r>
                        <a:rPr lang="tr-TR" sz="1200" b="1" dirty="0" err="1" smtClean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Scanning</a:t>
                      </a:r>
                      <a:r>
                        <a:rPr lang="tr-TR" sz="1200" b="1" dirty="0" smtClean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Electron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Microscope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(SEM) (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FlexSEM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1000 II, Japan)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32454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r>
                        <a:rPr lang="tr-TR" dirty="0" smtClean="0"/>
                        <a:t>3.UV-Vis </a:t>
                      </a:r>
                      <a:r>
                        <a:rPr lang="tr-TR" dirty="0" err="1" smtClean="0"/>
                        <a:t>Spectrophotometer</a:t>
                      </a:r>
                      <a:r>
                        <a:rPr lang="tr-TR" dirty="0" smtClean="0"/>
                        <a:t> (UV-2600 </a:t>
                      </a:r>
                      <a:r>
                        <a:rPr lang="tr-TR" dirty="0" err="1" smtClean="0"/>
                        <a:t>Shimadzu</a:t>
                      </a:r>
                      <a:r>
                        <a:rPr lang="tr-TR" dirty="0" smtClean="0"/>
                        <a:t>, Japan)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855998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r>
                        <a:rPr lang="tr-TR" dirty="0" smtClean="0"/>
                        <a:t>4.PDS 2010 Labcoter2 </a:t>
                      </a:r>
                      <a:r>
                        <a:rPr lang="tr-TR" dirty="0" err="1" smtClean="0"/>
                        <a:t>Parylene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Deposition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System</a:t>
                      </a:r>
                      <a:r>
                        <a:rPr lang="tr-TR" dirty="0" smtClean="0"/>
                        <a:t> (CVD) (SCS, USA)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089978"/>
                  </a:ext>
                </a:extLst>
              </a:tr>
            </a:tbl>
          </a:graphicData>
        </a:graphic>
      </p:graphicFrame>
      <p:pic>
        <p:nvPicPr>
          <p:cNvPr id="13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702" y="31750"/>
            <a:ext cx="2162175" cy="1346835"/>
          </a:xfrm>
          <a:prstGeom prst="rect">
            <a:avLst/>
          </a:prstGeom>
          <a:noFill/>
        </p:spPr>
      </p:pic>
      <p:pic>
        <p:nvPicPr>
          <p:cNvPr id="13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464" y="1854414"/>
            <a:ext cx="1838650" cy="1264513"/>
          </a:xfrm>
          <a:prstGeom prst="rect">
            <a:avLst/>
          </a:prstGeom>
          <a:noFill/>
        </p:spPr>
      </p:pic>
      <p:pic>
        <p:nvPicPr>
          <p:cNvPr id="134" name="Pictur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5" t="13612" r="14260" b="14698"/>
          <a:stretch>
            <a:fillRect/>
          </a:stretch>
        </p:blipFill>
        <p:spPr bwMode="auto">
          <a:xfrm>
            <a:off x="7373463" y="3663733"/>
            <a:ext cx="2466975" cy="1286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30" y="5218214"/>
            <a:ext cx="923227" cy="1564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703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006597"/>
              </p:ext>
            </p:extLst>
          </p:nvPr>
        </p:nvGraphicFramePr>
        <p:xfrm>
          <a:off x="-2" y="-1"/>
          <a:ext cx="12295574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7787">
                  <a:extLst>
                    <a:ext uri="{9D8B030D-6E8A-4147-A177-3AD203B41FA5}">
                      <a16:colId xmlns:a16="http://schemas.microsoft.com/office/drawing/2014/main" val="1594888157"/>
                    </a:ext>
                  </a:extLst>
                </a:gridCol>
                <a:gridCol w="6147787">
                  <a:extLst>
                    <a:ext uri="{9D8B030D-6E8A-4147-A177-3AD203B41FA5}">
                      <a16:colId xmlns:a16="http://schemas.microsoft.com/office/drawing/2014/main" val="505752984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91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828040" algn="l"/>
                        </a:tabLst>
                      </a:pPr>
                      <a:r>
                        <a:rPr lang="tr-TR" sz="1200" b="1" dirty="0" smtClean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 </a:t>
                      </a:r>
                      <a:r>
                        <a:rPr lang="tr-TR" sz="1200" b="1" dirty="0" err="1" smtClean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Physical</a:t>
                      </a:r>
                      <a:r>
                        <a:rPr lang="tr-TR" sz="1200" b="1" dirty="0" smtClean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Vapor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Deposition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System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(PVD) (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Nanovak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Türkiye)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598768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91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828040" algn="l"/>
                        </a:tabLst>
                      </a:pPr>
                      <a:r>
                        <a:rPr lang="tr-TR" sz="1200" b="1" dirty="0" smtClean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 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Contact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Angle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Measurement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System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Goniometer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(Phoenix SEO, South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Korea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692134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91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828040" algn="l"/>
                        </a:tabLst>
                      </a:pPr>
                      <a:r>
                        <a:rPr lang="tr-TR" sz="1200" b="1" dirty="0" smtClean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Paired-Pulse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TMS Device (DEYMED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Diagnostic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s.r.o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.,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Czech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Republic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146205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91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828040" algn="l"/>
                        </a:tabLst>
                      </a:pPr>
                      <a:r>
                        <a:rPr lang="tr-TR" sz="1200" b="1" dirty="0" smtClean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Repetitive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TMS Device (DEYMED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Diagnostic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s.r.o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.,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Czech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Republic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561231"/>
                  </a:ext>
                </a:extLst>
              </a:tr>
            </a:tbl>
          </a:graphicData>
        </a:graphic>
      </p:graphicFrame>
      <p:pic>
        <p:nvPicPr>
          <p:cNvPr id="5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8488701" y="0"/>
            <a:ext cx="1179082" cy="146481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077" y="1714158"/>
            <a:ext cx="1497030" cy="1507573"/>
          </a:xfrm>
          <a:prstGeom prst="rect">
            <a:avLst/>
          </a:prstGeom>
          <a:noFill/>
        </p:spPr>
      </p:pic>
      <p:pic>
        <p:nvPicPr>
          <p:cNvPr id="7" name="Resim 6" descr="F:\Downloads\images (1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075" y="3574878"/>
            <a:ext cx="1600268" cy="1436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7" descr="DuoMag XT – Neuro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879" y="5133716"/>
            <a:ext cx="1283904" cy="1601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601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52297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06755909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660288731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91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828040" algn="l"/>
                        </a:tabLst>
                      </a:pPr>
                      <a:r>
                        <a:rPr lang="tr-TR" sz="1200" b="1" dirty="0" smtClean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Neuronavigation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System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Brainsight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Rogue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Research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Inc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.,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Canada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753337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r>
                        <a:rPr lang="en-US" dirty="0" smtClean="0"/>
                        <a:t>10. Motor Evoked Potential Recording System (Cambridge Electronic Design Limited, United Kingdom)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8629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r>
                        <a:rPr lang="en-US" dirty="0" smtClean="0"/>
                        <a:t>11.Threshold Tracking System (</a:t>
                      </a:r>
                      <a:r>
                        <a:rPr lang="en-US" dirty="0" err="1" smtClean="0"/>
                        <a:t>Qtrac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Digitimer</a:t>
                      </a:r>
                      <a:r>
                        <a:rPr lang="en-US" dirty="0" smtClean="0"/>
                        <a:t> Ltd., United Kingdom)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282065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r>
                        <a:rPr lang="en-US" dirty="0" smtClean="0"/>
                        <a:t>12.Transcranial Electrical Stimulation System (</a:t>
                      </a:r>
                      <a:r>
                        <a:rPr lang="en-US" dirty="0" err="1" smtClean="0"/>
                        <a:t>Soterix</a:t>
                      </a:r>
                      <a:r>
                        <a:rPr lang="en-US" dirty="0" smtClean="0"/>
                        <a:t> Medical Inc., USA)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544839"/>
                  </a:ext>
                </a:extLst>
              </a:tr>
            </a:tbl>
          </a:graphicData>
        </a:graphic>
      </p:graphicFrame>
      <p:pic>
        <p:nvPicPr>
          <p:cNvPr id="5" name="Resim 4" descr="TMS neuronavigation system - Brainsight® - Brainbox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024" y="133738"/>
            <a:ext cx="1651571" cy="128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963" y="1779078"/>
            <a:ext cx="2636689" cy="1552569"/>
          </a:xfrm>
          <a:prstGeom prst="rect">
            <a:avLst/>
          </a:prstGeom>
        </p:spPr>
      </p:pic>
      <p:pic>
        <p:nvPicPr>
          <p:cNvPr id="7" name="Resim 6" descr="QtracW Threshold Tracking Software | Digitimer Ltd Research Instrument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963" y="3413750"/>
            <a:ext cx="2759414" cy="1677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7" descr="OSS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023" y="5255898"/>
            <a:ext cx="1831574" cy="1437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4567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401377"/>
              </p:ext>
            </p:extLst>
          </p:nvPr>
        </p:nvGraphicFramePr>
        <p:xfrm>
          <a:off x="0" y="-1"/>
          <a:ext cx="1226894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7565">
                  <a:extLst>
                    <a:ext uri="{9D8B030D-6E8A-4147-A177-3AD203B41FA5}">
                      <a16:colId xmlns:a16="http://schemas.microsoft.com/office/drawing/2014/main" val="1434959762"/>
                    </a:ext>
                  </a:extLst>
                </a:gridCol>
                <a:gridCol w="6141375">
                  <a:extLst>
                    <a:ext uri="{9D8B030D-6E8A-4147-A177-3AD203B41FA5}">
                      <a16:colId xmlns:a16="http://schemas.microsoft.com/office/drawing/2014/main" val="1806198688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13. 8-Camera Motion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Capture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Qualisys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Tracking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657459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91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828040" algn="l"/>
                        </a:tabLst>
                      </a:pPr>
                      <a:r>
                        <a:rPr lang="tr-TR" sz="1200" b="1" dirty="0" smtClean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Delsys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Wireless EMG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System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728887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91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828040" algn="l"/>
                        </a:tabLst>
                      </a:pPr>
                      <a:r>
                        <a:rPr lang="tr-TR" sz="1200" b="1" dirty="0" smtClean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 TMS-EEG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System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(DEYMED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Diagnostic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SRO.,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Czech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Republic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Brain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Vision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LLC, USA)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607229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91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828040" algn="l"/>
                        </a:tabLst>
                      </a:pPr>
                      <a:r>
                        <a:rPr lang="tr-TR" sz="1200" b="1" dirty="0" smtClean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 </a:t>
                      </a:r>
                      <a:r>
                        <a:rPr lang="tr-TR" sz="1200" b="1" dirty="0" err="1" smtClean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Brainamp</a:t>
                      </a:r>
                      <a:r>
                        <a:rPr lang="tr-TR" sz="1200" b="1" dirty="0" smtClean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128-Channel EEG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System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(Brain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Vision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LLC, USA)  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809466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91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828040" algn="l"/>
                        </a:tabLst>
                      </a:pPr>
                      <a:r>
                        <a:rPr lang="tr-TR" sz="1200" b="1" dirty="0" smtClean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17. SOMNOMEDICS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Polysomnography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System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[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SomnoHD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PSG Device &amp; EEG Box, 32-Channel (</a:t>
                      </a:r>
                      <a:r>
                        <a:rPr lang="tr-TR" sz="1200" b="1" dirty="0" err="1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SomnoMedics</a:t>
                      </a: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AG, Germany)]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904158"/>
                  </a:ext>
                </a:extLst>
              </a:tr>
            </a:tbl>
          </a:graphicData>
        </a:graphic>
      </p:graphicFrame>
      <p:pic>
        <p:nvPicPr>
          <p:cNvPr id="6" name="Resim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9" r="1181"/>
          <a:stretch/>
        </p:blipFill>
        <p:spPr bwMode="auto">
          <a:xfrm>
            <a:off x="8913825" y="213065"/>
            <a:ext cx="1153453" cy="1180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Resim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586" y="385454"/>
            <a:ext cx="1112114" cy="1008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2" b="14966"/>
          <a:stretch/>
        </p:blipFill>
        <p:spPr bwMode="auto">
          <a:xfrm>
            <a:off x="6486616" y="1717059"/>
            <a:ext cx="1663084" cy="975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Resim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82" y="1672716"/>
            <a:ext cx="1338495" cy="1263405"/>
          </a:xfrm>
          <a:prstGeom prst="rect">
            <a:avLst/>
          </a:prstGeom>
          <a:noFill/>
        </p:spPr>
      </p:pic>
      <p:pic>
        <p:nvPicPr>
          <p:cNvPr id="10" name="Resim 9" descr="F:\Downloads\images (1)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82" y="2779087"/>
            <a:ext cx="1192210" cy="1209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132" y="3283516"/>
            <a:ext cx="1604645" cy="690245"/>
          </a:xfrm>
          <a:prstGeom prst="rect">
            <a:avLst/>
          </a:prstGeom>
        </p:spPr>
      </p:pic>
      <p:pic>
        <p:nvPicPr>
          <p:cNvPr id="12" name="Resim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263" y="4301195"/>
            <a:ext cx="1604645" cy="690245"/>
          </a:xfrm>
          <a:prstGeom prst="rect">
            <a:avLst/>
          </a:prstGeom>
        </p:spPr>
      </p:pic>
      <p:pic>
        <p:nvPicPr>
          <p:cNvPr id="13" name="Resim 1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112" y="4172327"/>
            <a:ext cx="968223" cy="887945"/>
          </a:xfrm>
          <a:prstGeom prst="rect">
            <a:avLst/>
          </a:prstGeom>
        </p:spPr>
      </p:pic>
      <p:pic>
        <p:nvPicPr>
          <p:cNvPr id="14" name="Resim 1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75" y="5481926"/>
            <a:ext cx="1430020" cy="1028065"/>
          </a:xfrm>
          <a:prstGeom prst="rect">
            <a:avLst/>
          </a:prstGeom>
        </p:spPr>
      </p:pic>
      <p:pic>
        <p:nvPicPr>
          <p:cNvPr id="16" name="Resim 1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132" y="5567286"/>
            <a:ext cx="1332865" cy="89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27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29DCA40-9ADE-B171-A3E8-EF05B5EA7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142013" y="1809010"/>
            <a:ext cx="766485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b="1" dirty="0" err="1" smtClean="0"/>
              <a:t>Quota</a:t>
            </a:r>
            <a:r>
              <a:rPr lang="tr-TR" b="1" dirty="0" smtClean="0"/>
              <a:t> </a:t>
            </a:r>
            <a:r>
              <a:rPr lang="tr-TR" b="1" dirty="0" err="1" smtClean="0"/>
              <a:t>Numbers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Admission</a:t>
            </a:r>
            <a:r>
              <a:rPr lang="tr-TR" b="1" dirty="0" smtClean="0"/>
              <a:t> </a:t>
            </a:r>
            <a:r>
              <a:rPr lang="tr-TR" b="1" dirty="0" err="1" smtClean="0"/>
              <a:t>Requirements</a:t>
            </a:r>
            <a:r>
              <a:rPr lang="tr-TR" b="1" dirty="0" smtClean="0"/>
              <a:t> </a:t>
            </a:r>
            <a:r>
              <a:rPr lang="tr-TR" b="1" dirty="0" err="1" smtClean="0"/>
              <a:t>for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2025/2026 Fall </a:t>
            </a:r>
            <a:r>
              <a:rPr lang="tr-TR" b="1" dirty="0" err="1" smtClean="0"/>
              <a:t>Semester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986" y="2313279"/>
            <a:ext cx="7774907" cy="410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56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447</Words>
  <Application>Microsoft Office PowerPoint</Application>
  <PresentationFormat>Geniş ekran</PresentationFormat>
  <Paragraphs>101</Paragraphs>
  <Slides>12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Times New Roman</vt:lpstr>
      <vt:lpstr>Office Teması</vt:lpstr>
      <vt:lpstr>Belge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pc</cp:lastModifiedBy>
  <cp:revision>19</cp:revision>
  <dcterms:created xsi:type="dcterms:W3CDTF">2026-05-12T07:43:32Z</dcterms:created>
  <dcterms:modified xsi:type="dcterms:W3CDTF">2026-05-12T10:43:41Z</dcterms:modified>
</cp:coreProperties>
</file>