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747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182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092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759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081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828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16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807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47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387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86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081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orom.gazi.edu.t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00CF107-35C1-C0A4-39F2-40B0EA7DC5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5DE6C0C4-3517-218C-8749-5298947D4A3C}"/>
              </a:ext>
            </a:extLst>
          </p:cNvPr>
          <p:cNvSpPr txBox="1"/>
          <p:nvPr/>
        </p:nvSpPr>
        <p:spPr>
          <a:xfrm>
            <a:off x="417250" y="2177665"/>
            <a:ext cx="11150354" cy="198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14145" indent="-603250" algn="ctr">
              <a:lnSpc>
                <a:spcPct val="105000"/>
              </a:lnSpc>
              <a:spcBef>
                <a:spcPts val="145"/>
              </a:spcBef>
              <a:buNone/>
            </a:pPr>
            <a:r>
              <a:rPr lang="en-US" sz="40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KLİNİK NÖROBİLİM VE NÖROTEKNOLOJİ LİSANSÜSTÜ PROGRAMLARI</a:t>
            </a:r>
            <a:endParaRPr lang="tr-TR" sz="4000" b="1" dirty="0">
              <a:solidFill>
                <a:srgbClr val="37609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36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29DCA40-9ADE-B171-A3E8-EF05B5EA70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9" t="4972" r="4103" b="440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aphicFrame>
        <p:nvGraphicFramePr>
          <p:cNvPr id="8" name="Nesn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83585"/>
              </p:ext>
            </p:extLst>
          </p:nvPr>
        </p:nvGraphicFramePr>
        <p:xfrm>
          <a:off x="2209800" y="1899820"/>
          <a:ext cx="7772400" cy="4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Belge" r:id="rId4" imgW="7772942" imgH="6684621" progId="Word.Document.12">
                  <p:embed/>
                </p:oleObj>
              </mc:Choice>
              <mc:Fallback>
                <p:oleObj name="Belge" r:id="rId4" imgW="7772942" imgH="66846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9800" y="1899820"/>
                        <a:ext cx="7772400" cy="4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9910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29DCA40-9ADE-B171-A3E8-EF05B5EA7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767866"/>
              </p:ext>
            </p:extLst>
          </p:nvPr>
        </p:nvGraphicFramePr>
        <p:xfrm>
          <a:off x="2024107" y="1961967"/>
          <a:ext cx="8158579" cy="38972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20688">
                  <a:extLst>
                    <a:ext uri="{9D8B030D-6E8A-4147-A177-3AD203B41FA5}">
                      <a16:colId xmlns:a16="http://schemas.microsoft.com/office/drawing/2014/main" val="1092178868"/>
                    </a:ext>
                  </a:extLst>
                </a:gridCol>
                <a:gridCol w="926952">
                  <a:extLst>
                    <a:ext uri="{9D8B030D-6E8A-4147-A177-3AD203B41FA5}">
                      <a16:colId xmlns:a16="http://schemas.microsoft.com/office/drawing/2014/main" val="2915892417"/>
                    </a:ext>
                  </a:extLst>
                </a:gridCol>
                <a:gridCol w="1022464">
                  <a:extLst>
                    <a:ext uri="{9D8B030D-6E8A-4147-A177-3AD203B41FA5}">
                      <a16:colId xmlns:a16="http://schemas.microsoft.com/office/drawing/2014/main" val="391246640"/>
                    </a:ext>
                  </a:extLst>
                </a:gridCol>
                <a:gridCol w="926952">
                  <a:extLst>
                    <a:ext uri="{9D8B030D-6E8A-4147-A177-3AD203B41FA5}">
                      <a16:colId xmlns:a16="http://schemas.microsoft.com/office/drawing/2014/main" val="4221072992"/>
                    </a:ext>
                  </a:extLst>
                </a:gridCol>
                <a:gridCol w="934780">
                  <a:extLst>
                    <a:ext uri="{9D8B030D-6E8A-4147-A177-3AD203B41FA5}">
                      <a16:colId xmlns:a16="http://schemas.microsoft.com/office/drawing/2014/main" val="4209612001"/>
                    </a:ext>
                  </a:extLst>
                </a:gridCol>
                <a:gridCol w="760194">
                  <a:extLst>
                    <a:ext uri="{9D8B030D-6E8A-4147-A177-3AD203B41FA5}">
                      <a16:colId xmlns:a16="http://schemas.microsoft.com/office/drawing/2014/main" val="3976392127"/>
                    </a:ext>
                  </a:extLst>
                </a:gridCol>
                <a:gridCol w="995063">
                  <a:extLst>
                    <a:ext uri="{9D8B030D-6E8A-4147-A177-3AD203B41FA5}">
                      <a16:colId xmlns:a16="http://schemas.microsoft.com/office/drawing/2014/main" val="2228848364"/>
                    </a:ext>
                  </a:extLst>
                </a:gridCol>
                <a:gridCol w="1671486">
                  <a:extLst>
                    <a:ext uri="{9D8B030D-6E8A-4147-A177-3AD203B41FA5}">
                      <a16:colId xmlns:a16="http://schemas.microsoft.com/office/drawing/2014/main" val="2822359263"/>
                    </a:ext>
                  </a:extLst>
                </a:gridCol>
              </a:tblGrid>
              <a:tr h="530374">
                <a:tc gridSpan="3">
                  <a:txBody>
                    <a:bodyPr/>
                    <a:lstStyle/>
                    <a:p>
                      <a:pPr marL="86296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>
                          <a:effectLst/>
                        </a:rPr>
                        <a:t>KONTENJAN</a:t>
                      </a:r>
                      <a:endParaRPr lang="tr-TR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62965" algn="l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tr-TR" sz="12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tr-TR" sz="1200">
                        <a:effectLst/>
                      </a:endParaRPr>
                    </a:p>
                    <a:p>
                      <a:pPr algn="l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tr-TR" sz="1200">
                        <a:effectLst/>
                      </a:endParaRPr>
                    </a:p>
                    <a:p>
                      <a:pPr marL="71755" marR="445770"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SCORE TYPE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</a:endParaRPr>
                    </a:p>
                    <a:p>
                      <a:pPr algn="l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</a:endParaRPr>
                    </a:p>
                    <a:p>
                      <a:pPr marL="85090" marR="128270" algn="ctr">
                        <a:lnSpc>
                          <a:spcPts val="1350"/>
                        </a:lnSpc>
                        <a:buNone/>
                      </a:pPr>
                      <a:r>
                        <a:rPr lang="tr-TR" sz="900" dirty="0" smtClean="0">
                          <a:effectLst/>
                        </a:rPr>
                        <a:t>PROGRAM TÜRÜ</a:t>
                      </a:r>
                      <a:endParaRPr lang="tr-T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28650" algn="ctr">
                        <a:spcBef>
                          <a:spcPts val="285"/>
                        </a:spcBef>
                        <a:buNone/>
                      </a:pPr>
                      <a:r>
                        <a:rPr lang="tr-TR" sz="900" dirty="0" smtClean="0">
                          <a:effectLst/>
                        </a:rPr>
                        <a:t>PUAN</a:t>
                      </a:r>
                      <a:r>
                        <a:rPr lang="tr-TR" sz="900" spc="-20" dirty="0" smtClean="0">
                          <a:effectLst/>
                        </a:rPr>
                        <a:t> </a:t>
                      </a:r>
                      <a:r>
                        <a:rPr lang="tr-TR" sz="900" dirty="0" smtClean="0">
                          <a:effectLst/>
                        </a:rPr>
                        <a:t>KRİTERİ</a:t>
                      </a:r>
                      <a:endParaRPr lang="tr-T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365570"/>
                  </a:ext>
                </a:extLst>
              </a:tr>
              <a:tr h="13308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</a:endParaRPr>
                    </a:p>
                    <a:p>
                      <a:pPr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</a:endParaRPr>
                    </a:p>
                    <a:p>
                      <a:pPr marL="89535" algn="l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</a:rPr>
                        <a:t>Yüksek Lisans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</a:endParaRPr>
                    </a:p>
                    <a:p>
                      <a:pPr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</a:endParaRPr>
                    </a:p>
                    <a:p>
                      <a:pPr marL="84455" algn="l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</a:rPr>
                        <a:t>Doktora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</a:endParaRPr>
                    </a:p>
                    <a:p>
                      <a:pPr marL="84455" marR="1955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FOREIGN NATIONAL MA/DR.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Bef>
                          <a:spcPts val="30"/>
                        </a:spcBef>
                        <a:buNone/>
                      </a:pPr>
                      <a:r>
                        <a:rPr lang="tr-TR" sz="900" dirty="0" smtClean="0">
                          <a:effectLst/>
                        </a:rPr>
                        <a:t> </a:t>
                      </a:r>
                    </a:p>
                    <a:p>
                      <a:pPr marL="73660" marR="158750" algn="ctr">
                        <a:lnSpc>
                          <a:spcPts val="1200"/>
                        </a:lnSpc>
                        <a:buNone/>
                      </a:pPr>
                      <a:r>
                        <a:rPr lang="tr-TR" sz="900" dirty="0" smtClean="0">
                          <a:effectLst/>
                        </a:rPr>
                        <a:t>ALES PUANI/</a:t>
                      </a:r>
                    </a:p>
                    <a:p>
                      <a:pPr marL="73660" algn="ctr">
                        <a:lnSpc>
                          <a:spcPts val="1280"/>
                        </a:lnSpc>
                        <a:buNone/>
                      </a:pPr>
                      <a:r>
                        <a:rPr lang="tr-TR" sz="900" dirty="0" smtClean="0">
                          <a:effectLst/>
                        </a:rPr>
                        <a:t>*TUS*</a:t>
                      </a:r>
                      <a:endParaRPr lang="tr-T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</a:endParaRPr>
                    </a:p>
                    <a:p>
                      <a:pPr marL="85090" marR="102870" algn="ctr">
                        <a:lnSpc>
                          <a:spcPts val="1440"/>
                        </a:lnSpc>
                        <a:buNone/>
                      </a:pPr>
                      <a:r>
                        <a:rPr lang="tr-TR" sz="900" dirty="0" smtClean="0">
                          <a:effectLst/>
                        </a:rPr>
                        <a:t>YABANCI</a:t>
                      </a:r>
                      <a:r>
                        <a:rPr lang="tr-TR" sz="900" spc="-10" dirty="0" smtClean="0">
                          <a:effectLst/>
                        </a:rPr>
                        <a:t> </a:t>
                      </a:r>
                      <a:r>
                        <a:rPr lang="tr-TR" sz="900" dirty="0" smtClean="0">
                          <a:effectLst/>
                        </a:rPr>
                        <a:t>DİL PUANI</a:t>
                      </a:r>
                      <a:endParaRPr lang="tr-T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 marR="159385" algn="ctr">
                        <a:lnSpc>
                          <a:spcPct val="95000"/>
                        </a:lnSpc>
                        <a:spcBef>
                          <a:spcPts val="1065"/>
                        </a:spcBef>
                        <a:buNone/>
                      </a:pPr>
                      <a:r>
                        <a:rPr lang="tr-TR" sz="900" dirty="0" smtClean="0">
                          <a:effectLst/>
                        </a:rPr>
                        <a:t>MEZUNİYET NOTU (LİSANS/</a:t>
                      </a:r>
                    </a:p>
                    <a:p>
                      <a:pPr marL="84455" algn="ctr">
                        <a:lnSpc>
                          <a:spcPts val="1455"/>
                        </a:lnSpc>
                        <a:buNone/>
                      </a:pPr>
                      <a:r>
                        <a:rPr lang="tr-TR" sz="900" dirty="0" smtClean="0">
                          <a:effectLst/>
                        </a:rPr>
                        <a:t>Y.</a:t>
                      </a:r>
                      <a:r>
                        <a:rPr lang="tr-TR" sz="900" spc="-10" dirty="0" smtClean="0">
                          <a:effectLst/>
                        </a:rPr>
                        <a:t> </a:t>
                      </a:r>
                      <a:r>
                        <a:rPr lang="tr-TR" sz="900" dirty="0" smtClean="0">
                          <a:effectLst/>
                        </a:rPr>
                        <a:t>LİSANS)</a:t>
                      </a:r>
                      <a:endParaRPr lang="tr-T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2195130"/>
                  </a:ext>
                </a:extLst>
              </a:tr>
              <a:tr h="768944">
                <a:tc>
                  <a:txBody>
                    <a:bodyPr/>
                    <a:lstStyle/>
                    <a:p>
                      <a:pPr marL="1016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E.W./NUM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35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</a:rPr>
                        <a:t>Yüksek Lisans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70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70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2,50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3265518"/>
                  </a:ext>
                </a:extLst>
              </a:tr>
              <a:tr h="8642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E.W./NUM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70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0" algn="l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           3,00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36020998"/>
                  </a:ext>
                </a:extLst>
              </a:tr>
              <a:tr h="402874">
                <a:tc gridSpan="8">
                  <a:txBody>
                    <a:bodyPr/>
                    <a:lstStyle/>
                    <a:p>
                      <a:pPr marL="1673225" algn="l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615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139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EA771-87B1-DC60-BED9-3185BC96D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2CEC375-1581-9B41-AEB1-48B1743CC2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7EED6EB7-D346-872B-FE20-36EA7B799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863667"/>
              </p:ext>
            </p:extLst>
          </p:nvPr>
        </p:nvGraphicFramePr>
        <p:xfrm>
          <a:off x="526473" y="1695890"/>
          <a:ext cx="11008280" cy="3596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5695331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88312297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1091294003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797261559"/>
                    </a:ext>
                  </a:extLst>
                </a:gridCol>
              </a:tblGrid>
              <a:tr h="556067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err="1" smtClean="0"/>
                        <a:t>Disiplinlerarası</a:t>
                      </a:r>
                      <a:r>
                        <a:rPr lang="tr-TR" sz="1600" b="1" dirty="0" smtClean="0"/>
                        <a:t> </a:t>
                      </a:r>
                    </a:p>
                    <a:p>
                      <a:pPr algn="ctr"/>
                      <a:r>
                        <a:rPr lang="tr-TR" sz="1600" b="1" dirty="0" err="1" smtClean="0"/>
                        <a:t>Nörobilim</a:t>
                      </a:r>
                      <a:r>
                        <a:rPr lang="tr-TR" sz="1600" b="1" dirty="0" smtClean="0"/>
                        <a:t> Anabilim Dalı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Bilişsel ve Sistemsel </a:t>
                      </a:r>
                      <a:r>
                        <a:rPr lang="tr-TR" sz="1600" b="1" dirty="0" err="1" smtClean="0"/>
                        <a:t>Nörobilim</a:t>
                      </a:r>
                      <a:endParaRPr lang="tr-TR" sz="1600" b="1" dirty="0" smtClean="0"/>
                    </a:p>
                    <a:p>
                      <a:pPr algn="ctr"/>
                      <a:r>
                        <a:rPr lang="tr-TR" sz="1600" b="1" dirty="0" smtClean="0"/>
                        <a:t>Anabilim Dalı</a:t>
                      </a:r>
                      <a:endParaRPr lang="tr-TR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Klinik </a:t>
                      </a:r>
                      <a:r>
                        <a:rPr lang="tr-TR" sz="1600" b="1" dirty="0" err="1" smtClean="0"/>
                        <a:t>Nörobilim</a:t>
                      </a:r>
                      <a:r>
                        <a:rPr lang="tr-TR" sz="1600" b="1" dirty="0" smtClean="0"/>
                        <a:t> ve </a:t>
                      </a:r>
                      <a:r>
                        <a:rPr lang="tr-TR" sz="1600" b="1" dirty="0" err="1" smtClean="0"/>
                        <a:t>Nöroteknoloji</a:t>
                      </a:r>
                      <a:r>
                        <a:rPr lang="tr-TR" sz="1600" b="1" dirty="0" smtClean="0"/>
                        <a:t> Anabilim Dalı</a:t>
                      </a:r>
                      <a:endParaRPr lang="tr-T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3070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Prof.Hayrunnisa Bolay Belen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Hulusi Kafalıgönül</a:t>
                      </a:r>
                      <a:endParaRPr lang="tr-T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Prof. Murat Zinnuroğlu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056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Meltem Bahçelioğlu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İrem Yıldırım</a:t>
                      </a:r>
                      <a:endParaRPr lang="tr-T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Prof. Gökhan Demirel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706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Ümit Özgür Akdemir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Esra Serdaroğlu</a:t>
                      </a:r>
                      <a:endParaRPr lang="tr-T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dirty="0"/>
                        <a:t>Aslı Akyol Gürses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44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Bülent Cengiz</a:t>
                      </a:r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Eda Akman Aydın</a:t>
                      </a:r>
                      <a:endParaRPr lang="tr-T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dirty="0"/>
                        <a:t>Hürrem Evren Boran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908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dirty="0"/>
                        <a:t>Hale Zeynep Batur Çağlayan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dirty="0"/>
                        <a:t>Nigar Esra Erkoç Ataoğlu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dirty="0"/>
                        <a:t>Adem Tekerek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457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dirty="0"/>
                        <a:t>Ergin Dileköz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Assist.</a:t>
                      </a:r>
                      <a:r>
                        <a:rPr lang="tr-TR" sz="1600" baseline="0" dirty="0"/>
                        <a:t> Prof. </a:t>
                      </a:r>
                      <a:r>
                        <a:rPr lang="tr-TR" sz="1600" dirty="0"/>
                        <a:t>Hanife Göker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Assist.</a:t>
                      </a:r>
                      <a:r>
                        <a:rPr lang="tr-TR" sz="1600" baseline="0" dirty="0"/>
                        <a:t> Prof. </a:t>
                      </a:r>
                      <a:r>
                        <a:rPr lang="tr-TR" sz="1600" dirty="0"/>
                        <a:t>Taylan Altıparmak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239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dirty="0"/>
                        <a:t>Doğa Vurallı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Assist.</a:t>
                      </a:r>
                      <a:r>
                        <a:rPr lang="tr-TR" sz="1600" baseline="0" dirty="0"/>
                        <a:t> Prof.</a:t>
                      </a:r>
                      <a:r>
                        <a:rPr lang="tr-TR" sz="1600" dirty="0"/>
                        <a:t> Erdem Balcı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Assist.</a:t>
                      </a:r>
                      <a:r>
                        <a:rPr lang="tr-TR" sz="1600" baseline="0" dirty="0"/>
                        <a:t> Prof. </a:t>
                      </a:r>
                      <a:r>
                        <a:rPr lang="tr-TR" sz="1600" dirty="0"/>
                        <a:t>Yılmaz Atay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1980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/>
                        <a:t>Assist.</a:t>
                      </a:r>
                      <a:r>
                        <a:rPr lang="tr-TR" sz="1600" baseline="0" dirty="0"/>
                        <a:t> Prof. </a:t>
                      </a:r>
                      <a:r>
                        <a:rPr lang="tr-TR" sz="1600" dirty="0"/>
                        <a:t>Zeynep Yığman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309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/>
                        <a:t>Assist.</a:t>
                      </a:r>
                      <a:r>
                        <a:rPr lang="tr-TR" sz="1600" baseline="0" dirty="0"/>
                        <a:t> Prof. </a:t>
                      </a:r>
                      <a:r>
                        <a:rPr lang="tr-TR" sz="1600" dirty="0"/>
                        <a:t>Kerem Atalar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7299598"/>
                  </a:ext>
                </a:extLst>
              </a:tr>
            </a:tbl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74E6185E-3C94-2363-CAB3-6A4080818150}"/>
              </a:ext>
            </a:extLst>
          </p:cNvPr>
          <p:cNvSpPr txBox="1"/>
          <p:nvPr/>
        </p:nvSpPr>
        <p:spPr>
          <a:xfrm>
            <a:off x="3046708" y="1172670"/>
            <a:ext cx="609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buNone/>
            </a:pPr>
            <a:r>
              <a:rPr lang="tr-TR" sz="2800" b="1" dirty="0">
                <a:solidFill>
                  <a:srgbClr val="37609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AKADEMİK KADRO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6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29DCA40-9ADE-B171-A3E8-EF05B5EA7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FACA33-AD49-461E-FCBB-0D0020505E03}"/>
              </a:ext>
            </a:extLst>
          </p:cNvPr>
          <p:cNvSpPr txBox="1"/>
          <p:nvPr/>
        </p:nvSpPr>
        <p:spPr>
          <a:xfrm>
            <a:off x="3046708" y="1063320"/>
            <a:ext cx="609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5140" marR="160655" algn="ctr">
              <a:buNone/>
            </a:pPr>
            <a:r>
              <a:rPr lang="tr-TR" sz="2800" b="1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ARAŞTIRMA</a:t>
            </a:r>
            <a:r>
              <a:rPr lang="tr-TR" sz="2800" b="1" spc="-20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ALANLARI</a:t>
            </a:r>
            <a:endParaRPr lang="tr-T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352583" y="2547891"/>
            <a:ext cx="91582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Beyin İşlev Bozuklukları ve </a:t>
            </a:r>
            <a:r>
              <a:rPr lang="tr-TR" dirty="0" err="1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Restoratif</a:t>
            </a:r>
            <a:r>
              <a:rPr lang="tr-TR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tr-TR" dirty="0" err="1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Nöroteknoloji</a:t>
            </a:r>
            <a:endParaRPr lang="tr-TR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Nöromodülasyon</a:t>
            </a:r>
            <a:endParaRPr lang="tr-TR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Nörobilimde</a:t>
            </a:r>
            <a:r>
              <a:rPr lang="tr-TR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 Makine Öğrenmesi Yöntemleri</a:t>
            </a:r>
            <a:endParaRPr lang="tr-TR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Nörorehabilitasyon</a:t>
            </a:r>
            <a:r>
              <a:rPr lang="tr-TR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tr-TR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Nörorobotik</a:t>
            </a:r>
            <a:r>
              <a:rPr lang="tr-TR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tr-TR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Veri Madenciliği ve </a:t>
            </a:r>
            <a:r>
              <a:rPr lang="tr-TR" dirty="0" err="1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Nöroenformatik</a:t>
            </a:r>
            <a:r>
              <a:rPr lang="tr-TR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 Sistemleri</a:t>
            </a:r>
            <a:endParaRPr lang="tr-TR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Nöron hasarı ile ilişkili hastalıklar ve Tedavi yaklaşımları</a:t>
            </a: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Nöroteknolojik</a:t>
            </a:r>
            <a:r>
              <a:rPr lang="tr-TR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 Uygulamalar için Kimyasal ve Biyolojik </a:t>
            </a:r>
            <a:r>
              <a:rPr lang="tr-TR" dirty="0" err="1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Sensörler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609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" name="Resim 10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29DCA40-9ADE-B171-A3E8-EF05B5EA7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1731146" y="1825626"/>
            <a:ext cx="844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ARAŞTIRMA OLANAKLARI (LABORATUVAR ALTYAPISI)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2654624" y="2619861"/>
            <a:ext cx="7345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/>
              <a:t>Araştırmalar NÖROM </a:t>
            </a:r>
            <a:r>
              <a:rPr lang="tr-TR" b="1" dirty="0" smtClean="0"/>
              <a:t>altyapısı </a:t>
            </a:r>
            <a:r>
              <a:rPr lang="tr-TR" b="1" dirty="0"/>
              <a:t>kullanılarak yürütülmektedir. </a:t>
            </a:r>
            <a:endParaRPr lang="tr-TR" b="1" dirty="0" smtClean="0"/>
          </a:p>
          <a:p>
            <a:pPr algn="ctr"/>
            <a:r>
              <a:rPr lang="tr-TR" b="1" dirty="0" smtClean="0"/>
              <a:t>Ek </a:t>
            </a:r>
            <a:r>
              <a:rPr lang="tr-TR" b="1" dirty="0"/>
              <a:t>olarak aşağıda listelenmiş malzemeler laboratuvarımızda yer almaktadır.</a:t>
            </a:r>
            <a:endParaRPr lang="tr-TR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4761018" y="3400351"/>
            <a:ext cx="266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u="sng" dirty="0">
                <a:hlinkClick r:id="rId3"/>
              </a:rPr>
              <a:t>https://norom.gazi.edu.tr</a:t>
            </a:r>
            <a:r>
              <a:rPr lang="tr-TR" u="sng" dirty="0" smtClean="0">
                <a:hlinkClick r:id="rId3"/>
              </a:rPr>
              <a:t>/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225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970304"/>
              </p:ext>
            </p:extLst>
          </p:nvPr>
        </p:nvGraphicFramePr>
        <p:xfrm>
          <a:off x="0" y="-2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218928317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866397551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91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28040" algn="l"/>
                        </a:tabLst>
                      </a:pP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Konfokal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Raman Mikroskop (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Jasco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NRS-4500, Japonya)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5747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91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28040" algn="l"/>
                        </a:tabLst>
                      </a:pP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Taramalı Elektron Mikroskobu-SEM (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FlexSEM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1000 II, Japonya)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32454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tr-TR" dirty="0" smtClean="0"/>
                        <a:t>3.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UV-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Spektrometre (UV-2600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Shimadzu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Japonya)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855998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tr-TR" dirty="0" smtClean="0"/>
                        <a:t>4.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Fiziksel Buhar Biriktirme Sistemi (PVS) (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Nanovak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Türkiye)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089978"/>
                  </a:ext>
                </a:extLst>
              </a:tr>
            </a:tbl>
          </a:graphicData>
        </a:graphic>
      </p:graphicFrame>
      <p:pic>
        <p:nvPicPr>
          <p:cNvPr id="13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02" y="31750"/>
            <a:ext cx="2162175" cy="1346835"/>
          </a:xfrm>
          <a:prstGeom prst="rect">
            <a:avLst/>
          </a:prstGeom>
          <a:noFill/>
        </p:spPr>
      </p:pic>
      <p:pic>
        <p:nvPicPr>
          <p:cNvPr id="13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464" y="1854414"/>
            <a:ext cx="1838650" cy="1264513"/>
          </a:xfrm>
          <a:prstGeom prst="rect">
            <a:avLst/>
          </a:prstGeom>
          <a:noFill/>
        </p:spPr>
      </p:pic>
      <p:pic>
        <p:nvPicPr>
          <p:cNvPr id="13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13612" r="14260" b="14698"/>
          <a:stretch>
            <a:fillRect/>
          </a:stretch>
        </p:blipFill>
        <p:spPr bwMode="auto">
          <a:xfrm>
            <a:off x="7373463" y="3663733"/>
            <a:ext cx="2466975" cy="1286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30" y="5218214"/>
            <a:ext cx="923227" cy="1564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703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797848"/>
              </p:ext>
            </p:extLst>
          </p:nvPr>
        </p:nvGraphicFramePr>
        <p:xfrm>
          <a:off x="-2" y="-1"/>
          <a:ext cx="12295574" cy="6944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7787">
                  <a:extLst>
                    <a:ext uri="{9D8B030D-6E8A-4147-A177-3AD203B41FA5}">
                      <a16:colId xmlns:a16="http://schemas.microsoft.com/office/drawing/2014/main" val="1594888157"/>
                    </a:ext>
                  </a:extLst>
                </a:gridCol>
                <a:gridCol w="6147787">
                  <a:extLst>
                    <a:ext uri="{9D8B030D-6E8A-4147-A177-3AD203B41FA5}">
                      <a16:colId xmlns:a16="http://schemas.microsoft.com/office/drawing/2014/main" val="505752984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91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828040" algn="l"/>
                        </a:tabLst>
                      </a:pP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Fiziksel Buhar Biriktirme Sistemi (PVS) (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Nanovak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Türkiye)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598768"/>
                  </a:ext>
                </a:extLst>
              </a:tr>
              <a:tr h="1801058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91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28040" algn="l"/>
                        </a:tabLst>
                      </a:pP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Değme Açısı Ölçüm Sistemi-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Goniometre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Phoneix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SEO, Güney Kore)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69213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91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28040" algn="l"/>
                        </a:tabLst>
                      </a:pP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Paired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pulse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TMS Cihazı (DEYMED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Diagnostic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s.r.o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Çekya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146205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91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28040" algn="l"/>
                        </a:tabLst>
                      </a:pP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Repetetif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TMS Cihazı (DEYMED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Diagnostic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s.r.o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Çekya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561231"/>
                  </a:ext>
                </a:extLst>
              </a:tr>
            </a:tbl>
          </a:graphicData>
        </a:graphic>
      </p:graphicFrame>
      <p:pic>
        <p:nvPicPr>
          <p:cNvPr id="5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488701" y="0"/>
            <a:ext cx="1179082" cy="146481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077" y="1714158"/>
            <a:ext cx="1497030" cy="1507573"/>
          </a:xfrm>
          <a:prstGeom prst="rect">
            <a:avLst/>
          </a:prstGeom>
          <a:noFill/>
        </p:spPr>
      </p:pic>
      <p:pic>
        <p:nvPicPr>
          <p:cNvPr id="7" name="Resim 6" descr="F:\Downloads\images (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075" y="3574878"/>
            <a:ext cx="1600268" cy="1436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 descr="DuoMag XT – Neuro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79" y="5133716"/>
            <a:ext cx="1283904" cy="1601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601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95810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06755909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660288731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91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28040" algn="l"/>
                        </a:tabLst>
                      </a:pP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Nöronavigasyon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Sistemi (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Brainsight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Rogue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Kanada)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753337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en-US" smtClean="0"/>
                        <a:t>10</a:t>
                      </a:r>
                      <a:r>
                        <a:rPr lang="tr-TR" smtClean="0"/>
                        <a:t>.</a:t>
                      </a:r>
                      <a:r>
                        <a:rPr lang="tr-TR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Motor Uyarılmış Potansiyel Kayıt Sistemi (Cambridge Electronic Design Limited, İngiltere)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8629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r>
                        <a:rPr lang="en-US" smtClean="0"/>
                        <a:t>.</a:t>
                      </a:r>
                      <a:r>
                        <a:rPr lang="tr-TR" baseline="0" smtClean="0"/>
                        <a:t> </a:t>
                      </a:r>
                      <a:r>
                        <a:rPr lang="tr-TR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Eşik İzleme Sistemi (Qtrac, Digitimer Ltd., Birleşik Krallık)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282065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smtClean="0"/>
                        <a:t>.</a:t>
                      </a:r>
                      <a:r>
                        <a:rPr lang="tr-TR" baseline="0" smtClean="0"/>
                        <a:t> </a:t>
                      </a:r>
                      <a:r>
                        <a:rPr lang="tr-TR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Transkranial Elektriksel Uyarım Sistemi (Soterix Medical Inc., Amerika Birleşik Devletleri)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544839"/>
                  </a:ext>
                </a:extLst>
              </a:tr>
            </a:tbl>
          </a:graphicData>
        </a:graphic>
      </p:graphicFrame>
      <p:pic>
        <p:nvPicPr>
          <p:cNvPr id="5" name="Resim 4" descr="TMS neuronavigation system - Brainsight® - Brainbo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024" y="133738"/>
            <a:ext cx="1651571" cy="128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963" y="1779078"/>
            <a:ext cx="2636689" cy="1552569"/>
          </a:xfrm>
          <a:prstGeom prst="rect">
            <a:avLst/>
          </a:prstGeom>
        </p:spPr>
      </p:pic>
      <p:pic>
        <p:nvPicPr>
          <p:cNvPr id="7" name="Resim 6" descr="QtracW Threshold Tracking Software | Digitimer Ltd Research Instrument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963" y="3413750"/>
            <a:ext cx="2759414" cy="1677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 descr="OSS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23" y="5255898"/>
            <a:ext cx="1831574" cy="1437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56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401377"/>
              </p:ext>
            </p:extLst>
          </p:nvPr>
        </p:nvGraphicFramePr>
        <p:xfrm>
          <a:off x="0" y="-1"/>
          <a:ext cx="1226894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7565">
                  <a:extLst>
                    <a:ext uri="{9D8B030D-6E8A-4147-A177-3AD203B41FA5}">
                      <a16:colId xmlns:a16="http://schemas.microsoft.com/office/drawing/2014/main" val="1434959762"/>
                    </a:ext>
                  </a:extLst>
                </a:gridCol>
                <a:gridCol w="6141375">
                  <a:extLst>
                    <a:ext uri="{9D8B030D-6E8A-4147-A177-3AD203B41FA5}">
                      <a16:colId xmlns:a16="http://schemas.microsoft.com/office/drawing/2014/main" val="1806198688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13. 8 kameralı Hareket Yakalama Sistemi (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Qualysis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Tracking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57459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91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28040" algn="l"/>
                        </a:tabLst>
                      </a:pP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Delsys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Kablosuz EMG sistemi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728887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91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28040" algn="l"/>
                        </a:tabLst>
                      </a:pP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TMS-EEG Sistemi (DEYMED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Diagnostic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s.r.o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Çekya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Brain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Vision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LLC, USA) 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607229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91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28040" algn="l"/>
                        </a:tabLst>
                      </a:pP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Brainamp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128 Kanal EEG Sistemi (Brain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Vision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LLC, USA) 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09466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91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28040" algn="l"/>
                        </a:tabLst>
                      </a:pP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SOMNOMEDICS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Polisomnografi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Sistemi [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SomnoHD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PSG Device &amp; EEG Box #32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Channels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(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SomnoMedicsAG</a:t>
                      </a:r>
                      <a:r>
                        <a:rPr lang="tr-TR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Germany)]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904158"/>
                  </a:ext>
                </a:extLst>
              </a:tr>
            </a:tbl>
          </a:graphicData>
        </a:graphic>
      </p:graphicFrame>
      <p:pic>
        <p:nvPicPr>
          <p:cNvPr id="6" name="Resim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9" r="1181"/>
          <a:stretch/>
        </p:blipFill>
        <p:spPr bwMode="auto">
          <a:xfrm>
            <a:off x="8913825" y="213065"/>
            <a:ext cx="1153453" cy="1180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Resim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86" y="385454"/>
            <a:ext cx="1112114" cy="1008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2" b="14966"/>
          <a:stretch/>
        </p:blipFill>
        <p:spPr bwMode="auto">
          <a:xfrm>
            <a:off x="6486616" y="1717059"/>
            <a:ext cx="1663084" cy="975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Resim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82" y="1672716"/>
            <a:ext cx="1338495" cy="1263405"/>
          </a:xfrm>
          <a:prstGeom prst="rect">
            <a:avLst/>
          </a:prstGeom>
          <a:noFill/>
        </p:spPr>
      </p:pic>
      <p:pic>
        <p:nvPicPr>
          <p:cNvPr id="10" name="Resim 9" descr="F:\Downloads\images (1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2" y="2779087"/>
            <a:ext cx="1192210" cy="120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32" y="3283516"/>
            <a:ext cx="1604645" cy="690245"/>
          </a:xfrm>
          <a:prstGeom prst="rect">
            <a:avLst/>
          </a:prstGeom>
        </p:spPr>
      </p:pic>
      <p:pic>
        <p:nvPicPr>
          <p:cNvPr id="12" name="Resim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63" y="4301195"/>
            <a:ext cx="1604645" cy="690245"/>
          </a:xfrm>
          <a:prstGeom prst="rect">
            <a:avLst/>
          </a:prstGeom>
        </p:spPr>
      </p:pic>
      <p:pic>
        <p:nvPicPr>
          <p:cNvPr id="13" name="Resim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112" y="4172327"/>
            <a:ext cx="968223" cy="887945"/>
          </a:xfrm>
          <a:prstGeom prst="rect">
            <a:avLst/>
          </a:prstGeom>
        </p:spPr>
      </p:pic>
      <p:pic>
        <p:nvPicPr>
          <p:cNvPr id="14" name="Resim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75" y="5481926"/>
            <a:ext cx="1430020" cy="1028065"/>
          </a:xfrm>
          <a:prstGeom prst="rect">
            <a:avLst/>
          </a:prstGeom>
        </p:spPr>
      </p:pic>
      <p:pic>
        <p:nvPicPr>
          <p:cNvPr id="16" name="Resim 1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32" y="5567286"/>
            <a:ext cx="1332865" cy="89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2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29DCA40-9ADE-B171-A3E8-EF05B5EA70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9" t="4972" r="4103" b="440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142012" y="1809010"/>
            <a:ext cx="727719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b="1" dirty="0"/>
              <a:t>2026/2027 GÜZ DÖNEMİ İÇİN PROGRAMA KABUL ŞARTLARI</a:t>
            </a:r>
            <a:endParaRPr lang="tr-TR" dirty="0"/>
          </a:p>
        </p:txBody>
      </p:sp>
      <p:graphicFrame>
        <p:nvGraphicFramePr>
          <p:cNvPr id="8" name="Nesn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08657"/>
              </p:ext>
            </p:extLst>
          </p:nvPr>
        </p:nvGraphicFramePr>
        <p:xfrm>
          <a:off x="1854199" y="2178342"/>
          <a:ext cx="8483600" cy="451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Belge" r:id="rId4" imgW="8484351" imgH="4520128" progId="Word.Document.12">
                  <p:embed/>
                </p:oleObj>
              </mc:Choice>
              <mc:Fallback>
                <p:oleObj name="Belge" r:id="rId4" imgW="8484351" imgH="45201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4199" y="2178342"/>
                        <a:ext cx="8483600" cy="451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8256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476</Words>
  <Application>Microsoft Office PowerPoint</Application>
  <PresentationFormat>Geniş ekran</PresentationFormat>
  <Paragraphs>103</Paragraphs>
  <Slides>11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Times New Roman</vt:lpstr>
      <vt:lpstr>Office Teması</vt:lpstr>
      <vt:lpstr>Belge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26</cp:revision>
  <dcterms:created xsi:type="dcterms:W3CDTF">2026-05-12T07:43:32Z</dcterms:created>
  <dcterms:modified xsi:type="dcterms:W3CDTF">2026-05-12T10:42:26Z</dcterms:modified>
</cp:coreProperties>
</file>