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notesMasterIdLst>
    <p:notesMasterId r:id="rId68"/>
  </p:notesMasterIdLst>
  <p:sldIdLst>
    <p:sldId id="341" r:id="rId2"/>
    <p:sldId id="342" r:id="rId3"/>
    <p:sldId id="344" r:id="rId4"/>
    <p:sldId id="345" r:id="rId5"/>
    <p:sldId id="348" r:id="rId6"/>
    <p:sldId id="349" r:id="rId7"/>
    <p:sldId id="350" r:id="rId8"/>
    <p:sldId id="351" r:id="rId9"/>
    <p:sldId id="352" r:id="rId10"/>
    <p:sldId id="353" r:id="rId11"/>
    <p:sldId id="354" r:id="rId12"/>
    <p:sldId id="355" r:id="rId13"/>
    <p:sldId id="356" r:id="rId14"/>
    <p:sldId id="357" r:id="rId15"/>
    <p:sldId id="358" r:id="rId16"/>
    <p:sldId id="359" r:id="rId17"/>
    <p:sldId id="360" r:id="rId18"/>
    <p:sldId id="361" r:id="rId19"/>
    <p:sldId id="362" r:id="rId20"/>
    <p:sldId id="363" r:id="rId21"/>
    <p:sldId id="364" r:id="rId22"/>
    <p:sldId id="365" r:id="rId23"/>
    <p:sldId id="366" r:id="rId24"/>
    <p:sldId id="367" r:id="rId25"/>
    <p:sldId id="368" r:id="rId26"/>
    <p:sldId id="369" r:id="rId27"/>
    <p:sldId id="370" r:id="rId28"/>
    <p:sldId id="371" r:id="rId29"/>
    <p:sldId id="372" r:id="rId30"/>
    <p:sldId id="373" r:id="rId31"/>
    <p:sldId id="374" r:id="rId32"/>
    <p:sldId id="375" r:id="rId33"/>
    <p:sldId id="376" r:id="rId34"/>
    <p:sldId id="377" r:id="rId35"/>
    <p:sldId id="378" r:id="rId36"/>
    <p:sldId id="379" r:id="rId37"/>
    <p:sldId id="380" r:id="rId38"/>
    <p:sldId id="381" r:id="rId39"/>
    <p:sldId id="382" r:id="rId40"/>
    <p:sldId id="383" r:id="rId41"/>
    <p:sldId id="384" r:id="rId42"/>
    <p:sldId id="385" r:id="rId43"/>
    <p:sldId id="386" r:id="rId44"/>
    <p:sldId id="387" r:id="rId45"/>
    <p:sldId id="388" r:id="rId46"/>
    <p:sldId id="389" r:id="rId47"/>
    <p:sldId id="390" r:id="rId48"/>
    <p:sldId id="391" r:id="rId49"/>
    <p:sldId id="392" r:id="rId50"/>
    <p:sldId id="393" r:id="rId51"/>
    <p:sldId id="394" r:id="rId52"/>
    <p:sldId id="395" r:id="rId53"/>
    <p:sldId id="396" r:id="rId54"/>
    <p:sldId id="397" r:id="rId55"/>
    <p:sldId id="399" r:id="rId56"/>
    <p:sldId id="398" r:id="rId57"/>
    <p:sldId id="400" r:id="rId58"/>
    <p:sldId id="401" r:id="rId59"/>
    <p:sldId id="402" r:id="rId60"/>
    <p:sldId id="403" r:id="rId61"/>
    <p:sldId id="404" r:id="rId62"/>
    <p:sldId id="405" r:id="rId63"/>
    <p:sldId id="406" r:id="rId64"/>
    <p:sldId id="407" r:id="rId65"/>
    <p:sldId id="408" r:id="rId66"/>
    <p:sldId id="410" r:id="rId67"/>
  </p:sldIdLst>
  <p:sldSz cx="7199313" cy="50403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52CB4E93-FB9F-4687-934A-AA71D6B4406C}">
          <p14:sldIdLst>
            <p14:sldId id="341"/>
            <p14:sldId id="342"/>
            <p14:sldId id="344"/>
            <p14:sldId id="345"/>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 id="388"/>
            <p14:sldId id="389"/>
            <p14:sldId id="390"/>
            <p14:sldId id="391"/>
            <p14:sldId id="392"/>
            <p14:sldId id="393"/>
            <p14:sldId id="394"/>
            <p14:sldId id="395"/>
            <p14:sldId id="396"/>
            <p14:sldId id="397"/>
            <p14:sldId id="399"/>
            <p14:sldId id="398"/>
            <p14:sldId id="400"/>
            <p14:sldId id="401"/>
            <p14:sldId id="402"/>
            <p14:sldId id="403"/>
            <p14:sldId id="404"/>
            <p14:sldId id="405"/>
            <p14:sldId id="406"/>
            <p14:sldId id="407"/>
            <p14:sldId id="408"/>
            <p14:sldId id="41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82251" autoAdjust="0"/>
  </p:normalViewPr>
  <p:slideViewPr>
    <p:cSldViewPr snapToGrid="0">
      <p:cViewPr varScale="1">
        <p:scale>
          <a:sx n="155" d="100"/>
          <a:sy n="155" d="100"/>
        </p:scale>
        <p:origin x="44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698A11-1E28-4DA2-A6EA-997F4421DB92}" type="datetimeFigureOut">
              <a:rPr lang="tr-TR" smtClean="0"/>
              <a:t>5.12.2023</a:t>
            </a:fld>
            <a:endParaRPr lang="tr-TR"/>
          </a:p>
        </p:txBody>
      </p:sp>
      <p:sp>
        <p:nvSpPr>
          <p:cNvPr id="4" name="Slayt Görüntüsü Yer Tutucusu 3"/>
          <p:cNvSpPr>
            <a:spLocks noGrp="1" noRot="1" noChangeAspect="1"/>
          </p:cNvSpPr>
          <p:nvPr>
            <p:ph type="sldImg" idx="2"/>
          </p:nvPr>
        </p:nvSpPr>
        <p:spPr>
          <a:xfrm>
            <a:off x="1225550" y="1143000"/>
            <a:ext cx="44069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D6E651-19C4-48B0-B404-9DF4D723567A}" type="slidenum">
              <a:rPr lang="tr-TR" smtClean="0"/>
              <a:t>‹#›</a:t>
            </a:fld>
            <a:endParaRPr lang="tr-TR"/>
          </a:p>
        </p:txBody>
      </p:sp>
    </p:spTree>
    <p:extLst>
      <p:ext uri="{BB962C8B-B14F-4D97-AF65-F5344CB8AC3E}">
        <p14:creationId xmlns:p14="http://schemas.microsoft.com/office/powerpoint/2010/main" val="88724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24444" cy="5040313"/>
          </a:xfrm>
          <a:prstGeom prst="rect">
            <a:avLst/>
          </a:prstGeom>
        </p:spPr>
      </p:pic>
      <p:sp>
        <p:nvSpPr>
          <p:cNvPr id="2" name="Title 1"/>
          <p:cNvSpPr>
            <a:spLocks noGrp="1"/>
          </p:cNvSpPr>
          <p:nvPr>
            <p:ph type="ctrTitle"/>
          </p:nvPr>
        </p:nvSpPr>
        <p:spPr>
          <a:xfrm>
            <a:off x="2160402" y="1443646"/>
            <a:ext cx="4498963" cy="1779664"/>
          </a:xfrm>
        </p:spPr>
        <p:txBody>
          <a:bodyPr anchor="b">
            <a:normAutofit/>
          </a:bodyPr>
          <a:lstStyle>
            <a:lvl1pPr algn="r">
              <a:defRPr sz="3234">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2160402" y="3223312"/>
            <a:ext cx="4498963" cy="1032953"/>
          </a:xfrm>
        </p:spPr>
        <p:txBody>
          <a:bodyPr anchor="t">
            <a:normAutofit/>
          </a:bodyPr>
          <a:lstStyle>
            <a:lvl1pPr marL="0" indent="0" algn="r">
              <a:buNone/>
              <a:defRPr sz="1323" cap="all">
                <a:solidFill>
                  <a:schemeClr val="tx1"/>
                </a:solidFill>
              </a:defRPr>
            </a:lvl1pPr>
            <a:lvl2pPr marL="336042" indent="0" algn="ctr">
              <a:buNone/>
              <a:defRPr>
                <a:solidFill>
                  <a:schemeClr val="tx1">
                    <a:tint val="75000"/>
                  </a:schemeClr>
                </a:solidFill>
              </a:defRPr>
            </a:lvl2pPr>
            <a:lvl3pPr marL="672084" indent="0" algn="ctr">
              <a:buNone/>
              <a:defRPr>
                <a:solidFill>
                  <a:schemeClr val="tx1">
                    <a:tint val="75000"/>
                  </a:schemeClr>
                </a:solidFill>
              </a:defRPr>
            </a:lvl3pPr>
            <a:lvl4pPr marL="1008126" indent="0" algn="ctr">
              <a:buNone/>
              <a:defRPr>
                <a:solidFill>
                  <a:schemeClr val="tx1">
                    <a:tint val="75000"/>
                  </a:schemeClr>
                </a:solidFill>
              </a:defRPr>
            </a:lvl4pPr>
            <a:lvl5pPr marL="1344168" indent="0" algn="ctr">
              <a:buNone/>
              <a:defRPr>
                <a:solidFill>
                  <a:schemeClr val="tx1">
                    <a:tint val="75000"/>
                  </a:schemeClr>
                </a:solidFill>
              </a:defRPr>
            </a:lvl5pPr>
            <a:lvl6pPr marL="1680210" indent="0" algn="ctr">
              <a:buNone/>
              <a:defRPr>
                <a:solidFill>
                  <a:schemeClr val="tx1">
                    <a:tint val="75000"/>
                  </a:schemeClr>
                </a:solidFill>
              </a:defRPr>
            </a:lvl6pPr>
            <a:lvl7pPr marL="2016252" indent="0" algn="ctr">
              <a:buNone/>
              <a:defRPr>
                <a:solidFill>
                  <a:schemeClr val="tx1">
                    <a:tint val="75000"/>
                  </a:schemeClr>
                </a:solidFill>
              </a:defRPr>
            </a:lvl7pPr>
            <a:lvl8pPr marL="2352294" indent="0" algn="ctr">
              <a:buNone/>
              <a:defRPr>
                <a:solidFill>
                  <a:schemeClr val="tx1">
                    <a:tint val="75000"/>
                  </a:schemeClr>
                </a:solidFill>
              </a:defRPr>
            </a:lvl8pPr>
            <a:lvl9pPr marL="2688336"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5316273" y="4314602"/>
            <a:ext cx="954376" cy="277684"/>
          </a:xfrm>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a:xfrm>
            <a:off x="2160403" y="4314602"/>
            <a:ext cx="3095875" cy="277684"/>
          </a:xfrm>
        </p:spPr>
        <p:txBody>
          <a:bodyPr/>
          <a:lstStyle/>
          <a:p>
            <a:endParaRPr lang="en-US" dirty="0"/>
          </a:p>
        </p:txBody>
      </p:sp>
      <p:sp>
        <p:nvSpPr>
          <p:cNvPr id="6" name="Slide Number Placeholder 5"/>
          <p:cNvSpPr>
            <a:spLocks noGrp="1"/>
          </p:cNvSpPr>
          <p:nvPr>
            <p:ph type="sldNum" sz="quarter" idx="12"/>
          </p:nvPr>
        </p:nvSpPr>
        <p:spPr>
          <a:xfrm>
            <a:off x="6330644" y="4314602"/>
            <a:ext cx="328721" cy="27768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6974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2" name="Title 1"/>
          <p:cNvSpPr>
            <a:spLocks noGrp="1"/>
          </p:cNvSpPr>
          <p:nvPr>
            <p:ph type="title"/>
          </p:nvPr>
        </p:nvSpPr>
        <p:spPr>
          <a:xfrm>
            <a:off x="359966" y="3478437"/>
            <a:ext cx="6119416" cy="416526"/>
          </a:xfrm>
        </p:spPr>
        <p:txBody>
          <a:bodyPr anchor="b">
            <a:normAutofit/>
          </a:bodyPr>
          <a:lstStyle>
            <a:lvl1pPr algn="l">
              <a:defRPr sz="147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19932" y="685059"/>
            <a:ext cx="5399485" cy="2326111"/>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76"/>
            </a:lvl1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a:xfrm>
            <a:off x="359966" y="3894963"/>
            <a:ext cx="6119416" cy="362855"/>
          </a:xfrm>
        </p:spPr>
        <p:txBody>
          <a:bodyPr>
            <a:normAutofit/>
          </a:bodyPr>
          <a:lstStyle>
            <a:lvl1pPr marL="0" indent="0">
              <a:buNone/>
              <a:defRPr sz="1029"/>
            </a:lvl1pPr>
            <a:lvl2pPr marL="336042" indent="0">
              <a:buNone/>
              <a:defRPr sz="882"/>
            </a:lvl2pPr>
            <a:lvl3pPr marL="672084" indent="0">
              <a:buNone/>
              <a:defRPr sz="735"/>
            </a:lvl3pPr>
            <a:lvl4pPr marL="1008126" indent="0">
              <a:buNone/>
              <a:defRPr sz="662"/>
            </a:lvl4pPr>
            <a:lvl5pPr marL="1344168" indent="0">
              <a:buNone/>
              <a:defRPr sz="662"/>
            </a:lvl5pPr>
            <a:lvl6pPr marL="1680210" indent="0">
              <a:buNone/>
              <a:defRPr sz="662"/>
            </a:lvl6pPr>
            <a:lvl7pPr marL="2016252" indent="0">
              <a:buNone/>
              <a:defRPr sz="662"/>
            </a:lvl7pPr>
            <a:lvl8pPr marL="2352294" indent="0">
              <a:buNone/>
              <a:defRPr sz="662"/>
            </a:lvl8pPr>
            <a:lvl9pPr marL="2688336" indent="0">
              <a:buNone/>
              <a:defRPr sz="662"/>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3454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2" name="Title 1"/>
          <p:cNvSpPr>
            <a:spLocks noGrp="1"/>
          </p:cNvSpPr>
          <p:nvPr>
            <p:ph type="title"/>
          </p:nvPr>
        </p:nvSpPr>
        <p:spPr>
          <a:xfrm>
            <a:off x="359969" y="448030"/>
            <a:ext cx="6119415" cy="2296142"/>
          </a:xfrm>
        </p:spPr>
        <p:txBody>
          <a:bodyPr anchor="ctr">
            <a:normAutofit/>
          </a:bodyPr>
          <a:lstStyle>
            <a:lvl1pPr algn="l">
              <a:defRPr sz="2352"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359968" y="3192198"/>
            <a:ext cx="6119415" cy="1064066"/>
          </a:xfrm>
        </p:spPr>
        <p:txBody>
          <a:bodyPr anchor="ctr">
            <a:normAutofit/>
          </a:bodyPr>
          <a:lstStyle>
            <a:lvl1pPr marL="0" indent="0" algn="l">
              <a:buNone/>
              <a:defRPr sz="1470">
                <a:solidFill>
                  <a:schemeClr val="tx1"/>
                </a:solidFill>
              </a:defRPr>
            </a:lvl1pPr>
            <a:lvl2pPr marL="336042" indent="0">
              <a:buNone/>
              <a:defRPr sz="1323">
                <a:solidFill>
                  <a:schemeClr val="tx1">
                    <a:tint val="75000"/>
                  </a:schemeClr>
                </a:solidFill>
              </a:defRPr>
            </a:lvl2pPr>
            <a:lvl3pPr marL="672084" indent="0">
              <a:buNone/>
              <a:defRPr sz="1176">
                <a:solidFill>
                  <a:schemeClr val="tx1">
                    <a:tint val="75000"/>
                  </a:schemeClr>
                </a:solidFill>
              </a:defRPr>
            </a:lvl3pPr>
            <a:lvl4pPr marL="1008126" indent="0">
              <a:buNone/>
              <a:defRPr sz="1029">
                <a:solidFill>
                  <a:schemeClr val="tx1">
                    <a:tint val="75000"/>
                  </a:schemeClr>
                </a:solidFill>
              </a:defRPr>
            </a:lvl4pPr>
            <a:lvl5pPr marL="1344168" indent="0">
              <a:buNone/>
              <a:defRPr sz="1029">
                <a:solidFill>
                  <a:schemeClr val="tx1">
                    <a:tint val="75000"/>
                  </a:schemeClr>
                </a:solidFill>
              </a:defRPr>
            </a:lvl5pPr>
            <a:lvl6pPr marL="1680210" indent="0">
              <a:buNone/>
              <a:defRPr sz="1029">
                <a:solidFill>
                  <a:schemeClr val="tx1">
                    <a:tint val="75000"/>
                  </a:schemeClr>
                </a:solidFill>
              </a:defRPr>
            </a:lvl6pPr>
            <a:lvl7pPr marL="2016252" indent="0">
              <a:buNone/>
              <a:defRPr sz="1029">
                <a:solidFill>
                  <a:schemeClr val="tx1">
                    <a:tint val="75000"/>
                  </a:schemeClr>
                </a:solidFill>
              </a:defRPr>
            </a:lvl7pPr>
            <a:lvl8pPr marL="2352294" indent="0">
              <a:buNone/>
              <a:defRPr sz="1029">
                <a:solidFill>
                  <a:schemeClr val="tx1">
                    <a:tint val="75000"/>
                  </a:schemeClr>
                </a:solidFill>
              </a:defRPr>
            </a:lvl8pPr>
            <a:lvl9pPr marL="2688336" indent="0">
              <a:buNone/>
              <a:defRPr sz="1029">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4804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14" name="TextBox 13"/>
          <p:cNvSpPr txBox="1"/>
          <p:nvPr/>
        </p:nvSpPr>
        <p:spPr>
          <a:xfrm>
            <a:off x="332092" y="527781"/>
            <a:ext cx="360059" cy="429783"/>
          </a:xfrm>
          <a:prstGeom prst="rect">
            <a:avLst/>
          </a:prstGeom>
        </p:spPr>
        <p:txBody>
          <a:bodyPr vert="horz" lIns="67204" tIns="33602" rIns="67204" bIns="336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880" dirty="0">
                <a:solidFill>
                  <a:schemeClr val="tx1"/>
                </a:solidFill>
                <a:effectLst/>
              </a:rPr>
              <a:t>“</a:t>
            </a:r>
          </a:p>
        </p:txBody>
      </p:sp>
      <p:sp>
        <p:nvSpPr>
          <p:cNvPr id="15" name="TextBox 14"/>
          <p:cNvSpPr txBox="1"/>
          <p:nvPr/>
        </p:nvSpPr>
        <p:spPr>
          <a:xfrm>
            <a:off x="6090600" y="2022351"/>
            <a:ext cx="360059" cy="429783"/>
          </a:xfrm>
          <a:prstGeom prst="rect">
            <a:avLst/>
          </a:prstGeom>
        </p:spPr>
        <p:txBody>
          <a:bodyPr vert="horz" lIns="67204" tIns="33602" rIns="67204" bIns="336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880" dirty="0">
                <a:solidFill>
                  <a:schemeClr val="tx1"/>
                </a:solidFill>
                <a:effectLst/>
              </a:rPr>
              <a:t>”</a:t>
            </a:r>
          </a:p>
        </p:txBody>
      </p:sp>
      <p:sp>
        <p:nvSpPr>
          <p:cNvPr id="2" name="Title 1"/>
          <p:cNvSpPr>
            <a:spLocks noGrp="1"/>
          </p:cNvSpPr>
          <p:nvPr>
            <p:ph type="title"/>
          </p:nvPr>
        </p:nvSpPr>
        <p:spPr>
          <a:xfrm>
            <a:off x="692151" y="448030"/>
            <a:ext cx="5583166" cy="2016124"/>
          </a:xfrm>
        </p:spPr>
        <p:txBody>
          <a:bodyPr anchor="ctr">
            <a:normAutofit/>
          </a:bodyPr>
          <a:lstStyle>
            <a:lvl1pPr algn="l">
              <a:defRPr sz="2352"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778407" y="2464153"/>
            <a:ext cx="5413761" cy="280017"/>
          </a:xfrm>
        </p:spPr>
        <p:txBody>
          <a:bodyPr anchor="ctr">
            <a:normAutofit/>
          </a:bodyPr>
          <a:lstStyle>
            <a:lvl1pPr marL="0" indent="0">
              <a:buFontTx/>
              <a:buNone/>
              <a:defRPr sz="1176"/>
            </a:lvl1pPr>
            <a:lvl2pPr marL="336042" indent="0">
              <a:buFontTx/>
              <a:buNone/>
              <a:defRPr/>
            </a:lvl2pPr>
            <a:lvl3pPr marL="672084" indent="0">
              <a:buFontTx/>
              <a:buNone/>
              <a:defRPr/>
            </a:lvl3pPr>
            <a:lvl4pPr marL="1008126" indent="0">
              <a:buFontTx/>
              <a:buNone/>
              <a:defRPr/>
            </a:lvl4pPr>
            <a:lvl5pPr marL="1344168"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363954" y="3192198"/>
            <a:ext cx="6119416" cy="1064066"/>
          </a:xfrm>
        </p:spPr>
        <p:txBody>
          <a:bodyPr anchor="ctr">
            <a:normAutofit/>
          </a:bodyPr>
          <a:lstStyle>
            <a:lvl1pPr marL="0" indent="0" algn="l">
              <a:buNone/>
              <a:defRPr sz="1470">
                <a:solidFill>
                  <a:schemeClr val="tx1"/>
                </a:solidFill>
              </a:defRPr>
            </a:lvl1pPr>
            <a:lvl2pPr marL="336042" indent="0">
              <a:buNone/>
              <a:defRPr sz="1323">
                <a:solidFill>
                  <a:schemeClr val="tx1">
                    <a:tint val="75000"/>
                  </a:schemeClr>
                </a:solidFill>
              </a:defRPr>
            </a:lvl2pPr>
            <a:lvl3pPr marL="672084" indent="0">
              <a:buNone/>
              <a:defRPr sz="1176">
                <a:solidFill>
                  <a:schemeClr val="tx1">
                    <a:tint val="75000"/>
                  </a:schemeClr>
                </a:solidFill>
              </a:defRPr>
            </a:lvl3pPr>
            <a:lvl4pPr marL="1008126" indent="0">
              <a:buNone/>
              <a:defRPr sz="1029">
                <a:solidFill>
                  <a:schemeClr val="tx1">
                    <a:tint val="75000"/>
                  </a:schemeClr>
                </a:solidFill>
              </a:defRPr>
            </a:lvl4pPr>
            <a:lvl5pPr marL="1344168" indent="0">
              <a:buNone/>
              <a:defRPr sz="1029">
                <a:solidFill>
                  <a:schemeClr val="tx1">
                    <a:tint val="75000"/>
                  </a:schemeClr>
                </a:solidFill>
              </a:defRPr>
            </a:lvl5pPr>
            <a:lvl6pPr marL="1680210" indent="0">
              <a:buNone/>
              <a:defRPr sz="1029">
                <a:solidFill>
                  <a:schemeClr val="tx1">
                    <a:tint val="75000"/>
                  </a:schemeClr>
                </a:solidFill>
              </a:defRPr>
            </a:lvl6pPr>
            <a:lvl7pPr marL="2016252" indent="0">
              <a:buNone/>
              <a:defRPr sz="1029">
                <a:solidFill>
                  <a:schemeClr val="tx1">
                    <a:tint val="75000"/>
                  </a:schemeClr>
                </a:solidFill>
              </a:defRPr>
            </a:lvl7pPr>
            <a:lvl8pPr marL="2352294" indent="0">
              <a:buNone/>
              <a:defRPr sz="1029">
                <a:solidFill>
                  <a:schemeClr val="tx1">
                    <a:tint val="75000"/>
                  </a:schemeClr>
                </a:solidFill>
              </a:defRPr>
            </a:lvl8pPr>
            <a:lvl9pPr marL="2688336" indent="0">
              <a:buNone/>
              <a:defRPr sz="1029">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012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2" name="Title 1"/>
          <p:cNvSpPr>
            <a:spLocks noGrp="1"/>
          </p:cNvSpPr>
          <p:nvPr>
            <p:ph type="title"/>
          </p:nvPr>
        </p:nvSpPr>
        <p:spPr>
          <a:xfrm>
            <a:off x="359967" y="2419209"/>
            <a:ext cx="6119417" cy="1079500"/>
          </a:xfrm>
        </p:spPr>
        <p:txBody>
          <a:bodyPr anchor="b">
            <a:normAutofit/>
          </a:bodyPr>
          <a:lstStyle>
            <a:lvl1pPr algn="l">
              <a:defRPr sz="2058"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359965" y="3498709"/>
            <a:ext cx="6119418" cy="632354"/>
          </a:xfrm>
        </p:spPr>
        <p:txBody>
          <a:bodyPr anchor="t">
            <a:normAutofit/>
          </a:bodyPr>
          <a:lstStyle>
            <a:lvl1pPr marL="0" indent="0" algn="l">
              <a:buNone/>
              <a:defRPr sz="1323">
                <a:solidFill>
                  <a:schemeClr val="tx1"/>
                </a:solidFill>
              </a:defRPr>
            </a:lvl1pPr>
            <a:lvl2pPr marL="336042" indent="0">
              <a:buNone/>
              <a:defRPr sz="1323">
                <a:solidFill>
                  <a:schemeClr val="tx1">
                    <a:tint val="75000"/>
                  </a:schemeClr>
                </a:solidFill>
              </a:defRPr>
            </a:lvl2pPr>
            <a:lvl3pPr marL="672084" indent="0">
              <a:buNone/>
              <a:defRPr sz="1176">
                <a:solidFill>
                  <a:schemeClr val="tx1">
                    <a:tint val="75000"/>
                  </a:schemeClr>
                </a:solidFill>
              </a:defRPr>
            </a:lvl3pPr>
            <a:lvl4pPr marL="1008126" indent="0">
              <a:buNone/>
              <a:defRPr sz="1029">
                <a:solidFill>
                  <a:schemeClr val="tx1">
                    <a:tint val="75000"/>
                  </a:schemeClr>
                </a:solidFill>
              </a:defRPr>
            </a:lvl4pPr>
            <a:lvl5pPr marL="1344168" indent="0">
              <a:buNone/>
              <a:defRPr sz="1029">
                <a:solidFill>
                  <a:schemeClr val="tx1">
                    <a:tint val="75000"/>
                  </a:schemeClr>
                </a:solidFill>
              </a:defRPr>
            </a:lvl5pPr>
            <a:lvl6pPr marL="1680210" indent="0">
              <a:buNone/>
              <a:defRPr sz="1029">
                <a:solidFill>
                  <a:schemeClr val="tx1">
                    <a:tint val="75000"/>
                  </a:schemeClr>
                </a:solidFill>
              </a:defRPr>
            </a:lvl6pPr>
            <a:lvl7pPr marL="2016252" indent="0">
              <a:buNone/>
              <a:defRPr sz="1029">
                <a:solidFill>
                  <a:schemeClr val="tx1">
                    <a:tint val="75000"/>
                  </a:schemeClr>
                </a:solidFill>
              </a:defRPr>
            </a:lvl7pPr>
            <a:lvl8pPr marL="2352294" indent="0">
              <a:buNone/>
              <a:defRPr sz="1029">
                <a:solidFill>
                  <a:schemeClr val="tx1">
                    <a:tint val="75000"/>
                  </a:schemeClr>
                </a:solidFill>
              </a:defRPr>
            </a:lvl8pPr>
            <a:lvl9pPr marL="2688336" indent="0">
              <a:buNone/>
              <a:defRPr sz="1029">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1092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11" name="TextBox 10"/>
          <p:cNvSpPr txBox="1"/>
          <p:nvPr/>
        </p:nvSpPr>
        <p:spPr>
          <a:xfrm>
            <a:off x="332092" y="527781"/>
            <a:ext cx="360059" cy="429783"/>
          </a:xfrm>
          <a:prstGeom prst="rect">
            <a:avLst/>
          </a:prstGeom>
        </p:spPr>
        <p:txBody>
          <a:bodyPr vert="horz" lIns="67204" tIns="33602" rIns="67204" bIns="336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880" dirty="0">
                <a:solidFill>
                  <a:schemeClr val="tx1"/>
                </a:solidFill>
                <a:effectLst/>
              </a:rPr>
              <a:t>“</a:t>
            </a:r>
          </a:p>
        </p:txBody>
      </p:sp>
      <p:sp>
        <p:nvSpPr>
          <p:cNvPr id="16" name="TextBox 15"/>
          <p:cNvSpPr txBox="1"/>
          <p:nvPr/>
        </p:nvSpPr>
        <p:spPr>
          <a:xfrm>
            <a:off x="6090600" y="2022351"/>
            <a:ext cx="360059" cy="429783"/>
          </a:xfrm>
          <a:prstGeom prst="rect">
            <a:avLst/>
          </a:prstGeom>
        </p:spPr>
        <p:txBody>
          <a:bodyPr vert="horz" lIns="67204" tIns="33602" rIns="67204" bIns="336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880" dirty="0">
                <a:solidFill>
                  <a:schemeClr val="tx1"/>
                </a:solidFill>
                <a:effectLst/>
              </a:rPr>
              <a:t>”</a:t>
            </a:r>
          </a:p>
        </p:txBody>
      </p:sp>
      <p:sp>
        <p:nvSpPr>
          <p:cNvPr id="2" name="Title 1"/>
          <p:cNvSpPr>
            <a:spLocks noGrp="1"/>
          </p:cNvSpPr>
          <p:nvPr>
            <p:ph type="title"/>
          </p:nvPr>
        </p:nvSpPr>
        <p:spPr>
          <a:xfrm>
            <a:off x="692151" y="448030"/>
            <a:ext cx="5583166" cy="2016124"/>
          </a:xfrm>
        </p:spPr>
        <p:txBody>
          <a:bodyPr anchor="ctr">
            <a:normAutofit/>
          </a:bodyPr>
          <a:lstStyle>
            <a:lvl1pPr algn="l">
              <a:defRPr sz="2352"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359966" y="2856177"/>
            <a:ext cx="6119417" cy="653374"/>
          </a:xfrm>
        </p:spPr>
        <p:txBody>
          <a:bodyPr vert="horz" lIns="91440" tIns="45720" rIns="91440" bIns="45720" rtlCol="0" anchor="b">
            <a:normAutofit/>
          </a:bodyPr>
          <a:lstStyle>
            <a:lvl1pPr>
              <a:buNone/>
              <a:defRPr lang="en-US" sz="147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359966" y="3509551"/>
            <a:ext cx="6119417" cy="746713"/>
          </a:xfrm>
        </p:spPr>
        <p:txBody>
          <a:bodyPr anchor="t">
            <a:normAutofit/>
          </a:bodyPr>
          <a:lstStyle>
            <a:lvl1pPr marL="0" indent="0" algn="l">
              <a:buNone/>
              <a:defRPr sz="1176">
                <a:solidFill>
                  <a:schemeClr val="tx1"/>
                </a:solidFill>
              </a:defRPr>
            </a:lvl1pPr>
            <a:lvl2pPr marL="336042" indent="0">
              <a:buNone/>
              <a:defRPr sz="1176">
                <a:solidFill>
                  <a:schemeClr val="tx1">
                    <a:tint val="75000"/>
                  </a:schemeClr>
                </a:solidFill>
              </a:defRPr>
            </a:lvl2pPr>
            <a:lvl3pPr marL="672084" indent="0">
              <a:buNone/>
              <a:defRPr sz="1176">
                <a:solidFill>
                  <a:schemeClr val="tx1">
                    <a:tint val="75000"/>
                  </a:schemeClr>
                </a:solidFill>
              </a:defRPr>
            </a:lvl3pPr>
            <a:lvl4pPr marL="1008126" indent="0">
              <a:buNone/>
              <a:defRPr sz="1029">
                <a:solidFill>
                  <a:schemeClr val="tx1">
                    <a:tint val="75000"/>
                  </a:schemeClr>
                </a:solidFill>
              </a:defRPr>
            </a:lvl4pPr>
            <a:lvl5pPr marL="1344168" indent="0">
              <a:buNone/>
              <a:defRPr sz="1029">
                <a:solidFill>
                  <a:schemeClr val="tx1">
                    <a:tint val="75000"/>
                  </a:schemeClr>
                </a:solidFill>
              </a:defRPr>
            </a:lvl5pPr>
            <a:lvl6pPr marL="1680210" indent="0">
              <a:buNone/>
              <a:defRPr sz="1029">
                <a:solidFill>
                  <a:schemeClr val="tx1">
                    <a:tint val="75000"/>
                  </a:schemeClr>
                </a:solidFill>
              </a:defRPr>
            </a:lvl6pPr>
            <a:lvl7pPr marL="2016252" indent="0">
              <a:buNone/>
              <a:defRPr sz="1029">
                <a:solidFill>
                  <a:schemeClr val="tx1">
                    <a:tint val="75000"/>
                  </a:schemeClr>
                </a:solidFill>
              </a:defRPr>
            </a:lvl7pPr>
            <a:lvl8pPr marL="2352294" indent="0">
              <a:buNone/>
              <a:defRPr sz="1029">
                <a:solidFill>
                  <a:schemeClr val="tx1">
                    <a:tint val="75000"/>
                  </a:schemeClr>
                </a:solidFill>
              </a:defRPr>
            </a:lvl8pPr>
            <a:lvl9pPr marL="2688336" indent="0">
              <a:buNone/>
              <a:defRPr sz="1029">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0331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2" name="Title 1"/>
          <p:cNvSpPr>
            <a:spLocks noGrp="1"/>
          </p:cNvSpPr>
          <p:nvPr>
            <p:ph type="title"/>
          </p:nvPr>
        </p:nvSpPr>
        <p:spPr>
          <a:xfrm>
            <a:off x="365666" y="448030"/>
            <a:ext cx="6119417" cy="2016124"/>
          </a:xfrm>
        </p:spPr>
        <p:txBody>
          <a:bodyPr vert="horz" lIns="91440" tIns="45720" rIns="91440" bIns="45720" rtlCol="0" anchor="ctr">
            <a:normAutofit/>
          </a:bodyPr>
          <a:lstStyle>
            <a:lvl1pPr>
              <a:defRPr lang="en-US" sz="2058"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365666" y="2576160"/>
            <a:ext cx="6119417" cy="616038"/>
          </a:xfrm>
        </p:spPr>
        <p:txBody>
          <a:bodyPr vert="horz" lIns="91440" tIns="45720" rIns="91440" bIns="45720" rtlCol="0" anchor="b">
            <a:normAutofit/>
          </a:bodyPr>
          <a:lstStyle>
            <a:lvl1pPr>
              <a:buNone/>
              <a:defRPr lang="en-US" sz="147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365665" y="3192198"/>
            <a:ext cx="6119417" cy="1064066"/>
          </a:xfrm>
        </p:spPr>
        <p:txBody>
          <a:bodyPr anchor="t">
            <a:normAutofit/>
          </a:bodyPr>
          <a:lstStyle>
            <a:lvl1pPr marL="0" indent="0" algn="l">
              <a:buNone/>
              <a:defRPr sz="1176">
                <a:solidFill>
                  <a:schemeClr val="tx1"/>
                </a:solidFill>
              </a:defRPr>
            </a:lvl1pPr>
            <a:lvl2pPr marL="336042" indent="0">
              <a:buNone/>
              <a:defRPr sz="1176">
                <a:solidFill>
                  <a:schemeClr val="tx1">
                    <a:tint val="75000"/>
                  </a:schemeClr>
                </a:solidFill>
              </a:defRPr>
            </a:lvl2pPr>
            <a:lvl3pPr marL="672084" indent="0">
              <a:buNone/>
              <a:defRPr sz="1176">
                <a:solidFill>
                  <a:schemeClr val="tx1">
                    <a:tint val="75000"/>
                  </a:schemeClr>
                </a:solidFill>
              </a:defRPr>
            </a:lvl3pPr>
            <a:lvl4pPr marL="1008126" indent="0">
              <a:buNone/>
              <a:defRPr sz="1029">
                <a:solidFill>
                  <a:schemeClr val="tx1">
                    <a:tint val="75000"/>
                  </a:schemeClr>
                </a:solidFill>
              </a:defRPr>
            </a:lvl4pPr>
            <a:lvl5pPr marL="1344168" indent="0">
              <a:buNone/>
              <a:defRPr sz="1029">
                <a:solidFill>
                  <a:schemeClr val="tx1">
                    <a:tint val="75000"/>
                  </a:schemeClr>
                </a:solidFill>
              </a:defRPr>
            </a:lvl5pPr>
            <a:lvl6pPr marL="1680210" indent="0">
              <a:buNone/>
              <a:defRPr sz="1029">
                <a:solidFill>
                  <a:schemeClr val="tx1">
                    <a:tint val="75000"/>
                  </a:schemeClr>
                </a:solidFill>
              </a:defRPr>
            </a:lvl6pPr>
            <a:lvl7pPr marL="2016252" indent="0">
              <a:buNone/>
              <a:defRPr sz="1029">
                <a:solidFill>
                  <a:schemeClr val="tx1">
                    <a:tint val="75000"/>
                  </a:schemeClr>
                </a:solidFill>
              </a:defRPr>
            </a:lvl7pPr>
            <a:lvl8pPr marL="2352294" indent="0">
              <a:buNone/>
              <a:defRPr sz="1029">
                <a:solidFill>
                  <a:schemeClr val="tx1">
                    <a:tint val="75000"/>
                  </a:schemeClr>
                </a:solidFill>
              </a:defRPr>
            </a:lvl8pPr>
            <a:lvl9pPr marL="2688336" indent="0">
              <a:buNone/>
              <a:defRPr sz="1029">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7639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8" name="Title 1"/>
          <p:cNvSpPr>
            <a:spLocks noGrp="1"/>
          </p:cNvSpPr>
          <p:nvPr>
            <p:ph type="title"/>
          </p:nvPr>
        </p:nvSpPr>
        <p:spPr>
          <a:xfrm>
            <a:off x="359966" y="448029"/>
            <a:ext cx="6119416" cy="1070289"/>
          </a:xfrm>
        </p:spPr>
        <p:txBody>
          <a:bodyPr>
            <a:normAutofit/>
          </a:bodyPr>
          <a:lstStyle>
            <a:lvl1pPr>
              <a:defRPr sz="2058"/>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95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2" name="Vertical Title 1"/>
          <p:cNvSpPr>
            <a:spLocks noGrp="1"/>
          </p:cNvSpPr>
          <p:nvPr>
            <p:ph type="title" orient="vert"/>
          </p:nvPr>
        </p:nvSpPr>
        <p:spPr>
          <a:xfrm>
            <a:off x="5159333" y="448028"/>
            <a:ext cx="1320048" cy="3808237"/>
          </a:xfrm>
        </p:spPr>
        <p:txBody>
          <a:bodyPr vert="eaVert">
            <a:normAutofit/>
          </a:bodyPr>
          <a:lstStyle>
            <a:lvl1pPr>
              <a:defRPr sz="2058"/>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359966" y="448028"/>
            <a:ext cx="4716230" cy="3808236"/>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30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2" name="Title 1"/>
          <p:cNvSpPr>
            <a:spLocks noGrp="1"/>
          </p:cNvSpPr>
          <p:nvPr>
            <p:ph type="title"/>
          </p:nvPr>
        </p:nvSpPr>
        <p:spPr/>
        <p:txBody>
          <a:bodyPr>
            <a:normAutofit/>
          </a:bodyPr>
          <a:lstStyle>
            <a:lvl1pPr>
              <a:defRPr sz="2058"/>
            </a:lvl1p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783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2" name="Title 1"/>
          <p:cNvSpPr>
            <a:spLocks noGrp="1"/>
          </p:cNvSpPr>
          <p:nvPr>
            <p:ph type="title"/>
          </p:nvPr>
        </p:nvSpPr>
        <p:spPr>
          <a:xfrm>
            <a:off x="359967" y="2431654"/>
            <a:ext cx="6119416" cy="1079500"/>
          </a:xfrm>
        </p:spPr>
        <p:txBody>
          <a:bodyPr anchor="b">
            <a:normAutofit/>
          </a:bodyPr>
          <a:lstStyle>
            <a:lvl1pPr algn="l">
              <a:defRPr sz="2352"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359966" y="3511154"/>
            <a:ext cx="6119416" cy="632354"/>
          </a:xfrm>
        </p:spPr>
        <p:txBody>
          <a:bodyPr anchor="t">
            <a:normAutofit/>
          </a:bodyPr>
          <a:lstStyle>
            <a:lvl1pPr marL="0" indent="0" algn="l">
              <a:buNone/>
              <a:defRPr sz="1323" cap="all">
                <a:solidFill>
                  <a:schemeClr val="tx1"/>
                </a:solidFill>
              </a:defRPr>
            </a:lvl1pPr>
            <a:lvl2pPr marL="336042" indent="0">
              <a:buNone/>
              <a:defRPr sz="1323">
                <a:solidFill>
                  <a:schemeClr val="tx1">
                    <a:tint val="75000"/>
                  </a:schemeClr>
                </a:solidFill>
              </a:defRPr>
            </a:lvl2pPr>
            <a:lvl3pPr marL="672084" indent="0">
              <a:buNone/>
              <a:defRPr sz="1176">
                <a:solidFill>
                  <a:schemeClr val="tx1">
                    <a:tint val="75000"/>
                  </a:schemeClr>
                </a:solidFill>
              </a:defRPr>
            </a:lvl3pPr>
            <a:lvl4pPr marL="1008126" indent="0">
              <a:buNone/>
              <a:defRPr sz="1029">
                <a:solidFill>
                  <a:schemeClr val="tx1">
                    <a:tint val="75000"/>
                  </a:schemeClr>
                </a:solidFill>
              </a:defRPr>
            </a:lvl4pPr>
            <a:lvl5pPr marL="1344168" indent="0">
              <a:buNone/>
              <a:defRPr sz="1029">
                <a:solidFill>
                  <a:schemeClr val="tx1">
                    <a:tint val="75000"/>
                  </a:schemeClr>
                </a:solidFill>
              </a:defRPr>
            </a:lvl5pPr>
            <a:lvl6pPr marL="1680210" indent="0">
              <a:buNone/>
              <a:defRPr sz="1029">
                <a:solidFill>
                  <a:schemeClr val="tx1">
                    <a:tint val="75000"/>
                  </a:schemeClr>
                </a:solidFill>
              </a:defRPr>
            </a:lvl6pPr>
            <a:lvl7pPr marL="2016252" indent="0">
              <a:buNone/>
              <a:defRPr sz="1029">
                <a:solidFill>
                  <a:schemeClr val="tx1">
                    <a:tint val="75000"/>
                  </a:schemeClr>
                </a:solidFill>
              </a:defRPr>
            </a:lvl7pPr>
            <a:lvl8pPr marL="2352294" indent="0">
              <a:buNone/>
              <a:defRPr sz="1029">
                <a:solidFill>
                  <a:schemeClr val="tx1">
                    <a:tint val="75000"/>
                  </a:schemeClr>
                </a:solidFill>
              </a:defRPr>
            </a:lvl8pPr>
            <a:lvl9pPr marL="2688336" indent="0">
              <a:buNone/>
              <a:defRPr sz="1029">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258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359966" y="1574321"/>
            <a:ext cx="3002114" cy="2681945"/>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477269" y="1574321"/>
            <a:ext cx="3002114" cy="2681944"/>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789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2" name="Title 1"/>
          <p:cNvSpPr>
            <a:spLocks noGrp="1"/>
          </p:cNvSpPr>
          <p:nvPr>
            <p:ph type="title"/>
          </p:nvPr>
        </p:nvSpPr>
        <p:spPr/>
        <p:txBody>
          <a:bodyPr>
            <a:normAutofit/>
          </a:bodyPr>
          <a:lstStyle>
            <a:lvl1pPr>
              <a:defRPr sz="2352"/>
            </a:lvl1pPr>
          </a:lstStyle>
          <a:p>
            <a:r>
              <a:rPr lang="tr-TR" smtClean="0"/>
              <a:t>Asıl başlık stili için tıklatın</a:t>
            </a:r>
            <a:endParaRPr lang="en-US" dirty="0"/>
          </a:p>
        </p:txBody>
      </p:sp>
      <p:sp>
        <p:nvSpPr>
          <p:cNvPr id="3" name="Text Placeholder 2"/>
          <p:cNvSpPr>
            <a:spLocks noGrp="1"/>
          </p:cNvSpPr>
          <p:nvPr>
            <p:ph type="body" idx="1"/>
          </p:nvPr>
        </p:nvSpPr>
        <p:spPr>
          <a:xfrm>
            <a:off x="585362" y="1630324"/>
            <a:ext cx="2787610" cy="423526"/>
          </a:xfrm>
        </p:spPr>
        <p:txBody>
          <a:bodyPr anchor="b">
            <a:noAutofit/>
          </a:bodyPr>
          <a:lstStyle>
            <a:lvl1pPr marL="0" indent="0">
              <a:buNone/>
              <a:defRPr sz="1764" b="0"/>
            </a:lvl1pPr>
            <a:lvl2pPr marL="336042" indent="0">
              <a:buNone/>
              <a:defRPr sz="1470" b="1"/>
            </a:lvl2pPr>
            <a:lvl3pPr marL="672084" indent="0">
              <a:buNone/>
              <a:defRPr sz="1323" b="1"/>
            </a:lvl3pPr>
            <a:lvl4pPr marL="1008126" indent="0">
              <a:buNone/>
              <a:defRPr sz="1176" b="1"/>
            </a:lvl4pPr>
            <a:lvl5pPr marL="1344168" indent="0">
              <a:buNone/>
              <a:defRPr sz="1176" b="1"/>
            </a:lvl5pPr>
            <a:lvl6pPr marL="1680210" indent="0">
              <a:buNone/>
              <a:defRPr sz="1176" b="1"/>
            </a:lvl6pPr>
            <a:lvl7pPr marL="2016252" indent="0">
              <a:buNone/>
              <a:defRPr sz="1176" b="1"/>
            </a:lvl7pPr>
            <a:lvl8pPr marL="2352294" indent="0">
              <a:buNone/>
              <a:defRPr sz="1176" b="1"/>
            </a:lvl8pPr>
            <a:lvl9pPr marL="2688336" indent="0">
              <a:buNone/>
              <a:defRPr sz="1176" b="1"/>
            </a:lvl9pPr>
          </a:lstStyle>
          <a:p>
            <a:pPr lvl="0"/>
            <a:r>
              <a:rPr lang="tr-TR" smtClean="0"/>
              <a:t>Asıl metin stillerini düzenle</a:t>
            </a:r>
          </a:p>
        </p:txBody>
      </p:sp>
      <p:sp>
        <p:nvSpPr>
          <p:cNvPr id="4" name="Content Placeholder 3"/>
          <p:cNvSpPr>
            <a:spLocks noGrp="1"/>
          </p:cNvSpPr>
          <p:nvPr>
            <p:ph sz="half" idx="2"/>
          </p:nvPr>
        </p:nvSpPr>
        <p:spPr>
          <a:xfrm>
            <a:off x="359965" y="2109465"/>
            <a:ext cx="3002114" cy="2146799"/>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709190" y="1630324"/>
            <a:ext cx="2770192" cy="423526"/>
          </a:xfrm>
        </p:spPr>
        <p:txBody>
          <a:bodyPr anchor="b">
            <a:noAutofit/>
          </a:bodyPr>
          <a:lstStyle>
            <a:lvl1pPr marL="0" indent="0">
              <a:buNone/>
              <a:defRPr sz="1764" b="0"/>
            </a:lvl1pPr>
            <a:lvl2pPr marL="336042" indent="0">
              <a:buNone/>
              <a:defRPr sz="1470" b="1"/>
            </a:lvl2pPr>
            <a:lvl3pPr marL="672084" indent="0">
              <a:buNone/>
              <a:defRPr sz="1323" b="1"/>
            </a:lvl3pPr>
            <a:lvl4pPr marL="1008126" indent="0">
              <a:buNone/>
              <a:defRPr sz="1176" b="1"/>
            </a:lvl4pPr>
            <a:lvl5pPr marL="1344168" indent="0">
              <a:buNone/>
              <a:defRPr sz="1176" b="1"/>
            </a:lvl5pPr>
            <a:lvl6pPr marL="1680210" indent="0">
              <a:buNone/>
              <a:defRPr sz="1176" b="1"/>
            </a:lvl6pPr>
            <a:lvl7pPr marL="2016252" indent="0">
              <a:buNone/>
              <a:defRPr sz="1176" b="1"/>
            </a:lvl7pPr>
            <a:lvl8pPr marL="2352294" indent="0">
              <a:buNone/>
              <a:defRPr sz="1176" b="1"/>
            </a:lvl8pPr>
            <a:lvl9pPr marL="2688336" indent="0">
              <a:buNone/>
              <a:defRPr sz="1176" b="1"/>
            </a:lvl9pPr>
          </a:lstStyle>
          <a:p>
            <a:pPr lvl="0"/>
            <a:r>
              <a:rPr lang="tr-TR" smtClean="0"/>
              <a:t>Asıl metin stillerini düzenle</a:t>
            </a:r>
          </a:p>
        </p:txBody>
      </p:sp>
      <p:sp>
        <p:nvSpPr>
          <p:cNvPr id="6" name="Content Placeholder 5"/>
          <p:cNvSpPr>
            <a:spLocks noGrp="1"/>
          </p:cNvSpPr>
          <p:nvPr>
            <p:ph sz="quarter" idx="4"/>
          </p:nvPr>
        </p:nvSpPr>
        <p:spPr>
          <a:xfrm>
            <a:off x="3477268" y="2109465"/>
            <a:ext cx="3002114" cy="2146799"/>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654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2" name="Title 1"/>
          <p:cNvSpPr>
            <a:spLocks noGrp="1"/>
          </p:cNvSpPr>
          <p:nvPr>
            <p:ph type="title"/>
          </p:nvPr>
        </p:nvSpPr>
        <p:spPr>
          <a:xfrm>
            <a:off x="359966" y="448029"/>
            <a:ext cx="6119416" cy="1070289"/>
          </a:xfrm>
        </p:spPr>
        <p:txBody>
          <a:bodyPr>
            <a:normAutofit/>
          </a:bodyPr>
          <a:lstStyle>
            <a:lvl1pPr>
              <a:defRPr sz="2352"/>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7658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727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2" name="Title 1"/>
          <p:cNvSpPr>
            <a:spLocks noGrp="1"/>
          </p:cNvSpPr>
          <p:nvPr>
            <p:ph type="title"/>
          </p:nvPr>
        </p:nvSpPr>
        <p:spPr>
          <a:xfrm>
            <a:off x="363523" y="1144961"/>
            <a:ext cx="2254045" cy="1057842"/>
          </a:xfrm>
        </p:spPr>
        <p:txBody>
          <a:bodyPr anchor="b">
            <a:normAutofit/>
          </a:bodyPr>
          <a:lstStyle>
            <a:lvl1pPr algn="l">
              <a:defRPr sz="1764" b="0"/>
            </a:lvl1pPr>
          </a:lstStyle>
          <a:p>
            <a:r>
              <a:rPr lang="tr-TR" smtClean="0"/>
              <a:t>Asıl başlık stili için tıklatın</a:t>
            </a:r>
            <a:endParaRPr lang="en-US" dirty="0"/>
          </a:p>
        </p:txBody>
      </p:sp>
      <p:sp>
        <p:nvSpPr>
          <p:cNvPr id="3" name="Content Placeholder 2"/>
          <p:cNvSpPr>
            <a:spLocks noGrp="1"/>
          </p:cNvSpPr>
          <p:nvPr>
            <p:ph idx="1"/>
          </p:nvPr>
        </p:nvSpPr>
        <p:spPr>
          <a:xfrm>
            <a:off x="2839213" y="448029"/>
            <a:ext cx="3643727" cy="3808236"/>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63523" y="2202804"/>
            <a:ext cx="2254045" cy="1356530"/>
          </a:xfrm>
        </p:spPr>
        <p:txBody>
          <a:bodyPr anchor="t">
            <a:normAutofit/>
          </a:bodyPr>
          <a:lstStyle>
            <a:lvl1pPr marL="0" indent="0">
              <a:buNone/>
              <a:defRPr sz="1029"/>
            </a:lvl1pPr>
            <a:lvl2pPr marL="336042" indent="0">
              <a:buNone/>
              <a:defRPr sz="882"/>
            </a:lvl2pPr>
            <a:lvl3pPr marL="672084" indent="0">
              <a:buNone/>
              <a:defRPr sz="735"/>
            </a:lvl3pPr>
            <a:lvl4pPr marL="1008126" indent="0">
              <a:buNone/>
              <a:defRPr sz="662"/>
            </a:lvl4pPr>
            <a:lvl5pPr marL="1344168" indent="0">
              <a:buNone/>
              <a:defRPr sz="662"/>
            </a:lvl5pPr>
            <a:lvl6pPr marL="1680210" indent="0">
              <a:buNone/>
              <a:defRPr sz="662"/>
            </a:lvl6pPr>
            <a:lvl7pPr marL="2016252" indent="0">
              <a:buNone/>
              <a:defRPr sz="662"/>
            </a:lvl7pPr>
            <a:lvl8pPr marL="2352294" indent="0">
              <a:buNone/>
              <a:defRPr sz="662"/>
            </a:lvl8pPr>
            <a:lvl9pPr marL="2688336" indent="0">
              <a:buNone/>
              <a:defRPr sz="662"/>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744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8" y="0"/>
            <a:ext cx="7179315" cy="5040313"/>
          </a:xfrm>
          <a:prstGeom prst="rect">
            <a:avLst/>
          </a:prstGeom>
        </p:spPr>
      </p:pic>
      <p:sp>
        <p:nvSpPr>
          <p:cNvPr id="2" name="Title 1"/>
          <p:cNvSpPr>
            <a:spLocks noGrp="1"/>
          </p:cNvSpPr>
          <p:nvPr>
            <p:ph type="title"/>
          </p:nvPr>
        </p:nvSpPr>
        <p:spPr>
          <a:xfrm>
            <a:off x="363846" y="1275638"/>
            <a:ext cx="3225837" cy="1008063"/>
          </a:xfrm>
        </p:spPr>
        <p:txBody>
          <a:bodyPr anchor="b">
            <a:normAutofit/>
          </a:bodyPr>
          <a:lstStyle>
            <a:lvl1pPr algn="l">
              <a:defRPr sz="1764"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3959622" y="672042"/>
            <a:ext cx="2519760" cy="3360209"/>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76" dirty="0"/>
            </a:lvl1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a:xfrm>
            <a:off x="363846" y="2283702"/>
            <a:ext cx="3225837" cy="1344083"/>
          </a:xfrm>
        </p:spPr>
        <p:txBody>
          <a:bodyPr anchor="t">
            <a:normAutofit/>
          </a:bodyPr>
          <a:lstStyle>
            <a:lvl1pPr marL="0" indent="0">
              <a:buNone/>
              <a:defRPr sz="1176"/>
            </a:lvl1pPr>
            <a:lvl2pPr marL="336042" indent="0">
              <a:buNone/>
              <a:defRPr sz="882"/>
            </a:lvl2pPr>
            <a:lvl3pPr marL="672084" indent="0">
              <a:buNone/>
              <a:defRPr sz="735"/>
            </a:lvl3pPr>
            <a:lvl4pPr marL="1008126" indent="0">
              <a:buNone/>
              <a:defRPr sz="662"/>
            </a:lvl4pPr>
            <a:lvl5pPr marL="1344168" indent="0">
              <a:buNone/>
              <a:defRPr sz="662"/>
            </a:lvl5pPr>
            <a:lvl6pPr marL="1680210" indent="0">
              <a:buNone/>
              <a:defRPr sz="662"/>
            </a:lvl6pPr>
            <a:lvl7pPr marL="2016252" indent="0">
              <a:buNone/>
              <a:defRPr sz="662"/>
            </a:lvl7pPr>
            <a:lvl8pPr marL="2352294" indent="0">
              <a:buNone/>
              <a:defRPr sz="662"/>
            </a:lvl8pPr>
            <a:lvl9pPr marL="2688336" indent="0">
              <a:buNone/>
              <a:defRPr sz="662"/>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8872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9966" y="448029"/>
            <a:ext cx="6119416" cy="107028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59966" y="1574321"/>
            <a:ext cx="6119416" cy="2681944"/>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136291" y="4314602"/>
            <a:ext cx="954376" cy="277684"/>
          </a:xfrm>
          <a:prstGeom prst="rect">
            <a:avLst/>
          </a:prstGeom>
        </p:spPr>
        <p:txBody>
          <a:bodyPr vert="horz" lIns="91440" tIns="45720" rIns="91440" bIns="45720" rtlCol="0" anchor="ctr"/>
          <a:lstStyle>
            <a:lvl1pPr algn="r">
              <a:defRPr sz="735" b="0" i="0">
                <a:solidFill>
                  <a:schemeClr val="tx1"/>
                </a:solidFill>
                <a:effectLst/>
                <a:latin typeface="+mn-lt"/>
              </a:defRPr>
            </a:lvl1p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3"/>
          </p:nvPr>
        </p:nvSpPr>
        <p:spPr>
          <a:xfrm>
            <a:off x="359966" y="4314602"/>
            <a:ext cx="4716330" cy="277684"/>
          </a:xfrm>
          <a:prstGeom prst="rect">
            <a:avLst/>
          </a:prstGeom>
        </p:spPr>
        <p:txBody>
          <a:bodyPr vert="horz" lIns="91440" tIns="45720" rIns="91440" bIns="45720" rtlCol="0" anchor="ctr"/>
          <a:lstStyle>
            <a:lvl1pPr algn="l">
              <a:defRPr sz="735"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6150661" y="4314602"/>
            <a:ext cx="328721" cy="277684"/>
          </a:xfrm>
          <a:prstGeom prst="rect">
            <a:avLst/>
          </a:prstGeom>
        </p:spPr>
        <p:txBody>
          <a:bodyPr vert="horz" lIns="91440" tIns="45720" rIns="91440" bIns="45720" rtlCol="0" anchor="ctr"/>
          <a:lstStyle>
            <a:lvl1pPr algn="r">
              <a:defRPr sz="735"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5451001"/>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l" defTabSz="336042" rtl="0" eaLnBrk="1" latinLnBrk="0" hangingPunct="1">
        <a:spcBef>
          <a:spcPct val="0"/>
        </a:spcBef>
        <a:buNone/>
        <a:defRPr sz="2352"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p:bodyStyle>
    <p:otherStyle>
      <a:defPPr>
        <a:defRPr lang="en-US"/>
      </a:defPPr>
      <a:lvl1pPr marL="0" algn="l" defTabSz="336042" rtl="0" eaLnBrk="1" latinLnBrk="0" hangingPunct="1">
        <a:defRPr sz="1323" kern="1200">
          <a:solidFill>
            <a:schemeClr val="tx1"/>
          </a:solidFill>
          <a:latin typeface="+mn-lt"/>
          <a:ea typeface="+mn-ea"/>
          <a:cs typeface="+mn-cs"/>
        </a:defRPr>
      </a:lvl1pPr>
      <a:lvl2pPr marL="336042" algn="l" defTabSz="336042" rtl="0" eaLnBrk="1" latinLnBrk="0" hangingPunct="1">
        <a:defRPr sz="1323" kern="1200">
          <a:solidFill>
            <a:schemeClr val="tx1"/>
          </a:solidFill>
          <a:latin typeface="+mn-lt"/>
          <a:ea typeface="+mn-ea"/>
          <a:cs typeface="+mn-cs"/>
        </a:defRPr>
      </a:lvl2pPr>
      <a:lvl3pPr marL="672084" algn="l" defTabSz="336042" rtl="0" eaLnBrk="1" latinLnBrk="0" hangingPunct="1">
        <a:defRPr sz="1323" kern="1200">
          <a:solidFill>
            <a:schemeClr val="tx1"/>
          </a:solidFill>
          <a:latin typeface="+mn-lt"/>
          <a:ea typeface="+mn-ea"/>
          <a:cs typeface="+mn-cs"/>
        </a:defRPr>
      </a:lvl3pPr>
      <a:lvl4pPr marL="1008126" algn="l" defTabSz="336042" rtl="0" eaLnBrk="1" latinLnBrk="0" hangingPunct="1">
        <a:defRPr sz="1323" kern="1200">
          <a:solidFill>
            <a:schemeClr val="tx1"/>
          </a:solidFill>
          <a:latin typeface="+mn-lt"/>
          <a:ea typeface="+mn-ea"/>
          <a:cs typeface="+mn-cs"/>
        </a:defRPr>
      </a:lvl4pPr>
      <a:lvl5pPr marL="1344168" algn="l" defTabSz="336042" rtl="0" eaLnBrk="1" latinLnBrk="0" hangingPunct="1">
        <a:defRPr sz="1323" kern="1200">
          <a:solidFill>
            <a:schemeClr val="tx1"/>
          </a:solidFill>
          <a:latin typeface="+mn-lt"/>
          <a:ea typeface="+mn-ea"/>
          <a:cs typeface="+mn-cs"/>
        </a:defRPr>
      </a:lvl5pPr>
      <a:lvl6pPr marL="1680210" algn="l" defTabSz="336042" rtl="0" eaLnBrk="1" latinLnBrk="0" hangingPunct="1">
        <a:defRPr sz="1323" kern="1200">
          <a:solidFill>
            <a:schemeClr val="tx1"/>
          </a:solidFill>
          <a:latin typeface="+mn-lt"/>
          <a:ea typeface="+mn-ea"/>
          <a:cs typeface="+mn-cs"/>
        </a:defRPr>
      </a:lvl6pPr>
      <a:lvl7pPr marL="2016252" algn="l" defTabSz="336042" rtl="0" eaLnBrk="1" latinLnBrk="0" hangingPunct="1">
        <a:defRPr sz="1323" kern="1200">
          <a:solidFill>
            <a:schemeClr val="tx1"/>
          </a:solidFill>
          <a:latin typeface="+mn-lt"/>
          <a:ea typeface="+mn-ea"/>
          <a:cs typeface="+mn-cs"/>
        </a:defRPr>
      </a:lvl7pPr>
      <a:lvl8pPr marL="2352294" algn="l" defTabSz="336042" rtl="0" eaLnBrk="1" latinLnBrk="0" hangingPunct="1">
        <a:defRPr sz="1323" kern="1200">
          <a:solidFill>
            <a:schemeClr val="tx1"/>
          </a:solidFill>
          <a:latin typeface="+mn-lt"/>
          <a:ea typeface="+mn-ea"/>
          <a:cs typeface="+mn-cs"/>
        </a:defRPr>
      </a:lvl8pPr>
      <a:lvl9pPr marL="2688336" algn="l" defTabSz="336042" rtl="0" eaLnBrk="1" latinLnBrk="0" hangingPunct="1">
        <a:defRPr sz="1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5" descr="GAZI_UNIVERSITESI_PP_SUNUM.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199313" cy="4950223"/>
          </a:xfrm>
          <a:prstGeom prst="rect">
            <a:avLst/>
          </a:prstGeom>
        </p:spPr>
      </p:pic>
      <p:sp>
        <p:nvSpPr>
          <p:cNvPr id="4" name="Dikdörtgen 3"/>
          <p:cNvSpPr/>
          <p:nvPr/>
        </p:nvSpPr>
        <p:spPr>
          <a:xfrm>
            <a:off x="2390531" y="3057555"/>
            <a:ext cx="2648482" cy="528606"/>
          </a:xfrm>
          <a:prstGeom prst="rect">
            <a:avLst/>
          </a:prstGeom>
        </p:spPr>
        <p:txBody>
          <a:bodyPr wrap="none">
            <a:spAutoFit/>
          </a:bodyPr>
          <a:lstStyle/>
          <a:p>
            <a:r>
              <a:rPr lang="en-US" sz="2835" dirty="0">
                <a:solidFill>
                  <a:srgbClr val="002060"/>
                </a:solidFill>
                <a:latin typeface="HelveticaNeueLT Std Blk"/>
                <a:cs typeface="HelveticaNeueLT Std Blk"/>
              </a:rPr>
              <a:t>HOŞGELDİNİZ</a:t>
            </a:r>
            <a:endParaRPr lang="tr-TR" sz="2835" dirty="0"/>
          </a:p>
        </p:txBody>
      </p:sp>
    </p:spTree>
    <p:extLst>
      <p:ext uri="{BB962C8B-B14F-4D97-AF65-F5344CB8AC3E}">
        <p14:creationId xmlns:p14="http://schemas.microsoft.com/office/powerpoint/2010/main" val="2371610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6" name="İçerik Yer Tutucusu 3"/>
          <p:cNvGraphicFramePr>
            <a:graphicFrameLocks/>
          </p:cNvGraphicFramePr>
          <p:nvPr>
            <p:extLst>
              <p:ext uri="{D42A27DB-BD31-4B8C-83A1-F6EECF244321}">
                <p14:modId xmlns:p14="http://schemas.microsoft.com/office/powerpoint/2010/main" val="3140529752"/>
              </p:ext>
            </p:extLst>
          </p:nvPr>
        </p:nvGraphicFramePr>
        <p:xfrm>
          <a:off x="0" y="1093575"/>
          <a:ext cx="7199312" cy="3946739"/>
        </p:xfrm>
        <a:graphic>
          <a:graphicData uri="http://schemas.openxmlformats.org/drawingml/2006/table">
            <a:tbl>
              <a:tblPr firstRow="1" firstCol="1" bandRow="1">
                <a:tableStyleId>{21E4AEA4-8DFA-4A89-87EB-49C32662AFE0}</a:tableStyleId>
              </a:tblPr>
              <a:tblGrid>
                <a:gridCol w="1799828">
                  <a:extLst>
                    <a:ext uri="{9D8B030D-6E8A-4147-A177-3AD203B41FA5}">
                      <a16:colId xmlns:a16="http://schemas.microsoft.com/office/drawing/2014/main" val="4154790150"/>
                    </a:ext>
                  </a:extLst>
                </a:gridCol>
                <a:gridCol w="1799828">
                  <a:extLst>
                    <a:ext uri="{9D8B030D-6E8A-4147-A177-3AD203B41FA5}">
                      <a16:colId xmlns:a16="http://schemas.microsoft.com/office/drawing/2014/main" val="3591073676"/>
                    </a:ext>
                  </a:extLst>
                </a:gridCol>
                <a:gridCol w="1799828">
                  <a:extLst>
                    <a:ext uri="{9D8B030D-6E8A-4147-A177-3AD203B41FA5}">
                      <a16:colId xmlns:a16="http://schemas.microsoft.com/office/drawing/2014/main" val="792261194"/>
                    </a:ext>
                  </a:extLst>
                </a:gridCol>
                <a:gridCol w="1799828">
                  <a:extLst>
                    <a:ext uri="{9D8B030D-6E8A-4147-A177-3AD203B41FA5}">
                      <a16:colId xmlns:a16="http://schemas.microsoft.com/office/drawing/2014/main" val="3269441537"/>
                    </a:ext>
                  </a:extLst>
                </a:gridCol>
              </a:tblGrid>
              <a:tr h="448376">
                <a:tc gridSpan="4">
                  <a:txBody>
                    <a:bodyPr/>
                    <a:lstStyle/>
                    <a:p>
                      <a:pPr algn="ctr">
                        <a:lnSpc>
                          <a:spcPct val="107000"/>
                        </a:lnSpc>
                        <a:spcAft>
                          <a:spcPts val="0"/>
                        </a:spcAft>
                      </a:pPr>
                      <a:r>
                        <a:rPr lang="tr-TR" sz="1400" dirty="0">
                          <a:effectLst/>
                        </a:rPr>
                        <a:t>MEMUR MAAŞ HESAPLAMALARINDA KULLANILAN KATSAYILAR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49994135"/>
                  </a:ext>
                </a:extLst>
              </a:tr>
              <a:tr h="318033">
                <a:tc>
                  <a:txBody>
                    <a:bodyPr/>
                    <a:lstStyle/>
                    <a:p>
                      <a:pPr algn="ctr">
                        <a:lnSpc>
                          <a:spcPct val="107000"/>
                        </a:lnSpc>
                        <a:spcAft>
                          <a:spcPts val="0"/>
                        </a:spcAft>
                      </a:pPr>
                      <a:r>
                        <a:rPr lang="tr-TR" sz="1400" dirty="0">
                          <a:effectLst/>
                        </a:rPr>
                        <a:t>Yıl / Dönem</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algn="ctr">
                        <a:lnSpc>
                          <a:spcPct val="107000"/>
                        </a:lnSpc>
                        <a:spcAft>
                          <a:spcPts val="0"/>
                        </a:spcAft>
                      </a:pPr>
                      <a:r>
                        <a:rPr lang="tr-TR" sz="1400" dirty="0">
                          <a:effectLst/>
                        </a:rPr>
                        <a:t>Aylık Katsayı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algn="ctr">
                        <a:lnSpc>
                          <a:spcPct val="107000"/>
                        </a:lnSpc>
                        <a:spcAft>
                          <a:spcPts val="0"/>
                        </a:spcAft>
                      </a:pPr>
                      <a:r>
                        <a:rPr lang="tr-TR" sz="1400">
                          <a:effectLst/>
                        </a:rPr>
                        <a:t>Yan Ödeme Katsayısı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algn="ctr">
                        <a:lnSpc>
                          <a:spcPct val="107000"/>
                        </a:lnSpc>
                        <a:spcAft>
                          <a:spcPts val="0"/>
                        </a:spcAft>
                      </a:pPr>
                      <a:r>
                        <a:rPr lang="tr-TR" sz="1400">
                          <a:effectLst/>
                        </a:rPr>
                        <a:t>Taban Aylık Katsayısı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extLst>
                  <a:ext uri="{0D108BD9-81ED-4DB2-BD59-A6C34878D82A}">
                    <a16:rowId xmlns:a16="http://schemas.microsoft.com/office/drawing/2014/main" val="3630478347"/>
                  </a:ext>
                </a:extLst>
              </a:tr>
              <a:tr h="318033">
                <a:tc>
                  <a:txBody>
                    <a:bodyPr/>
                    <a:lstStyle/>
                    <a:p>
                      <a:pPr algn="ctr">
                        <a:lnSpc>
                          <a:spcPct val="107000"/>
                        </a:lnSpc>
                        <a:spcAft>
                          <a:spcPts val="0"/>
                        </a:spcAft>
                      </a:pPr>
                      <a:r>
                        <a:rPr lang="tr-TR" sz="1400" dirty="0">
                          <a:effectLst/>
                        </a:rPr>
                        <a:t>2019/1</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algn="ctr">
                        <a:lnSpc>
                          <a:spcPct val="107000"/>
                        </a:lnSpc>
                        <a:spcAft>
                          <a:spcPts val="0"/>
                        </a:spcAft>
                      </a:pPr>
                      <a:r>
                        <a:rPr lang="tr-TR" sz="1400" dirty="0">
                          <a:effectLst/>
                        </a:rPr>
                        <a:t>0,130597</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algn="ctr">
                        <a:lnSpc>
                          <a:spcPct val="107000"/>
                        </a:lnSpc>
                        <a:spcAft>
                          <a:spcPts val="0"/>
                        </a:spcAft>
                      </a:pPr>
                      <a:r>
                        <a:rPr lang="tr-TR" sz="1400" dirty="0">
                          <a:effectLst/>
                        </a:rPr>
                        <a:t>0,041416</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algn="ctr">
                        <a:lnSpc>
                          <a:spcPct val="107000"/>
                        </a:lnSpc>
                        <a:spcAft>
                          <a:spcPts val="0"/>
                        </a:spcAft>
                      </a:pPr>
                      <a:r>
                        <a:rPr lang="tr-TR" sz="1400" dirty="0">
                          <a:effectLst/>
                        </a:rPr>
                        <a:t>2,044187</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extLst>
                  <a:ext uri="{0D108BD9-81ED-4DB2-BD59-A6C34878D82A}">
                    <a16:rowId xmlns:a16="http://schemas.microsoft.com/office/drawing/2014/main" val="3035115471"/>
                  </a:ext>
                </a:extLst>
              </a:tr>
              <a:tr h="318033">
                <a:tc>
                  <a:txBody>
                    <a:bodyPr/>
                    <a:lstStyle/>
                    <a:p>
                      <a:pPr algn="ctr">
                        <a:lnSpc>
                          <a:spcPct val="107000"/>
                        </a:lnSpc>
                        <a:spcAft>
                          <a:spcPts val="0"/>
                        </a:spcAft>
                      </a:pPr>
                      <a:r>
                        <a:rPr lang="tr-TR" sz="1400" dirty="0" smtClean="0">
                          <a:effectLst/>
                        </a:rPr>
                        <a:t>2019/2</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marL="0" algn="ctr" defTabSz="457200" rtl="0" eaLnBrk="1" fontAlgn="ctr" latinLnBrk="0" hangingPunct="1">
                        <a:lnSpc>
                          <a:spcPct val="107000"/>
                        </a:lnSpc>
                        <a:spcAft>
                          <a:spcPts val="0"/>
                        </a:spcAft>
                      </a:pPr>
                      <a:r>
                        <a:rPr lang="tr-TR" sz="1400" kern="1200" dirty="0">
                          <a:effectLst/>
                        </a:rPr>
                        <a:t>0,138459</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a:effectLst/>
                        </a:rPr>
                        <a:t>0,043910</a:t>
                      </a:r>
                      <a:endParaRPr lang="tr-TR" sz="1400" kern="120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a:effectLst/>
                        </a:rPr>
                        <a:t>2,167248</a:t>
                      </a:r>
                      <a:endParaRPr lang="tr-TR" sz="1400" kern="1200">
                        <a:solidFill>
                          <a:schemeClr val="bg1"/>
                        </a:solidFill>
                        <a:effectLst/>
                        <a:latin typeface="+mn-lt"/>
                        <a:ea typeface="+mn-ea"/>
                        <a:cs typeface="+mn-cs"/>
                      </a:endParaRPr>
                    </a:p>
                  </a:txBody>
                  <a:tcPr marL="6750" marR="6750" marT="6750" marB="0" anchor="ctr"/>
                </a:tc>
                <a:extLst>
                  <a:ext uri="{0D108BD9-81ED-4DB2-BD59-A6C34878D82A}">
                    <a16:rowId xmlns:a16="http://schemas.microsoft.com/office/drawing/2014/main" val="2990336318"/>
                  </a:ext>
                </a:extLst>
              </a:tr>
              <a:tr h="318033">
                <a:tc>
                  <a:txBody>
                    <a:bodyPr/>
                    <a:lstStyle/>
                    <a:p>
                      <a:pPr algn="ctr">
                        <a:lnSpc>
                          <a:spcPct val="107000"/>
                        </a:lnSpc>
                        <a:spcAft>
                          <a:spcPts val="0"/>
                        </a:spcAft>
                      </a:pPr>
                      <a:r>
                        <a:rPr lang="tr-TR" sz="1400" dirty="0" smtClean="0">
                          <a:effectLst/>
                        </a:rPr>
                        <a:t>2020/1</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marL="0" algn="ctr" defTabSz="457200" rtl="0" eaLnBrk="1" fontAlgn="ctr" latinLnBrk="0" hangingPunct="1">
                        <a:lnSpc>
                          <a:spcPct val="107000"/>
                        </a:lnSpc>
                        <a:spcAft>
                          <a:spcPts val="0"/>
                        </a:spcAft>
                      </a:pPr>
                      <a:r>
                        <a:rPr lang="tr-TR" sz="1400" kern="1200" dirty="0">
                          <a:effectLst/>
                        </a:rPr>
                        <a:t>0,146061</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dirty="0">
                          <a:effectLst/>
                        </a:rPr>
                        <a:t>0,046321</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a:effectLst/>
                        </a:rPr>
                        <a:t>2,286240</a:t>
                      </a:r>
                      <a:endParaRPr lang="tr-TR" sz="1400" kern="1200">
                        <a:solidFill>
                          <a:schemeClr val="bg1"/>
                        </a:solidFill>
                        <a:effectLst/>
                        <a:latin typeface="+mn-lt"/>
                        <a:ea typeface="+mn-ea"/>
                        <a:cs typeface="+mn-cs"/>
                      </a:endParaRPr>
                    </a:p>
                  </a:txBody>
                  <a:tcPr marL="6750" marR="6750" marT="6750" marB="0" anchor="ctr"/>
                </a:tc>
                <a:extLst>
                  <a:ext uri="{0D108BD9-81ED-4DB2-BD59-A6C34878D82A}">
                    <a16:rowId xmlns:a16="http://schemas.microsoft.com/office/drawing/2014/main" val="258970015"/>
                  </a:ext>
                </a:extLst>
              </a:tr>
              <a:tr h="318033">
                <a:tc>
                  <a:txBody>
                    <a:bodyPr/>
                    <a:lstStyle/>
                    <a:p>
                      <a:pPr algn="ctr">
                        <a:lnSpc>
                          <a:spcPct val="107000"/>
                        </a:lnSpc>
                        <a:spcAft>
                          <a:spcPts val="0"/>
                        </a:spcAft>
                      </a:pPr>
                      <a:r>
                        <a:rPr lang="tr-TR" sz="1400" dirty="0" smtClean="0">
                          <a:effectLst/>
                        </a:rPr>
                        <a:t>2020/2</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marL="0" algn="ctr" defTabSz="457200" rtl="0" eaLnBrk="1" fontAlgn="ctr" latinLnBrk="0" hangingPunct="1">
                        <a:lnSpc>
                          <a:spcPct val="107000"/>
                        </a:lnSpc>
                        <a:spcAft>
                          <a:spcPts val="0"/>
                        </a:spcAft>
                      </a:pPr>
                      <a:r>
                        <a:rPr lang="tr-TR" sz="1400" kern="1200" dirty="0">
                          <a:effectLst/>
                        </a:rPr>
                        <a:t>0,154461</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dirty="0">
                          <a:effectLst/>
                        </a:rPr>
                        <a:t>0,048985</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a:effectLst/>
                        </a:rPr>
                        <a:t>2,417699</a:t>
                      </a:r>
                      <a:endParaRPr lang="tr-TR" sz="1400" kern="1200">
                        <a:solidFill>
                          <a:schemeClr val="bg1"/>
                        </a:solidFill>
                        <a:effectLst/>
                        <a:latin typeface="+mn-lt"/>
                        <a:ea typeface="+mn-ea"/>
                        <a:cs typeface="+mn-cs"/>
                      </a:endParaRPr>
                    </a:p>
                  </a:txBody>
                  <a:tcPr marL="6750" marR="6750" marT="6750" marB="0" anchor="ctr"/>
                </a:tc>
                <a:extLst>
                  <a:ext uri="{0D108BD9-81ED-4DB2-BD59-A6C34878D82A}">
                    <a16:rowId xmlns:a16="http://schemas.microsoft.com/office/drawing/2014/main" val="210612617"/>
                  </a:ext>
                </a:extLst>
              </a:tr>
              <a:tr h="318033">
                <a:tc>
                  <a:txBody>
                    <a:bodyPr/>
                    <a:lstStyle/>
                    <a:p>
                      <a:pPr algn="ctr">
                        <a:lnSpc>
                          <a:spcPct val="107000"/>
                        </a:lnSpc>
                        <a:spcAft>
                          <a:spcPts val="0"/>
                        </a:spcAft>
                      </a:pPr>
                      <a:r>
                        <a:rPr lang="tr-TR" sz="1400" dirty="0" smtClean="0">
                          <a:effectLst/>
                        </a:rPr>
                        <a:t>2021/1</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marL="0" algn="ctr" defTabSz="457200" rtl="0" eaLnBrk="1" fontAlgn="ctr" latinLnBrk="0" hangingPunct="1">
                        <a:lnSpc>
                          <a:spcPct val="107000"/>
                        </a:lnSpc>
                        <a:spcAft>
                          <a:spcPts val="0"/>
                        </a:spcAft>
                      </a:pPr>
                      <a:r>
                        <a:rPr lang="tr-TR" sz="1400" kern="1200" dirty="0">
                          <a:effectLst/>
                        </a:rPr>
                        <a:t>0,165786</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dirty="0">
                          <a:effectLst/>
                        </a:rPr>
                        <a:t>0,052576</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dirty="0">
                          <a:effectLst/>
                        </a:rPr>
                        <a:t>2,594917</a:t>
                      </a:r>
                      <a:endParaRPr lang="tr-TR" sz="1400" kern="1200" dirty="0">
                        <a:solidFill>
                          <a:schemeClr val="bg1"/>
                        </a:solidFill>
                        <a:effectLst/>
                        <a:latin typeface="+mn-lt"/>
                        <a:ea typeface="+mn-ea"/>
                        <a:cs typeface="+mn-cs"/>
                      </a:endParaRPr>
                    </a:p>
                  </a:txBody>
                  <a:tcPr marL="6750" marR="6750" marT="6750" marB="0" anchor="ctr"/>
                </a:tc>
                <a:extLst>
                  <a:ext uri="{0D108BD9-81ED-4DB2-BD59-A6C34878D82A}">
                    <a16:rowId xmlns:a16="http://schemas.microsoft.com/office/drawing/2014/main" val="2673530340"/>
                  </a:ext>
                </a:extLst>
              </a:tr>
              <a:tr h="318033">
                <a:tc>
                  <a:txBody>
                    <a:bodyPr/>
                    <a:lstStyle/>
                    <a:p>
                      <a:pPr algn="ctr">
                        <a:lnSpc>
                          <a:spcPct val="107000"/>
                        </a:lnSpc>
                        <a:spcAft>
                          <a:spcPts val="0"/>
                        </a:spcAft>
                      </a:pPr>
                      <a:r>
                        <a:rPr lang="tr-TR" sz="1400" dirty="0" smtClean="0">
                          <a:effectLst/>
                        </a:rPr>
                        <a:t>2021/2</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marL="0" algn="ctr" defTabSz="457200" rtl="0" eaLnBrk="1" fontAlgn="ctr" latinLnBrk="0" hangingPunct="1">
                        <a:lnSpc>
                          <a:spcPct val="107000"/>
                        </a:lnSpc>
                        <a:spcAft>
                          <a:spcPts val="0"/>
                        </a:spcAft>
                      </a:pPr>
                      <a:r>
                        <a:rPr lang="tr-TR" sz="1400" kern="1200" dirty="0">
                          <a:effectLst/>
                        </a:rPr>
                        <a:t>0,179797</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dirty="0">
                          <a:effectLst/>
                        </a:rPr>
                        <a:t>0,057019</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dirty="0">
                          <a:effectLst/>
                        </a:rPr>
                        <a:t>2,814188</a:t>
                      </a:r>
                      <a:endParaRPr lang="tr-TR" sz="1400" kern="1200" dirty="0">
                        <a:solidFill>
                          <a:schemeClr val="bg1"/>
                        </a:solidFill>
                        <a:effectLst/>
                        <a:latin typeface="+mn-lt"/>
                        <a:ea typeface="+mn-ea"/>
                        <a:cs typeface="+mn-cs"/>
                      </a:endParaRPr>
                    </a:p>
                  </a:txBody>
                  <a:tcPr marL="6750" marR="6750" marT="6750" marB="0" anchor="ctr"/>
                </a:tc>
                <a:extLst>
                  <a:ext uri="{0D108BD9-81ED-4DB2-BD59-A6C34878D82A}">
                    <a16:rowId xmlns:a16="http://schemas.microsoft.com/office/drawing/2014/main" val="4060534432"/>
                  </a:ext>
                </a:extLst>
              </a:tr>
              <a:tr h="318033">
                <a:tc>
                  <a:txBody>
                    <a:bodyPr/>
                    <a:lstStyle/>
                    <a:p>
                      <a:pPr algn="ctr">
                        <a:lnSpc>
                          <a:spcPct val="107000"/>
                        </a:lnSpc>
                        <a:spcAft>
                          <a:spcPts val="0"/>
                        </a:spcAft>
                      </a:pPr>
                      <a:r>
                        <a:rPr lang="tr-TR" sz="1400" dirty="0" smtClean="0">
                          <a:effectLst/>
                        </a:rPr>
                        <a:t>2022/1</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marL="0" algn="ctr" defTabSz="457200" rtl="0" eaLnBrk="1" fontAlgn="ctr" latinLnBrk="0" hangingPunct="1">
                        <a:lnSpc>
                          <a:spcPct val="107000"/>
                        </a:lnSpc>
                        <a:spcAft>
                          <a:spcPts val="0"/>
                        </a:spcAft>
                      </a:pPr>
                      <a:r>
                        <a:rPr lang="tr-TR" sz="1400" kern="1200" dirty="0">
                          <a:effectLst/>
                        </a:rPr>
                        <a:t>0,235445</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a:effectLst/>
                        </a:rPr>
                        <a:t>0,074667</a:t>
                      </a:r>
                      <a:endParaRPr lang="tr-TR" sz="1400" kern="120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dirty="0">
                          <a:effectLst/>
                        </a:rPr>
                        <a:t>3,685180</a:t>
                      </a:r>
                      <a:endParaRPr lang="tr-TR" sz="1400" kern="1200" dirty="0">
                        <a:solidFill>
                          <a:schemeClr val="bg1"/>
                        </a:solidFill>
                        <a:effectLst/>
                        <a:latin typeface="+mn-lt"/>
                        <a:ea typeface="+mn-ea"/>
                        <a:cs typeface="+mn-cs"/>
                      </a:endParaRPr>
                    </a:p>
                  </a:txBody>
                  <a:tcPr marL="6750" marR="6750" marT="6750" marB="0" anchor="ctr"/>
                </a:tc>
                <a:extLst>
                  <a:ext uri="{0D108BD9-81ED-4DB2-BD59-A6C34878D82A}">
                    <a16:rowId xmlns:a16="http://schemas.microsoft.com/office/drawing/2014/main" val="734265964"/>
                  </a:ext>
                </a:extLst>
              </a:tr>
              <a:tr h="318033">
                <a:tc>
                  <a:txBody>
                    <a:bodyPr/>
                    <a:lstStyle/>
                    <a:p>
                      <a:pPr algn="ctr">
                        <a:lnSpc>
                          <a:spcPct val="107000"/>
                        </a:lnSpc>
                        <a:spcAft>
                          <a:spcPts val="0"/>
                        </a:spcAft>
                      </a:pPr>
                      <a:r>
                        <a:rPr lang="tr-TR" sz="1400" dirty="0" smtClean="0">
                          <a:effectLst/>
                        </a:rPr>
                        <a:t>2022/2</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marL="0" algn="ctr" defTabSz="457200" rtl="0" eaLnBrk="1" fontAlgn="ctr" latinLnBrk="0" hangingPunct="1">
                        <a:lnSpc>
                          <a:spcPct val="107000"/>
                        </a:lnSpc>
                        <a:spcAft>
                          <a:spcPts val="0"/>
                        </a:spcAft>
                      </a:pPr>
                      <a:r>
                        <a:rPr lang="tr-TR" sz="1400" kern="1200" dirty="0">
                          <a:effectLst/>
                        </a:rPr>
                        <a:t>0,333603</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a:effectLst/>
                        </a:rPr>
                        <a:t>0,105796</a:t>
                      </a:r>
                      <a:endParaRPr lang="tr-TR" sz="1400" kern="120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dirty="0">
                          <a:effectLst/>
                        </a:rPr>
                        <a:t>5,221532</a:t>
                      </a:r>
                      <a:endParaRPr lang="tr-TR" sz="1400" kern="1200" dirty="0">
                        <a:solidFill>
                          <a:schemeClr val="bg1"/>
                        </a:solidFill>
                        <a:effectLst/>
                        <a:latin typeface="+mn-lt"/>
                        <a:ea typeface="+mn-ea"/>
                        <a:cs typeface="+mn-cs"/>
                      </a:endParaRPr>
                    </a:p>
                  </a:txBody>
                  <a:tcPr marL="6750" marR="6750" marT="6750" marB="0" anchor="ctr"/>
                </a:tc>
                <a:extLst>
                  <a:ext uri="{0D108BD9-81ED-4DB2-BD59-A6C34878D82A}">
                    <a16:rowId xmlns:a16="http://schemas.microsoft.com/office/drawing/2014/main" val="4113877683"/>
                  </a:ext>
                </a:extLst>
              </a:tr>
              <a:tr h="318033">
                <a:tc>
                  <a:txBody>
                    <a:bodyPr/>
                    <a:lstStyle/>
                    <a:p>
                      <a:pPr algn="ctr">
                        <a:lnSpc>
                          <a:spcPct val="107000"/>
                        </a:lnSpc>
                        <a:spcAft>
                          <a:spcPts val="0"/>
                        </a:spcAft>
                      </a:pPr>
                      <a:r>
                        <a:rPr lang="tr-TR" sz="1400" dirty="0" smtClean="0">
                          <a:effectLst/>
                        </a:rPr>
                        <a:t>2023/1</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marL="0" algn="ctr" defTabSz="457200" rtl="0" eaLnBrk="1" fontAlgn="ctr" latinLnBrk="0" hangingPunct="1">
                        <a:lnSpc>
                          <a:spcPct val="107000"/>
                        </a:lnSpc>
                        <a:spcAft>
                          <a:spcPts val="0"/>
                        </a:spcAft>
                      </a:pPr>
                      <a:r>
                        <a:rPr lang="tr-TR" sz="1400" kern="1200" dirty="0">
                          <a:effectLst/>
                        </a:rPr>
                        <a:t>0,433684</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a:effectLst/>
                        </a:rPr>
                        <a:t>0,137535</a:t>
                      </a:r>
                      <a:endParaRPr lang="tr-TR" sz="1400" kern="120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dirty="0">
                          <a:effectLst/>
                        </a:rPr>
                        <a:t>6,787992</a:t>
                      </a:r>
                      <a:endParaRPr lang="tr-TR" sz="1400" kern="1200" dirty="0">
                        <a:solidFill>
                          <a:schemeClr val="bg1"/>
                        </a:solidFill>
                        <a:effectLst/>
                        <a:latin typeface="+mn-lt"/>
                        <a:ea typeface="+mn-ea"/>
                        <a:cs typeface="+mn-cs"/>
                      </a:endParaRPr>
                    </a:p>
                  </a:txBody>
                  <a:tcPr marL="6750" marR="6750" marT="6750" marB="0" anchor="ctr"/>
                </a:tc>
                <a:extLst>
                  <a:ext uri="{0D108BD9-81ED-4DB2-BD59-A6C34878D82A}">
                    <a16:rowId xmlns:a16="http://schemas.microsoft.com/office/drawing/2014/main" val="2468276307"/>
                  </a:ext>
                </a:extLst>
              </a:tr>
              <a:tr h="318033">
                <a:tc>
                  <a:txBody>
                    <a:bodyPr/>
                    <a:lstStyle/>
                    <a:p>
                      <a:pPr algn="ctr">
                        <a:lnSpc>
                          <a:spcPct val="107000"/>
                        </a:lnSpc>
                        <a:spcAft>
                          <a:spcPts val="0"/>
                        </a:spcAft>
                      </a:pPr>
                      <a:r>
                        <a:rPr lang="tr-TR" sz="1400" dirty="0" smtClean="0">
                          <a:effectLst/>
                        </a:rPr>
                        <a:t>2023/2</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501" marR="31501" marT="0" marB="0" anchor="ctr"/>
                </a:tc>
                <a:tc>
                  <a:txBody>
                    <a:bodyPr/>
                    <a:lstStyle/>
                    <a:p>
                      <a:pPr marL="0" algn="ctr" defTabSz="457200" rtl="0" eaLnBrk="1" fontAlgn="ctr" latinLnBrk="0" hangingPunct="1">
                        <a:lnSpc>
                          <a:spcPct val="107000"/>
                        </a:lnSpc>
                        <a:spcAft>
                          <a:spcPts val="0"/>
                        </a:spcAft>
                      </a:pPr>
                      <a:r>
                        <a:rPr lang="tr-TR" sz="1400" kern="1200" dirty="0">
                          <a:effectLst/>
                        </a:rPr>
                        <a:t>0,509796</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dirty="0">
                          <a:effectLst/>
                        </a:rPr>
                        <a:t>0,161673</a:t>
                      </a:r>
                      <a:endParaRPr lang="tr-TR" sz="1400" kern="1200" dirty="0">
                        <a:solidFill>
                          <a:schemeClr val="bg1"/>
                        </a:solidFill>
                        <a:effectLst/>
                        <a:latin typeface="+mn-lt"/>
                        <a:ea typeface="+mn-ea"/>
                        <a:cs typeface="+mn-cs"/>
                      </a:endParaRPr>
                    </a:p>
                  </a:txBody>
                  <a:tcPr marL="6750" marR="6750" marT="6750" marB="0" anchor="ctr"/>
                </a:tc>
                <a:tc>
                  <a:txBody>
                    <a:bodyPr/>
                    <a:lstStyle/>
                    <a:p>
                      <a:pPr marL="0" algn="ctr" defTabSz="457200" rtl="0" eaLnBrk="1" fontAlgn="ctr" latinLnBrk="0" hangingPunct="1">
                        <a:lnSpc>
                          <a:spcPct val="107000"/>
                        </a:lnSpc>
                        <a:spcAft>
                          <a:spcPts val="0"/>
                        </a:spcAft>
                      </a:pPr>
                      <a:r>
                        <a:rPr lang="tr-TR" sz="1400" kern="1200" dirty="0">
                          <a:effectLst/>
                        </a:rPr>
                        <a:t>7,979285</a:t>
                      </a:r>
                      <a:endParaRPr lang="tr-TR" sz="1400" kern="1200" dirty="0">
                        <a:solidFill>
                          <a:schemeClr val="bg1"/>
                        </a:solidFill>
                        <a:effectLst/>
                        <a:latin typeface="+mn-lt"/>
                        <a:ea typeface="+mn-ea"/>
                        <a:cs typeface="+mn-cs"/>
                      </a:endParaRPr>
                    </a:p>
                  </a:txBody>
                  <a:tcPr marL="6750" marR="6750" marT="6750" marB="0" anchor="ctr"/>
                </a:tc>
                <a:extLst>
                  <a:ext uri="{0D108BD9-81ED-4DB2-BD59-A6C34878D82A}">
                    <a16:rowId xmlns:a16="http://schemas.microsoft.com/office/drawing/2014/main" val="2740683238"/>
                  </a:ext>
                </a:extLst>
              </a:tr>
            </a:tbl>
          </a:graphicData>
        </a:graphic>
      </p:graphicFrame>
    </p:spTree>
    <p:extLst>
      <p:ext uri="{BB962C8B-B14F-4D97-AF65-F5344CB8AC3E}">
        <p14:creationId xmlns:p14="http://schemas.microsoft.com/office/powerpoint/2010/main" val="3602417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Unvan 1"/>
          <p:cNvSpPr>
            <a:spLocks noGrp="1"/>
          </p:cNvSpPr>
          <p:nvPr>
            <p:ph type="title"/>
          </p:nvPr>
        </p:nvSpPr>
        <p:spPr>
          <a:xfrm>
            <a:off x="93007" y="1330803"/>
            <a:ext cx="2608573" cy="341682"/>
          </a:xfrm>
        </p:spPr>
        <p:txBody>
          <a:bodyPr>
            <a:noAutofit/>
          </a:bodyPr>
          <a:lstStyle/>
          <a:p>
            <a:r>
              <a:rPr lang="tr-TR" sz="1800" b="1" u="sng" dirty="0" smtClean="0">
                <a:solidFill>
                  <a:srgbClr val="0070C0"/>
                </a:solidFill>
                <a:latin typeface="+mn-lt"/>
              </a:rPr>
              <a:t>1-Gösterge aylığı</a:t>
            </a:r>
            <a:endParaRPr lang="tr-TR" sz="1800" b="1" u="sng" dirty="0">
              <a:solidFill>
                <a:srgbClr val="0070C0"/>
              </a:solidFill>
              <a:latin typeface="+mn-lt"/>
            </a:endParaRPr>
          </a:p>
        </p:txBody>
      </p:sp>
      <p:sp>
        <p:nvSpPr>
          <p:cNvPr id="5" name="Metin Yer Tutucusu 3"/>
          <p:cNvSpPr txBox="1">
            <a:spLocks/>
          </p:cNvSpPr>
          <p:nvPr/>
        </p:nvSpPr>
        <p:spPr>
          <a:xfrm>
            <a:off x="-98854" y="1725507"/>
            <a:ext cx="2693773" cy="2559887"/>
          </a:xfrm>
          <a:prstGeom prst="rect">
            <a:avLst/>
          </a:prstGeom>
        </p:spPr>
        <p:txBody>
          <a:bodyPr>
            <a:normAutofit fontScale="92500" lnSpcReduction="20000"/>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algn="just"/>
            <a:r>
              <a:rPr lang="tr-TR" dirty="0" smtClean="0">
                <a:solidFill>
                  <a:srgbClr val="0070C0"/>
                </a:solidFill>
              </a:rPr>
              <a:t>657 sayılı Devlet Memurları Kanunun 36,43/a,149,150,154 ve 155inci maddeleri ile 2914 sayılı Yüksek Öğretim Personel Kanunun 5 inci maddesinde yer alan hükümler uyarınca derece ve kademe esasına göre düzenlenen aylık gösterge tablolarında yer alan gösterge rakamlarının memur aylık katsayısı ile çarpımı sonucu bulunacak miktarı ifade etmektedir.</a:t>
            </a:r>
          </a:p>
          <a:p>
            <a:pPr algn="just"/>
            <a:endParaRPr lang="tr-TR" dirty="0" smtClean="0">
              <a:solidFill>
                <a:srgbClr val="0070C0"/>
              </a:solidFill>
            </a:endParaRPr>
          </a:p>
          <a:p>
            <a:pPr lvl="1" algn="just">
              <a:buClr>
                <a:srgbClr val="0070C0"/>
              </a:buClr>
              <a:buFont typeface="Wingdings" panose="05000000000000000000" pitchFamily="2" charset="2"/>
              <a:buChar char="v"/>
            </a:pPr>
            <a:r>
              <a:rPr lang="tr-TR" b="1" dirty="0" smtClean="0">
                <a:solidFill>
                  <a:srgbClr val="0070C0"/>
                </a:solidFill>
              </a:rPr>
              <a:t>Gösterge Aylığı Katsayısı x Aylık Katsayı</a:t>
            </a:r>
            <a:endParaRPr lang="tr-TR" dirty="0" smtClean="0">
              <a:solidFill>
                <a:srgbClr val="0070C0"/>
              </a:solidFill>
            </a:endParaRPr>
          </a:p>
          <a:p>
            <a:pPr algn="just"/>
            <a:endParaRPr lang="tr-TR" dirty="0" smtClean="0"/>
          </a:p>
          <a:p>
            <a:pPr algn="just"/>
            <a:endParaRPr lang="tr-TR" dirty="0" smtClean="0"/>
          </a:p>
          <a:p>
            <a:endParaRPr lang="tr-TR" dirty="0"/>
          </a:p>
        </p:txBody>
      </p:sp>
      <p:graphicFrame>
        <p:nvGraphicFramePr>
          <p:cNvPr id="7" name="İçerik Yer Tutucusu 6"/>
          <p:cNvGraphicFramePr>
            <a:graphicFrameLocks/>
          </p:cNvGraphicFramePr>
          <p:nvPr>
            <p:extLst>
              <p:ext uri="{D42A27DB-BD31-4B8C-83A1-F6EECF244321}">
                <p14:modId xmlns:p14="http://schemas.microsoft.com/office/powerpoint/2010/main" val="995442938"/>
              </p:ext>
            </p:extLst>
          </p:nvPr>
        </p:nvGraphicFramePr>
        <p:xfrm>
          <a:off x="2710318" y="1172033"/>
          <a:ext cx="4488996" cy="3234301"/>
        </p:xfrm>
        <a:graphic>
          <a:graphicData uri="http://schemas.openxmlformats.org/drawingml/2006/table">
            <a:tbl>
              <a:tblPr firstRow="1" firstCol="1" bandRow="1">
                <a:tableStyleId>{21E4AEA4-8DFA-4A89-87EB-49C32662AFE0}</a:tableStyleId>
              </a:tblPr>
              <a:tblGrid>
                <a:gridCol w="502300">
                  <a:extLst>
                    <a:ext uri="{9D8B030D-6E8A-4147-A177-3AD203B41FA5}">
                      <a16:colId xmlns:a16="http://schemas.microsoft.com/office/drawing/2014/main" val="3037843096"/>
                    </a:ext>
                  </a:extLst>
                </a:gridCol>
                <a:gridCol w="442856">
                  <a:extLst>
                    <a:ext uri="{9D8B030D-6E8A-4147-A177-3AD203B41FA5}">
                      <a16:colId xmlns:a16="http://schemas.microsoft.com/office/drawing/2014/main" val="171664673"/>
                    </a:ext>
                  </a:extLst>
                </a:gridCol>
                <a:gridCol w="442856">
                  <a:extLst>
                    <a:ext uri="{9D8B030D-6E8A-4147-A177-3AD203B41FA5}">
                      <a16:colId xmlns:a16="http://schemas.microsoft.com/office/drawing/2014/main" val="2535804569"/>
                    </a:ext>
                  </a:extLst>
                </a:gridCol>
                <a:gridCol w="442856">
                  <a:extLst>
                    <a:ext uri="{9D8B030D-6E8A-4147-A177-3AD203B41FA5}">
                      <a16:colId xmlns:a16="http://schemas.microsoft.com/office/drawing/2014/main" val="2818605297"/>
                    </a:ext>
                  </a:extLst>
                </a:gridCol>
                <a:gridCol w="442856">
                  <a:extLst>
                    <a:ext uri="{9D8B030D-6E8A-4147-A177-3AD203B41FA5}">
                      <a16:colId xmlns:a16="http://schemas.microsoft.com/office/drawing/2014/main" val="150435185"/>
                    </a:ext>
                  </a:extLst>
                </a:gridCol>
                <a:gridCol w="442856">
                  <a:extLst>
                    <a:ext uri="{9D8B030D-6E8A-4147-A177-3AD203B41FA5}">
                      <a16:colId xmlns:a16="http://schemas.microsoft.com/office/drawing/2014/main" val="2855491415"/>
                    </a:ext>
                  </a:extLst>
                </a:gridCol>
                <a:gridCol w="442856">
                  <a:extLst>
                    <a:ext uri="{9D8B030D-6E8A-4147-A177-3AD203B41FA5}">
                      <a16:colId xmlns:a16="http://schemas.microsoft.com/office/drawing/2014/main" val="1553340191"/>
                    </a:ext>
                  </a:extLst>
                </a:gridCol>
                <a:gridCol w="442856">
                  <a:extLst>
                    <a:ext uri="{9D8B030D-6E8A-4147-A177-3AD203B41FA5}">
                      <a16:colId xmlns:a16="http://schemas.microsoft.com/office/drawing/2014/main" val="2545670600"/>
                    </a:ext>
                  </a:extLst>
                </a:gridCol>
                <a:gridCol w="443352">
                  <a:extLst>
                    <a:ext uri="{9D8B030D-6E8A-4147-A177-3AD203B41FA5}">
                      <a16:colId xmlns:a16="http://schemas.microsoft.com/office/drawing/2014/main" val="3657331535"/>
                    </a:ext>
                  </a:extLst>
                </a:gridCol>
                <a:gridCol w="443352">
                  <a:extLst>
                    <a:ext uri="{9D8B030D-6E8A-4147-A177-3AD203B41FA5}">
                      <a16:colId xmlns:a16="http://schemas.microsoft.com/office/drawing/2014/main" val="1555155125"/>
                    </a:ext>
                  </a:extLst>
                </a:gridCol>
              </a:tblGrid>
              <a:tr h="137047">
                <a:tc>
                  <a:txBody>
                    <a:bodyPr/>
                    <a:lstStyle/>
                    <a:p>
                      <a:pPr algn="just">
                        <a:spcAft>
                          <a:spcPts val="0"/>
                        </a:spcAft>
                      </a:pPr>
                      <a:r>
                        <a:rPr lang="tr-TR" sz="900" dirty="0">
                          <a:effectLst/>
                        </a:rPr>
                        <a:t>Kademe</a:t>
                      </a:r>
                      <a:endParaRPr lang="tr-TR"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tc>
                <a:tc rowSpan="2">
                  <a:txBody>
                    <a:bodyPr/>
                    <a:lstStyle/>
                    <a:p>
                      <a:pPr algn="ctr">
                        <a:lnSpc>
                          <a:spcPct val="107000"/>
                        </a:lnSpc>
                        <a:spcAft>
                          <a:spcPts val="0"/>
                        </a:spcAft>
                      </a:pPr>
                      <a:r>
                        <a:rPr lang="tr-TR" sz="800">
                          <a:effectLst/>
                        </a:rPr>
                        <a:t>1</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rowSpan="2">
                  <a:txBody>
                    <a:bodyPr/>
                    <a:lstStyle/>
                    <a:p>
                      <a:pPr algn="ctr">
                        <a:lnSpc>
                          <a:spcPct val="107000"/>
                        </a:lnSpc>
                        <a:spcAft>
                          <a:spcPts val="0"/>
                        </a:spcAft>
                      </a:pPr>
                      <a:r>
                        <a:rPr lang="tr-TR" sz="800" dirty="0">
                          <a:effectLst/>
                        </a:rPr>
                        <a:t>2</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rowSpan="2">
                  <a:txBody>
                    <a:bodyPr/>
                    <a:lstStyle/>
                    <a:p>
                      <a:pPr algn="ctr">
                        <a:lnSpc>
                          <a:spcPct val="107000"/>
                        </a:lnSpc>
                        <a:spcAft>
                          <a:spcPts val="0"/>
                        </a:spcAft>
                      </a:pPr>
                      <a:r>
                        <a:rPr lang="tr-TR" sz="800">
                          <a:effectLst/>
                        </a:rPr>
                        <a:t>3</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rowSpan="2">
                  <a:txBody>
                    <a:bodyPr/>
                    <a:lstStyle/>
                    <a:p>
                      <a:pPr algn="ctr">
                        <a:lnSpc>
                          <a:spcPct val="107000"/>
                        </a:lnSpc>
                        <a:spcAft>
                          <a:spcPts val="0"/>
                        </a:spcAft>
                      </a:pPr>
                      <a:r>
                        <a:rPr lang="tr-TR" sz="800">
                          <a:effectLst/>
                        </a:rPr>
                        <a:t>4</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rowSpan="2">
                  <a:txBody>
                    <a:bodyPr/>
                    <a:lstStyle/>
                    <a:p>
                      <a:pPr algn="ctr">
                        <a:lnSpc>
                          <a:spcPct val="107000"/>
                        </a:lnSpc>
                        <a:spcAft>
                          <a:spcPts val="0"/>
                        </a:spcAft>
                      </a:pPr>
                      <a:r>
                        <a:rPr lang="tr-TR" sz="800">
                          <a:effectLst/>
                        </a:rPr>
                        <a:t>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rowSpan="2">
                  <a:txBody>
                    <a:bodyPr/>
                    <a:lstStyle/>
                    <a:p>
                      <a:pPr algn="ctr">
                        <a:lnSpc>
                          <a:spcPct val="107000"/>
                        </a:lnSpc>
                        <a:spcAft>
                          <a:spcPts val="0"/>
                        </a:spcAft>
                      </a:pPr>
                      <a:r>
                        <a:rPr lang="tr-TR" sz="800">
                          <a:effectLst/>
                        </a:rPr>
                        <a:t>6</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rowSpan="2">
                  <a:txBody>
                    <a:bodyPr/>
                    <a:lstStyle/>
                    <a:p>
                      <a:pPr algn="ctr">
                        <a:lnSpc>
                          <a:spcPct val="107000"/>
                        </a:lnSpc>
                        <a:spcAft>
                          <a:spcPts val="0"/>
                        </a:spcAft>
                      </a:pPr>
                      <a:r>
                        <a:rPr lang="tr-TR" sz="800">
                          <a:effectLst/>
                        </a:rPr>
                        <a:t>7</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rowSpan="2">
                  <a:txBody>
                    <a:bodyPr/>
                    <a:lstStyle/>
                    <a:p>
                      <a:pPr algn="ctr">
                        <a:lnSpc>
                          <a:spcPct val="107000"/>
                        </a:lnSpc>
                        <a:spcAft>
                          <a:spcPts val="0"/>
                        </a:spcAft>
                      </a:pPr>
                      <a:r>
                        <a:rPr lang="tr-TR" sz="800">
                          <a:effectLst/>
                        </a:rPr>
                        <a:t>8</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rowSpan="2">
                  <a:txBody>
                    <a:bodyPr/>
                    <a:lstStyle/>
                    <a:p>
                      <a:pPr algn="ctr">
                        <a:lnSpc>
                          <a:spcPct val="107000"/>
                        </a:lnSpc>
                        <a:spcAft>
                          <a:spcPts val="0"/>
                        </a:spcAft>
                      </a:pPr>
                      <a:r>
                        <a:rPr lang="tr-TR" sz="800">
                          <a:effectLst/>
                        </a:rPr>
                        <a:t>9</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4253088572"/>
                  </a:ext>
                </a:extLst>
              </a:tr>
              <a:tr h="228106">
                <a:tc>
                  <a:txBody>
                    <a:bodyPr/>
                    <a:lstStyle/>
                    <a:p>
                      <a:pPr algn="just">
                        <a:spcAft>
                          <a:spcPts val="0"/>
                        </a:spcAft>
                      </a:pPr>
                      <a:r>
                        <a:rPr lang="tr-TR" sz="900" dirty="0">
                          <a:effectLst/>
                        </a:rPr>
                        <a:t>Derece</a:t>
                      </a:r>
                      <a:endParaRPr lang="tr-TR"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90459435"/>
                  </a:ext>
                </a:extLst>
              </a:tr>
              <a:tr h="191269">
                <a:tc>
                  <a:txBody>
                    <a:bodyPr/>
                    <a:lstStyle/>
                    <a:p>
                      <a:pPr algn="ctr">
                        <a:lnSpc>
                          <a:spcPct val="107000"/>
                        </a:lnSpc>
                        <a:spcAft>
                          <a:spcPts val="0"/>
                        </a:spcAft>
                      </a:pPr>
                      <a:r>
                        <a:rPr lang="tr-TR" sz="800">
                          <a:effectLst/>
                        </a:rPr>
                        <a:t>1</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1320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1380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1440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1500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3909734998"/>
                  </a:ext>
                </a:extLst>
              </a:tr>
              <a:tr h="191269">
                <a:tc>
                  <a:txBody>
                    <a:bodyPr/>
                    <a:lstStyle/>
                    <a:p>
                      <a:pPr algn="ctr">
                        <a:lnSpc>
                          <a:spcPct val="107000"/>
                        </a:lnSpc>
                        <a:spcAft>
                          <a:spcPts val="0"/>
                        </a:spcAft>
                      </a:pPr>
                      <a:r>
                        <a:rPr lang="tr-TR" sz="800">
                          <a:effectLst/>
                        </a:rPr>
                        <a:t>2</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1155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1210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1265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1320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1380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1440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3635871555"/>
                  </a:ext>
                </a:extLst>
              </a:tr>
              <a:tr h="191269">
                <a:tc>
                  <a:txBody>
                    <a:bodyPr/>
                    <a:lstStyle/>
                    <a:p>
                      <a:pPr algn="ctr">
                        <a:lnSpc>
                          <a:spcPct val="107000"/>
                        </a:lnSpc>
                        <a:spcAft>
                          <a:spcPts val="0"/>
                        </a:spcAft>
                      </a:pPr>
                      <a:r>
                        <a:rPr lang="tr-TR" sz="800">
                          <a:effectLst/>
                        </a:rPr>
                        <a:t>3</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1020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1065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dirty="0">
                          <a:effectLst/>
                        </a:rPr>
                        <a:t>1110</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1155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1210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1265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1320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1380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4020299401"/>
                  </a:ext>
                </a:extLst>
              </a:tr>
              <a:tr h="191269">
                <a:tc>
                  <a:txBody>
                    <a:bodyPr/>
                    <a:lstStyle/>
                    <a:p>
                      <a:pPr algn="ctr">
                        <a:lnSpc>
                          <a:spcPct val="107000"/>
                        </a:lnSpc>
                        <a:spcAft>
                          <a:spcPts val="0"/>
                        </a:spcAft>
                      </a:pPr>
                      <a:r>
                        <a:rPr lang="tr-TR" sz="800">
                          <a:effectLst/>
                        </a:rPr>
                        <a:t>4</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915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950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985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1020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1065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1110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1155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1210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1265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3777152663"/>
                  </a:ext>
                </a:extLst>
              </a:tr>
              <a:tr h="191269">
                <a:tc>
                  <a:txBody>
                    <a:bodyPr/>
                    <a:lstStyle/>
                    <a:p>
                      <a:pPr algn="ctr">
                        <a:lnSpc>
                          <a:spcPct val="107000"/>
                        </a:lnSpc>
                        <a:spcAft>
                          <a:spcPts val="0"/>
                        </a:spcAft>
                      </a:pPr>
                      <a:r>
                        <a:rPr lang="tr-TR" sz="800">
                          <a:effectLst/>
                        </a:rPr>
                        <a:t>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835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865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895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915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950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985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1020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1065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1110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3857509391"/>
                  </a:ext>
                </a:extLst>
              </a:tr>
              <a:tr h="191269">
                <a:tc>
                  <a:txBody>
                    <a:bodyPr/>
                    <a:lstStyle/>
                    <a:p>
                      <a:pPr algn="ctr">
                        <a:lnSpc>
                          <a:spcPct val="107000"/>
                        </a:lnSpc>
                        <a:spcAft>
                          <a:spcPts val="0"/>
                        </a:spcAft>
                      </a:pPr>
                      <a:r>
                        <a:rPr lang="tr-TR" sz="800">
                          <a:effectLst/>
                        </a:rPr>
                        <a:t>6</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760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785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810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835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865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895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915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950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985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3560201243"/>
                  </a:ext>
                </a:extLst>
              </a:tr>
              <a:tr h="191269">
                <a:tc>
                  <a:txBody>
                    <a:bodyPr/>
                    <a:lstStyle/>
                    <a:p>
                      <a:pPr algn="ctr">
                        <a:lnSpc>
                          <a:spcPct val="107000"/>
                        </a:lnSpc>
                        <a:spcAft>
                          <a:spcPts val="0"/>
                        </a:spcAft>
                      </a:pPr>
                      <a:r>
                        <a:rPr lang="tr-TR" sz="800">
                          <a:effectLst/>
                        </a:rPr>
                        <a:t>7</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705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720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740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760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785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810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835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865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895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1361955608"/>
                  </a:ext>
                </a:extLst>
              </a:tr>
              <a:tr h="191269">
                <a:tc>
                  <a:txBody>
                    <a:bodyPr/>
                    <a:lstStyle/>
                    <a:p>
                      <a:pPr algn="ctr">
                        <a:lnSpc>
                          <a:spcPct val="107000"/>
                        </a:lnSpc>
                        <a:spcAft>
                          <a:spcPts val="0"/>
                        </a:spcAft>
                      </a:pPr>
                      <a:r>
                        <a:rPr lang="tr-TR" sz="800">
                          <a:effectLst/>
                        </a:rPr>
                        <a:t>8</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660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675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690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705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720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740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760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785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810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3484848791"/>
                  </a:ext>
                </a:extLst>
              </a:tr>
              <a:tr h="191269">
                <a:tc>
                  <a:txBody>
                    <a:bodyPr/>
                    <a:lstStyle/>
                    <a:p>
                      <a:pPr algn="ctr">
                        <a:lnSpc>
                          <a:spcPct val="107000"/>
                        </a:lnSpc>
                        <a:spcAft>
                          <a:spcPts val="0"/>
                        </a:spcAft>
                      </a:pPr>
                      <a:r>
                        <a:rPr lang="tr-TR" sz="800">
                          <a:effectLst/>
                        </a:rPr>
                        <a:t>9</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620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630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645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660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675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690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705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720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740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3341742458"/>
                  </a:ext>
                </a:extLst>
              </a:tr>
              <a:tr h="191269">
                <a:tc>
                  <a:txBody>
                    <a:bodyPr/>
                    <a:lstStyle/>
                    <a:p>
                      <a:pPr algn="ctr">
                        <a:lnSpc>
                          <a:spcPct val="107000"/>
                        </a:lnSpc>
                        <a:spcAft>
                          <a:spcPts val="0"/>
                        </a:spcAft>
                      </a:pPr>
                      <a:r>
                        <a:rPr lang="tr-TR" sz="800">
                          <a:effectLst/>
                        </a:rPr>
                        <a:t>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590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600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630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645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660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675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690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788298139"/>
                  </a:ext>
                </a:extLst>
              </a:tr>
              <a:tr h="191269">
                <a:tc>
                  <a:txBody>
                    <a:bodyPr/>
                    <a:lstStyle/>
                    <a:p>
                      <a:pPr algn="ctr">
                        <a:lnSpc>
                          <a:spcPct val="107000"/>
                        </a:lnSpc>
                        <a:spcAft>
                          <a:spcPts val="0"/>
                        </a:spcAft>
                      </a:pPr>
                      <a:r>
                        <a:rPr lang="tr-TR" sz="800">
                          <a:effectLst/>
                        </a:rPr>
                        <a:t>11</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560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570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580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590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600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630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645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3345645825"/>
                  </a:ext>
                </a:extLst>
              </a:tr>
              <a:tr h="191269">
                <a:tc>
                  <a:txBody>
                    <a:bodyPr/>
                    <a:lstStyle/>
                    <a:p>
                      <a:pPr algn="ctr">
                        <a:lnSpc>
                          <a:spcPct val="107000"/>
                        </a:lnSpc>
                        <a:spcAft>
                          <a:spcPts val="0"/>
                        </a:spcAft>
                      </a:pPr>
                      <a:r>
                        <a:rPr lang="tr-TR" sz="800">
                          <a:effectLst/>
                        </a:rPr>
                        <a:t>12</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545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550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555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560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570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580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590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600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610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3432346816"/>
                  </a:ext>
                </a:extLst>
              </a:tr>
              <a:tr h="191269">
                <a:tc>
                  <a:txBody>
                    <a:bodyPr/>
                    <a:lstStyle/>
                    <a:p>
                      <a:pPr algn="ctr">
                        <a:lnSpc>
                          <a:spcPct val="107000"/>
                        </a:lnSpc>
                        <a:spcAft>
                          <a:spcPts val="0"/>
                        </a:spcAft>
                      </a:pPr>
                      <a:r>
                        <a:rPr lang="tr-TR" sz="800">
                          <a:effectLst/>
                        </a:rPr>
                        <a:t>13</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530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535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540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545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550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555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560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570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580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2305690211"/>
                  </a:ext>
                </a:extLst>
              </a:tr>
              <a:tr h="191269">
                <a:tc>
                  <a:txBody>
                    <a:bodyPr/>
                    <a:lstStyle/>
                    <a:p>
                      <a:pPr algn="ctr">
                        <a:lnSpc>
                          <a:spcPct val="107000"/>
                        </a:lnSpc>
                        <a:spcAft>
                          <a:spcPts val="0"/>
                        </a:spcAft>
                      </a:pPr>
                      <a:r>
                        <a:rPr lang="tr-TR" sz="800">
                          <a:effectLst/>
                        </a:rPr>
                        <a:t>14</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515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525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530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535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540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545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550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555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1581723124"/>
                  </a:ext>
                </a:extLst>
              </a:tr>
              <a:tr h="191269">
                <a:tc>
                  <a:txBody>
                    <a:bodyPr/>
                    <a:lstStyle/>
                    <a:p>
                      <a:pPr algn="ctr">
                        <a:lnSpc>
                          <a:spcPct val="107000"/>
                        </a:lnSpc>
                        <a:spcAft>
                          <a:spcPts val="0"/>
                        </a:spcAft>
                      </a:pPr>
                      <a:r>
                        <a:rPr lang="tr-TR" sz="800">
                          <a:effectLst/>
                        </a:rPr>
                        <a:t>15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ctr"/>
                </a:tc>
                <a:tc>
                  <a:txBody>
                    <a:bodyPr/>
                    <a:lstStyle/>
                    <a:p>
                      <a:pPr algn="ctr">
                        <a:lnSpc>
                          <a:spcPct val="107000"/>
                        </a:lnSpc>
                        <a:spcAft>
                          <a:spcPts val="0"/>
                        </a:spcAft>
                      </a:pPr>
                      <a:r>
                        <a:rPr lang="tr-TR" sz="800">
                          <a:effectLst/>
                        </a:rPr>
                        <a:t>500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505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510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515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520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525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530</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a:effectLst/>
                        </a:rPr>
                        <a:t>535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tc>
                  <a:txBody>
                    <a:bodyPr/>
                    <a:lstStyle/>
                    <a:p>
                      <a:pPr algn="ctr">
                        <a:lnSpc>
                          <a:spcPct val="107000"/>
                        </a:lnSpc>
                        <a:spcAft>
                          <a:spcPts val="0"/>
                        </a:spcAft>
                      </a:pPr>
                      <a:r>
                        <a:rPr lang="tr-TR" sz="800" dirty="0">
                          <a:effectLst/>
                        </a:rPr>
                        <a:t>540</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601" marR="48601" marT="0" marB="0" anchor="b"/>
                </a:tc>
                <a:extLst>
                  <a:ext uri="{0D108BD9-81ED-4DB2-BD59-A6C34878D82A}">
                    <a16:rowId xmlns:a16="http://schemas.microsoft.com/office/drawing/2014/main" val="2404335642"/>
                  </a:ext>
                </a:extLst>
              </a:tr>
            </a:tbl>
          </a:graphicData>
        </a:graphic>
      </p:graphicFrame>
    </p:spTree>
    <p:extLst>
      <p:ext uri="{BB962C8B-B14F-4D97-AF65-F5344CB8AC3E}">
        <p14:creationId xmlns:p14="http://schemas.microsoft.com/office/powerpoint/2010/main" val="4113100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8" name="Unvan 5"/>
          <p:cNvSpPr>
            <a:spLocks noGrp="1"/>
          </p:cNvSpPr>
          <p:nvPr>
            <p:ph type="title"/>
          </p:nvPr>
        </p:nvSpPr>
        <p:spPr>
          <a:xfrm>
            <a:off x="136257" y="1362365"/>
            <a:ext cx="3731408" cy="575361"/>
          </a:xfrm>
        </p:spPr>
        <p:txBody>
          <a:bodyPr>
            <a:normAutofit/>
          </a:bodyPr>
          <a:lstStyle/>
          <a:p>
            <a:r>
              <a:rPr lang="tr-TR" sz="1800" u="sng" dirty="0" smtClean="0">
                <a:solidFill>
                  <a:srgbClr val="0070C0"/>
                </a:solidFill>
                <a:latin typeface="+mn-lt"/>
              </a:rPr>
              <a:t>2-TaBAN AYLIĞI</a:t>
            </a:r>
            <a:endParaRPr lang="tr-TR" sz="1800" u="sng" dirty="0">
              <a:solidFill>
                <a:srgbClr val="0070C0"/>
              </a:solidFill>
              <a:latin typeface="+mn-lt"/>
            </a:endParaRPr>
          </a:p>
        </p:txBody>
      </p:sp>
      <p:sp>
        <p:nvSpPr>
          <p:cNvPr id="9" name="İçerik Yer Tutucusu 6"/>
          <p:cNvSpPr txBox="1">
            <a:spLocks/>
          </p:cNvSpPr>
          <p:nvPr/>
        </p:nvSpPr>
        <p:spPr>
          <a:xfrm>
            <a:off x="136257" y="1997211"/>
            <a:ext cx="6876202" cy="2474249"/>
          </a:xfrm>
          <a:prstGeom prst="rect">
            <a:avLst/>
          </a:prstGeom>
        </p:spPr>
        <p:txBody>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pPr>
            <a:r>
              <a:rPr lang="tr-TR" sz="1400" dirty="0" smtClean="0"/>
              <a:t>	</a:t>
            </a:r>
            <a:r>
              <a:rPr lang="tr-TR" sz="1400" dirty="0" smtClean="0">
                <a:solidFill>
                  <a:srgbClr val="0070C0"/>
                </a:solidFill>
              </a:rPr>
              <a:t>27.6.1989 tarihli ve 375 sayılı KHK’nin değişik 1.maddesi hükmü uyarınca; aylıklarını 657 sayılı Devlet Memurları Kanuna ve…2914 sayılı Yükseköğretim Personel Kanuna göre almakta olan personele “1.000” gösterge rakamının taban aylık kat sayısı ile çarpılması sonucunda elde edilen tutar kadar taban aylığı ödenmektedir.</a:t>
            </a:r>
          </a:p>
          <a:p>
            <a:pPr marL="0" indent="0">
              <a:buFont typeface="Arial"/>
              <a:buNone/>
            </a:pPr>
            <a:r>
              <a:rPr lang="tr-TR" dirty="0" smtClean="0">
                <a:solidFill>
                  <a:srgbClr val="0070C0"/>
                </a:solidFill>
              </a:rPr>
              <a:t>        </a:t>
            </a:r>
          </a:p>
          <a:p>
            <a:pPr>
              <a:buClr>
                <a:srgbClr val="0070C0"/>
              </a:buClr>
              <a:buFont typeface="Wingdings" panose="05000000000000000000" pitchFamily="2" charset="2"/>
              <a:buChar char="v"/>
            </a:pPr>
            <a:r>
              <a:rPr lang="tr-TR" sz="2000" b="1" dirty="0" smtClean="0">
                <a:solidFill>
                  <a:srgbClr val="0070C0"/>
                </a:solidFill>
              </a:rPr>
              <a:t>	TABANAYLIĞI = 1000 X  Taban Aylık Katsayısı</a:t>
            </a:r>
            <a:endParaRPr lang="tr-TR" sz="2000" dirty="0" smtClean="0">
              <a:solidFill>
                <a:srgbClr val="0070C0"/>
              </a:solidFill>
            </a:endParaRPr>
          </a:p>
          <a:p>
            <a:endParaRPr lang="tr-TR" dirty="0"/>
          </a:p>
        </p:txBody>
      </p:sp>
    </p:spTree>
    <p:extLst>
      <p:ext uri="{BB962C8B-B14F-4D97-AF65-F5344CB8AC3E}">
        <p14:creationId xmlns:p14="http://schemas.microsoft.com/office/powerpoint/2010/main" val="365725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6" name="Unvan 3"/>
          <p:cNvSpPr>
            <a:spLocks noGrp="1"/>
          </p:cNvSpPr>
          <p:nvPr>
            <p:ph type="title"/>
          </p:nvPr>
        </p:nvSpPr>
        <p:spPr>
          <a:xfrm>
            <a:off x="358677" y="877412"/>
            <a:ext cx="2608572" cy="712819"/>
          </a:xfrm>
        </p:spPr>
        <p:txBody>
          <a:bodyPr>
            <a:noAutofit/>
          </a:bodyPr>
          <a:lstStyle/>
          <a:p>
            <a:pPr defTabSz="648012" fontAlgn="base">
              <a:lnSpc>
                <a:spcPct val="115000"/>
              </a:lnSpc>
              <a:spcAft>
                <a:spcPct val="0"/>
              </a:spcAft>
            </a:pPr>
            <a:r>
              <a:rPr lang="tr-TR" sz="1800" b="1" u="sng" cap="none" dirty="0">
                <a:ln>
                  <a:noFill/>
                </a:ln>
                <a:solidFill>
                  <a:srgbClr val="0070C0"/>
                </a:solidFill>
                <a:latin typeface="+mn-lt"/>
                <a:cs typeface="Times New Roman" pitchFamily="18" charset="0"/>
              </a:rPr>
              <a:t/>
            </a:r>
            <a:br>
              <a:rPr lang="tr-TR" sz="1800" b="1" u="sng" cap="none" dirty="0">
                <a:ln>
                  <a:noFill/>
                </a:ln>
                <a:solidFill>
                  <a:srgbClr val="0070C0"/>
                </a:solidFill>
                <a:latin typeface="+mn-lt"/>
                <a:cs typeface="Times New Roman" pitchFamily="18" charset="0"/>
              </a:rPr>
            </a:br>
            <a:r>
              <a:rPr lang="tr-TR" sz="1800" b="1" u="sng" cap="none" dirty="0" smtClean="0">
                <a:ln>
                  <a:noFill/>
                </a:ln>
                <a:solidFill>
                  <a:srgbClr val="0070C0"/>
                </a:solidFill>
                <a:latin typeface="+mn-lt"/>
                <a:cs typeface="Times New Roman" pitchFamily="18" charset="0"/>
              </a:rPr>
              <a:t>3-EK </a:t>
            </a:r>
            <a:r>
              <a:rPr lang="tr-TR" sz="1800" b="1" u="sng" cap="none" dirty="0">
                <a:ln>
                  <a:noFill/>
                </a:ln>
                <a:solidFill>
                  <a:srgbClr val="0070C0"/>
                </a:solidFill>
                <a:latin typeface="+mn-lt"/>
                <a:cs typeface="Times New Roman" pitchFamily="18" charset="0"/>
              </a:rPr>
              <a:t>GÖSTERGE</a:t>
            </a:r>
            <a:r>
              <a:rPr lang="tr-TR" sz="1800" u="sng" cap="none" dirty="0">
                <a:ln>
                  <a:noFill/>
                </a:ln>
                <a:solidFill>
                  <a:srgbClr val="0070C0"/>
                </a:solidFill>
                <a:latin typeface="+mn-lt"/>
                <a:cs typeface="Times New Roman" pitchFamily="18" charset="0"/>
              </a:rPr>
              <a:t>:</a:t>
            </a:r>
            <a:br>
              <a:rPr lang="tr-TR" sz="1800" u="sng" cap="none" dirty="0">
                <a:ln>
                  <a:noFill/>
                </a:ln>
                <a:solidFill>
                  <a:srgbClr val="0070C0"/>
                </a:solidFill>
                <a:latin typeface="+mn-lt"/>
                <a:cs typeface="Times New Roman" pitchFamily="18" charset="0"/>
              </a:rPr>
            </a:br>
            <a:endParaRPr lang="tr-TR" sz="1800" dirty="0">
              <a:solidFill>
                <a:srgbClr val="0070C0"/>
              </a:solidFill>
              <a:latin typeface="+mn-lt"/>
              <a:cs typeface="Times New Roman" panose="02020603050405020304" pitchFamily="18" charset="0"/>
            </a:endParaRPr>
          </a:p>
        </p:txBody>
      </p:sp>
      <p:sp>
        <p:nvSpPr>
          <p:cNvPr id="7" name="Metin Yer Tutucusu 4"/>
          <p:cNvSpPr txBox="1">
            <a:spLocks/>
          </p:cNvSpPr>
          <p:nvPr/>
        </p:nvSpPr>
        <p:spPr>
          <a:xfrm>
            <a:off x="109436" y="1437065"/>
            <a:ext cx="2608572" cy="3045681"/>
          </a:xfrm>
          <a:prstGeom prst="rect">
            <a:avLst/>
          </a:prstGeom>
        </p:spPr>
        <p:txBody>
          <a:bodyPr>
            <a:no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algn="just"/>
            <a:r>
              <a:rPr lang="tr-TR" sz="1400" dirty="0" smtClean="0">
                <a:solidFill>
                  <a:srgbClr val="0070C0"/>
                </a:solidFill>
                <a:latin typeface="Times New Roman" pitchFamily="18" charset="0"/>
                <a:cs typeface="Times New Roman" pitchFamily="18" charset="0"/>
              </a:rPr>
              <a:t>657 s. Kanuna tabi kurumların kadrolarında bulunan personelin aylıkları; hizmet sınıfları, görev türleri ve aylık alınan dereceler dikkate alınarak bu kanuna ekli I ve II sayılı cetvellerde gösterilen ek gösterge rakamlarının eklenmesi suretiyle hesaplanır. </a:t>
            </a:r>
            <a:br>
              <a:rPr lang="tr-TR" sz="1400" dirty="0" smtClean="0">
                <a:solidFill>
                  <a:srgbClr val="0070C0"/>
                </a:solidFill>
                <a:latin typeface="Times New Roman" pitchFamily="18" charset="0"/>
                <a:cs typeface="Times New Roman" pitchFamily="18" charset="0"/>
              </a:rPr>
            </a:br>
            <a:r>
              <a:rPr lang="tr-TR" sz="1400" dirty="0" smtClean="0">
                <a:solidFill>
                  <a:srgbClr val="0070C0"/>
                </a:solidFill>
                <a:latin typeface="Times New Roman" pitchFamily="18" charset="0"/>
                <a:cs typeface="Times New Roman" pitchFamily="18" charset="0"/>
              </a:rPr>
              <a:t>Üniversite öğretim elamanları için 2914 sayılı Kanuna ekli ek gösterge cetvelinde unvan ve kadro derecelerine göre belirlenen ek gösterge rakamları dikkate alınır.</a:t>
            </a:r>
            <a:br>
              <a:rPr lang="tr-TR" sz="1400" dirty="0" smtClean="0">
                <a:solidFill>
                  <a:srgbClr val="0070C0"/>
                </a:solidFill>
                <a:latin typeface="Times New Roman" pitchFamily="18" charset="0"/>
                <a:cs typeface="Times New Roman" pitchFamily="18" charset="0"/>
              </a:rPr>
            </a:br>
            <a:endParaRPr lang="tr-TR" sz="1400" dirty="0">
              <a:solidFill>
                <a:srgbClr val="0070C0"/>
              </a:solidFill>
            </a:endParaRPr>
          </a:p>
        </p:txBody>
      </p:sp>
      <p:graphicFrame>
        <p:nvGraphicFramePr>
          <p:cNvPr id="10" name="İçerik Yer Tutucusu 1"/>
          <p:cNvGraphicFramePr>
            <a:graphicFrameLocks/>
          </p:cNvGraphicFramePr>
          <p:nvPr>
            <p:extLst>
              <p:ext uri="{D42A27DB-BD31-4B8C-83A1-F6EECF244321}">
                <p14:modId xmlns:p14="http://schemas.microsoft.com/office/powerpoint/2010/main" val="3691322667"/>
              </p:ext>
            </p:extLst>
          </p:nvPr>
        </p:nvGraphicFramePr>
        <p:xfrm>
          <a:off x="2827444" y="1233821"/>
          <a:ext cx="4371870" cy="3452170"/>
        </p:xfrm>
        <a:graphic>
          <a:graphicData uri="http://schemas.openxmlformats.org/drawingml/2006/table">
            <a:tbl>
              <a:tblPr firstRow="1" bandRow="1">
                <a:tableStyleId>{21E4AEA4-8DFA-4A89-87EB-49C32662AFE0}</a:tableStyleId>
              </a:tblPr>
              <a:tblGrid>
                <a:gridCol w="2258000">
                  <a:extLst>
                    <a:ext uri="{9D8B030D-6E8A-4147-A177-3AD203B41FA5}">
                      <a16:colId xmlns:a16="http://schemas.microsoft.com/office/drawing/2014/main" val="441753787"/>
                    </a:ext>
                  </a:extLst>
                </a:gridCol>
                <a:gridCol w="690853">
                  <a:extLst>
                    <a:ext uri="{9D8B030D-6E8A-4147-A177-3AD203B41FA5}">
                      <a16:colId xmlns:a16="http://schemas.microsoft.com/office/drawing/2014/main" val="3210325355"/>
                    </a:ext>
                  </a:extLst>
                </a:gridCol>
                <a:gridCol w="1423017">
                  <a:extLst>
                    <a:ext uri="{9D8B030D-6E8A-4147-A177-3AD203B41FA5}">
                      <a16:colId xmlns:a16="http://schemas.microsoft.com/office/drawing/2014/main" val="2451846269"/>
                    </a:ext>
                  </a:extLst>
                </a:gridCol>
              </a:tblGrid>
              <a:tr h="345217">
                <a:tc gridSpan="3">
                  <a:txBody>
                    <a:bodyPr/>
                    <a:lstStyle/>
                    <a:p>
                      <a:r>
                        <a:rPr lang="tr-TR" sz="1300" dirty="0" smtClean="0"/>
                        <a:t>Genel İdare Hizmetleri Ek Gösterge Cetveli</a:t>
                      </a:r>
                      <a:endParaRPr lang="tr-TR" sz="1300" dirty="0"/>
                    </a:p>
                  </a:txBody>
                  <a:tcPr marL="79994" marR="79994" marT="32401" marB="32401"/>
                </a:tc>
                <a:tc hMerge="1">
                  <a:txBody>
                    <a:bodyPr/>
                    <a:lstStyle/>
                    <a:p>
                      <a:endParaRPr lang="tr-TR" sz="1500" dirty="0"/>
                    </a:p>
                  </a:txBody>
                  <a:tcPr marL="112877" marR="112877"/>
                </a:tc>
                <a:tc hMerge="1">
                  <a:txBody>
                    <a:bodyPr/>
                    <a:lstStyle/>
                    <a:p>
                      <a:endParaRPr lang="tr-TR" sz="1500" dirty="0"/>
                    </a:p>
                  </a:txBody>
                  <a:tcPr marL="112877" marR="112877"/>
                </a:tc>
                <a:extLst>
                  <a:ext uri="{0D108BD9-81ED-4DB2-BD59-A6C34878D82A}">
                    <a16:rowId xmlns:a16="http://schemas.microsoft.com/office/drawing/2014/main" val="4130412567"/>
                  </a:ext>
                </a:extLst>
              </a:tr>
              <a:tr h="345217">
                <a:tc>
                  <a:txBody>
                    <a:bodyPr/>
                    <a:lstStyle/>
                    <a:p>
                      <a:endParaRPr lang="tr-TR" sz="1300" dirty="0"/>
                    </a:p>
                  </a:txBody>
                  <a:tcPr marL="79994" marR="79994" marT="32401" marB="32401"/>
                </a:tc>
                <a:tc>
                  <a:txBody>
                    <a:bodyPr/>
                    <a:lstStyle/>
                    <a:p>
                      <a:r>
                        <a:rPr lang="tr-TR" sz="1000" dirty="0" smtClean="0"/>
                        <a:t>Derece</a:t>
                      </a:r>
                      <a:endParaRPr lang="tr-TR" sz="1000" dirty="0"/>
                    </a:p>
                  </a:txBody>
                  <a:tcPr marL="79994" marR="79994" marT="32401" marB="32401"/>
                </a:tc>
                <a:tc>
                  <a:txBody>
                    <a:bodyPr/>
                    <a:lstStyle/>
                    <a:p>
                      <a:r>
                        <a:rPr lang="tr-TR" sz="1000" dirty="0" smtClean="0"/>
                        <a:t>Ek Gösterge</a:t>
                      </a:r>
                      <a:endParaRPr lang="tr-TR" sz="1000" dirty="0"/>
                    </a:p>
                  </a:txBody>
                  <a:tcPr marL="79994" marR="79994" marT="32401" marB="32401"/>
                </a:tc>
                <a:extLst>
                  <a:ext uri="{0D108BD9-81ED-4DB2-BD59-A6C34878D82A}">
                    <a16:rowId xmlns:a16="http://schemas.microsoft.com/office/drawing/2014/main" val="1157519324"/>
                  </a:ext>
                </a:extLst>
              </a:tr>
              <a:tr h="34521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dirty="0" smtClean="0"/>
                        <a:t>Yükseköğretim Görenler</a:t>
                      </a:r>
                      <a:endParaRPr lang="tr-TR" sz="1300" dirty="0"/>
                    </a:p>
                  </a:txBody>
                  <a:tcPr marL="79994" marR="79994" marT="32401" marB="32401"/>
                </a:tc>
                <a:tc>
                  <a:txBody>
                    <a:bodyPr/>
                    <a:lstStyle/>
                    <a:p>
                      <a:r>
                        <a:rPr lang="tr-TR" sz="1300" dirty="0" smtClean="0"/>
                        <a:t>1</a:t>
                      </a:r>
                      <a:endParaRPr lang="tr-TR" sz="1300" dirty="0"/>
                    </a:p>
                  </a:txBody>
                  <a:tcPr marL="79994" marR="79994" marT="32401" marB="32401"/>
                </a:tc>
                <a:tc>
                  <a:txBody>
                    <a:bodyPr/>
                    <a:lstStyle/>
                    <a:p>
                      <a:r>
                        <a:rPr lang="tr-TR" sz="1300" dirty="0" smtClean="0"/>
                        <a:t>2800</a:t>
                      </a:r>
                      <a:endParaRPr lang="tr-TR" sz="1300" dirty="0"/>
                    </a:p>
                  </a:txBody>
                  <a:tcPr marL="79994" marR="79994" marT="32401" marB="32401"/>
                </a:tc>
                <a:extLst>
                  <a:ext uri="{0D108BD9-81ED-4DB2-BD59-A6C34878D82A}">
                    <a16:rowId xmlns:a16="http://schemas.microsoft.com/office/drawing/2014/main" val="1946424249"/>
                  </a:ext>
                </a:extLst>
              </a:tr>
              <a:tr h="345217">
                <a:tc>
                  <a:txBody>
                    <a:bodyPr/>
                    <a:lstStyle/>
                    <a:p>
                      <a:endParaRPr lang="tr-TR" sz="1300" dirty="0"/>
                    </a:p>
                  </a:txBody>
                  <a:tcPr marL="79994" marR="79994" marT="32401" marB="32401"/>
                </a:tc>
                <a:tc>
                  <a:txBody>
                    <a:bodyPr/>
                    <a:lstStyle/>
                    <a:p>
                      <a:r>
                        <a:rPr lang="tr-TR" sz="1300" dirty="0" smtClean="0"/>
                        <a:t>2</a:t>
                      </a:r>
                      <a:endParaRPr lang="tr-TR" sz="1300" dirty="0"/>
                    </a:p>
                  </a:txBody>
                  <a:tcPr marL="79994" marR="79994" marT="32401" marB="32401"/>
                </a:tc>
                <a:tc>
                  <a:txBody>
                    <a:bodyPr/>
                    <a:lstStyle/>
                    <a:p>
                      <a:r>
                        <a:rPr lang="tr-TR" sz="1300" dirty="0" smtClean="0"/>
                        <a:t>2200</a:t>
                      </a:r>
                      <a:endParaRPr lang="tr-TR" sz="1300" dirty="0"/>
                    </a:p>
                  </a:txBody>
                  <a:tcPr marL="79994" marR="79994" marT="32401" marB="32401"/>
                </a:tc>
                <a:extLst>
                  <a:ext uri="{0D108BD9-81ED-4DB2-BD59-A6C34878D82A}">
                    <a16:rowId xmlns:a16="http://schemas.microsoft.com/office/drawing/2014/main" val="3515921568"/>
                  </a:ext>
                </a:extLst>
              </a:tr>
              <a:tr h="345217">
                <a:tc>
                  <a:txBody>
                    <a:bodyPr/>
                    <a:lstStyle/>
                    <a:p>
                      <a:endParaRPr lang="tr-TR" sz="1300" dirty="0"/>
                    </a:p>
                  </a:txBody>
                  <a:tcPr marL="79994" marR="79994" marT="32401" marB="32401"/>
                </a:tc>
                <a:tc>
                  <a:txBody>
                    <a:bodyPr/>
                    <a:lstStyle/>
                    <a:p>
                      <a:r>
                        <a:rPr lang="tr-TR" sz="1300" dirty="0" smtClean="0"/>
                        <a:t>3</a:t>
                      </a:r>
                      <a:endParaRPr lang="tr-TR" sz="1300" dirty="0"/>
                    </a:p>
                  </a:txBody>
                  <a:tcPr marL="79994" marR="79994" marT="32401" marB="32401"/>
                </a:tc>
                <a:tc>
                  <a:txBody>
                    <a:bodyPr/>
                    <a:lstStyle/>
                    <a:p>
                      <a:r>
                        <a:rPr lang="tr-TR" sz="1300" dirty="0" smtClean="0"/>
                        <a:t>1700</a:t>
                      </a:r>
                      <a:endParaRPr lang="tr-TR" sz="1300" dirty="0"/>
                    </a:p>
                  </a:txBody>
                  <a:tcPr marL="79994" marR="79994" marT="32401" marB="32401"/>
                </a:tc>
                <a:extLst>
                  <a:ext uri="{0D108BD9-81ED-4DB2-BD59-A6C34878D82A}">
                    <a16:rowId xmlns:a16="http://schemas.microsoft.com/office/drawing/2014/main" val="3975865710"/>
                  </a:ext>
                </a:extLst>
              </a:tr>
              <a:tr h="345217">
                <a:tc>
                  <a:txBody>
                    <a:bodyPr/>
                    <a:lstStyle/>
                    <a:p>
                      <a:endParaRPr lang="tr-TR" sz="1300" dirty="0"/>
                    </a:p>
                  </a:txBody>
                  <a:tcPr marL="79994" marR="79994" marT="32401" marB="32401"/>
                </a:tc>
                <a:tc>
                  <a:txBody>
                    <a:bodyPr/>
                    <a:lstStyle/>
                    <a:p>
                      <a:r>
                        <a:rPr lang="tr-TR" sz="1300" dirty="0" smtClean="0"/>
                        <a:t>4</a:t>
                      </a:r>
                      <a:endParaRPr lang="tr-TR" sz="1300" dirty="0"/>
                    </a:p>
                  </a:txBody>
                  <a:tcPr marL="79994" marR="79994" marT="32401" marB="32401"/>
                </a:tc>
                <a:tc>
                  <a:txBody>
                    <a:bodyPr/>
                    <a:lstStyle/>
                    <a:p>
                      <a:r>
                        <a:rPr lang="tr-TR" sz="1300" dirty="0" smtClean="0"/>
                        <a:t>1400</a:t>
                      </a:r>
                      <a:endParaRPr lang="tr-TR" sz="1300" dirty="0"/>
                    </a:p>
                  </a:txBody>
                  <a:tcPr marL="79994" marR="79994" marT="32401" marB="32401"/>
                </a:tc>
                <a:extLst>
                  <a:ext uri="{0D108BD9-81ED-4DB2-BD59-A6C34878D82A}">
                    <a16:rowId xmlns:a16="http://schemas.microsoft.com/office/drawing/2014/main" val="1373361547"/>
                  </a:ext>
                </a:extLst>
              </a:tr>
              <a:tr h="34521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dirty="0" smtClean="0"/>
                        <a:t>Diğerleri</a:t>
                      </a:r>
                      <a:endParaRPr lang="tr-TR" sz="1300" dirty="0"/>
                    </a:p>
                  </a:txBody>
                  <a:tcPr marL="79994" marR="79994" marT="32401" marB="32401"/>
                </a:tc>
                <a:tc>
                  <a:txBody>
                    <a:bodyPr/>
                    <a:lstStyle/>
                    <a:p>
                      <a:r>
                        <a:rPr lang="tr-TR" sz="1300" dirty="0" smtClean="0"/>
                        <a:t>1</a:t>
                      </a:r>
                      <a:endParaRPr lang="tr-TR" sz="1300" dirty="0"/>
                    </a:p>
                  </a:txBody>
                  <a:tcPr marL="79994" marR="79994" marT="32401" marB="32401"/>
                </a:tc>
                <a:tc>
                  <a:txBody>
                    <a:bodyPr/>
                    <a:lstStyle/>
                    <a:p>
                      <a:r>
                        <a:rPr lang="tr-TR" sz="1300" dirty="0" smtClean="0"/>
                        <a:t>2100</a:t>
                      </a:r>
                      <a:endParaRPr lang="tr-TR" sz="1300" dirty="0"/>
                    </a:p>
                  </a:txBody>
                  <a:tcPr marL="79994" marR="79994" marT="32401" marB="32401"/>
                </a:tc>
                <a:extLst>
                  <a:ext uri="{0D108BD9-81ED-4DB2-BD59-A6C34878D82A}">
                    <a16:rowId xmlns:a16="http://schemas.microsoft.com/office/drawing/2014/main" val="16483628"/>
                  </a:ext>
                </a:extLst>
              </a:tr>
              <a:tr h="345217">
                <a:tc>
                  <a:txBody>
                    <a:bodyPr/>
                    <a:lstStyle/>
                    <a:p>
                      <a:endParaRPr lang="tr-TR" sz="1300"/>
                    </a:p>
                  </a:txBody>
                  <a:tcPr marL="79994" marR="79994" marT="32401" marB="32401"/>
                </a:tc>
                <a:tc>
                  <a:txBody>
                    <a:bodyPr/>
                    <a:lstStyle/>
                    <a:p>
                      <a:r>
                        <a:rPr lang="tr-TR" sz="1300" dirty="0" smtClean="0"/>
                        <a:t>2</a:t>
                      </a:r>
                      <a:endParaRPr lang="tr-TR" sz="1300" dirty="0"/>
                    </a:p>
                  </a:txBody>
                  <a:tcPr marL="79994" marR="79994" marT="32401" marB="32401"/>
                </a:tc>
                <a:tc>
                  <a:txBody>
                    <a:bodyPr/>
                    <a:lstStyle/>
                    <a:p>
                      <a:r>
                        <a:rPr lang="tr-TR" sz="1300" dirty="0" smtClean="0"/>
                        <a:t>1700</a:t>
                      </a:r>
                      <a:endParaRPr lang="tr-TR" sz="1300" dirty="0"/>
                    </a:p>
                  </a:txBody>
                  <a:tcPr marL="79994" marR="79994" marT="32401" marB="32401"/>
                </a:tc>
                <a:extLst>
                  <a:ext uri="{0D108BD9-81ED-4DB2-BD59-A6C34878D82A}">
                    <a16:rowId xmlns:a16="http://schemas.microsoft.com/office/drawing/2014/main" val="2411162666"/>
                  </a:ext>
                </a:extLst>
              </a:tr>
              <a:tr h="345217">
                <a:tc>
                  <a:txBody>
                    <a:bodyPr/>
                    <a:lstStyle/>
                    <a:p>
                      <a:endParaRPr lang="tr-TR" sz="1300"/>
                    </a:p>
                  </a:txBody>
                  <a:tcPr marL="79994" marR="79994" marT="32401" marB="32401"/>
                </a:tc>
                <a:tc>
                  <a:txBody>
                    <a:bodyPr/>
                    <a:lstStyle/>
                    <a:p>
                      <a:r>
                        <a:rPr lang="tr-TR" sz="1300" dirty="0" smtClean="0"/>
                        <a:t>3</a:t>
                      </a:r>
                      <a:endParaRPr lang="tr-TR" sz="1300" dirty="0"/>
                    </a:p>
                  </a:txBody>
                  <a:tcPr marL="79994" marR="79994" marT="32401" marB="32401"/>
                </a:tc>
                <a:tc>
                  <a:txBody>
                    <a:bodyPr/>
                    <a:lstStyle/>
                    <a:p>
                      <a:r>
                        <a:rPr lang="tr-TR" sz="1300" dirty="0" smtClean="0"/>
                        <a:t>1400</a:t>
                      </a:r>
                      <a:endParaRPr lang="tr-TR" sz="1300" dirty="0"/>
                    </a:p>
                  </a:txBody>
                  <a:tcPr marL="79994" marR="79994" marT="32401" marB="32401"/>
                </a:tc>
                <a:extLst>
                  <a:ext uri="{0D108BD9-81ED-4DB2-BD59-A6C34878D82A}">
                    <a16:rowId xmlns:a16="http://schemas.microsoft.com/office/drawing/2014/main" val="2830484290"/>
                  </a:ext>
                </a:extLst>
              </a:tr>
              <a:tr h="345217">
                <a:tc>
                  <a:txBody>
                    <a:bodyPr/>
                    <a:lstStyle/>
                    <a:p>
                      <a:endParaRPr lang="tr-TR" sz="1300"/>
                    </a:p>
                  </a:txBody>
                  <a:tcPr marL="79994" marR="79994" marT="32401" marB="32401"/>
                </a:tc>
                <a:tc>
                  <a:txBody>
                    <a:bodyPr/>
                    <a:lstStyle/>
                    <a:p>
                      <a:r>
                        <a:rPr lang="tr-TR" sz="1300" dirty="0" smtClean="0"/>
                        <a:t>4</a:t>
                      </a:r>
                      <a:endParaRPr lang="tr-TR" sz="1300" dirty="0"/>
                    </a:p>
                  </a:txBody>
                  <a:tcPr marL="79994" marR="79994" marT="32401" marB="32401"/>
                </a:tc>
                <a:tc>
                  <a:txBody>
                    <a:bodyPr/>
                    <a:lstStyle/>
                    <a:p>
                      <a:r>
                        <a:rPr lang="tr-TR" sz="1300" dirty="0" smtClean="0"/>
                        <a:t>1250</a:t>
                      </a:r>
                      <a:endParaRPr lang="tr-TR" sz="1300" dirty="0"/>
                    </a:p>
                  </a:txBody>
                  <a:tcPr marL="79994" marR="79994" marT="32401" marB="32401"/>
                </a:tc>
                <a:extLst>
                  <a:ext uri="{0D108BD9-81ED-4DB2-BD59-A6C34878D82A}">
                    <a16:rowId xmlns:a16="http://schemas.microsoft.com/office/drawing/2014/main" val="1798047936"/>
                  </a:ext>
                </a:extLst>
              </a:tr>
            </a:tbl>
          </a:graphicData>
        </a:graphic>
      </p:graphicFrame>
    </p:spTree>
    <p:extLst>
      <p:ext uri="{BB962C8B-B14F-4D97-AF65-F5344CB8AC3E}">
        <p14:creationId xmlns:p14="http://schemas.microsoft.com/office/powerpoint/2010/main" val="3448282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8" name="Unvan 1"/>
          <p:cNvSpPr>
            <a:spLocks noGrp="1"/>
          </p:cNvSpPr>
          <p:nvPr>
            <p:ph type="title"/>
          </p:nvPr>
        </p:nvSpPr>
        <p:spPr>
          <a:xfrm>
            <a:off x="0" y="1084337"/>
            <a:ext cx="7179944" cy="422193"/>
          </a:xfrm>
        </p:spPr>
        <p:txBody>
          <a:bodyPr>
            <a:noAutofit/>
          </a:bodyPr>
          <a:lstStyle/>
          <a:p>
            <a:pPr algn="ctr"/>
            <a:r>
              <a:rPr lang="tr-TR" sz="2400" b="1" dirty="0">
                <a:solidFill>
                  <a:srgbClr val="0070C0"/>
                </a:solidFill>
                <a:latin typeface="+mn-lt"/>
              </a:rPr>
              <a:t>Akademik Personel Ek Gösterge tablosu</a:t>
            </a:r>
          </a:p>
        </p:txBody>
      </p:sp>
      <p:graphicFrame>
        <p:nvGraphicFramePr>
          <p:cNvPr id="9" name="İçerik Yer Tutucusu 5"/>
          <p:cNvGraphicFramePr>
            <a:graphicFrameLocks/>
          </p:cNvGraphicFramePr>
          <p:nvPr>
            <p:extLst>
              <p:ext uri="{D42A27DB-BD31-4B8C-83A1-F6EECF244321}">
                <p14:modId xmlns:p14="http://schemas.microsoft.com/office/powerpoint/2010/main" val="638323296"/>
              </p:ext>
            </p:extLst>
          </p:nvPr>
        </p:nvGraphicFramePr>
        <p:xfrm>
          <a:off x="9684" y="1506530"/>
          <a:ext cx="7179945" cy="2332862"/>
        </p:xfrm>
        <a:graphic>
          <a:graphicData uri="http://schemas.openxmlformats.org/drawingml/2006/table">
            <a:tbl>
              <a:tblPr firstRow="1" bandRow="1">
                <a:tableStyleId>{21E4AEA4-8DFA-4A89-87EB-49C32662AFE0}</a:tableStyleId>
              </a:tblPr>
              <a:tblGrid>
                <a:gridCol w="4768820">
                  <a:extLst>
                    <a:ext uri="{9D8B030D-6E8A-4147-A177-3AD203B41FA5}">
                      <a16:colId xmlns:a16="http://schemas.microsoft.com/office/drawing/2014/main" val="1918387574"/>
                    </a:ext>
                  </a:extLst>
                </a:gridCol>
                <a:gridCol w="1030937">
                  <a:extLst>
                    <a:ext uri="{9D8B030D-6E8A-4147-A177-3AD203B41FA5}">
                      <a16:colId xmlns:a16="http://schemas.microsoft.com/office/drawing/2014/main" val="2963628216"/>
                    </a:ext>
                  </a:extLst>
                </a:gridCol>
                <a:gridCol w="1380188">
                  <a:extLst>
                    <a:ext uri="{9D8B030D-6E8A-4147-A177-3AD203B41FA5}">
                      <a16:colId xmlns:a16="http://schemas.microsoft.com/office/drawing/2014/main" val="2869100653"/>
                    </a:ext>
                  </a:extLst>
                </a:gridCol>
              </a:tblGrid>
              <a:tr h="266407">
                <a:tc>
                  <a:txBody>
                    <a:bodyPr/>
                    <a:lstStyle/>
                    <a:p>
                      <a:r>
                        <a:rPr lang="tr-TR" sz="1300" dirty="0" smtClean="0"/>
                        <a:t>Unvanı</a:t>
                      </a:r>
                      <a:endParaRPr lang="tr-TR" sz="1300" dirty="0"/>
                    </a:p>
                  </a:txBody>
                  <a:tcPr marL="64802" marR="64802" marT="32401" marB="32401"/>
                </a:tc>
                <a:tc>
                  <a:txBody>
                    <a:bodyPr/>
                    <a:lstStyle/>
                    <a:p>
                      <a:r>
                        <a:rPr lang="tr-TR" sz="1300" dirty="0" smtClean="0"/>
                        <a:t>Derecesi</a:t>
                      </a:r>
                      <a:endParaRPr lang="tr-TR" sz="1300" dirty="0"/>
                    </a:p>
                  </a:txBody>
                  <a:tcPr marL="64802" marR="64802" marT="32401" marB="32401"/>
                </a:tc>
                <a:tc>
                  <a:txBody>
                    <a:bodyPr/>
                    <a:lstStyle/>
                    <a:p>
                      <a:r>
                        <a:rPr lang="tr-TR" sz="1300" dirty="0" smtClean="0"/>
                        <a:t>Ek Gösterge</a:t>
                      </a:r>
                      <a:endParaRPr lang="tr-TR" sz="1300" dirty="0"/>
                    </a:p>
                  </a:txBody>
                  <a:tcPr marL="64802" marR="64802" marT="32401" marB="32401"/>
                </a:tc>
                <a:extLst>
                  <a:ext uri="{0D108BD9-81ED-4DB2-BD59-A6C34878D82A}">
                    <a16:rowId xmlns:a16="http://schemas.microsoft.com/office/drawing/2014/main" val="3801276217"/>
                  </a:ext>
                </a:extLst>
              </a:tr>
              <a:tr h="468013">
                <a:tc>
                  <a:txBody>
                    <a:bodyPr/>
                    <a:lstStyle/>
                    <a:p>
                      <a:r>
                        <a:rPr lang="tr-TR" sz="1300" dirty="0" smtClean="0"/>
                        <a:t>Profesörlerden Rektör,</a:t>
                      </a:r>
                      <a:r>
                        <a:rPr lang="tr-TR" sz="1300" baseline="0" dirty="0" smtClean="0"/>
                        <a:t> Rektör Yrd., Dekan, Dekan Yrd., Yüksekokul </a:t>
                      </a:r>
                      <a:r>
                        <a:rPr lang="tr-TR" sz="1300" baseline="0" dirty="0" err="1" smtClean="0"/>
                        <a:t>Müd</a:t>
                      </a:r>
                      <a:r>
                        <a:rPr lang="tr-TR" sz="1300" baseline="0" dirty="0" smtClean="0"/>
                        <a:t>. Olanlar ile profesörlük kadrosunda 4 yılını tamamlamış olanlar</a:t>
                      </a:r>
                      <a:endParaRPr lang="tr-TR" sz="1300" dirty="0"/>
                    </a:p>
                  </a:txBody>
                  <a:tcPr marL="64802" marR="64802" marT="32401" marB="32401"/>
                </a:tc>
                <a:tc>
                  <a:txBody>
                    <a:bodyPr/>
                    <a:lstStyle/>
                    <a:p>
                      <a:r>
                        <a:rPr lang="tr-TR" sz="1300" dirty="0" smtClean="0"/>
                        <a:t>1</a:t>
                      </a:r>
                      <a:endParaRPr lang="tr-TR" sz="1300" dirty="0"/>
                    </a:p>
                  </a:txBody>
                  <a:tcPr marL="64802" marR="64802" marT="32401" marB="32401"/>
                </a:tc>
                <a:tc>
                  <a:txBody>
                    <a:bodyPr/>
                    <a:lstStyle/>
                    <a:p>
                      <a:r>
                        <a:rPr lang="tr-TR" sz="1300" dirty="0" smtClean="0"/>
                        <a:t>7000</a:t>
                      </a:r>
                      <a:endParaRPr lang="tr-TR" sz="1300" dirty="0"/>
                    </a:p>
                  </a:txBody>
                  <a:tcPr marL="64802" marR="64802" marT="32401" marB="32401"/>
                </a:tc>
                <a:extLst>
                  <a:ext uri="{0D108BD9-81ED-4DB2-BD59-A6C34878D82A}">
                    <a16:rowId xmlns:a16="http://schemas.microsoft.com/office/drawing/2014/main" val="1666781812"/>
                  </a:ext>
                </a:extLst>
              </a:tr>
              <a:tr h="266407">
                <a:tc>
                  <a:txBody>
                    <a:bodyPr/>
                    <a:lstStyle/>
                    <a:p>
                      <a:r>
                        <a:rPr lang="tr-TR" sz="1300" dirty="0" smtClean="0"/>
                        <a:t>Profesörler</a:t>
                      </a:r>
                      <a:endParaRPr lang="tr-TR" sz="1300" dirty="0"/>
                    </a:p>
                  </a:txBody>
                  <a:tcPr marL="64802" marR="64802" marT="32401" marB="32401"/>
                </a:tc>
                <a:tc>
                  <a:txBody>
                    <a:bodyPr/>
                    <a:lstStyle/>
                    <a:p>
                      <a:r>
                        <a:rPr lang="tr-TR" sz="1300" dirty="0" smtClean="0"/>
                        <a:t>1</a:t>
                      </a:r>
                      <a:endParaRPr lang="tr-TR" sz="1300" dirty="0"/>
                    </a:p>
                  </a:txBody>
                  <a:tcPr marL="64802" marR="64802" marT="32401" marB="32401"/>
                </a:tc>
                <a:tc>
                  <a:txBody>
                    <a:bodyPr/>
                    <a:lstStyle/>
                    <a:p>
                      <a:r>
                        <a:rPr lang="tr-TR" sz="1300" dirty="0" smtClean="0"/>
                        <a:t>5900</a:t>
                      </a:r>
                      <a:endParaRPr lang="tr-TR" sz="1300" dirty="0"/>
                    </a:p>
                  </a:txBody>
                  <a:tcPr marL="64802" marR="64802" marT="32401" marB="32401"/>
                </a:tc>
                <a:extLst>
                  <a:ext uri="{0D108BD9-81ED-4DB2-BD59-A6C34878D82A}">
                    <a16:rowId xmlns:a16="http://schemas.microsoft.com/office/drawing/2014/main" val="887483813"/>
                  </a:ext>
                </a:extLst>
              </a:tr>
              <a:tr h="266407">
                <a:tc>
                  <a:txBody>
                    <a:bodyPr/>
                    <a:lstStyle/>
                    <a:p>
                      <a:r>
                        <a:rPr lang="tr-TR" sz="1300" dirty="0" smtClean="0"/>
                        <a:t>Doçentler</a:t>
                      </a:r>
                      <a:endParaRPr lang="tr-TR" sz="1300" dirty="0"/>
                    </a:p>
                  </a:txBody>
                  <a:tcPr marL="64802" marR="64802" marT="32401" marB="32401"/>
                </a:tc>
                <a:tc>
                  <a:txBody>
                    <a:bodyPr/>
                    <a:lstStyle/>
                    <a:p>
                      <a:r>
                        <a:rPr lang="tr-TR" sz="1300" dirty="0" smtClean="0"/>
                        <a:t>1-3</a:t>
                      </a:r>
                      <a:endParaRPr lang="tr-TR" sz="1300" dirty="0"/>
                    </a:p>
                  </a:txBody>
                  <a:tcPr marL="64802" marR="64802" marT="32401" marB="32401"/>
                </a:tc>
                <a:tc>
                  <a:txBody>
                    <a:bodyPr/>
                    <a:lstStyle/>
                    <a:p>
                      <a:r>
                        <a:rPr lang="tr-TR" sz="1300" dirty="0" smtClean="0"/>
                        <a:t>5400</a:t>
                      </a:r>
                      <a:endParaRPr lang="tr-TR" sz="1300" dirty="0"/>
                    </a:p>
                  </a:txBody>
                  <a:tcPr marL="64802" marR="64802" marT="32401" marB="32401"/>
                </a:tc>
                <a:extLst>
                  <a:ext uri="{0D108BD9-81ED-4DB2-BD59-A6C34878D82A}">
                    <a16:rowId xmlns:a16="http://schemas.microsoft.com/office/drawing/2014/main" val="437167130"/>
                  </a:ext>
                </a:extLst>
              </a:tr>
              <a:tr h="266407">
                <a:tc>
                  <a:txBody>
                    <a:bodyPr/>
                    <a:lstStyle/>
                    <a:p>
                      <a:r>
                        <a:rPr lang="tr-TR" sz="1300" dirty="0" smtClean="0"/>
                        <a:t>Doktor Öğretim</a:t>
                      </a:r>
                      <a:r>
                        <a:rPr lang="tr-TR" sz="1300" baseline="0" dirty="0" smtClean="0"/>
                        <a:t> Üyeleri</a:t>
                      </a:r>
                      <a:endParaRPr lang="tr-TR" sz="1300" dirty="0"/>
                    </a:p>
                  </a:txBody>
                  <a:tcPr marL="64802" marR="64802" marT="32401" marB="32401"/>
                </a:tc>
                <a:tc>
                  <a:txBody>
                    <a:bodyPr/>
                    <a:lstStyle/>
                    <a:p>
                      <a:r>
                        <a:rPr lang="tr-TR" sz="1300" dirty="0" smtClean="0"/>
                        <a:t>1-5</a:t>
                      </a:r>
                      <a:endParaRPr lang="tr-TR" sz="1300" dirty="0"/>
                    </a:p>
                  </a:txBody>
                  <a:tcPr marL="64802" marR="64802" marT="32401" marB="32401"/>
                </a:tc>
                <a:tc>
                  <a:txBody>
                    <a:bodyPr/>
                    <a:lstStyle/>
                    <a:p>
                      <a:r>
                        <a:rPr lang="tr-TR" sz="1300" dirty="0" smtClean="0"/>
                        <a:t>4200</a:t>
                      </a:r>
                      <a:endParaRPr lang="tr-TR" sz="1300" dirty="0"/>
                    </a:p>
                  </a:txBody>
                  <a:tcPr marL="64802" marR="64802" marT="32401" marB="32401"/>
                </a:tc>
                <a:extLst>
                  <a:ext uri="{0D108BD9-81ED-4DB2-BD59-A6C34878D82A}">
                    <a16:rowId xmlns:a16="http://schemas.microsoft.com/office/drawing/2014/main" val="1170554694"/>
                  </a:ext>
                </a:extLst>
              </a:tr>
              <a:tr h="266407">
                <a:tc>
                  <a:txBody>
                    <a:bodyPr/>
                    <a:lstStyle/>
                    <a:p>
                      <a:r>
                        <a:rPr lang="tr-TR" sz="1300" dirty="0" smtClean="0"/>
                        <a:t>Öğretim Görevlisi ve Araştırma</a:t>
                      </a:r>
                      <a:r>
                        <a:rPr lang="tr-TR" sz="1300" baseline="0" dirty="0" smtClean="0"/>
                        <a:t> Görevlileri</a:t>
                      </a:r>
                      <a:endParaRPr lang="tr-TR" sz="1300" dirty="0"/>
                    </a:p>
                  </a:txBody>
                  <a:tcPr marL="64802" marR="64802" marT="32401" marB="32401"/>
                </a:tc>
                <a:tc>
                  <a:txBody>
                    <a:bodyPr/>
                    <a:lstStyle/>
                    <a:p>
                      <a:r>
                        <a:rPr lang="tr-TR" sz="1300" dirty="0" smtClean="0"/>
                        <a:t>1</a:t>
                      </a:r>
                      <a:endParaRPr lang="tr-TR" sz="1300" dirty="0"/>
                    </a:p>
                  </a:txBody>
                  <a:tcPr marL="64802" marR="64802" marT="32401" marB="32401"/>
                </a:tc>
                <a:tc>
                  <a:txBody>
                    <a:bodyPr/>
                    <a:lstStyle/>
                    <a:p>
                      <a:r>
                        <a:rPr lang="tr-TR" sz="1300" dirty="0" smtClean="0"/>
                        <a:t>4200</a:t>
                      </a:r>
                      <a:endParaRPr lang="tr-TR" sz="1300" dirty="0"/>
                    </a:p>
                  </a:txBody>
                  <a:tcPr marL="64802" marR="64802" marT="32401" marB="32401"/>
                </a:tc>
                <a:extLst>
                  <a:ext uri="{0D108BD9-81ED-4DB2-BD59-A6C34878D82A}">
                    <a16:rowId xmlns:a16="http://schemas.microsoft.com/office/drawing/2014/main" val="1560548801"/>
                  </a:ext>
                </a:extLst>
              </a:tr>
              <a:tr h="266407">
                <a:tc>
                  <a:txBody>
                    <a:bodyPr/>
                    <a:lstStyle/>
                    <a:p>
                      <a:endParaRPr lang="tr-TR" sz="1300"/>
                    </a:p>
                  </a:txBody>
                  <a:tcPr marL="64802" marR="64802" marT="32401" marB="32401"/>
                </a:tc>
                <a:tc>
                  <a:txBody>
                    <a:bodyPr/>
                    <a:lstStyle/>
                    <a:p>
                      <a:r>
                        <a:rPr lang="tr-TR" sz="1300" dirty="0" smtClean="0"/>
                        <a:t>2</a:t>
                      </a:r>
                      <a:endParaRPr lang="tr-TR" sz="1300" dirty="0"/>
                    </a:p>
                  </a:txBody>
                  <a:tcPr marL="64802" marR="64802" marT="32401" marB="32401"/>
                </a:tc>
                <a:tc>
                  <a:txBody>
                    <a:bodyPr/>
                    <a:lstStyle/>
                    <a:p>
                      <a:r>
                        <a:rPr lang="tr-TR" sz="1300" dirty="0" smtClean="0"/>
                        <a:t>3300</a:t>
                      </a:r>
                      <a:endParaRPr lang="tr-TR" sz="1300" dirty="0"/>
                    </a:p>
                  </a:txBody>
                  <a:tcPr marL="64802" marR="64802" marT="32401" marB="32401"/>
                </a:tc>
                <a:extLst>
                  <a:ext uri="{0D108BD9-81ED-4DB2-BD59-A6C34878D82A}">
                    <a16:rowId xmlns:a16="http://schemas.microsoft.com/office/drawing/2014/main" val="3764810789"/>
                  </a:ext>
                </a:extLst>
              </a:tr>
              <a:tr h="266407">
                <a:tc>
                  <a:txBody>
                    <a:bodyPr/>
                    <a:lstStyle/>
                    <a:p>
                      <a:endParaRPr lang="tr-TR" sz="1300" dirty="0"/>
                    </a:p>
                  </a:txBody>
                  <a:tcPr marL="64802" marR="64802" marT="32401" marB="32401"/>
                </a:tc>
                <a:tc>
                  <a:txBody>
                    <a:bodyPr/>
                    <a:lstStyle/>
                    <a:p>
                      <a:r>
                        <a:rPr lang="tr-TR" sz="1300" dirty="0" smtClean="0"/>
                        <a:t>3-7</a:t>
                      </a:r>
                      <a:endParaRPr lang="tr-TR" sz="1300" dirty="0"/>
                    </a:p>
                  </a:txBody>
                  <a:tcPr marL="64802" marR="64802" marT="32401" marB="32401"/>
                </a:tc>
                <a:tc>
                  <a:txBody>
                    <a:bodyPr/>
                    <a:lstStyle/>
                    <a:p>
                      <a:r>
                        <a:rPr lang="tr-TR" sz="1300" dirty="0" smtClean="0"/>
                        <a:t>2900</a:t>
                      </a:r>
                      <a:endParaRPr lang="tr-TR" sz="1300" dirty="0"/>
                    </a:p>
                  </a:txBody>
                  <a:tcPr marL="64802" marR="64802" marT="32401" marB="32401"/>
                </a:tc>
                <a:extLst>
                  <a:ext uri="{0D108BD9-81ED-4DB2-BD59-A6C34878D82A}">
                    <a16:rowId xmlns:a16="http://schemas.microsoft.com/office/drawing/2014/main" val="2775528375"/>
                  </a:ext>
                </a:extLst>
              </a:tr>
            </a:tbl>
          </a:graphicData>
        </a:graphic>
      </p:graphicFrame>
      <p:sp>
        <p:nvSpPr>
          <p:cNvPr id="11" name="Metin kutusu 10"/>
          <p:cNvSpPr txBox="1"/>
          <p:nvPr/>
        </p:nvSpPr>
        <p:spPr>
          <a:xfrm>
            <a:off x="216574" y="4019147"/>
            <a:ext cx="6556758" cy="877420"/>
          </a:xfrm>
          <a:prstGeom prst="rect">
            <a:avLst/>
          </a:prstGeom>
          <a:noFill/>
        </p:spPr>
        <p:txBody>
          <a:bodyPr wrap="square" rtlCol="0">
            <a:spAutoFit/>
          </a:bodyPr>
          <a:lstStyle/>
          <a:p>
            <a:pPr marL="457200" indent="-457200">
              <a:buFont typeface="Wingdings" panose="05000000000000000000" pitchFamily="2" charset="2"/>
              <a:buChar char="v"/>
            </a:pPr>
            <a:r>
              <a:rPr lang="tr-TR" sz="2551" dirty="0">
                <a:solidFill>
                  <a:srgbClr val="0070C0"/>
                </a:solidFill>
              </a:rPr>
              <a:t>Ek Gösterge Aylığı=Ek Gösterge X Aylık Katsayı</a:t>
            </a:r>
          </a:p>
        </p:txBody>
      </p:sp>
    </p:spTree>
    <p:extLst>
      <p:ext uri="{BB962C8B-B14F-4D97-AF65-F5344CB8AC3E}">
        <p14:creationId xmlns:p14="http://schemas.microsoft.com/office/powerpoint/2010/main" val="2674546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7" name="Unvan 1"/>
          <p:cNvSpPr>
            <a:spLocks noGrp="1"/>
          </p:cNvSpPr>
          <p:nvPr>
            <p:ph type="title"/>
          </p:nvPr>
        </p:nvSpPr>
        <p:spPr>
          <a:xfrm>
            <a:off x="432818" y="1090515"/>
            <a:ext cx="1890252" cy="534123"/>
          </a:xfrm>
        </p:spPr>
        <p:txBody>
          <a:bodyPr>
            <a:normAutofit/>
          </a:bodyPr>
          <a:lstStyle/>
          <a:p>
            <a:r>
              <a:rPr lang="tr-TR" sz="1800" b="1" u="sng" dirty="0">
                <a:solidFill>
                  <a:srgbClr val="0070C0"/>
                </a:solidFill>
                <a:latin typeface="+mn-lt"/>
              </a:rPr>
              <a:t>4-kıdem aylığı</a:t>
            </a:r>
          </a:p>
        </p:txBody>
      </p:sp>
      <p:sp>
        <p:nvSpPr>
          <p:cNvPr id="10" name="İçerik Yer Tutucusu 2"/>
          <p:cNvSpPr txBox="1">
            <a:spLocks/>
          </p:cNvSpPr>
          <p:nvPr/>
        </p:nvSpPr>
        <p:spPr>
          <a:xfrm>
            <a:off x="325282" y="1624638"/>
            <a:ext cx="6548749" cy="2810039"/>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pPr>
            <a:r>
              <a:rPr lang="tr-TR" sz="1400" b="1" dirty="0" smtClean="0">
                <a:solidFill>
                  <a:srgbClr val="0070C0"/>
                </a:solidFill>
              </a:rPr>
              <a:t>	27.6.1989 tarihli ve 375 sayılı KHK’nin değişik 1. maddesi hükmü uyarınca; aylıklarını 657 sayılı Devlet Memurları Kanuna ve…2914 sayılı Yükseköğretim Personel Kanuna göre almakta olan personele hizmet süresi itibariyle belirlenen kıdem göstergesinin memur aylık katsayısı ile çarpımı sonucu bulunacak tutarı ifade etmektedir. Kıdem göstergesi her hizmet yılı için 20 olarak belirlenmiştir. 25 ve daha fazla hizmet yılını dolduranlar için gösterge rakamı 500 olarak hesaplanır.</a:t>
            </a:r>
          </a:p>
          <a:p>
            <a:pPr marL="0" indent="0" algn="just">
              <a:buFont typeface="Arial"/>
              <a:buNone/>
            </a:pPr>
            <a:endParaRPr lang="tr-TR" b="1" dirty="0" smtClean="0">
              <a:solidFill>
                <a:srgbClr val="0070C0"/>
              </a:solidFill>
            </a:endParaRPr>
          </a:p>
          <a:p>
            <a:pPr marL="0" indent="0" algn="just">
              <a:buFont typeface="Arial"/>
              <a:buNone/>
            </a:pPr>
            <a:r>
              <a:rPr lang="tr-TR" dirty="0" smtClean="0">
                <a:solidFill>
                  <a:srgbClr val="0070C0"/>
                </a:solidFill>
              </a:rPr>
              <a:t>	</a:t>
            </a:r>
          </a:p>
          <a:p>
            <a:pPr>
              <a:buClr>
                <a:srgbClr val="0070C0"/>
              </a:buClr>
              <a:buFont typeface="Wingdings" panose="05000000000000000000" pitchFamily="2" charset="2"/>
              <a:buChar char="v"/>
            </a:pPr>
            <a:r>
              <a:rPr lang="tr-TR" sz="1984" b="1" dirty="0" smtClean="0">
                <a:solidFill>
                  <a:srgbClr val="0070C0"/>
                </a:solidFill>
              </a:rPr>
              <a:t>		KIDEM AYLIĞI = 20 X Hizmet Yılı  X Aylık Katsayı</a:t>
            </a:r>
            <a:r>
              <a:rPr lang="tr-TR" sz="1984" dirty="0" smtClean="0">
                <a:solidFill>
                  <a:srgbClr val="0070C0"/>
                </a:solidFill>
              </a:rPr>
              <a:t>		</a:t>
            </a:r>
          </a:p>
          <a:p>
            <a:endParaRPr lang="tr-TR" dirty="0">
              <a:solidFill>
                <a:srgbClr val="0070C0"/>
              </a:solidFill>
            </a:endParaRPr>
          </a:p>
        </p:txBody>
      </p:sp>
    </p:spTree>
    <p:extLst>
      <p:ext uri="{BB962C8B-B14F-4D97-AF65-F5344CB8AC3E}">
        <p14:creationId xmlns:p14="http://schemas.microsoft.com/office/powerpoint/2010/main" val="1736028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6" name="Unvan 1"/>
          <p:cNvSpPr>
            <a:spLocks noGrp="1"/>
          </p:cNvSpPr>
          <p:nvPr>
            <p:ph type="title"/>
          </p:nvPr>
        </p:nvSpPr>
        <p:spPr>
          <a:xfrm>
            <a:off x="179505" y="1195548"/>
            <a:ext cx="6678495" cy="534123"/>
          </a:xfrm>
        </p:spPr>
        <p:txBody>
          <a:bodyPr>
            <a:normAutofit/>
          </a:bodyPr>
          <a:lstStyle/>
          <a:p>
            <a:r>
              <a:rPr lang="tr-TR" sz="1800" b="1" u="sng" dirty="0">
                <a:solidFill>
                  <a:srgbClr val="0070C0"/>
                </a:solidFill>
                <a:latin typeface="+mn-lt"/>
              </a:rPr>
              <a:t>5-Yan Ödeme Aylığı</a:t>
            </a:r>
          </a:p>
        </p:txBody>
      </p:sp>
      <p:sp>
        <p:nvSpPr>
          <p:cNvPr id="8" name="İçerik Yer Tutucusu 2"/>
          <p:cNvSpPr txBox="1">
            <a:spLocks/>
          </p:cNvSpPr>
          <p:nvPr/>
        </p:nvSpPr>
        <p:spPr>
          <a:xfrm>
            <a:off x="179505" y="1788583"/>
            <a:ext cx="6678495" cy="3079065"/>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pPr>
            <a:r>
              <a:rPr lang="tr-TR" sz="1400" b="1" dirty="0" smtClean="0">
                <a:solidFill>
                  <a:srgbClr val="0070C0"/>
                </a:solidFill>
              </a:rPr>
              <a:t>657 sayılı Devlet Memurları Kanunun 152/1 maddesi ve Yan Ödeme Kararnamesi hükümleri gereği sınıf, unvan, derece, görev yeri vb. niteliklere göre tespit edilen</a:t>
            </a:r>
            <a:endParaRPr lang="tr-TR" sz="1400" dirty="0" smtClean="0">
              <a:solidFill>
                <a:srgbClr val="0070C0"/>
              </a:solidFill>
            </a:endParaRPr>
          </a:p>
          <a:p>
            <a:r>
              <a:rPr lang="tr-TR" sz="1400" b="1" dirty="0" smtClean="0">
                <a:solidFill>
                  <a:srgbClr val="0070C0"/>
                </a:solidFill>
              </a:rPr>
              <a:t>1.İş güçlüğü</a:t>
            </a:r>
            <a:endParaRPr lang="tr-TR" sz="1400" dirty="0" smtClean="0">
              <a:solidFill>
                <a:srgbClr val="0070C0"/>
              </a:solidFill>
            </a:endParaRPr>
          </a:p>
          <a:p>
            <a:r>
              <a:rPr lang="tr-TR" sz="1400" b="1" dirty="0" smtClean="0">
                <a:solidFill>
                  <a:srgbClr val="0070C0"/>
                </a:solidFill>
              </a:rPr>
              <a:t>2.İş riski</a:t>
            </a:r>
            <a:endParaRPr lang="tr-TR" sz="1400" dirty="0" smtClean="0">
              <a:solidFill>
                <a:srgbClr val="0070C0"/>
              </a:solidFill>
            </a:endParaRPr>
          </a:p>
          <a:p>
            <a:r>
              <a:rPr lang="tr-TR" sz="1400" b="1" dirty="0" smtClean="0">
                <a:solidFill>
                  <a:srgbClr val="0070C0"/>
                </a:solidFill>
              </a:rPr>
              <a:t>3.Temininde güçlük </a:t>
            </a:r>
          </a:p>
          <a:p>
            <a:r>
              <a:rPr lang="tr-TR" sz="1400" b="1" dirty="0" smtClean="0">
                <a:solidFill>
                  <a:srgbClr val="0070C0"/>
                </a:solidFill>
              </a:rPr>
              <a:t>4.Mali sorumluluk zammı</a:t>
            </a:r>
            <a:endParaRPr lang="tr-TR" sz="1400" dirty="0" smtClean="0">
              <a:solidFill>
                <a:srgbClr val="0070C0"/>
              </a:solidFill>
            </a:endParaRPr>
          </a:p>
          <a:p>
            <a:pPr marL="0" indent="0" algn="just">
              <a:buFont typeface="Arial"/>
              <a:buNone/>
            </a:pPr>
            <a:r>
              <a:rPr lang="tr-TR" sz="1400" b="1" dirty="0" smtClean="0">
                <a:solidFill>
                  <a:srgbClr val="0070C0"/>
                </a:solidFill>
              </a:rPr>
              <a:t>puanlarının yan ödeme katsayısı ile çarpılması sonucu bulunacak tutarı ifade eder. Yan ödeme; emekli keseneğine, damga vergisi ve gelir vergisi kesintisine tabidir ve 2914 sayılı Yükseköğretim Personel Kanununa tabi personele ödenmemektedir. Yan ödemeye hak kazanma takip eden ay başından itibarendir.</a:t>
            </a:r>
            <a:r>
              <a:rPr lang="tr-TR" sz="1400" dirty="0" smtClean="0">
                <a:solidFill>
                  <a:srgbClr val="0070C0"/>
                </a:solidFill>
              </a:rPr>
              <a:t>	</a:t>
            </a:r>
          </a:p>
          <a:p>
            <a:endParaRPr lang="tr-TR" dirty="0">
              <a:solidFill>
                <a:srgbClr val="0070C0"/>
              </a:solidFill>
            </a:endParaRPr>
          </a:p>
        </p:txBody>
      </p:sp>
    </p:spTree>
    <p:extLst>
      <p:ext uri="{BB962C8B-B14F-4D97-AF65-F5344CB8AC3E}">
        <p14:creationId xmlns:p14="http://schemas.microsoft.com/office/powerpoint/2010/main" val="2099773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7" name="Unvan 3"/>
          <p:cNvSpPr txBox="1">
            <a:spLocks/>
          </p:cNvSpPr>
          <p:nvPr/>
        </p:nvSpPr>
        <p:spPr>
          <a:xfrm>
            <a:off x="549876" y="1584784"/>
            <a:ext cx="6178378" cy="2017211"/>
          </a:xfrm>
          <a:prstGeom prst="rect">
            <a:avLst/>
          </a:prstGeom>
          <a:effectLst/>
        </p:spPr>
        <p:txBody>
          <a:bodyPr vert="horz" lIns="91440" tIns="45720" rIns="91440" bIns="45720" rtlCol="0" anchor="ctr">
            <a:normAutofit/>
          </a:bodyPr>
          <a:lstStyle>
            <a:lvl1pPr algn="l" defTabSz="336042" rtl="0" eaLnBrk="1" latinLnBrk="0" hangingPunct="1">
              <a:spcBef>
                <a:spcPct val="0"/>
              </a:spcBef>
              <a:buNone/>
              <a:defRPr sz="2352"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2400" b="1" u="sng" dirty="0" smtClean="0">
                <a:solidFill>
                  <a:srgbClr val="0070C0"/>
                </a:solidFill>
              </a:rPr>
              <a:t>Zam VE tazminatlar</a:t>
            </a:r>
            <a:endParaRPr lang="tr-TR" sz="2400" b="1" u="sng" dirty="0">
              <a:solidFill>
                <a:srgbClr val="0070C0"/>
              </a:solidFill>
            </a:endParaRPr>
          </a:p>
        </p:txBody>
      </p:sp>
    </p:spTree>
    <p:extLst>
      <p:ext uri="{BB962C8B-B14F-4D97-AF65-F5344CB8AC3E}">
        <p14:creationId xmlns:p14="http://schemas.microsoft.com/office/powerpoint/2010/main" val="1198708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İçerik Yer Tutucusu 2"/>
          <p:cNvSpPr txBox="1">
            <a:spLocks/>
          </p:cNvSpPr>
          <p:nvPr/>
        </p:nvSpPr>
        <p:spPr>
          <a:xfrm>
            <a:off x="136257" y="1630669"/>
            <a:ext cx="6900916" cy="3021650"/>
          </a:xfrm>
          <a:prstGeom prst="rect">
            <a:avLst/>
          </a:prstGeom>
        </p:spPr>
        <p:txBody>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pPr>
            <a:r>
              <a:rPr lang="tr-TR" sz="1800" b="1" u="sng" dirty="0" smtClean="0">
                <a:solidFill>
                  <a:srgbClr val="0070C0"/>
                </a:solidFill>
              </a:rPr>
              <a:t>1-)ÖZEL HİZMET TAZMİNATI</a:t>
            </a:r>
          </a:p>
          <a:p>
            <a:pPr marL="0" indent="0" algn="just">
              <a:buFont typeface="Arial"/>
              <a:buNone/>
            </a:pPr>
            <a:r>
              <a:rPr lang="tr-TR" b="1" dirty="0" smtClean="0">
                <a:solidFill>
                  <a:srgbClr val="0070C0"/>
                </a:solidFill>
              </a:rPr>
              <a:t> 	</a:t>
            </a:r>
            <a:r>
              <a:rPr lang="tr-TR" sz="1400" b="1" dirty="0" smtClean="0">
                <a:solidFill>
                  <a:srgbClr val="0070C0"/>
                </a:solidFill>
              </a:rPr>
              <a:t>657 Sayılı Devlet Memurları Kanunun 152/2 maddesi ve Yan Ödeme Kararnamesi gereği görevin önem, sorumluluk ve niteliği, görev yerinin özelliği, hizmet süresi, </a:t>
            </a:r>
            <a:r>
              <a:rPr lang="tr-TR" sz="1400" b="1" dirty="0" smtClean="0">
                <a:solidFill>
                  <a:srgbClr val="FF0000"/>
                </a:solidFill>
              </a:rPr>
              <a:t>kadro unvan ve derecesi</a:t>
            </a:r>
            <a:r>
              <a:rPr lang="tr-TR" sz="1400" b="1" dirty="0" smtClean="0">
                <a:solidFill>
                  <a:srgbClr val="0070C0"/>
                </a:solidFill>
              </a:rPr>
              <a:t> ile eğitim seviyesi gibi hususlar göz önüne alınarak, bu Kanunda belirtilen en yüksek Devlet memuru aylığının brüt tutarının belirli bir oranı şeklinde ödenen tutarı ifade etmektedir.</a:t>
            </a:r>
          </a:p>
          <a:p>
            <a:pPr marL="0" indent="0" algn="just">
              <a:buFont typeface="Arial"/>
              <a:buNone/>
            </a:pPr>
            <a:endParaRPr lang="tr-TR" b="1" dirty="0" smtClean="0">
              <a:solidFill>
                <a:srgbClr val="0070C0"/>
              </a:solidFill>
            </a:endParaRPr>
          </a:p>
          <a:p>
            <a:pPr>
              <a:buClr>
                <a:srgbClr val="0070C0"/>
              </a:buClr>
              <a:buFont typeface="Wingdings" panose="05000000000000000000" pitchFamily="2" charset="2"/>
              <a:buChar char="v"/>
            </a:pPr>
            <a:r>
              <a:rPr lang="tr-TR" sz="1984" b="1" dirty="0" smtClean="0">
                <a:solidFill>
                  <a:srgbClr val="0070C0"/>
                </a:solidFill>
              </a:rPr>
              <a:t>	</a:t>
            </a:r>
            <a:r>
              <a:rPr lang="tr-TR" sz="2268" b="1" dirty="0" smtClean="0">
                <a:solidFill>
                  <a:srgbClr val="0070C0"/>
                </a:solidFill>
              </a:rPr>
              <a:t>En Yüksek Devlet Memuru Aylığı  X  % Tazminat Oranı </a:t>
            </a:r>
            <a:r>
              <a:rPr lang="tr-TR" sz="1984" dirty="0" smtClean="0">
                <a:solidFill>
                  <a:srgbClr val="0070C0"/>
                </a:solidFill>
              </a:rPr>
              <a:t>	</a:t>
            </a:r>
          </a:p>
          <a:p>
            <a:pPr marL="0" indent="0">
              <a:buFont typeface="Arial"/>
              <a:buNone/>
            </a:pPr>
            <a:endParaRPr lang="tr-TR" dirty="0" smtClean="0">
              <a:solidFill>
                <a:srgbClr val="0070C0"/>
              </a:solidFill>
            </a:endParaRPr>
          </a:p>
        </p:txBody>
      </p:sp>
    </p:spTree>
    <p:extLst>
      <p:ext uri="{BB962C8B-B14F-4D97-AF65-F5344CB8AC3E}">
        <p14:creationId xmlns:p14="http://schemas.microsoft.com/office/powerpoint/2010/main" val="2325885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5" name="İçerik Yer Tutucusu 2"/>
          <p:cNvSpPr txBox="1">
            <a:spLocks/>
          </p:cNvSpPr>
          <p:nvPr/>
        </p:nvSpPr>
        <p:spPr>
          <a:xfrm>
            <a:off x="19370" y="1513703"/>
            <a:ext cx="7179944" cy="3168593"/>
          </a:xfrm>
          <a:prstGeom prst="rect">
            <a:avLst/>
          </a:prstGeom>
        </p:spPr>
        <p:txBody>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buFont typeface="Arial"/>
              <a:buNone/>
            </a:pPr>
            <a:r>
              <a:rPr lang="tr-TR" sz="1843" b="1" u="sng" dirty="0" smtClean="0">
                <a:solidFill>
                  <a:srgbClr val="0070C0"/>
                </a:solidFill>
              </a:rPr>
              <a:t>2-) MAKAM TAZMİNATI:</a:t>
            </a:r>
            <a:r>
              <a:rPr lang="tr-TR" dirty="0" smtClean="0">
                <a:solidFill>
                  <a:srgbClr val="0070C0"/>
                </a:solidFill>
              </a:rPr>
              <a:t> </a:t>
            </a:r>
          </a:p>
          <a:p>
            <a:pPr marL="0" indent="0" algn="just">
              <a:buFont typeface="Arial"/>
              <a:buNone/>
            </a:pPr>
            <a:r>
              <a:rPr lang="tr-TR" sz="1843" dirty="0" smtClean="0">
                <a:solidFill>
                  <a:srgbClr val="0070C0"/>
                </a:solidFill>
              </a:rPr>
              <a:t>	</a:t>
            </a:r>
            <a:r>
              <a:rPr lang="tr-TR" sz="1400" dirty="0" smtClean="0">
                <a:solidFill>
                  <a:srgbClr val="0070C0"/>
                </a:solidFill>
              </a:rPr>
              <a:t>6</a:t>
            </a:r>
            <a:r>
              <a:rPr lang="tr-TR" sz="1400" b="1" dirty="0" smtClean="0">
                <a:solidFill>
                  <a:srgbClr val="0070C0"/>
                </a:solidFill>
              </a:rPr>
              <a:t>57 sayılı Devlet Memurları Kanunun Ek 26. maddesi ile 2914 sayılı Yükseköğretim Personel Kanunun Ek 2.nci maddesi hükümleri uyarınca anılan Kanunlara ekli Makam Tazminatı Cetvelinde yer alan kadro unvanlarına atanan personele anılan cetvellerde bu unvanlar için belirlenen gösterge rakamlarının memur aylık katsayısı çarpımı sonucu bulunacak miktar kadar makam tazminatı ödenir.</a:t>
            </a:r>
            <a:endParaRPr lang="tr-TR" sz="1400" dirty="0" smtClean="0">
              <a:solidFill>
                <a:srgbClr val="0070C0"/>
              </a:solidFill>
            </a:endParaRPr>
          </a:p>
          <a:p>
            <a:pPr marL="0" indent="0" algn="just">
              <a:buFont typeface="Arial"/>
              <a:buNone/>
            </a:pPr>
            <a:endParaRPr lang="tr-TR" sz="1843" dirty="0" smtClean="0">
              <a:solidFill>
                <a:srgbClr val="0070C0"/>
              </a:solidFill>
            </a:endParaRPr>
          </a:p>
          <a:p>
            <a:pPr algn="ctr">
              <a:buClr>
                <a:srgbClr val="0070C0"/>
              </a:buClr>
              <a:buFont typeface="Wingdings" panose="05000000000000000000" pitchFamily="2" charset="2"/>
              <a:buChar char="v"/>
            </a:pPr>
            <a:r>
              <a:rPr lang="tr-TR" sz="1984" b="1" dirty="0">
                <a:solidFill>
                  <a:srgbClr val="0070C0"/>
                </a:solidFill>
              </a:rPr>
              <a:t>Makam Tazminatı Göstergesi  X Aylık Katsayı</a:t>
            </a:r>
            <a:r>
              <a:rPr lang="tr-TR" sz="2268" dirty="0" smtClean="0">
                <a:solidFill>
                  <a:srgbClr val="0070C0"/>
                </a:solidFill>
              </a:rPr>
              <a:t>	</a:t>
            </a:r>
          </a:p>
          <a:p>
            <a:pPr marL="0" indent="0" algn="just">
              <a:buFont typeface="Arial"/>
              <a:buNone/>
            </a:pPr>
            <a:endParaRPr lang="tr-TR" sz="1843" dirty="0" smtClean="0">
              <a:solidFill>
                <a:srgbClr val="0070C0"/>
              </a:solidFill>
            </a:endParaRPr>
          </a:p>
          <a:p>
            <a:pPr marL="0" indent="0">
              <a:buFont typeface="Arial"/>
              <a:buNone/>
            </a:pPr>
            <a:endParaRPr lang="tr-TR" sz="1843" dirty="0">
              <a:solidFill>
                <a:srgbClr val="0070C0"/>
              </a:solidFill>
            </a:endParaRPr>
          </a:p>
        </p:txBody>
      </p:sp>
    </p:spTree>
    <p:extLst>
      <p:ext uri="{BB962C8B-B14F-4D97-AF65-F5344CB8AC3E}">
        <p14:creationId xmlns:p14="http://schemas.microsoft.com/office/powerpoint/2010/main" val="1787092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5" descr="GAZI_UNIVERSITESI_PP_SUNUM.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231255" cy="4950223"/>
          </a:xfrm>
          <a:prstGeom prst="rect">
            <a:avLst/>
          </a:prstGeom>
        </p:spPr>
      </p:pic>
      <p:sp>
        <p:nvSpPr>
          <p:cNvPr id="4" name="Dikdörtgen 3"/>
          <p:cNvSpPr/>
          <p:nvPr/>
        </p:nvSpPr>
        <p:spPr>
          <a:xfrm>
            <a:off x="971511" y="2929303"/>
            <a:ext cx="5489260" cy="964880"/>
          </a:xfrm>
          <a:prstGeom prst="rect">
            <a:avLst/>
          </a:prstGeom>
        </p:spPr>
        <p:txBody>
          <a:bodyPr wrap="none">
            <a:spAutoFit/>
          </a:bodyPr>
          <a:lstStyle/>
          <a:p>
            <a:r>
              <a:rPr lang="tr-TR" sz="2835" dirty="0">
                <a:solidFill>
                  <a:srgbClr val="002060"/>
                </a:solidFill>
                <a:latin typeface="HelveticaNeueLT Std Blk"/>
                <a:cs typeface="HelveticaNeueLT Std Blk"/>
              </a:rPr>
              <a:t>STRATEJİ GELİŞTİRME DAİRE </a:t>
            </a:r>
          </a:p>
          <a:p>
            <a:pPr algn="ctr"/>
            <a:r>
              <a:rPr lang="tr-TR" sz="2835" dirty="0">
                <a:solidFill>
                  <a:srgbClr val="002060"/>
                </a:solidFill>
                <a:latin typeface="HelveticaNeueLT Std Blk"/>
                <a:cs typeface="HelveticaNeueLT Std Blk"/>
              </a:rPr>
              <a:t>BAŞKANLIĞI</a:t>
            </a:r>
            <a:endParaRPr lang="tr-TR" sz="2835" dirty="0"/>
          </a:p>
        </p:txBody>
      </p:sp>
    </p:spTree>
    <p:extLst>
      <p:ext uri="{BB962C8B-B14F-4D97-AF65-F5344CB8AC3E}">
        <p14:creationId xmlns:p14="http://schemas.microsoft.com/office/powerpoint/2010/main" val="2253375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İçerik Yer Tutucusu 3"/>
          <p:cNvGraphicFramePr>
            <a:graphicFrameLocks/>
          </p:cNvGraphicFramePr>
          <p:nvPr>
            <p:extLst>
              <p:ext uri="{D42A27DB-BD31-4B8C-83A1-F6EECF244321}">
                <p14:modId xmlns:p14="http://schemas.microsoft.com/office/powerpoint/2010/main" val="1401428691"/>
              </p:ext>
            </p:extLst>
          </p:nvPr>
        </p:nvGraphicFramePr>
        <p:xfrm>
          <a:off x="9684" y="1123846"/>
          <a:ext cx="7179946" cy="3262138"/>
        </p:xfrm>
        <a:graphic>
          <a:graphicData uri="http://schemas.openxmlformats.org/drawingml/2006/table">
            <a:tbl>
              <a:tblPr firstRow="1" bandRow="1">
                <a:tableStyleId>{21E4AEA4-8DFA-4A89-87EB-49C32662AFE0}</a:tableStyleId>
              </a:tblPr>
              <a:tblGrid>
                <a:gridCol w="3589973">
                  <a:extLst>
                    <a:ext uri="{9D8B030D-6E8A-4147-A177-3AD203B41FA5}">
                      <a16:colId xmlns:a16="http://schemas.microsoft.com/office/drawing/2014/main" val="2789277600"/>
                    </a:ext>
                  </a:extLst>
                </a:gridCol>
                <a:gridCol w="3589973">
                  <a:extLst>
                    <a:ext uri="{9D8B030D-6E8A-4147-A177-3AD203B41FA5}">
                      <a16:colId xmlns:a16="http://schemas.microsoft.com/office/drawing/2014/main" val="1348444454"/>
                    </a:ext>
                  </a:extLst>
                </a:gridCol>
              </a:tblGrid>
              <a:tr h="871224">
                <a:tc>
                  <a:txBody>
                    <a:bodyPr/>
                    <a:lstStyle/>
                    <a:p>
                      <a:pPr algn="just"/>
                      <a:r>
                        <a:rPr lang="tr-TR" sz="1300" u="none" strike="noStrike" kern="1200" baseline="0" dirty="0" smtClean="0"/>
                        <a:t>2914 SAYILI KANUNA GÖRE ÖĞRETİM ELEMANLARININ  KADRO VE UNVANINA  GÖRE UYGULANACAK MAKAM TAZMİNATI GÖSTERGESİ	</a:t>
                      </a:r>
                      <a:endParaRPr lang="tr-TR" sz="1300" b="0" i="0" u="none" strike="noStrike" kern="1200" baseline="0" dirty="0" smtClean="0">
                        <a:solidFill>
                          <a:schemeClr val="lt1"/>
                        </a:solidFill>
                        <a:latin typeface="+mn-lt"/>
                        <a:ea typeface="+mn-ea"/>
                        <a:cs typeface="+mn-cs"/>
                      </a:endParaRPr>
                    </a:p>
                  </a:txBody>
                  <a:tcPr marL="64802" marR="64802" marT="32401" marB="32401"/>
                </a:tc>
                <a:tc>
                  <a:txBody>
                    <a:bodyPr/>
                    <a:lstStyle/>
                    <a:p>
                      <a:pPr algn="ctr"/>
                      <a:endParaRPr lang="tr-TR" sz="1300" dirty="0" smtClean="0"/>
                    </a:p>
                    <a:p>
                      <a:pPr algn="ctr"/>
                      <a:r>
                        <a:rPr lang="tr-TR" sz="1300" dirty="0" smtClean="0"/>
                        <a:t>TAZMİNAT</a:t>
                      </a:r>
                      <a:r>
                        <a:rPr lang="tr-TR" sz="1300" baseline="0" dirty="0" smtClean="0"/>
                        <a:t> GÖSTERGESİ</a:t>
                      </a:r>
                      <a:endParaRPr lang="tr-TR" sz="1300" dirty="0"/>
                    </a:p>
                  </a:txBody>
                  <a:tcPr marL="64802" marR="64802" marT="32401" marB="32401"/>
                </a:tc>
                <a:extLst>
                  <a:ext uri="{0D108BD9-81ED-4DB2-BD59-A6C34878D82A}">
                    <a16:rowId xmlns:a16="http://schemas.microsoft.com/office/drawing/2014/main" val="4237803297"/>
                  </a:ext>
                </a:extLst>
              </a:tr>
              <a:tr h="525839">
                <a:tc>
                  <a:txBody>
                    <a:bodyPr/>
                    <a:lstStyle/>
                    <a:p>
                      <a:r>
                        <a:rPr lang="tr-TR" sz="1300" dirty="0" smtClean="0"/>
                        <a:t>REKTÖR</a:t>
                      </a:r>
                      <a:endParaRPr lang="tr-TR" sz="1300" b="1" dirty="0"/>
                    </a:p>
                  </a:txBody>
                  <a:tcPr marL="64802" marR="64802" marT="32401" marB="32401"/>
                </a:tc>
                <a:tc>
                  <a:txBody>
                    <a:bodyPr/>
                    <a:lstStyle/>
                    <a:p>
                      <a:pPr algn="ctr"/>
                      <a:r>
                        <a:rPr lang="tr-TR" sz="1300" dirty="0" smtClean="0"/>
                        <a:t>7000</a:t>
                      </a:r>
                      <a:endParaRPr lang="tr-TR" sz="1300" b="1" dirty="0"/>
                    </a:p>
                  </a:txBody>
                  <a:tcPr marL="64802" marR="64802" marT="32401" marB="32401"/>
                </a:tc>
                <a:extLst>
                  <a:ext uri="{0D108BD9-81ED-4DB2-BD59-A6C34878D82A}">
                    <a16:rowId xmlns:a16="http://schemas.microsoft.com/office/drawing/2014/main" val="1308650345"/>
                  </a:ext>
                </a:extLst>
              </a:tr>
              <a:tr h="6696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u="none" strike="noStrike" kern="1200" baseline="0" dirty="0" smtClean="0"/>
                        <a:t>Profesör (Bu kadroda üç yılını tamamlamış olanlar)	</a:t>
                      </a:r>
                    </a:p>
                    <a:p>
                      <a:endParaRPr lang="tr-TR" sz="1300" dirty="0"/>
                    </a:p>
                  </a:txBody>
                  <a:tcPr marL="64802" marR="64802" marT="32401" marB="32401"/>
                </a:tc>
                <a:tc>
                  <a:txBody>
                    <a:bodyPr/>
                    <a:lstStyle/>
                    <a:p>
                      <a:pPr algn="ctr"/>
                      <a:r>
                        <a:rPr lang="tr-TR" sz="1300" dirty="0" smtClean="0"/>
                        <a:t>6000</a:t>
                      </a:r>
                      <a:endParaRPr lang="tr-TR" sz="1300" b="1" dirty="0"/>
                    </a:p>
                  </a:txBody>
                  <a:tcPr marL="64802" marR="64802" marT="32401" marB="32401"/>
                </a:tc>
                <a:extLst>
                  <a:ext uri="{0D108BD9-81ED-4DB2-BD59-A6C34878D82A}">
                    <a16:rowId xmlns:a16="http://schemas.microsoft.com/office/drawing/2014/main" val="641949698"/>
                  </a:ext>
                </a:extLst>
              </a:tr>
              <a:tr h="525839">
                <a:tc>
                  <a:txBody>
                    <a:bodyPr/>
                    <a:lstStyle/>
                    <a:p>
                      <a:r>
                        <a:rPr lang="tr-TR" sz="1300" dirty="0" smtClean="0"/>
                        <a:t>Profesör</a:t>
                      </a:r>
                      <a:endParaRPr lang="tr-TR" sz="1300" b="1" dirty="0"/>
                    </a:p>
                  </a:txBody>
                  <a:tcPr marL="64802" marR="64802" marT="32401" marB="32401"/>
                </a:tc>
                <a:tc>
                  <a:txBody>
                    <a:bodyPr/>
                    <a:lstStyle/>
                    <a:p>
                      <a:pPr algn="ctr"/>
                      <a:r>
                        <a:rPr lang="tr-TR" sz="1300" dirty="0" smtClean="0"/>
                        <a:t>4500</a:t>
                      </a:r>
                    </a:p>
                    <a:p>
                      <a:pPr algn="ctr"/>
                      <a:endParaRPr lang="tr-TR" sz="1300" dirty="0"/>
                    </a:p>
                  </a:txBody>
                  <a:tcPr marL="64802" marR="64802" marT="32401" marB="32401"/>
                </a:tc>
                <a:extLst>
                  <a:ext uri="{0D108BD9-81ED-4DB2-BD59-A6C34878D82A}">
                    <a16:rowId xmlns:a16="http://schemas.microsoft.com/office/drawing/2014/main" val="1008454657"/>
                  </a:ext>
                </a:extLst>
              </a:tr>
              <a:tr h="6696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u="none" strike="noStrike" kern="1200" baseline="0" dirty="0" smtClean="0"/>
                        <a:t>Doçentler (Kazanılmış hak aylıkları birinci derece olmak şartıyla)	</a:t>
                      </a:r>
                    </a:p>
                    <a:p>
                      <a:endParaRPr lang="tr-TR" sz="1300" dirty="0"/>
                    </a:p>
                  </a:txBody>
                  <a:tcPr marL="64802" marR="64802" marT="32401" marB="32401"/>
                </a:tc>
                <a:tc>
                  <a:txBody>
                    <a:bodyPr/>
                    <a:lstStyle/>
                    <a:p>
                      <a:pPr algn="ctr"/>
                      <a:r>
                        <a:rPr lang="tr-TR" sz="1300" dirty="0" smtClean="0"/>
                        <a:t>2000</a:t>
                      </a:r>
                      <a:endParaRPr lang="tr-TR" sz="1300" b="1" dirty="0"/>
                    </a:p>
                  </a:txBody>
                  <a:tcPr marL="64802" marR="64802" marT="32401" marB="32401"/>
                </a:tc>
                <a:extLst>
                  <a:ext uri="{0D108BD9-81ED-4DB2-BD59-A6C34878D82A}">
                    <a16:rowId xmlns:a16="http://schemas.microsoft.com/office/drawing/2014/main" val="2182299842"/>
                  </a:ext>
                </a:extLst>
              </a:tr>
            </a:tbl>
          </a:graphicData>
        </a:graphic>
      </p:graphicFrame>
    </p:spTree>
    <p:extLst>
      <p:ext uri="{BB962C8B-B14F-4D97-AF65-F5344CB8AC3E}">
        <p14:creationId xmlns:p14="http://schemas.microsoft.com/office/powerpoint/2010/main" val="4139803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5" name="İçerik Yer Tutucusu 2"/>
          <p:cNvSpPr txBox="1">
            <a:spLocks/>
          </p:cNvSpPr>
          <p:nvPr/>
        </p:nvSpPr>
        <p:spPr>
          <a:xfrm>
            <a:off x="0" y="1390858"/>
            <a:ext cx="7179944" cy="3791885"/>
          </a:xfrm>
          <a:prstGeom prst="rect">
            <a:avLst/>
          </a:prstGeom>
        </p:spPr>
        <p:txBody>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buFont typeface="Arial"/>
              <a:buNone/>
            </a:pPr>
            <a:r>
              <a:rPr lang="tr-TR" sz="1800" b="1" u="sng" dirty="0" smtClean="0">
                <a:solidFill>
                  <a:srgbClr val="0070C0"/>
                </a:solidFill>
              </a:rPr>
              <a:t>3-)GÖREV TAZMİNATI</a:t>
            </a:r>
          </a:p>
          <a:p>
            <a:pPr marL="0" indent="0" algn="just">
              <a:buFont typeface="Arial"/>
              <a:buNone/>
            </a:pPr>
            <a:r>
              <a:rPr lang="tr-TR" sz="1630" b="1" dirty="0" smtClean="0">
                <a:solidFill>
                  <a:srgbClr val="0070C0"/>
                </a:solidFill>
              </a:rPr>
              <a:t>	</a:t>
            </a:r>
            <a:r>
              <a:rPr lang="tr-TR" sz="1400" b="1" dirty="0" smtClean="0">
                <a:solidFill>
                  <a:srgbClr val="0070C0"/>
                </a:solidFill>
              </a:rPr>
              <a:t>375 sayılı KHK ve 2008/13694 Sayılı BKK hükümleri uyarınca aylıklarını 657 sayılı Devlet Memurları Kanununa ve 2914 sayılı Yükseköğretim Personel Kanununa göre almakta olan personelden; bu kanunlarda makam tazminatı ön görülmüş olan kadrolara atanmış olanlara, belirlenen görev tazminatı oranının, almakta oldukları makam tazminatı gösterge rakamına ilave edilmesi suretiyle bulunan görev tazminatı gösterge rakamının memur aylıklarına uygulanan katsayı ile çarpımı sonucunda bulunacak miktarda görev tazminatı ödenir. Ödenecek görev tazminatı tutarından mahsup edilecek tutarın, görev tazminatının %20'sini geçmesi halinde, görev tazminatının %80'i asgari görev tazminatı olarak ödenir</a:t>
            </a:r>
            <a:r>
              <a:rPr lang="tr-TR" sz="1400" b="1" dirty="0" smtClean="0">
                <a:solidFill>
                  <a:srgbClr val="0070C0"/>
                </a:solidFill>
              </a:rPr>
              <a:t>.</a:t>
            </a:r>
          </a:p>
          <a:p>
            <a:pPr marL="0" indent="0" algn="just">
              <a:buFont typeface="Arial"/>
              <a:buNone/>
            </a:pPr>
            <a:r>
              <a:rPr lang="tr-TR" dirty="0" smtClean="0">
                <a:solidFill>
                  <a:srgbClr val="0070C0"/>
                </a:solidFill>
              </a:rPr>
              <a:t>	</a:t>
            </a:r>
          </a:p>
          <a:p>
            <a:pPr algn="ctr">
              <a:buClr>
                <a:srgbClr val="0070C0"/>
              </a:buClr>
              <a:buFont typeface="Wingdings" panose="05000000000000000000" pitchFamily="2" charset="2"/>
              <a:buChar char="v"/>
            </a:pPr>
            <a:r>
              <a:rPr lang="tr-TR" sz="2268" b="1" dirty="0" smtClean="0">
                <a:solidFill>
                  <a:srgbClr val="0070C0"/>
                </a:solidFill>
              </a:rPr>
              <a:t>Görev Tazminatı Oranı x Aylık Katsayı</a:t>
            </a:r>
            <a:r>
              <a:rPr lang="tr-TR" dirty="0" smtClean="0">
                <a:solidFill>
                  <a:srgbClr val="0070C0"/>
                </a:solidFill>
              </a:rPr>
              <a:t>	</a:t>
            </a:r>
            <a:endParaRPr lang="tr-TR" dirty="0">
              <a:solidFill>
                <a:srgbClr val="0070C0"/>
              </a:solidFill>
            </a:endParaRPr>
          </a:p>
        </p:txBody>
      </p:sp>
    </p:spTree>
    <p:extLst>
      <p:ext uri="{BB962C8B-B14F-4D97-AF65-F5344CB8AC3E}">
        <p14:creationId xmlns:p14="http://schemas.microsoft.com/office/powerpoint/2010/main" val="16408433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İçerik Yer Tutucusu 3"/>
          <p:cNvGraphicFramePr>
            <a:graphicFrameLocks/>
          </p:cNvGraphicFramePr>
          <p:nvPr>
            <p:extLst>
              <p:ext uri="{D42A27DB-BD31-4B8C-83A1-F6EECF244321}">
                <p14:modId xmlns:p14="http://schemas.microsoft.com/office/powerpoint/2010/main" val="2066759406"/>
              </p:ext>
            </p:extLst>
          </p:nvPr>
        </p:nvGraphicFramePr>
        <p:xfrm>
          <a:off x="9685" y="1247675"/>
          <a:ext cx="7179944" cy="3292546"/>
        </p:xfrm>
        <a:graphic>
          <a:graphicData uri="http://schemas.openxmlformats.org/drawingml/2006/table">
            <a:tbl>
              <a:tblPr firstRow="1" bandRow="1">
                <a:tableStyleId>{21E4AEA4-8DFA-4A89-87EB-49C32662AFE0}</a:tableStyleId>
              </a:tblPr>
              <a:tblGrid>
                <a:gridCol w="2096800">
                  <a:extLst>
                    <a:ext uri="{9D8B030D-6E8A-4147-A177-3AD203B41FA5}">
                      <a16:colId xmlns:a16="http://schemas.microsoft.com/office/drawing/2014/main" val="3938667468"/>
                    </a:ext>
                  </a:extLst>
                </a:gridCol>
                <a:gridCol w="1869993">
                  <a:extLst>
                    <a:ext uri="{9D8B030D-6E8A-4147-A177-3AD203B41FA5}">
                      <a16:colId xmlns:a16="http://schemas.microsoft.com/office/drawing/2014/main" val="4214192678"/>
                    </a:ext>
                  </a:extLst>
                </a:gridCol>
                <a:gridCol w="1647816">
                  <a:extLst>
                    <a:ext uri="{9D8B030D-6E8A-4147-A177-3AD203B41FA5}">
                      <a16:colId xmlns:a16="http://schemas.microsoft.com/office/drawing/2014/main" val="2888456707"/>
                    </a:ext>
                  </a:extLst>
                </a:gridCol>
                <a:gridCol w="1565335">
                  <a:extLst>
                    <a:ext uri="{9D8B030D-6E8A-4147-A177-3AD203B41FA5}">
                      <a16:colId xmlns:a16="http://schemas.microsoft.com/office/drawing/2014/main" val="327493968"/>
                    </a:ext>
                  </a:extLst>
                </a:gridCol>
              </a:tblGrid>
              <a:tr h="669618">
                <a:tc>
                  <a:txBody>
                    <a:bodyPr/>
                    <a:lstStyle/>
                    <a:p>
                      <a:pPr algn="ctr"/>
                      <a:endParaRPr lang="tr-TR" sz="1300" dirty="0" smtClean="0"/>
                    </a:p>
                    <a:p>
                      <a:pPr algn="ctr"/>
                      <a:r>
                        <a:rPr lang="tr-TR" sz="1300" dirty="0" smtClean="0"/>
                        <a:t>UNVAN</a:t>
                      </a:r>
                      <a:endParaRPr lang="tr-TR" sz="1300" dirty="0"/>
                    </a:p>
                  </a:txBody>
                  <a:tcPr marL="64802" marR="64802" marT="32401" marB="32401"/>
                </a:tc>
                <a:tc>
                  <a:txBody>
                    <a:bodyPr/>
                    <a:lstStyle/>
                    <a:p>
                      <a:pPr algn="ctr"/>
                      <a:endParaRPr lang="tr-TR" sz="1300" dirty="0" smtClean="0"/>
                    </a:p>
                    <a:p>
                      <a:pPr algn="ctr"/>
                      <a:r>
                        <a:rPr lang="tr-TR" sz="1300" dirty="0" smtClean="0"/>
                        <a:t>MAKAM TAZMİNATI</a:t>
                      </a:r>
                      <a:endParaRPr lang="tr-TR" sz="1300" dirty="0"/>
                    </a:p>
                  </a:txBody>
                  <a:tcPr marL="64802" marR="64802" marT="32401" marB="32401"/>
                </a:tc>
                <a:tc>
                  <a:txBody>
                    <a:bodyPr/>
                    <a:lstStyle/>
                    <a:p>
                      <a:pPr algn="ctr"/>
                      <a:endParaRPr lang="tr-TR" sz="1300" dirty="0" smtClean="0"/>
                    </a:p>
                    <a:p>
                      <a:pPr algn="ctr"/>
                      <a:r>
                        <a:rPr lang="tr-TR" sz="1300" dirty="0" smtClean="0"/>
                        <a:t>GÖREV TAZMİNATI GÖSTERGESİ</a:t>
                      </a:r>
                      <a:endParaRPr lang="tr-TR" sz="1300" dirty="0"/>
                    </a:p>
                  </a:txBody>
                  <a:tcPr marL="64802" marR="64802" marT="32401" marB="32401"/>
                </a:tc>
                <a:tc>
                  <a:txBody>
                    <a:bodyPr/>
                    <a:lstStyle/>
                    <a:p>
                      <a:pPr algn="ctr"/>
                      <a:endParaRPr lang="tr-TR" sz="1300" dirty="0" smtClean="0"/>
                    </a:p>
                    <a:p>
                      <a:pPr algn="ctr"/>
                      <a:r>
                        <a:rPr lang="tr-TR" sz="1300" dirty="0" smtClean="0"/>
                        <a:t>TEMSİL TAZMİNATI GÖSTERGESİ</a:t>
                      </a:r>
                      <a:endParaRPr lang="tr-TR" sz="1300" dirty="0"/>
                    </a:p>
                  </a:txBody>
                  <a:tcPr marL="64802" marR="64802" marT="32401" marB="32401"/>
                </a:tc>
                <a:extLst>
                  <a:ext uri="{0D108BD9-81ED-4DB2-BD59-A6C34878D82A}">
                    <a16:rowId xmlns:a16="http://schemas.microsoft.com/office/drawing/2014/main" val="2689534781"/>
                  </a:ext>
                </a:extLst>
              </a:tr>
              <a:tr h="669618">
                <a:tc>
                  <a:txBody>
                    <a:bodyPr/>
                    <a:lstStyle/>
                    <a:p>
                      <a:endParaRPr lang="tr-TR" sz="1300" dirty="0" smtClean="0"/>
                    </a:p>
                    <a:p>
                      <a:r>
                        <a:rPr lang="tr-TR" sz="1300" dirty="0" smtClean="0"/>
                        <a:t>REKTÖRLER</a:t>
                      </a:r>
                    </a:p>
                    <a:p>
                      <a:endParaRPr lang="tr-TR" sz="1300" b="1" dirty="0" smtClean="0"/>
                    </a:p>
                  </a:txBody>
                  <a:tcPr marL="64802" marR="64802" marT="32401" marB="32401"/>
                </a:tc>
                <a:tc>
                  <a:txBody>
                    <a:bodyPr/>
                    <a:lstStyle/>
                    <a:p>
                      <a:endParaRPr lang="tr-TR" sz="1300" dirty="0" smtClean="0"/>
                    </a:p>
                    <a:p>
                      <a:r>
                        <a:rPr lang="tr-TR" sz="1300" dirty="0" smtClean="0"/>
                        <a:t>7000</a:t>
                      </a:r>
                      <a:endParaRPr lang="tr-TR" sz="1300" b="1" dirty="0"/>
                    </a:p>
                  </a:txBody>
                  <a:tcPr marL="64802" marR="64802" marT="32401" marB="32401"/>
                </a:tc>
                <a:tc>
                  <a:txBody>
                    <a:bodyPr/>
                    <a:lstStyle/>
                    <a:p>
                      <a:endParaRPr lang="tr-TR" sz="1300" dirty="0" smtClean="0"/>
                    </a:p>
                    <a:p>
                      <a:r>
                        <a:rPr lang="tr-TR" sz="1300" dirty="0" smtClean="0"/>
                        <a:t>Yok</a:t>
                      </a:r>
                      <a:endParaRPr lang="tr-TR" sz="1300" b="1" dirty="0"/>
                    </a:p>
                  </a:txBody>
                  <a:tcPr marL="64802" marR="64802" marT="32401" marB="32401"/>
                </a:tc>
                <a:tc>
                  <a:txBody>
                    <a:bodyPr/>
                    <a:lstStyle/>
                    <a:p>
                      <a:endParaRPr lang="tr-TR" sz="1300" dirty="0" smtClean="0"/>
                    </a:p>
                    <a:p>
                      <a:r>
                        <a:rPr lang="tr-TR" sz="1300" dirty="0" smtClean="0"/>
                        <a:t>17000</a:t>
                      </a:r>
                      <a:endParaRPr lang="tr-TR" sz="1300" b="1" dirty="0"/>
                    </a:p>
                  </a:txBody>
                  <a:tcPr marL="64802" marR="64802" marT="32401" marB="32401"/>
                </a:tc>
                <a:extLst>
                  <a:ext uri="{0D108BD9-81ED-4DB2-BD59-A6C34878D82A}">
                    <a16:rowId xmlns:a16="http://schemas.microsoft.com/office/drawing/2014/main" val="1522365741"/>
                  </a:ext>
                </a:extLst>
              </a:tr>
              <a:tr h="583216">
                <a:tc>
                  <a:txBody>
                    <a:bodyPr/>
                    <a:lstStyle/>
                    <a:p>
                      <a:r>
                        <a:rPr lang="tr-TR" sz="1300" dirty="0" smtClean="0"/>
                        <a:t>Profesör Unvanında</a:t>
                      </a:r>
                      <a:r>
                        <a:rPr lang="tr-TR" sz="1300" baseline="0" dirty="0" smtClean="0"/>
                        <a:t> 3 Yılını Tamamlayanlar</a:t>
                      </a:r>
                      <a:endParaRPr lang="tr-TR" sz="1300" b="1" dirty="0"/>
                    </a:p>
                  </a:txBody>
                  <a:tcPr marL="64802" marR="64802" marT="32401" marB="32401"/>
                </a:tc>
                <a:tc>
                  <a:txBody>
                    <a:bodyPr/>
                    <a:lstStyle/>
                    <a:p>
                      <a:endParaRPr lang="tr-TR" sz="1300" dirty="0" smtClean="0"/>
                    </a:p>
                    <a:p>
                      <a:r>
                        <a:rPr lang="tr-TR" sz="1300" dirty="0" smtClean="0"/>
                        <a:t>6000</a:t>
                      </a:r>
                      <a:endParaRPr lang="tr-TR" sz="1300" b="1" dirty="0"/>
                    </a:p>
                  </a:txBody>
                  <a:tcPr marL="64802" marR="64802" marT="32401" marB="32401"/>
                </a:tc>
                <a:tc>
                  <a:txBody>
                    <a:bodyPr/>
                    <a:lstStyle/>
                    <a:p>
                      <a:endParaRPr lang="tr-TR" sz="1300" dirty="0" smtClean="0"/>
                    </a:p>
                    <a:p>
                      <a:r>
                        <a:rPr lang="tr-TR" sz="1300" dirty="0" smtClean="0"/>
                        <a:t>15000</a:t>
                      </a:r>
                      <a:endParaRPr lang="tr-TR" sz="1300" b="1" dirty="0"/>
                    </a:p>
                  </a:txBody>
                  <a:tcPr marL="64802" marR="64802" marT="32401" marB="32401"/>
                </a:tc>
                <a:tc>
                  <a:txBody>
                    <a:bodyPr/>
                    <a:lstStyle/>
                    <a:p>
                      <a:endParaRPr lang="tr-TR" sz="1300" dirty="0" smtClean="0"/>
                    </a:p>
                    <a:p>
                      <a:r>
                        <a:rPr lang="tr-TR" sz="1300" dirty="0" smtClean="0"/>
                        <a:t>Yok</a:t>
                      </a:r>
                      <a:endParaRPr lang="tr-TR" sz="1300" b="1" dirty="0"/>
                    </a:p>
                  </a:txBody>
                  <a:tcPr marL="64802" marR="64802" marT="32401" marB="32401"/>
                </a:tc>
                <a:extLst>
                  <a:ext uri="{0D108BD9-81ED-4DB2-BD59-A6C34878D82A}">
                    <a16:rowId xmlns:a16="http://schemas.microsoft.com/office/drawing/2014/main" val="1851797180"/>
                  </a:ext>
                </a:extLst>
              </a:tr>
              <a:tr h="620246">
                <a:tc>
                  <a:txBody>
                    <a:bodyPr/>
                    <a:lstStyle/>
                    <a:p>
                      <a:endParaRPr lang="tr-TR" sz="1300" dirty="0" smtClean="0"/>
                    </a:p>
                    <a:p>
                      <a:pPr algn="l"/>
                      <a:r>
                        <a:rPr lang="tr-TR" sz="1300" dirty="0" smtClean="0"/>
                        <a:t>Diğer Profesörler</a:t>
                      </a:r>
                      <a:endParaRPr lang="tr-TR" sz="1300" b="1" dirty="0"/>
                    </a:p>
                  </a:txBody>
                  <a:tcPr marL="64802" marR="64802" marT="32401" marB="32401"/>
                </a:tc>
                <a:tc>
                  <a:txBody>
                    <a:bodyPr/>
                    <a:lstStyle/>
                    <a:p>
                      <a:endParaRPr lang="tr-TR" sz="1300" dirty="0" smtClean="0"/>
                    </a:p>
                    <a:p>
                      <a:r>
                        <a:rPr lang="tr-TR" sz="1300" dirty="0" smtClean="0"/>
                        <a:t>4500</a:t>
                      </a:r>
                      <a:endParaRPr lang="tr-TR" sz="1300" b="1" dirty="0"/>
                    </a:p>
                  </a:txBody>
                  <a:tcPr marL="64802" marR="64802" marT="32401" marB="32401"/>
                </a:tc>
                <a:tc>
                  <a:txBody>
                    <a:bodyPr/>
                    <a:lstStyle/>
                    <a:p>
                      <a:endParaRPr lang="tr-TR" sz="1300" dirty="0" smtClean="0"/>
                    </a:p>
                    <a:p>
                      <a:r>
                        <a:rPr lang="tr-TR" sz="1300" dirty="0" smtClean="0"/>
                        <a:t>11500</a:t>
                      </a:r>
                      <a:endParaRPr lang="tr-TR" sz="1300" b="1" dirty="0"/>
                    </a:p>
                  </a:txBody>
                  <a:tcPr marL="64802" marR="64802" marT="32401" marB="32401"/>
                </a:tc>
                <a:tc>
                  <a:txBody>
                    <a:bodyPr/>
                    <a:lstStyle/>
                    <a:p>
                      <a:endParaRPr lang="tr-TR" sz="1300" dirty="0" smtClean="0"/>
                    </a:p>
                    <a:p>
                      <a:r>
                        <a:rPr lang="tr-TR" sz="1300" dirty="0" smtClean="0"/>
                        <a:t>Yok</a:t>
                      </a:r>
                      <a:endParaRPr lang="tr-TR" sz="1300" b="1" dirty="0"/>
                    </a:p>
                  </a:txBody>
                  <a:tcPr marL="64802" marR="64802" marT="32401" marB="32401"/>
                </a:tc>
                <a:extLst>
                  <a:ext uri="{0D108BD9-81ED-4DB2-BD59-A6C34878D82A}">
                    <a16:rowId xmlns:a16="http://schemas.microsoft.com/office/drawing/2014/main" val="3214629180"/>
                  </a:ext>
                </a:extLst>
              </a:tr>
              <a:tr h="74984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tr-TR" sz="1300" u="none" strike="noStrike" kern="12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tr-TR" sz="1300" u="none" strike="noStrike" kern="1200" baseline="0" dirty="0" smtClean="0"/>
                        <a:t>Doç.(Kaz. Hak. Aylığı 1.der. ol.)</a:t>
                      </a:r>
                      <a:endParaRPr lang="tr-TR" sz="1300" b="1" i="0" u="none" strike="noStrike" kern="1200" baseline="0" dirty="0" smtClean="0">
                        <a:solidFill>
                          <a:schemeClr val="dk1"/>
                        </a:solidFill>
                        <a:latin typeface="+mn-lt"/>
                        <a:ea typeface="+mn-ea"/>
                        <a:cs typeface="+mn-cs"/>
                      </a:endParaRPr>
                    </a:p>
                  </a:txBody>
                  <a:tcPr marL="64802" marR="64802" marT="32401" marB="32401"/>
                </a:tc>
                <a:tc>
                  <a:txBody>
                    <a:bodyPr/>
                    <a:lstStyle/>
                    <a:p>
                      <a:endParaRPr lang="tr-TR" sz="1300" dirty="0" smtClean="0"/>
                    </a:p>
                    <a:p>
                      <a:r>
                        <a:rPr lang="tr-TR" sz="1300" dirty="0" smtClean="0"/>
                        <a:t>2000</a:t>
                      </a:r>
                      <a:endParaRPr lang="tr-TR" sz="1300" b="1" dirty="0"/>
                    </a:p>
                  </a:txBody>
                  <a:tcPr marL="64802" marR="64802" marT="32401" marB="32401"/>
                </a:tc>
                <a:tc>
                  <a:txBody>
                    <a:bodyPr/>
                    <a:lstStyle/>
                    <a:p>
                      <a:endParaRPr lang="tr-TR" sz="1300" dirty="0" smtClean="0"/>
                    </a:p>
                    <a:p>
                      <a:r>
                        <a:rPr lang="tr-TR" sz="1300" dirty="0" smtClean="0"/>
                        <a:t>8000</a:t>
                      </a:r>
                      <a:endParaRPr lang="tr-TR" sz="1300" b="1" dirty="0"/>
                    </a:p>
                  </a:txBody>
                  <a:tcPr marL="64802" marR="64802" marT="32401" marB="32401"/>
                </a:tc>
                <a:tc>
                  <a:txBody>
                    <a:bodyPr/>
                    <a:lstStyle/>
                    <a:p>
                      <a:endParaRPr lang="tr-TR" sz="1300" dirty="0" smtClean="0"/>
                    </a:p>
                    <a:p>
                      <a:r>
                        <a:rPr lang="tr-TR" sz="1300" dirty="0" smtClean="0"/>
                        <a:t>Yok</a:t>
                      </a:r>
                      <a:endParaRPr lang="tr-TR" sz="1300" b="1" dirty="0"/>
                    </a:p>
                  </a:txBody>
                  <a:tcPr marL="64802" marR="64802" marT="32401" marB="32401"/>
                </a:tc>
                <a:extLst>
                  <a:ext uri="{0D108BD9-81ED-4DB2-BD59-A6C34878D82A}">
                    <a16:rowId xmlns:a16="http://schemas.microsoft.com/office/drawing/2014/main" val="2026887875"/>
                  </a:ext>
                </a:extLst>
              </a:tr>
            </a:tbl>
          </a:graphicData>
        </a:graphic>
      </p:graphicFrame>
    </p:spTree>
    <p:extLst>
      <p:ext uri="{BB962C8B-B14F-4D97-AF65-F5344CB8AC3E}">
        <p14:creationId xmlns:p14="http://schemas.microsoft.com/office/powerpoint/2010/main" val="34576838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5" name="İçerik Yer Tutucusu 2"/>
          <p:cNvSpPr txBox="1">
            <a:spLocks/>
          </p:cNvSpPr>
          <p:nvPr/>
        </p:nvSpPr>
        <p:spPr>
          <a:xfrm>
            <a:off x="154792" y="1312937"/>
            <a:ext cx="6832954" cy="3450593"/>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buFont typeface="Arial"/>
              <a:buNone/>
            </a:pPr>
            <a:endParaRPr lang="tr-TR" sz="1843" b="1" u="sng" dirty="0" smtClean="0">
              <a:solidFill>
                <a:srgbClr val="0070C0"/>
              </a:solidFill>
            </a:endParaRPr>
          </a:p>
          <a:p>
            <a:pPr marL="0" indent="0">
              <a:buFont typeface="Arial"/>
              <a:buNone/>
            </a:pPr>
            <a:r>
              <a:rPr lang="tr-TR" sz="1800" b="1" u="sng" dirty="0" smtClean="0">
                <a:solidFill>
                  <a:srgbClr val="0070C0"/>
                </a:solidFill>
              </a:rPr>
              <a:t>4-)Temsil Tazminatı</a:t>
            </a:r>
          </a:p>
          <a:p>
            <a:pPr marL="0" indent="0" algn="just">
              <a:buFont typeface="Arial"/>
              <a:buNone/>
            </a:pPr>
            <a:r>
              <a:rPr lang="tr-TR" sz="1400" b="1" dirty="0" smtClean="0">
                <a:solidFill>
                  <a:srgbClr val="0070C0"/>
                </a:solidFill>
              </a:rPr>
              <a:t>	4505 sayılı Kanunun 5inci maddesi ve 2000/457 sayılı BKK uyarınca Aylıklarını 657 sayılı Devlet Memurları Kanunu ve 2914 sayılı Yüksek Öğretim Personel Kanunu hükümlerine göre almakta olan personelden ekli cetvelde yer alan gösterge rakamları üzerinden makam tazminatı alanlara, hizalarında gösterilen gösterge rakamının memur aylıklarına uygulanan kat sayı ile çarpımı sonucu bulunan miktarda Temsil Tazminatı ödenir.</a:t>
            </a:r>
            <a:endParaRPr lang="tr-TR" sz="1400" dirty="0" smtClean="0">
              <a:solidFill>
                <a:srgbClr val="0070C0"/>
              </a:solidFill>
            </a:endParaRPr>
          </a:p>
          <a:p>
            <a:pPr marL="0" indent="0" algn="just">
              <a:buFont typeface="Arial"/>
              <a:buNone/>
            </a:pPr>
            <a:r>
              <a:rPr lang="tr-TR" sz="1400" b="1" dirty="0" smtClean="0">
                <a:solidFill>
                  <a:srgbClr val="0070C0"/>
                </a:solidFill>
              </a:rPr>
              <a:t>(Temsil tazminatı üniversitemizde Rektör için ödenmektedir.)</a:t>
            </a:r>
          </a:p>
          <a:p>
            <a:pPr marL="0" indent="0" algn="just">
              <a:buFont typeface="Arial"/>
              <a:buNone/>
            </a:pPr>
            <a:r>
              <a:rPr lang="tr-TR" sz="1843" dirty="0" smtClean="0">
                <a:solidFill>
                  <a:srgbClr val="0070C0"/>
                </a:solidFill>
              </a:rPr>
              <a:t>	</a:t>
            </a:r>
          </a:p>
          <a:p>
            <a:pPr algn="just">
              <a:buClr>
                <a:srgbClr val="0070C0"/>
              </a:buClr>
              <a:buFont typeface="Wingdings" panose="05000000000000000000" pitchFamily="2" charset="2"/>
              <a:buChar char="v"/>
            </a:pPr>
            <a:r>
              <a:rPr lang="tr-TR" sz="2400" b="1" dirty="0" smtClean="0">
                <a:solidFill>
                  <a:srgbClr val="0070C0"/>
                </a:solidFill>
              </a:rPr>
              <a:t> 	Temsil Tazminatı Oranı x Aylık Katsayısı	</a:t>
            </a:r>
            <a:endParaRPr lang="tr-TR" sz="1800" dirty="0" smtClean="0">
              <a:solidFill>
                <a:srgbClr val="0070C0"/>
              </a:solidFill>
            </a:endParaRPr>
          </a:p>
          <a:p>
            <a:pPr marL="0" indent="0">
              <a:buFont typeface="Arial"/>
              <a:buNone/>
            </a:pPr>
            <a:endParaRPr lang="tr-TR" dirty="0">
              <a:solidFill>
                <a:srgbClr val="0070C0"/>
              </a:solidFill>
            </a:endParaRPr>
          </a:p>
        </p:txBody>
      </p:sp>
    </p:spTree>
    <p:extLst>
      <p:ext uri="{BB962C8B-B14F-4D97-AF65-F5344CB8AC3E}">
        <p14:creationId xmlns:p14="http://schemas.microsoft.com/office/powerpoint/2010/main" val="16464212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Metin Yer Tutucusu 11"/>
          <p:cNvSpPr txBox="1">
            <a:spLocks/>
          </p:cNvSpPr>
          <p:nvPr/>
        </p:nvSpPr>
        <p:spPr>
          <a:xfrm>
            <a:off x="-1" y="1013244"/>
            <a:ext cx="2755557" cy="3541089"/>
          </a:xfrm>
          <a:prstGeom prst="rect">
            <a:avLst/>
          </a:prstGeom>
        </p:spPr>
        <p:txBody>
          <a:bodyPr>
            <a:normAutofit fontScale="32500" lnSpcReduction="20000"/>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endParaRPr lang="tr-TR" sz="2976" b="1" u="sng" dirty="0" smtClean="0">
              <a:solidFill>
                <a:srgbClr val="0070C0"/>
              </a:solidFill>
            </a:endParaRPr>
          </a:p>
          <a:p>
            <a:r>
              <a:rPr lang="tr-TR" sz="4300" b="1" u="sng" dirty="0" smtClean="0">
                <a:solidFill>
                  <a:srgbClr val="0070C0"/>
                </a:solidFill>
              </a:rPr>
              <a:t>5-)YÜKSEKÖĞRETİM TAZMİNATI</a:t>
            </a:r>
          </a:p>
          <a:p>
            <a:pPr algn="just"/>
            <a:r>
              <a:rPr lang="tr-TR" sz="2976" b="1" dirty="0" smtClean="0">
                <a:solidFill>
                  <a:srgbClr val="0070C0"/>
                </a:solidFill>
              </a:rPr>
              <a:t> </a:t>
            </a:r>
            <a:r>
              <a:rPr lang="tr-TR" sz="3700" b="1" dirty="0" smtClean="0">
                <a:solidFill>
                  <a:srgbClr val="0070C0"/>
                </a:solidFill>
                <a:latin typeface="Times New Roman" pitchFamily="18" charset="0"/>
                <a:cs typeface="Times New Roman" pitchFamily="18" charset="0"/>
              </a:rPr>
              <a:t>2914 Sayılı Yükseköğretim Personel Kanununun Ek 3.maddesine göre akademik personele her ay Yükseköğretim Tazminatı ödenir. Bu maddeye göre ödenecek tazminat, damga vergisi hariç herhangi bir vergiye tabi tutulmaz ve ilgili mevzuatı uyarınca ödenmekte olan zam, tazminat, ödenek, döner sermaye ek ödemesi, ikramiye, ücret ve her ne ad altında olursa olsun yapılan benzeri ödemelerin hesabında dikkate alınmaz</a:t>
            </a:r>
            <a:r>
              <a:rPr lang="tr-TR" sz="3700" b="1" dirty="0" smtClean="0">
                <a:solidFill>
                  <a:srgbClr val="0070C0"/>
                </a:solidFill>
                <a:latin typeface="Times New Roman" pitchFamily="18" charset="0"/>
                <a:cs typeface="Times New Roman" pitchFamily="18" charset="0"/>
              </a:rPr>
              <a:t>.</a:t>
            </a:r>
          </a:p>
          <a:p>
            <a:pPr algn="just"/>
            <a:endParaRPr lang="tr-TR" sz="3700" b="1" dirty="0" smtClean="0">
              <a:solidFill>
                <a:srgbClr val="0070C0"/>
              </a:solidFill>
              <a:latin typeface="Times New Roman" pitchFamily="18" charset="0"/>
              <a:cs typeface="Times New Roman" pitchFamily="18" charset="0"/>
            </a:endParaRPr>
          </a:p>
          <a:p>
            <a:pPr algn="just">
              <a:buClr>
                <a:srgbClr val="0070C0"/>
              </a:buClr>
              <a:buFont typeface="Wingdings" panose="05000000000000000000" pitchFamily="2" charset="2"/>
              <a:buChar char="v"/>
            </a:pPr>
            <a:r>
              <a:rPr lang="tr-TR" sz="6200" b="1" dirty="0" smtClean="0">
                <a:solidFill>
                  <a:srgbClr val="0070C0"/>
                </a:solidFill>
                <a:latin typeface="Times New Roman" pitchFamily="18" charset="0"/>
                <a:cs typeface="Times New Roman" pitchFamily="18" charset="0"/>
              </a:rPr>
              <a:t>9500xM.M.KxOran</a:t>
            </a:r>
            <a:endParaRPr lang="tr-TR" sz="6200" dirty="0" smtClean="0">
              <a:solidFill>
                <a:srgbClr val="0070C0"/>
              </a:solidFill>
            </a:endParaRPr>
          </a:p>
          <a:p>
            <a:endParaRPr lang="tr-TR" dirty="0">
              <a:solidFill>
                <a:srgbClr val="0070C0"/>
              </a:solidFill>
            </a:endParaRPr>
          </a:p>
        </p:txBody>
      </p:sp>
      <p:graphicFrame>
        <p:nvGraphicFramePr>
          <p:cNvPr id="6" name="İçerik Yer Tutucusu 14"/>
          <p:cNvGraphicFramePr>
            <a:graphicFrameLocks/>
          </p:cNvGraphicFramePr>
          <p:nvPr>
            <p:extLst>
              <p:ext uri="{D42A27DB-BD31-4B8C-83A1-F6EECF244321}">
                <p14:modId xmlns:p14="http://schemas.microsoft.com/office/powerpoint/2010/main" val="2633331102"/>
              </p:ext>
            </p:extLst>
          </p:nvPr>
        </p:nvGraphicFramePr>
        <p:xfrm>
          <a:off x="2827444" y="1087380"/>
          <a:ext cx="4371869" cy="3541091"/>
        </p:xfrm>
        <a:graphic>
          <a:graphicData uri="http://schemas.openxmlformats.org/drawingml/2006/table">
            <a:tbl>
              <a:tblPr firstRow="1" bandRow="1">
                <a:tableStyleId>{21E4AEA4-8DFA-4A89-87EB-49C32662AFE0}</a:tableStyleId>
              </a:tblPr>
              <a:tblGrid>
                <a:gridCol w="2593613">
                  <a:extLst>
                    <a:ext uri="{9D8B030D-6E8A-4147-A177-3AD203B41FA5}">
                      <a16:colId xmlns:a16="http://schemas.microsoft.com/office/drawing/2014/main" val="1298178225"/>
                    </a:ext>
                  </a:extLst>
                </a:gridCol>
                <a:gridCol w="1778256">
                  <a:extLst>
                    <a:ext uri="{9D8B030D-6E8A-4147-A177-3AD203B41FA5}">
                      <a16:colId xmlns:a16="http://schemas.microsoft.com/office/drawing/2014/main" val="3649619239"/>
                    </a:ext>
                  </a:extLst>
                </a:gridCol>
              </a:tblGrid>
              <a:tr h="273550">
                <a:tc>
                  <a:txBody>
                    <a:bodyPr/>
                    <a:lstStyle/>
                    <a:p>
                      <a:pPr algn="ctr"/>
                      <a:r>
                        <a:rPr lang="tr-TR" sz="1300" dirty="0" smtClean="0"/>
                        <a:t>UNVAN</a:t>
                      </a:r>
                      <a:endParaRPr lang="tr-TR" sz="1300" dirty="0"/>
                    </a:p>
                  </a:txBody>
                  <a:tcPr marL="64802" marR="64802" marT="32401" marB="32401"/>
                </a:tc>
                <a:tc>
                  <a:txBody>
                    <a:bodyPr/>
                    <a:lstStyle/>
                    <a:p>
                      <a:pPr algn="ctr"/>
                      <a:r>
                        <a:rPr lang="tr-TR" sz="1300" dirty="0" smtClean="0"/>
                        <a:t>ORAN</a:t>
                      </a:r>
                      <a:endParaRPr lang="tr-TR" sz="1300" dirty="0"/>
                    </a:p>
                  </a:txBody>
                  <a:tcPr marL="64802" marR="64802" marT="32401" marB="32401"/>
                </a:tc>
                <a:extLst>
                  <a:ext uri="{0D108BD9-81ED-4DB2-BD59-A6C34878D82A}">
                    <a16:rowId xmlns:a16="http://schemas.microsoft.com/office/drawing/2014/main" val="2434275489"/>
                  </a:ext>
                </a:extLst>
              </a:tr>
              <a:tr h="5458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dirty="0" smtClean="0"/>
                        <a:t>Profesör Kadrosunda Bulunanlar</a:t>
                      </a:r>
                      <a:endParaRPr lang="tr-TR" sz="1300" b="1" kern="1200" dirty="0" smtClean="0">
                        <a:solidFill>
                          <a:schemeClr val="accent4">
                            <a:lumMod val="75000"/>
                          </a:schemeClr>
                        </a:solidFill>
                        <a:latin typeface="Times New Roman" pitchFamily="18" charset="0"/>
                        <a:ea typeface="+mn-ea"/>
                        <a:cs typeface="Times New Roman" pitchFamily="18" charset="0"/>
                      </a:endParaRPr>
                    </a:p>
                  </a:txBody>
                  <a:tcPr marL="64802" marR="64802" marT="32401" marB="32401"/>
                </a:tc>
                <a:tc>
                  <a:txBody>
                    <a:bodyPr/>
                    <a:lstStyle/>
                    <a:p>
                      <a:r>
                        <a:rPr lang="tr-TR" sz="1300" dirty="0" smtClean="0"/>
                        <a:t>%100</a:t>
                      </a:r>
                      <a:endParaRPr lang="tr-TR" sz="1300" dirty="0"/>
                    </a:p>
                  </a:txBody>
                  <a:tcPr marL="64802" marR="64802" marT="32401" marB="32401"/>
                </a:tc>
                <a:extLst>
                  <a:ext uri="{0D108BD9-81ED-4DB2-BD59-A6C34878D82A}">
                    <a16:rowId xmlns:a16="http://schemas.microsoft.com/office/drawing/2014/main" val="3145353540"/>
                  </a:ext>
                </a:extLst>
              </a:tr>
              <a:tr h="5458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baseline="0" dirty="0" smtClean="0"/>
                        <a:t>Doçent Kadrosunda Bulunanlar</a:t>
                      </a:r>
                      <a:endParaRPr lang="tr-TR" sz="1300" b="1" dirty="0" smtClean="0">
                        <a:solidFill>
                          <a:schemeClr val="accent4">
                            <a:lumMod val="75000"/>
                          </a:schemeClr>
                        </a:solidFill>
                        <a:latin typeface="Times New Roman" pitchFamily="18" charset="0"/>
                        <a:cs typeface="Times New Roman" pitchFamily="18" charset="0"/>
                      </a:endParaRPr>
                    </a:p>
                  </a:txBody>
                  <a:tcPr marL="64802" marR="64802" marT="32401" marB="32401"/>
                </a:tc>
                <a:tc>
                  <a:txBody>
                    <a:bodyPr/>
                    <a:lstStyle/>
                    <a:p>
                      <a:r>
                        <a:rPr lang="tr-TR" sz="1300" dirty="0" smtClean="0"/>
                        <a:t>%100</a:t>
                      </a:r>
                      <a:endParaRPr lang="tr-TR" sz="1300" dirty="0"/>
                    </a:p>
                  </a:txBody>
                  <a:tcPr marL="64802" marR="64802" marT="32401" marB="32401"/>
                </a:tc>
                <a:extLst>
                  <a:ext uri="{0D108BD9-81ED-4DB2-BD59-A6C34878D82A}">
                    <a16:rowId xmlns:a16="http://schemas.microsoft.com/office/drawing/2014/main" val="1866378245"/>
                  </a:ext>
                </a:extLst>
              </a:tr>
              <a:tr h="56409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baseline="0" dirty="0" smtClean="0"/>
                        <a:t>Yrd. Doçent Kadrosunda Bulunanlar</a:t>
                      </a:r>
                      <a:endParaRPr lang="tr-TR" sz="1300" b="1" dirty="0" smtClean="0">
                        <a:solidFill>
                          <a:schemeClr val="accent4">
                            <a:lumMod val="75000"/>
                          </a:schemeClr>
                        </a:solidFill>
                        <a:latin typeface="Times New Roman" pitchFamily="18" charset="0"/>
                        <a:cs typeface="Times New Roman" pitchFamily="18" charset="0"/>
                      </a:endParaRPr>
                    </a:p>
                  </a:txBody>
                  <a:tcPr marL="64802" marR="64802" marT="32401" marB="32401"/>
                </a:tc>
                <a:tc>
                  <a:txBody>
                    <a:bodyPr/>
                    <a:lstStyle/>
                    <a:p>
                      <a:r>
                        <a:rPr lang="tr-TR" sz="1300" dirty="0" smtClean="0"/>
                        <a:t>%100</a:t>
                      </a:r>
                      <a:endParaRPr lang="tr-TR" sz="1300" dirty="0"/>
                    </a:p>
                  </a:txBody>
                  <a:tcPr marL="64802" marR="64802" marT="32401" marB="32401"/>
                </a:tc>
                <a:extLst>
                  <a:ext uri="{0D108BD9-81ED-4DB2-BD59-A6C34878D82A}">
                    <a16:rowId xmlns:a16="http://schemas.microsoft.com/office/drawing/2014/main" val="484411144"/>
                  </a:ext>
                </a:extLst>
              </a:tr>
              <a:tr h="8058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baseline="0" dirty="0" smtClean="0"/>
                        <a:t>Araştırma Görevlisi  Kadrosunda Bulunanlar</a:t>
                      </a:r>
                      <a:endParaRPr lang="tr-TR" sz="1300" dirty="0" smtClean="0"/>
                    </a:p>
                    <a:p>
                      <a:endParaRPr lang="tr-TR" sz="1300" dirty="0"/>
                    </a:p>
                  </a:txBody>
                  <a:tcPr marL="64802" marR="64802" marT="32401" marB="32401"/>
                </a:tc>
                <a:tc>
                  <a:txBody>
                    <a:bodyPr/>
                    <a:lstStyle/>
                    <a:p>
                      <a:r>
                        <a:rPr lang="tr-TR" sz="1300" dirty="0" smtClean="0"/>
                        <a:t>%115</a:t>
                      </a:r>
                      <a:endParaRPr lang="tr-TR" sz="1300" dirty="0"/>
                    </a:p>
                  </a:txBody>
                  <a:tcPr marL="64802" marR="64802" marT="32401" marB="32401"/>
                </a:tc>
                <a:extLst>
                  <a:ext uri="{0D108BD9-81ED-4DB2-BD59-A6C34878D82A}">
                    <a16:rowId xmlns:a16="http://schemas.microsoft.com/office/drawing/2014/main" val="1717657290"/>
                  </a:ext>
                </a:extLst>
              </a:tr>
              <a:tr h="8058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baseline="0" dirty="0" smtClean="0"/>
                        <a:t>Öğretim Görevlisi  Kadrosunda Bulunanlar</a:t>
                      </a:r>
                      <a:endParaRPr lang="tr-TR" sz="1300" dirty="0" smtClean="0"/>
                    </a:p>
                    <a:p>
                      <a:endParaRPr lang="tr-TR" sz="1300" dirty="0"/>
                    </a:p>
                  </a:txBody>
                  <a:tcPr marL="64802" marR="64802" marT="32401" marB="32401"/>
                </a:tc>
                <a:tc>
                  <a:txBody>
                    <a:bodyPr/>
                    <a:lstStyle/>
                    <a:p>
                      <a:r>
                        <a:rPr lang="tr-TR" sz="1300" dirty="0" smtClean="0"/>
                        <a:t>%115</a:t>
                      </a:r>
                      <a:endParaRPr lang="tr-TR" sz="1300" dirty="0"/>
                    </a:p>
                  </a:txBody>
                  <a:tcPr marL="64802" marR="64802" marT="32401" marB="32401"/>
                </a:tc>
                <a:extLst>
                  <a:ext uri="{0D108BD9-81ED-4DB2-BD59-A6C34878D82A}">
                    <a16:rowId xmlns:a16="http://schemas.microsoft.com/office/drawing/2014/main" val="2381329592"/>
                  </a:ext>
                </a:extLst>
              </a:tr>
            </a:tbl>
          </a:graphicData>
        </a:graphic>
      </p:graphicFrame>
    </p:spTree>
    <p:extLst>
      <p:ext uri="{BB962C8B-B14F-4D97-AF65-F5344CB8AC3E}">
        <p14:creationId xmlns:p14="http://schemas.microsoft.com/office/powerpoint/2010/main" val="3780428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5" name="İçerik Yer Tutucusu 4"/>
          <p:cNvSpPr txBox="1">
            <a:spLocks/>
          </p:cNvSpPr>
          <p:nvPr/>
        </p:nvSpPr>
        <p:spPr>
          <a:xfrm>
            <a:off x="210397" y="1584785"/>
            <a:ext cx="6789706" cy="3086070"/>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buFont typeface="Arial"/>
              <a:buNone/>
            </a:pPr>
            <a:r>
              <a:rPr lang="tr-TR" sz="1800" b="1" u="sng" dirty="0" smtClean="0">
                <a:solidFill>
                  <a:srgbClr val="0070C0"/>
                </a:solidFill>
              </a:rPr>
              <a:t>6-) YABANCI DİL TAZMİNATI</a:t>
            </a:r>
          </a:p>
          <a:p>
            <a:pPr marL="0" indent="0" algn="just">
              <a:buFont typeface="Arial"/>
              <a:buNone/>
            </a:pPr>
            <a:r>
              <a:rPr lang="tr-TR" sz="1400" b="1" dirty="0" smtClean="0">
                <a:solidFill>
                  <a:srgbClr val="0070C0"/>
                </a:solidFill>
              </a:rPr>
              <a:t>27.6.1989 tarihli ve 375 sayılı KHK (570s.KHK ile değişik 2.maddesi) (Başbakanlıkça 11.04.1997 tarihinde bu tazminatın tespitine dair esaslar belirlenmiştir.) ile düzenlenmiştir. Yabancı dil seviye tespit sınavı sonucunda her bir dil için tespit edilen oranın memur aylık katsayısı ile çarpımı sonucu bulunan tutarı geçmemek üzere yabancı dil tazminatı ödenir. İlk ödeme sınavın yapıldığı tarihi takip eden ay başından itibaren yapılır. Yabancı dil sınavları sınavın yapıldığı tarihten itibaren beş yıl süreyle geçerli olup yeniden sınava girmeyenlerden yabancı dil seviyeleri A ve B düzeyinde olanlara yabancı dil tazminatı bir alt seviyeden ödenir, C düzeyinde olanlara ise yabancı dil tazminatı ödenmez.</a:t>
            </a:r>
            <a:r>
              <a:rPr lang="tr-TR" sz="1400" dirty="0" smtClean="0">
                <a:solidFill>
                  <a:srgbClr val="0070C0"/>
                </a:solidFill>
              </a:rPr>
              <a:t>	</a:t>
            </a:r>
          </a:p>
          <a:p>
            <a:pPr algn="just">
              <a:buClr>
                <a:srgbClr val="0070C0"/>
              </a:buClr>
              <a:buFont typeface="Wingdings" panose="05000000000000000000" pitchFamily="2" charset="2"/>
              <a:buChar char="v"/>
            </a:pPr>
            <a:r>
              <a:rPr lang="tr-TR" sz="1800" b="1" dirty="0" smtClean="0">
                <a:solidFill>
                  <a:srgbClr val="0070C0"/>
                </a:solidFill>
              </a:rPr>
              <a:t>Yabancı Dil Tazminat Oranı x Aylık Katsayı</a:t>
            </a:r>
            <a:r>
              <a:rPr lang="tr-TR" sz="1800" dirty="0" smtClean="0">
                <a:solidFill>
                  <a:srgbClr val="0070C0"/>
                </a:solidFill>
              </a:rPr>
              <a:t>	</a:t>
            </a:r>
          </a:p>
          <a:p>
            <a:endParaRPr lang="tr-TR" dirty="0">
              <a:solidFill>
                <a:srgbClr val="0070C0"/>
              </a:solidFill>
            </a:endParaRPr>
          </a:p>
        </p:txBody>
      </p:sp>
    </p:spTree>
    <p:extLst>
      <p:ext uri="{BB962C8B-B14F-4D97-AF65-F5344CB8AC3E}">
        <p14:creationId xmlns:p14="http://schemas.microsoft.com/office/powerpoint/2010/main" val="2618396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İçerik Yer Tutucusu 3"/>
          <p:cNvGraphicFramePr>
            <a:graphicFrameLocks/>
          </p:cNvGraphicFramePr>
          <p:nvPr>
            <p:extLst>
              <p:ext uri="{D42A27DB-BD31-4B8C-83A1-F6EECF244321}">
                <p14:modId xmlns:p14="http://schemas.microsoft.com/office/powerpoint/2010/main" val="4074617727"/>
              </p:ext>
            </p:extLst>
          </p:nvPr>
        </p:nvGraphicFramePr>
        <p:xfrm>
          <a:off x="0" y="1070984"/>
          <a:ext cx="7179947" cy="3832047"/>
        </p:xfrm>
        <a:graphic>
          <a:graphicData uri="http://schemas.openxmlformats.org/drawingml/2006/table">
            <a:tbl>
              <a:tblPr firstRow="1" bandRow="1">
                <a:tableStyleId>{21E4AEA4-8DFA-4A89-87EB-49C32662AFE0}</a:tableStyleId>
              </a:tblPr>
              <a:tblGrid>
                <a:gridCol w="3589973">
                  <a:extLst>
                    <a:ext uri="{9D8B030D-6E8A-4147-A177-3AD203B41FA5}">
                      <a16:colId xmlns:a16="http://schemas.microsoft.com/office/drawing/2014/main" val="825506793"/>
                    </a:ext>
                  </a:extLst>
                </a:gridCol>
                <a:gridCol w="1794987">
                  <a:extLst>
                    <a:ext uri="{9D8B030D-6E8A-4147-A177-3AD203B41FA5}">
                      <a16:colId xmlns:a16="http://schemas.microsoft.com/office/drawing/2014/main" val="3782525719"/>
                    </a:ext>
                  </a:extLst>
                </a:gridCol>
                <a:gridCol w="1794987">
                  <a:extLst>
                    <a:ext uri="{9D8B030D-6E8A-4147-A177-3AD203B41FA5}">
                      <a16:colId xmlns:a16="http://schemas.microsoft.com/office/drawing/2014/main" val="2588070432"/>
                    </a:ext>
                  </a:extLst>
                </a:gridCol>
              </a:tblGrid>
              <a:tr h="282351">
                <a:tc gridSpan="3">
                  <a:txBody>
                    <a:bodyPr/>
                    <a:lstStyle/>
                    <a:p>
                      <a:pPr algn="ctr"/>
                      <a:r>
                        <a:rPr lang="tr-TR" sz="1300" dirty="0" smtClean="0"/>
                        <a:t>YABANCI DİLİNDEN YARARLANANLAR İÇİN TAZMİNAT</a:t>
                      </a:r>
                      <a:r>
                        <a:rPr lang="tr-TR" sz="1300" baseline="0" dirty="0" smtClean="0"/>
                        <a:t> KATSAYILARI</a:t>
                      </a:r>
                      <a:endParaRPr lang="tr-TR" sz="1300" dirty="0"/>
                    </a:p>
                  </a:txBody>
                  <a:tcPr marL="64802" marR="64802" marT="32401" marB="32401"/>
                </a:tc>
                <a:tc hMerge="1">
                  <a:txBody>
                    <a:bodyPr/>
                    <a:lstStyle/>
                    <a:p>
                      <a:endParaRPr lang="tr-TR" dirty="0"/>
                    </a:p>
                  </a:txBody>
                  <a:tcPr/>
                </a:tc>
                <a:tc hMerge="1">
                  <a:txBody>
                    <a:bodyPr/>
                    <a:lstStyle/>
                    <a:p>
                      <a:endParaRPr lang="tr-TR"/>
                    </a:p>
                  </a:txBody>
                  <a:tcPr/>
                </a:tc>
                <a:extLst>
                  <a:ext uri="{0D108BD9-81ED-4DB2-BD59-A6C34878D82A}">
                    <a16:rowId xmlns:a16="http://schemas.microsoft.com/office/drawing/2014/main" val="1520018602"/>
                  </a:ext>
                </a:extLst>
              </a:tr>
              <a:tr h="871224">
                <a:tc>
                  <a:txBody>
                    <a:bodyPr/>
                    <a:lstStyle/>
                    <a:p>
                      <a:pPr algn="ctr"/>
                      <a:endParaRPr lang="tr-TR" sz="1300" kern="1200" dirty="0" smtClean="0"/>
                    </a:p>
                    <a:p>
                      <a:pPr algn="ctr"/>
                      <a:r>
                        <a:rPr lang="tr-TR" sz="2000" kern="1200" dirty="0" smtClean="0"/>
                        <a:t>Seviye</a:t>
                      </a:r>
                      <a:endParaRPr lang="tr-TR" sz="1300" kern="1200" dirty="0">
                        <a:solidFill>
                          <a:schemeClr val="dk1"/>
                        </a:solidFill>
                        <a:latin typeface="+mn-lt"/>
                        <a:ea typeface="+mn-ea"/>
                        <a:cs typeface="+mn-cs"/>
                      </a:endParaRPr>
                    </a:p>
                  </a:txBody>
                  <a:tcPr marL="64802" marR="64802" marT="32401" marB="32401"/>
                </a:tc>
                <a:tc>
                  <a:txBody>
                    <a:bodyPr/>
                    <a:lstStyle/>
                    <a:p>
                      <a:pPr algn="ctr"/>
                      <a:r>
                        <a:rPr lang="tr-TR" sz="1300" dirty="0" smtClean="0"/>
                        <a:t>Yabancı Dil Bilgisinden Kurumlarınca Yararlanılan Personele Bildiği Her Bir Dil İçin</a:t>
                      </a:r>
                      <a:endParaRPr lang="tr-TR" sz="1300" dirty="0"/>
                    </a:p>
                  </a:txBody>
                  <a:tcPr marL="64802" marR="64802" marT="32401" marB="32401"/>
                </a:tc>
                <a:tc>
                  <a:txBody>
                    <a:bodyPr/>
                    <a:lstStyle/>
                    <a:p>
                      <a:pPr algn="ctr"/>
                      <a:r>
                        <a:rPr lang="nb-NO" sz="1300" dirty="0" smtClean="0"/>
                        <a:t>Diğer Personele Bildiği Her Bir Dil İçin</a:t>
                      </a:r>
                      <a:endParaRPr lang="tr-TR" sz="1300" dirty="0"/>
                    </a:p>
                  </a:txBody>
                  <a:tcPr marL="64802" marR="64802" marT="32401" marB="32401"/>
                </a:tc>
                <a:extLst>
                  <a:ext uri="{0D108BD9-81ED-4DB2-BD59-A6C34878D82A}">
                    <a16:rowId xmlns:a16="http://schemas.microsoft.com/office/drawing/2014/main" val="1690262921"/>
                  </a:ext>
                </a:extLst>
              </a:tr>
              <a:tr h="66961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300" u="none" strike="noStrike" cap="none" normalizeH="0" baseline="0" dirty="0" smtClean="0">
                        <a:ln>
                          <a:noFill/>
                        </a:ln>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1300" u="none" strike="noStrike" cap="none" normalizeH="0" baseline="0" dirty="0" smtClean="0">
                          <a:ln>
                            <a:noFill/>
                          </a:ln>
                          <a:effectLst/>
                        </a:rPr>
                        <a:t>A düzeyi (96-100)</a:t>
                      </a:r>
                    </a:p>
                    <a:p>
                      <a:endParaRPr lang="tr-TR" sz="1300" dirty="0"/>
                    </a:p>
                  </a:txBody>
                  <a:tcPr marL="64802" marR="64802" marT="32401" marB="32401"/>
                </a:tc>
                <a:tc>
                  <a:txBody>
                    <a:bodyPr/>
                    <a:lstStyle/>
                    <a:p>
                      <a:pPr algn="ctr"/>
                      <a:endParaRPr lang="tr-TR" sz="1300" dirty="0" smtClean="0"/>
                    </a:p>
                    <a:p>
                      <a:pPr algn="ctr"/>
                      <a:r>
                        <a:rPr lang="tr-TR" sz="1300" dirty="0" smtClean="0"/>
                        <a:t>1200</a:t>
                      </a:r>
                      <a:endParaRPr lang="tr-TR" sz="1300" dirty="0"/>
                    </a:p>
                  </a:txBody>
                  <a:tcPr marL="64802" marR="64802" marT="32401" marB="32401"/>
                </a:tc>
                <a:tc>
                  <a:txBody>
                    <a:bodyPr/>
                    <a:lstStyle/>
                    <a:p>
                      <a:pPr algn="ctr"/>
                      <a:r>
                        <a:rPr lang="tr-TR" sz="1300" dirty="0" smtClean="0"/>
                        <a:t> </a:t>
                      </a:r>
                    </a:p>
                    <a:p>
                      <a:pPr algn="ctr"/>
                      <a:r>
                        <a:rPr lang="tr-TR" sz="1300" dirty="0" smtClean="0"/>
                        <a:t>750</a:t>
                      </a:r>
                      <a:endParaRPr lang="tr-TR" sz="1300" dirty="0"/>
                    </a:p>
                  </a:txBody>
                  <a:tcPr marL="64802" marR="64802" marT="32401" marB="32401"/>
                </a:tc>
                <a:extLst>
                  <a:ext uri="{0D108BD9-81ED-4DB2-BD59-A6C34878D82A}">
                    <a16:rowId xmlns:a16="http://schemas.microsoft.com/office/drawing/2014/main" val="1338156074"/>
                  </a:ext>
                </a:extLst>
              </a:tr>
              <a:tr h="66961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300" u="none" strike="noStrike" cap="none" normalizeH="0" baseline="0" dirty="0" smtClean="0">
                        <a:ln>
                          <a:noFill/>
                        </a:ln>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00" u="none" strike="noStrike" cap="none" normalizeH="0" baseline="0" dirty="0" smtClean="0">
                          <a:ln>
                            <a:noFill/>
                          </a:ln>
                          <a:effectLst/>
                        </a:rPr>
                        <a:t>A </a:t>
                      </a:r>
                      <a:r>
                        <a:rPr kumimoji="0" lang="en-US" sz="1300" u="none" strike="noStrike" cap="none" normalizeH="0" baseline="0" dirty="0" err="1" smtClean="0">
                          <a:ln>
                            <a:noFill/>
                          </a:ln>
                          <a:effectLst/>
                        </a:rPr>
                        <a:t>düzeyi</a:t>
                      </a:r>
                      <a:r>
                        <a:rPr kumimoji="0" lang="en-US" sz="1300" u="none" strike="noStrike" cap="none" normalizeH="0" baseline="0" dirty="0" smtClean="0">
                          <a:ln>
                            <a:noFill/>
                          </a:ln>
                          <a:effectLst/>
                        </a:rPr>
                        <a:t>   (90-95)</a:t>
                      </a:r>
                    </a:p>
                    <a:p>
                      <a:endParaRPr lang="tr-TR" sz="1300" dirty="0"/>
                    </a:p>
                  </a:txBody>
                  <a:tcPr marL="64802" marR="64802" marT="32401" marB="32401"/>
                </a:tc>
                <a:tc>
                  <a:txBody>
                    <a:bodyPr/>
                    <a:lstStyle/>
                    <a:p>
                      <a:pPr algn="ctr"/>
                      <a:endParaRPr lang="tr-TR" sz="1300" dirty="0" smtClean="0"/>
                    </a:p>
                    <a:p>
                      <a:pPr algn="ctr"/>
                      <a:r>
                        <a:rPr lang="tr-TR" sz="1300" dirty="0" smtClean="0"/>
                        <a:t>900</a:t>
                      </a:r>
                      <a:endParaRPr lang="tr-TR" sz="1300" dirty="0"/>
                    </a:p>
                  </a:txBody>
                  <a:tcPr marL="64802" marR="64802" marT="32401" marB="32401"/>
                </a:tc>
                <a:tc>
                  <a:txBody>
                    <a:bodyPr/>
                    <a:lstStyle/>
                    <a:p>
                      <a:pPr algn="ctr"/>
                      <a:endParaRPr lang="tr-TR" sz="1300" dirty="0" smtClean="0"/>
                    </a:p>
                    <a:p>
                      <a:pPr algn="ctr"/>
                      <a:r>
                        <a:rPr lang="tr-TR" sz="1300" dirty="0" smtClean="0"/>
                        <a:t>750</a:t>
                      </a:r>
                      <a:endParaRPr lang="tr-TR" sz="1300" dirty="0"/>
                    </a:p>
                  </a:txBody>
                  <a:tcPr marL="64802" marR="64802" marT="32401" marB="32401"/>
                </a:tc>
                <a:extLst>
                  <a:ext uri="{0D108BD9-81ED-4DB2-BD59-A6C34878D82A}">
                    <a16:rowId xmlns:a16="http://schemas.microsoft.com/office/drawing/2014/main" val="3452863039"/>
                  </a:ext>
                </a:extLst>
              </a:tr>
              <a:tr h="66961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300" u="none" strike="noStrike" cap="none" normalizeH="0" baseline="0" dirty="0" smtClean="0">
                        <a:ln>
                          <a:noFill/>
                        </a:ln>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1300" u="none" strike="noStrike" cap="none" normalizeH="0" baseline="0" dirty="0" smtClean="0">
                          <a:ln>
                            <a:noFill/>
                          </a:ln>
                          <a:effectLst/>
                        </a:rPr>
                        <a:t>B düzeyi   (80-89)</a:t>
                      </a:r>
                    </a:p>
                    <a:p>
                      <a:endParaRPr lang="tr-TR" sz="1300" dirty="0"/>
                    </a:p>
                  </a:txBody>
                  <a:tcPr marL="64802" marR="64802" marT="32401" marB="32401"/>
                </a:tc>
                <a:tc>
                  <a:txBody>
                    <a:bodyPr/>
                    <a:lstStyle/>
                    <a:p>
                      <a:pPr algn="ctr"/>
                      <a:endParaRPr lang="tr-TR" sz="1300" dirty="0" smtClean="0"/>
                    </a:p>
                    <a:p>
                      <a:pPr algn="ctr"/>
                      <a:r>
                        <a:rPr lang="tr-TR" sz="1300" dirty="0" smtClean="0"/>
                        <a:t>600</a:t>
                      </a:r>
                      <a:endParaRPr lang="tr-TR" sz="1300" dirty="0"/>
                    </a:p>
                  </a:txBody>
                  <a:tcPr marL="64802" marR="64802" marT="32401" marB="32401"/>
                </a:tc>
                <a:tc>
                  <a:txBody>
                    <a:bodyPr/>
                    <a:lstStyle/>
                    <a:p>
                      <a:pPr algn="ctr"/>
                      <a:endParaRPr lang="tr-TR" sz="1300" dirty="0" smtClean="0"/>
                    </a:p>
                    <a:p>
                      <a:pPr algn="ctr"/>
                      <a:r>
                        <a:rPr lang="tr-TR" sz="1300" dirty="0" smtClean="0"/>
                        <a:t>500</a:t>
                      </a:r>
                      <a:endParaRPr lang="tr-TR" sz="1300" dirty="0"/>
                    </a:p>
                  </a:txBody>
                  <a:tcPr marL="64802" marR="64802" marT="32401" marB="32401"/>
                </a:tc>
                <a:extLst>
                  <a:ext uri="{0D108BD9-81ED-4DB2-BD59-A6C34878D82A}">
                    <a16:rowId xmlns:a16="http://schemas.microsoft.com/office/drawing/2014/main" val="1788106715"/>
                  </a:ext>
                </a:extLst>
              </a:tr>
              <a:tr h="66961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300" u="none" strike="noStrike" cap="none" normalizeH="0" baseline="0" dirty="0" smtClean="0">
                        <a:ln>
                          <a:noFill/>
                        </a:ln>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1300" u="none" strike="noStrike" cap="none" normalizeH="0" baseline="0" dirty="0" smtClean="0">
                          <a:ln>
                            <a:noFill/>
                          </a:ln>
                          <a:effectLst/>
                        </a:rPr>
                        <a:t>C düzeyi   (70-79)</a:t>
                      </a:r>
                    </a:p>
                    <a:p>
                      <a:endParaRPr lang="tr-TR" sz="1300" dirty="0"/>
                    </a:p>
                  </a:txBody>
                  <a:tcPr marL="64802" marR="64802" marT="32401" marB="32401"/>
                </a:tc>
                <a:tc>
                  <a:txBody>
                    <a:bodyPr/>
                    <a:lstStyle/>
                    <a:p>
                      <a:pPr algn="ctr"/>
                      <a:endParaRPr lang="tr-TR" sz="1300" dirty="0" smtClean="0"/>
                    </a:p>
                    <a:p>
                      <a:pPr algn="ctr"/>
                      <a:r>
                        <a:rPr lang="tr-TR" sz="1300" dirty="0" smtClean="0"/>
                        <a:t>300</a:t>
                      </a:r>
                      <a:endParaRPr lang="tr-TR" sz="1300" dirty="0"/>
                    </a:p>
                  </a:txBody>
                  <a:tcPr marL="64802" marR="64802" marT="32401" marB="32401"/>
                </a:tc>
                <a:tc>
                  <a:txBody>
                    <a:bodyPr/>
                    <a:lstStyle/>
                    <a:p>
                      <a:pPr algn="ctr"/>
                      <a:endParaRPr lang="tr-TR" sz="1300" dirty="0" smtClean="0"/>
                    </a:p>
                    <a:p>
                      <a:pPr algn="ctr"/>
                      <a:r>
                        <a:rPr lang="tr-TR" sz="1300" dirty="0" smtClean="0"/>
                        <a:t>250</a:t>
                      </a:r>
                      <a:endParaRPr lang="tr-TR" sz="1300" dirty="0"/>
                    </a:p>
                  </a:txBody>
                  <a:tcPr marL="64802" marR="64802" marT="32401" marB="32401"/>
                </a:tc>
                <a:extLst>
                  <a:ext uri="{0D108BD9-81ED-4DB2-BD59-A6C34878D82A}">
                    <a16:rowId xmlns:a16="http://schemas.microsoft.com/office/drawing/2014/main" val="476455381"/>
                  </a:ext>
                </a:extLst>
              </a:tr>
            </a:tbl>
          </a:graphicData>
        </a:graphic>
      </p:graphicFrame>
    </p:spTree>
    <p:extLst>
      <p:ext uri="{BB962C8B-B14F-4D97-AF65-F5344CB8AC3E}">
        <p14:creationId xmlns:p14="http://schemas.microsoft.com/office/powerpoint/2010/main" val="2217017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5" name="İçerik Yer Tutucusu 2"/>
          <p:cNvSpPr txBox="1">
            <a:spLocks/>
          </p:cNvSpPr>
          <p:nvPr/>
        </p:nvSpPr>
        <p:spPr>
          <a:xfrm>
            <a:off x="105364" y="1346752"/>
            <a:ext cx="6981236" cy="3832561"/>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defRPr/>
            </a:pPr>
            <a:r>
              <a:rPr lang="tr-TR" sz="1800" b="1" u="sng" dirty="0" smtClean="0">
                <a:solidFill>
                  <a:srgbClr val="0070C0"/>
                </a:solidFill>
                <a:latin typeface="Times New Roman" pitchFamily="18" charset="0"/>
                <a:cs typeface="Times New Roman" pitchFamily="18" charset="0"/>
              </a:rPr>
              <a:t>7-) EK ÖDEME</a:t>
            </a:r>
          </a:p>
          <a:p>
            <a:pPr marL="0" indent="0" algn="just">
              <a:buFont typeface="Arial"/>
              <a:buNone/>
              <a:defRPr/>
            </a:pPr>
            <a:r>
              <a:rPr lang="tr-TR" sz="1400" b="1" dirty="0" smtClean="0">
                <a:solidFill>
                  <a:srgbClr val="0070C0"/>
                </a:solidFill>
                <a:latin typeface="Times New Roman" pitchFamily="18" charset="0"/>
                <a:cs typeface="Times New Roman" pitchFamily="18" charset="0"/>
              </a:rPr>
              <a:t>375 sayılı Kanun Hükmünde Kararnamenin Ek 9 uncu Maddesi Uyarınca 15/1/2012 tarihinden itibaren yapılacak ek ödeme, En yüksek Devlet memuru aylığına (1500+8000=9500 gösterge rakamı) ile memur aylık katsayısının çarpımı sonucu bulunacak tutara, 375 sayılı Kanun Hükmünde Kararnameye ekli (1) sayılı Cetvelde yer alan kadro, görev ve pozisyon unvanlarına karşılık gelen oranların uygulanması suretiyle hesaplanacaktır.</a:t>
            </a:r>
          </a:p>
          <a:p>
            <a:pPr algn="just">
              <a:buClr>
                <a:srgbClr val="0070C0"/>
              </a:buClr>
              <a:buFont typeface="Wingdings" panose="05000000000000000000" pitchFamily="2" charset="2"/>
              <a:buChar char="v"/>
              <a:defRPr/>
            </a:pPr>
            <a:r>
              <a:rPr lang="tr-TR" sz="1400" b="1" dirty="0" smtClean="0">
                <a:solidFill>
                  <a:srgbClr val="0070C0"/>
                </a:solidFill>
                <a:latin typeface="Times New Roman" pitchFamily="18" charset="0"/>
                <a:cs typeface="Times New Roman" pitchFamily="18" charset="0"/>
              </a:rPr>
              <a:t>Ek ödemeye hak kazanılmasında ve bu ödemenin yapılmasında aylıklara ilişkin hükümler uygulanır.</a:t>
            </a:r>
          </a:p>
          <a:p>
            <a:pPr algn="just">
              <a:buClr>
                <a:srgbClr val="0070C0"/>
              </a:buClr>
              <a:buFont typeface="Wingdings" panose="05000000000000000000" pitchFamily="2" charset="2"/>
              <a:buChar char="v"/>
              <a:defRPr/>
            </a:pPr>
            <a:r>
              <a:rPr lang="tr-TR" sz="1400" b="1" dirty="0" smtClean="0">
                <a:solidFill>
                  <a:srgbClr val="0070C0"/>
                </a:solidFill>
                <a:latin typeface="Times New Roman" pitchFamily="18" charset="0"/>
                <a:cs typeface="Times New Roman" pitchFamily="18" charset="0"/>
              </a:rPr>
              <a:t>Yapılacak ek ödeme damga vergisi hariç herhangi bir vergiye tabi tutulmaz ve ilgili mevzuatı uyarınca ödenmekte olan zam, tazminat, ödenek, döner sermaye ödemesi, ikramiye, ücret ve her ne ad altında olursa olsun yapılan benzeri ödemelerin hesabında dikkate alınmaz. </a:t>
            </a:r>
          </a:p>
          <a:p>
            <a:pPr marL="0" indent="0">
              <a:buFont typeface="Arial"/>
              <a:buNone/>
            </a:pPr>
            <a:endParaRPr lang="tr-TR" dirty="0">
              <a:solidFill>
                <a:srgbClr val="0070C0"/>
              </a:solidFill>
            </a:endParaRPr>
          </a:p>
        </p:txBody>
      </p:sp>
    </p:spTree>
    <p:extLst>
      <p:ext uri="{BB962C8B-B14F-4D97-AF65-F5344CB8AC3E}">
        <p14:creationId xmlns:p14="http://schemas.microsoft.com/office/powerpoint/2010/main" val="33161280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İçerik Yer Tutucusu 2"/>
          <p:cNvSpPr txBox="1">
            <a:spLocks/>
          </p:cNvSpPr>
          <p:nvPr/>
        </p:nvSpPr>
        <p:spPr>
          <a:xfrm>
            <a:off x="154792" y="1841024"/>
            <a:ext cx="6857667" cy="2471486"/>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defRPr/>
            </a:pPr>
            <a:r>
              <a:rPr lang="tr-TR" sz="1984" b="1" u="sng" dirty="0" smtClean="0">
                <a:solidFill>
                  <a:srgbClr val="0070C0"/>
                </a:solidFill>
                <a:latin typeface="Times New Roman" pitchFamily="18" charset="0"/>
                <a:cs typeface="Times New Roman" pitchFamily="18" charset="0"/>
              </a:rPr>
              <a:t>8-) İLAVE SEYYANEN ÖDENEK</a:t>
            </a:r>
          </a:p>
          <a:p>
            <a:pPr marL="0" indent="0" algn="just">
              <a:buFont typeface="Arial"/>
              <a:buNone/>
              <a:defRPr/>
            </a:pPr>
            <a:r>
              <a:rPr lang="tr-TR" sz="1559" b="1" dirty="0" smtClean="0">
                <a:solidFill>
                  <a:srgbClr val="0070C0"/>
                </a:solidFill>
                <a:latin typeface="Times New Roman" pitchFamily="18" charset="0"/>
                <a:cs typeface="Times New Roman" pitchFamily="18" charset="0"/>
              </a:rPr>
              <a:t>375 sayılı Kanun Hükmünde Kararnamenin Ek 40 </a:t>
            </a:r>
            <a:r>
              <a:rPr lang="tr-TR" sz="1559" b="1" dirty="0" err="1" smtClean="0">
                <a:solidFill>
                  <a:srgbClr val="0070C0"/>
                </a:solidFill>
                <a:latin typeface="Times New Roman" pitchFamily="18" charset="0"/>
                <a:cs typeface="Times New Roman" pitchFamily="18" charset="0"/>
              </a:rPr>
              <a:t>ıncı</a:t>
            </a:r>
            <a:r>
              <a:rPr lang="tr-TR" sz="1559" b="1" dirty="0" smtClean="0">
                <a:solidFill>
                  <a:srgbClr val="0070C0"/>
                </a:solidFill>
                <a:latin typeface="Times New Roman" pitchFamily="18" charset="0"/>
                <a:cs typeface="Times New Roman" pitchFamily="18" charset="0"/>
              </a:rPr>
              <a:t> Maddesi Uyarınca 15.965) gösterge rakamının memur aylık katsayısı ile çarpımı sonucu bulunacak tutarda ilave ödeme yapılır.  Ek ödemeye hak kazanılmasında ve bu ödemenin yapılmasında aylıklara ilişkin hükümler uygulanır.</a:t>
            </a:r>
          </a:p>
          <a:p>
            <a:pPr marL="0" indent="0" algn="just">
              <a:buFont typeface="Arial"/>
              <a:buNone/>
              <a:defRPr/>
            </a:pPr>
            <a:endParaRPr lang="tr-TR" sz="1559" b="1" dirty="0" smtClean="0">
              <a:solidFill>
                <a:srgbClr val="0070C0"/>
              </a:solidFill>
              <a:latin typeface="Times New Roman" pitchFamily="18" charset="0"/>
              <a:cs typeface="Times New Roman" pitchFamily="18" charset="0"/>
            </a:endParaRPr>
          </a:p>
          <a:p>
            <a:pPr algn="just">
              <a:buClr>
                <a:srgbClr val="0070C0"/>
              </a:buClr>
              <a:buFont typeface="Wingdings" panose="05000000000000000000" pitchFamily="2" charset="2"/>
              <a:buChar char="v"/>
              <a:defRPr/>
            </a:pPr>
            <a:r>
              <a:rPr lang="tr-TR" sz="1559" b="1" dirty="0" smtClean="0">
                <a:solidFill>
                  <a:srgbClr val="0070C0"/>
                </a:solidFill>
                <a:latin typeface="Times New Roman" pitchFamily="18" charset="0"/>
                <a:cs typeface="Times New Roman" pitchFamily="18" charset="0"/>
              </a:rPr>
              <a:t>İlave Seyyanen Ödenek=15965 X Memur Aylık Katsayısı</a:t>
            </a:r>
            <a:endParaRPr lang="tr-TR" sz="1559"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34773143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İçerik Yer Tutucusu 2"/>
          <p:cNvSpPr txBox="1">
            <a:spLocks/>
          </p:cNvSpPr>
          <p:nvPr/>
        </p:nvSpPr>
        <p:spPr>
          <a:xfrm>
            <a:off x="2026508" y="1841023"/>
            <a:ext cx="3101546" cy="685933"/>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ctr">
              <a:buFont typeface="Arial"/>
              <a:buNone/>
              <a:defRPr/>
            </a:pPr>
            <a:r>
              <a:rPr lang="tr-TR" sz="1984" b="1" u="sng" dirty="0" smtClean="0">
                <a:solidFill>
                  <a:srgbClr val="0070C0"/>
                </a:solidFill>
                <a:latin typeface="Times New Roman" pitchFamily="18" charset="0"/>
                <a:cs typeface="Times New Roman" pitchFamily="18" charset="0"/>
              </a:rPr>
              <a:t>ÖDENEKLER</a:t>
            </a:r>
          </a:p>
        </p:txBody>
      </p:sp>
    </p:spTree>
    <p:extLst>
      <p:ext uri="{BB962C8B-B14F-4D97-AF65-F5344CB8AC3E}">
        <p14:creationId xmlns:p14="http://schemas.microsoft.com/office/powerpoint/2010/main" val="1663446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48" y="0"/>
            <a:ext cx="7242562" cy="5040313"/>
          </a:xfrm>
          <a:prstGeom prst="rect">
            <a:avLst/>
          </a:prstGeom>
        </p:spPr>
      </p:pic>
      <p:sp>
        <p:nvSpPr>
          <p:cNvPr id="4" name="Dikdörtgen 3"/>
          <p:cNvSpPr/>
          <p:nvPr/>
        </p:nvSpPr>
        <p:spPr>
          <a:xfrm>
            <a:off x="1079304" y="2161702"/>
            <a:ext cx="4997458" cy="584775"/>
          </a:xfrm>
          <a:prstGeom prst="rect">
            <a:avLst/>
          </a:prstGeom>
        </p:spPr>
        <p:txBody>
          <a:bodyPr wrap="none">
            <a:spAutoFit/>
          </a:bodyPr>
          <a:lstStyle/>
          <a:p>
            <a:r>
              <a:rPr lang="tr-TR" sz="3200" b="1" dirty="0" smtClean="0">
                <a:solidFill>
                  <a:srgbClr val="0070C0"/>
                </a:solidFill>
              </a:rPr>
              <a:t>MEMUR MAAŞ HESABI 2023</a:t>
            </a:r>
            <a:endParaRPr lang="tr-TR" sz="3200" dirty="0">
              <a:solidFill>
                <a:srgbClr val="0070C0"/>
              </a:solidFill>
            </a:endParaRPr>
          </a:p>
        </p:txBody>
      </p:sp>
    </p:spTree>
    <p:extLst>
      <p:ext uri="{BB962C8B-B14F-4D97-AF65-F5344CB8AC3E}">
        <p14:creationId xmlns:p14="http://schemas.microsoft.com/office/powerpoint/2010/main" val="30272562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5" name="İçerik Yer Tutucusu 2"/>
          <p:cNvSpPr txBox="1">
            <a:spLocks/>
          </p:cNvSpPr>
          <p:nvPr/>
        </p:nvSpPr>
        <p:spPr>
          <a:xfrm>
            <a:off x="235111" y="1890737"/>
            <a:ext cx="6598175" cy="2362319"/>
          </a:xfrm>
          <a:prstGeom prst="rect">
            <a:avLst/>
          </a:prstGeom>
        </p:spPr>
        <p:txBody>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buFont typeface="Arial"/>
              <a:buNone/>
            </a:pPr>
            <a:r>
              <a:rPr lang="tr-TR" sz="1800" b="1" u="sng" dirty="0" smtClean="0">
                <a:solidFill>
                  <a:srgbClr val="0070C0"/>
                </a:solidFill>
                <a:cs typeface="Times New Roman" pitchFamily="18" charset="0"/>
              </a:rPr>
              <a:t>1-)ÜNİVERSİTE ÖDENEĞİ </a:t>
            </a:r>
          </a:p>
          <a:p>
            <a:pPr marL="0" indent="0" algn="just">
              <a:buFont typeface="Arial"/>
              <a:buNone/>
            </a:pPr>
            <a:r>
              <a:rPr lang="tr-TR" dirty="0" smtClean="0">
                <a:solidFill>
                  <a:srgbClr val="0070C0"/>
                </a:solidFill>
                <a:cs typeface="Times New Roman" pitchFamily="18" charset="0"/>
              </a:rPr>
              <a:t>	</a:t>
            </a:r>
            <a:r>
              <a:rPr lang="tr-TR" sz="1400" dirty="0" smtClean="0">
                <a:solidFill>
                  <a:srgbClr val="0070C0"/>
                </a:solidFill>
                <a:cs typeface="Times New Roman" pitchFamily="18" charset="0"/>
              </a:rPr>
              <a:t>2914 Sayılı Yükseköğretim Personel Kanununun 12.maddesine göre akademik personele her ay üniversite ödeneği ödenir. Bu ödenek  kısmi statüde görev yapanlara ödenmez. Damga Vergisi hariç herhangi bir vergiye tabi tutulmaz.</a:t>
            </a:r>
          </a:p>
          <a:p>
            <a:pPr marL="0" indent="0" algn="just">
              <a:buFont typeface="Arial"/>
              <a:buNone/>
            </a:pPr>
            <a:endParaRPr lang="tr-TR" sz="1400" dirty="0" smtClean="0">
              <a:solidFill>
                <a:srgbClr val="0070C0"/>
              </a:solidFill>
              <a:cs typeface="Times New Roman" pitchFamily="18" charset="0"/>
            </a:endParaRPr>
          </a:p>
          <a:p>
            <a:pPr algn="just">
              <a:buClr>
                <a:srgbClr val="0070C0"/>
              </a:buClr>
              <a:buFont typeface="Wingdings" panose="05000000000000000000" pitchFamily="2" charset="2"/>
              <a:buChar char="v"/>
            </a:pPr>
            <a:r>
              <a:rPr lang="tr-TR" sz="1800" dirty="0" smtClean="0">
                <a:solidFill>
                  <a:srgbClr val="0070C0"/>
                </a:solidFill>
                <a:cs typeface="Times New Roman" pitchFamily="18" charset="0"/>
              </a:rPr>
              <a:t>En yüksek Devlet Memuru Maaşı X  %Üniversite Ödeneği Oranı</a:t>
            </a:r>
            <a:endParaRPr lang="tr-TR" sz="1800" dirty="0" smtClean="0">
              <a:solidFill>
                <a:srgbClr val="0070C0"/>
              </a:solidFill>
              <a:ea typeface="Times New Roman"/>
              <a:cs typeface="Times New Roman" pitchFamily="18" charset="0"/>
            </a:endParaRPr>
          </a:p>
          <a:p>
            <a:pPr marL="0" indent="0" algn="just">
              <a:buFont typeface="Arial"/>
              <a:buNone/>
            </a:pPr>
            <a:endParaRPr lang="tr-TR" dirty="0">
              <a:solidFill>
                <a:srgbClr val="0070C0"/>
              </a:solidFill>
            </a:endParaRPr>
          </a:p>
        </p:txBody>
      </p:sp>
    </p:spTree>
    <p:extLst>
      <p:ext uri="{BB962C8B-B14F-4D97-AF65-F5344CB8AC3E}">
        <p14:creationId xmlns:p14="http://schemas.microsoft.com/office/powerpoint/2010/main" val="22245471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İçerik Yer Tutucusu 3"/>
          <p:cNvGraphicFramePr>
            <a:graphicFrameLocks/>
          </p:cNvGraphicFramePr>
          <p:nvPr>
            <p:extLst>
              <p:ext uri="{D42A27DB-BD31-4B8C-83A1-F6EECF244321}">
                <p14:modId xmlns:p14="http://schemas.microsoft.com/office/powerpoint/2010/main" val="3782536219"/>
              </p:ext>
            </p:extLst>
          </p:nvPr>
        </p:nvGraphicFramePr>
        <p:xfrm>
          <a:off x="9684" y="1291118"/>
          <a:ext cx="7179945" cy="3749195"/>
        </p:xfrm>
        <a:graphic>
          <a:graphicData uri="http://schemas.openxmlformats.org/drawingml/2006/table">
            <a:tbl>
              <a:tblPr firstRow="1" bandRow="1">
                <a:tableStyleId>{21E4AEA4-8DFA-4A89-87EB-49C32662AFE0}</a:tableStyleId>
              </a:tblPr>
              <a:tblGrid>
                <a:gridCol w="5883074">
                  <a:extLst>
                    <a:ext uri="{9D8B030D-6E8A-4147-A177-3AD203B41FA5}">
                      <a16:colId xmlns:a16="http://schemas.microsoft.com/office/drawing/2014/main" val="3956462144"/>
                    </a:ext>
                  </a:extLst>
                </a:gridCol>
                <a:gridCol w="1296871">
                  <a:extLst>
                    <a:ext uri="{9D8B030D-6E8A-4147-A177-3AD203B41FA5}">
                      <a16:colId xmlns:a16="http://schemas.microsoft.com/office/drawing/2014/main" val="3826568038"/>
                    </a:ext>
                  </a:extLst>
                </a:gridCol>
              </a:tblGrid>
              <a:tr h="266407">
                <a:tc>
                  <a:txBody>
                    <a:bodyPr/>
                    <a:lstStyle/>
                    <a:p>
                      <a:r>
                        <a:rPr lang="tr-TR" sz="1300" dirty="0" smtClean="0"/>
                        <a:t>UNVAN</a:t>
                      </a:r>
                      <a:endParaRPr lang="tr-TR" sz="1300" dirty="0"/>
                    </a:p>
                  </a:txBody>
                  <a:tcPr marL="64802" marR="64802" marT="32401" marB="32401"/>
                </a:tc>
                <a:tc>
                  <a:txBody>
                    <a:bodyPr/>
                    <a:lstStyle/>
                    <a:p>
                      <a:r>
                        <a:rPr lang="tr-TR" sz="1300" dirty="0" smtClean="0"/>
                        <a:t>ORAN</a:t>
                      </a:r>
                      <a:endParaRPr lang="tr-TR" sz="1300" dirty="0"/>
                    </a:p>
                  </a:txBody>
                  <a:tcPr marL="64802" marR="64802" marT="32401" marB="32401"/>
                </a:tc>
                <a:extLst>
                  <a:ext uri="{0D108BD9-81ED-4DB2-BD59-A6C34878D82A}">
                    <a16:rowId xmlns:a16="http://schemas.microsoft.com/office/drawing/2014/main" val="3705627463"/>
                  </a:ext>
                </a:extLst>
              </a:tr>
              <a:tr h="46801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baseline="0" dirty="0" smtClean="0"/>
                        <a:t>1.Profesörlerden Rektör, Rektör Yrd., Dekan, Dekan </a:t>
                      </a:r>
                      <a:r>
                        <a:rPr lang="tr-TR" sz="1300" kern="1200" baseline="0" dirty="0" err="1" smtClean="0"/>
                        <a:t>Yrd.,Yüksekokul</a:t>
                      </a:r>
                      <a:r>
                        <a:rPr lang="tr-TR" sz="1300" kern="1200" baseline="0" dirty="0" smtClean="0"/>
                        <a:t> Müdürü olanlar ile Profesörlük kadrosunda 3 yılını tamamlamış olanlar</a:t>
                      </a:r>
                      <a:endParaRPr lang="tr-TR" sz="1300" b="1" dirty="0" smtClean="0">
                        <a:solidFill>
                          <a:schemeClr val="bg1"/>
                        </a:solidFill>
                        <a:latin typeface="Times New Roman" pitchFamily="18" charset="0"/>
                        <a:cs typeface="Times New Roman" pitchFamily="18" charset="0"/>
                      </a:endParaRPr>
                    </a:p>
                  </a:txBody>
                  <a:tcPr marL="64802" marR="64802" marT="32401" marB="32401"/>
                </a:tc>
                <a:tc>
                  <a:txBody>
                    <a:bodyPr/>
                    <a:lstStyle/>
                    <a:p>
                      <a:r>
                        <a:rPr lang="tr-TR" sz="1300" dirty="0" smtClean="0"/>
                        <a:t>%245</a:t>
                      </a:r>
                      <a:endParaRPr lang="tr-TR" sz="1300" dirty="0"/>
                    </a:p>
                  </a:txBody>
                  <a:tcPr marL="64802" marR="64802" marT="32401" marB="32401"/>
                </a:tc>
                <a:extLst>
                  <a:ext uri="{0D108BD9-81ED-4DB2-BD59-A6C34878D82A}">
                    <a16:rowId xmlns:a16="http://schemas.microsoft.com/office/drawing/2014/main" val="1221726564"/>
                  </a:ext>
                </a:extLst>
              </a:tr>
              <a:tr h="3349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dirty="0" smtClean="0"/>
                        <a:t>2.Diğer Profesör Kadrosunda Bulunanlar</a:t>
                      </a:r>
                      <a:endParaRPr lang="tr-TR" sz="1300" b="1" kern="1200" dirty="0" smtClean="0">
                        <a:solidFill>
                          <a:schemeClr val="bg1"/>
                        </a:solidFill>
                        <a:latin typeface="Times New Roman" pitchFamily="18" charset="0"/>
                        <a:ea typeface="+mn-ea"/>
                        <a:cs typeface="Times New Roman" pitchFamily="18" charset="0"/>
                      </a:endParaRPr>
                    </a:p>
                  </a:txBody>
                  <a:tcPr marL="64802" marR="64802" marT="32401" marB="32401"/>
                </a:tc>
                <a:tc>
                  <a:txBody>
                    <a:bodyPr/>
                    <a:lstStyle/>
                    <a:p>
                      <a:r>
                        <a:rPr lang="tr-TR" sz="1300" dirty="0" smtClean="0"/>
                        <a:t>%215</a:t>
                      </a:r>
                      <a:endParaRPr lang="tr-TR" sz="1300" dirty="0"/>
                    </a:p>
                  </a:txBody>
                  <a:tcPr marL="64802" marR="64802" marT="32401" marB="32401"/>
                </a:tc>
                <a:extLst>
                  <a:ext uri="{0D108BD9-81ED-4DB2-BD59-A6C34878D82A}">
                    <a16:rowId xmlns:a16="http://schemas.microsoft.com/office/drawing/2014/main" val="3838400817"/>
                  </a:ext>
                </a:extLst>
              </a:tr>
              <a:tr h="3349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baseline="0" dirty="0" smtClean="0"/>
                        <a:t>3-Doçent Kadrosunda Bulunanlar</a:t>
                      </a:r>
                      <a:endParaRPr lang="tr-TR" sz="1300" b="1" dirty="0" smtClean="0">
                        <a:solidFill>
                          <a:schemeClr val="bg1"/>
                        </a:solidFill>
                        <a:latin typeface="Times New Roman" pitchFamily="18" charset="0"/>
                        <a:cs typeface="Times New Roman" pitchFamily="18" charset="0"/>
                      </a:endParaRPr>
                    </a:p>
                  </a:txBody>
                  <a:tcPr marL="64802" marR="64802" marT="32401" marB="32401"/>
                </a:tc>
                <a:tc>
                  <a:txBody>
                    <a:bodyPr/>
                    <a:lstStyle/>
                    <a:p>
                      <a:r>
                        <a:rPr lang="tr-TR" sz="1300" dirty="0" smtClean="0"/>
                        <a:t>%175</a:t>
                      </a:r>
                      <a:endParaRPr lang="tr-TR" sz="1300" dirty="0"/>
                    </a:p>
                  </a:txBody>
                  <a:tcPr marL="64802" marR="64802" marT="32401" marB="32401"/>
                </a:tc>
                <a:extLst>
                  <a:ext uri="{0D108BD9-81ED-4DB2-BD59-A6C34878D82A}">
                    <a16:rowId xmlns:a16="http://schemas.microsoft.com/office/drawing/2014/main" val="832734346"/>
                  </a:ext>
                </a:extLst>
              </a:tr>
              <a:tr h="3349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baseline="0" dirty="0" smtClean="0"/>
                        <a:t>4-Dr.Öğretim Üyesi Kadrosunda bulunanlar</a:t>
                      </a:r>
                      <a:endParaRPr lang="tr-TR" sz="1300" b="1" dirty="0" smtClean="0">
                        <a:solidFill>
                          <a:schemeClr val="bg1"/>
                        </a:solidFill>
                        <a:latin typeface="Times New Roman" pitchFamily="18" charset="0"/>
                        <a:cs typeface="Times New Roman" pitchFamily="18" charset="0"/>
                      </a:endParaRPr>
                    </a:p>
                  </a:txBody>
                  <a:tcPr marL="64802" marR="64802" marT="32401" marB="32401"/>
                </a:tc>
                <a:tc>
                  <a:txBody>
                    <a:bodyPr/>
                    <a:lstStyle/>
                    <a:p>
                      <a:r>
                        <a:rPr lang="tr-TR" sz="1300" dirty="0" smtClean="0"/>
                        <a:t>%175</a:t>
                      </a:r>
                      <a:endParaRPr lang="tr-TR" sz="1300" dirty="0"/>
                    </a:p>
                  </a:txBody>
                  <a:tcPr marL="64802" marR="64802" marT="32401" marB="32401"/>
                </a:tc>
                <a:extLst>
                  <a:ext uri="{0D108BD9-81ED-4DB2-BD59-A6C34878D82A}">
                    <a16:rowId xmlns:a16="http://schemas.microsoft.com/office/drawing/2014/main" val="4004676898"/>
                  </a:ext>
                </a:extLst>
              </a:tr>
              <a:tr h="334975">
                <a:tc>
                  <a:txBody>
                    <a:bodyPr/>
                    <a:lstStyle/>
                    <a:p>
                      <a:r>
                        <a:rPr lang="tr-TR" sz="1300" dirty="0" smtClean="0"/>
                        <a:t>Diğer Öğretim Elemanları</a:t>
                      </a:r>
                      <a:endParaRPr lang="tr-TR" sz="1300" b="1" dirty="0">
                        <a:solidFill>
                          <a:schemeClr val="bg1"/>
                        </a:solidFill>
                      </a:endParaRPr>
                    </a:p>
                  </a:txBody>
                  <a:tcPr marL="64802" marR="64802" marT="32401" marB="32401"/>
                </a:tc>
                <a:tc>
                  <a:txBody>
                    <a:bodyPr/>
                    <a:lstStyle/>
                    <a:p>
                      <a:endParaRPr lang="tr-TR" sz="1300" dirty="0"/>
                    </a:p>
                  </a:txBody>
                  <a:tcPr marL="64802" marR="64802" marT="32401" marB="32401"/>
                </a:tc>
                <a:extLst>
                  <a:ext uri="{0D108BD9-81ED-4DB2-BD59-A6C34878D82A}">
                    <a16:rowId xmlns:a16="http://schemas.microsoft.com/office/drawing/2014/main" val="4102749309"/>
                  </a:ext>
                </a:extLst>
              </a:tr>
              <a:tr h="3349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baseline="0" dirty="0" smtClean="0"/>
                        <a:t>1. Dereceden aylık alanlarda</a:t>
                      </a:r>
                      <a:endParaRPr lang="tr-TR" sz="1300" b="1" dirty="0" smtClean="0">
                        <a:solidFill>
                          <a:schemeClr val="bg1"/>
                        </a:solidFill>
                        <a:latin typeface="Times New Roman" pitchFamily="18" charset="0"/>
                        <a:cs typeface="Times New Roman" pitchFamily="18" charset="0"/>
                      </a:endParaRPr>
                    </a:p>
                  </a:txBody>
                  <a:tcPr marL="64802" marR="64802" marT="32401" marB="32401"/>
                </a:tc>
                <a:tc>
                  <a:txBody>
                    <a:bodyPr/>
                    <a:lstStyle/>
                    <a:p>
                      <a:r>
                        <a:rPr lang="tr-TR" sz="1300" dirty="0" smtClean="0"/>
                        <a:t>%130</a:t>
                      </a:r>
                      <a:endParaRPr lang="tr-TR" sz="1300" dirty="0"/>
                    </a:p>
                  </a:txBody>
                  <a:tcPr marL="64802" marR="64802" marT="32401" marB="32401"/>
                </a:tc>
                <a:extLst>
                  <a:ext uri="{0D108BD9-81ED-4DB2-BD59-A6C34878D82A}">
                    <a16:rowId xmlns:a16="http://schemas.microsoft.com/office/drawing/2014/main" val="2871698744"/>
                  </a:ext>
                </a:extLst>
              </a:tr>
              <a:tr h="3349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baseline="0" dirty="0" smtClean="0"/>
                        <a:t>2. Dereceden aylık alanlarda</a:t>
                      </a:r>
                      <a:endParaRPr lang="tr-TR" sz="1300" b="1" dirty="0" smtClean="0">
                        <a:solidFill>
                          <a:schemeClr val="bg1"/>
                        </a:solidFill>
                        <a:latin typeface="Times New Roman" pitchFamily="18" charset="0"/>
                        <a:cs typeface="Times New Roman" pitchFamily="18" charset="0"/>
                      </a:endParaRPr>
                    </a:p>
                  </a:txBody>
                  <a:tcPr marL="64802" marR="64802" marT="32401" marB="32401"/>
                </a:tc>
                <a:tc>
                  <a:txBody>
                    <a:bodyPr/>
                    <a:lstStyle/>
                    <a:p>
                      <a:r>
                        <a:rPr lang="tr-TR" sz="1300" dirty="0" smtClean="0"/>
                        <a:t>%117</a:t>
                      </a:r>
                      <a:endParaRPr lang="tr-TR" sz="1300" dirty="0"/>
                    </a:p>
                  </a:txBody>
                  <a:tcPr marL="64802" marR="64802" marT="32401" marB="32401"/>
                </a:tc>
                <a:extLst>
                  <a:ext uri="{0D108BD9-81ED-4DB2-BD59-A6C34878D82A}">
                    <a16:rowId xmlns:a16="http://schemas.microsoft.com/office/drawing/2014/main" val="2412171629"/>
                  </a:ext>
                </a:extLst>
              </a:tr>
              <a:tr h="3349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baseline="0" dirty="0" smtClean="0"/>
                        <a:t>3. Dereceden aylık alanlarda</a:t>
                      </a:r>
                      <a:endParaRPr lang="tr-TR" sz="1300" b="1" dirty="0" smtClean="0">
                        <a:solidFill>
                          <a:schemeClr val="bg1"/>
                        </a:solidFill>
                        <a:latin typeface="Times New Roman" pitchFamily="18" charset="0"/>
                        <a:cs typeface="Times New Roman" pitchFamily="18" charset="0"/>
                      </a:endParaRPr>
                    </a:p>
                  </a:txBody>
                  <a:tcPr marL="64802" marR="64802" marT="32401" marB="32401"/>
                </a:tc>
                <a:tc>
                  <a:txBody>
                    <a:bodyPr/>
                    <a:lstStyle/>
                    <a:p>
                      <a:r>
                        <a:rPr lang="tr-TR" sz="1300" dirty="0" smtClean="0"/>
                        <a:t>%110</a:t>
                      </a:r>
                      <a:endParaRPr lang="tr-TR" sz="1300" dirty="0"/>
                    </a:p>
                  </a:txBody>
                  <a:tcPr marL="64802" marR="64802" marT="32401" marB="32401"/>
                </a:tc>
                <a:extLst>
                  <a:ext uri="{0D108BD9-81ED-4DB2-BD59-A6C34878D82A}">
                    <a16:rowId xmlns:a16="http://schemas.microsoft.com/office/drawing/2014/main" val="2439894670"/>
                  </a:ext>
                </a:extLst>
              </a:tr>
              <a:tr h="3349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baseline="0" dirty="0" smtClean="0"/>
                        <a:t>4-5. Dereceden aylık alanlarda</a:t>
                      </a:r>
                      <a:endParaRPr lang="tr-TR" sz="1300" b="1" dirty="0" smtClean="0">
                        <a:solidFill>
                          <a:schemeClr val="bg1"/>
                        </a:solidFill>
                        <a:latin typeface="Times New Roman" pitchFamily="18" charset="0"/>
                        <a:cs typeface="Times New Roman" pitchFamily="18" charset="0"/>
                      </a:endParaRPr>
                    </a:p>
                  </a:txBody>
                  <a:tcPr marL="64802" marR="64802" marT="32401" marB="32401"/>
                </a:tc>
                <a:tc>
                  <a:txBody>
                    <a:bodyPr/>
                    <a:lstStyle/>
                    <a:p>
                      <a:r>
                        <a:rPr lang="tr-TR" sz="1300" dirty="0" smtClean="0"/>
                        <a:t>%104</a:t>
                      </a:r>
                      <a:endParaRPr lang="tr-TR" sz="1300" dirty="0"/>
                    </a:p>
                  </a:txBody>
                  <a:tcPr marL="64802" marR="64802" marT="32401" marB="32401"/>
                </a:tc>
                <a:extLst>
                  <a:ext uri="{0D108BD9-81ED-4DB2-BD59-A6C34878D82A}">
                    <a16:rowId xmlns:a16="http://schemas.microsoft.com/office/drawing/2014/main" val="3470618144"/>
                  </a:ext>
                </a:extLst>
              </a:tr>
              <a:tr h="334975">
                <a:tc>
                  <a:txBody>
                    <a:bodyPr/>
                    <a:lstStyle/>
                    <a:p>
                      <a:r>
                        <a:rPr lang="tr-TR" sz="1300" dirty="0" smtClean="0"/>
                        <a:t>Diğer Derecelerden Aylık Alanlara</a:t>
                      </a:r>
                      <a:endParaRPr lang="tr-TR" sz="1300" b="1" dirty="0">
                        <a:solidFill>
                          <a:schemeClr val="bg1"/>
                        </a:solidFill>
                      </a:endParaRPr>
                    </a:p>
                  </a:txBody>
                  <a:tcPr marL="64802" marR="64802" marT="32401" marB="32401"/>
                </a:tc>
                <a:tc>
                  <a:txBody>
                    <a:bodyPr/>
                    <a:lstStyle/>
                    <a:p>
                      <a:r>
                        <a:rPr lang="tr-TR" sz="1300" dirty="0" smtClean="0"/>
                        <a:t>%98</a:t>
                      </a:r>
                      <a:endParaRPr lang="tr-TR" sz="1300" dirty="0"/>
                    </a:p>
                  </a:txBody>
                  <a:tcPr marL="64802" marR="64802" marT="32401" marB="32401"/>
                </a:tc>
                <a:extLst>
                  <a:ext uri="{0D108BD9-81ED-4DB2-BD59-A6C34878D82A}">
                    <a16:rowId xmlns:a16="http://schemas.microsoft.com/office/drawing/2014/main" val="575339553"/>
                  </a:ext>
                </a:extLst>
              </a:tr>
            </a:tbl>
          </a:graphicData>
        </a:graphic>
      </p:graphicFrame>
      <p:sp>
        <p:nvSpPr>
          <p:cNvPr id="2" name="Dikdörtgen 1"/>
          <p:cNvSpPr/>
          <p:nvPr/>
        </p:nvSpPr>
        <p:spPr>
          <a:xfrm>
            <a:off x="86517" y="921786"/>
            <a:ext cx="2805576" cy="369332"/>
          </a:xfrm>
          <a:prstGeom prst="rect">
            <a:avLst/>
          </a:prstGeom>
        </p:spPr>
        <p:txBody>
          <a:bodyPr wrap="none">
            <a:spAutoFit/>
          </a:bodyPr>
          <a:lstStyle/>
          <a:p>
            <a:r>
              <a:rPr lang="tr-TR" b="1" u="sng" dirty="0">
                <a:solidFill>
                  <a:srgbClr val="0070C0"/>
                </a:solidFill>
              </a:rPr>
              <a:t>Üniversite ödeneği </a:t>
            </a:r>
            <a:r>
              <a:rPr lang="tr-TR" b="1" u="sng" dirty="0" smtClean="0">
                <a:solidFill>
                  <a:srgbClr val="0070C0"/>
                </a:solidFill>
              </a:rPr>
              <a:t>Oranları</a:t>
            </a:r>
            <a:endParaRPr lang="tr-TR" dirty="0"/>
          </a:p>
        </p:txBody>
      </p:sp>
    </p:spTree>
    <p:extLst>
      <p:ext uri="{BB962C8B-B14F-4D97-AF65-F5344CB8AC3E}">
        <p14:creationId xmlns:p14="http://schemas.microsoft.com/office/powerpoint/2010/main" val="22008956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5" name="Unvan 1"/>
          <p:cNvSpPr>
            <a:spLocks noGrp="1"/>
          </p:cNvSpPr>
          <p:nvPr>
            <p:ph type="title"/>
          </p:nvPr>
        </p:nvSpPr>
        <p:spPr>
          <a:xfrm>
            <a:off x="160970" y="1010199"/>
            <a:ext cx="2458663" cy="380955"/>
          </a:xfrm>
        </p:spPr>
        <p:txBody>
          <a:bodyPr>
            <a:normAutofit/>
          </a:bodyPr>
          <a:lstStyle/>
          <a:p>
            <a:r>
              <a:rPr lang="tr-TR" sz="1701" b="1" u="sng" dirty="0">
                <a:solidFill>
                  <a:srgbClr val="0070C0"/>
                </a:solidFill>
                <a:latin typeface="+mn-lt"/>
              </a:rPr>
              <a:t>2-)GELİŞTİRME ÖDENEĞİ</a:t>
            </a:r>
          </a:p>
        </p:txBody>
      </p:sp>
      <p:sp>
        <p:nvSpPr>
          <p:cNvPr id="6" name="İçerik Yer Tutucusu 2"/>
          <p:cNvSpPr txBox="1">
            <a:spLocks/>
          </p:cNvSpPr>
          <p:nvPr/>
        </p:nvSpPr>
        <p:spPr>
          <a:xfrm>
            <a:off x="235111" y="1848351"/>
            <a:ext cx="6814419" cy="3291143"/>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pPr>
            <a:r>
              <a:rPr lang="tr-TR" b="1" dirty="0" smtClean="0">
                <a:solidFill>
                  <a:srgbClr val="0070C0"/>
                </a:solidFill>
              </a:rPr>
              <a:t>2914 sayılı Yükseköğretim Personel Kanununun 14üncü maddesi ve 2005/8681 sayılı Bakanlar Kurulu Kararı hükümleri gereği akademik personele geliştirme ödeneği ödenir. Geliştirme ödeneği, çalışmayı izleyen ay başında ödenir.</a:t>
            </a:r>
            <a:endParaRPr lang="tr-TR" dirty="0" smtClean="0">
              <a:solidFill>
                <a:srgbClr val="0070C0"/>
              </a:solidFill>
            </a:endParaRPr>
          </a:p>
          <a:p>
            <a:pPr algn="just">
              <a:buClr>
                <a:srgbClr val="0070C0"/>
              </a:buClr>
              <a:buFont typeface="Wingdings" panose="05000000000000000000" pitchFamily="2" charset="2"/>
              <a:buChar char="v"/>
            </a:pPr>
            <a:r>
              <a:rPr lang="tr-TR" b="1" dirty="0" smtClean="0">
                <a:solidFill>
                  <a:srgbClr val="0070C0"/>
                </a:solidFill>
              </a:rPr>
              <a:t>Geliştirme ödeneğine fiilen göreve başlanılan tarihte hak kazanılır ve görevden ayrılmalarda o ay içinde çalışılan günler hesap edilerek ödenir. Profesör, Doçent, Dr. Öğretim Üyesi ve Araştırma Görevlileri dışındaki kadrolara atanmış olanlara hesaplanan ödeneğin yarısı ödenir.</a:t>
            </a:r>
            <a:endParaRPr lang="tr-TR" dirty="0" smtClean="0">
              <a:solidFill>
                <a:srgbClr val="0070C0"/>
              </a:solidFill>
            </a:endParaRPr>
          </a:p>
          <a:p>
            <a:pPr algn="just">
              <a:buClr>
                <a:srgbClr val="0070C0"/>
              </a:buClr>
              <a:buFont typeface="Wingdings" panose="05000000000000000000" pitchFamily="2" charset="2"/>
              <a:buChar char="v"/>
            </a:pPr>
            <a:r>
              <a:rPr lang="tr-TR" b="1" dirty="0" smtClean="0">
                <a:solidFill>
                  <a:srgbClr val="0070C0"/>
                </a:solidFill>
              </a:rPr>
              <a:t>Geliştirme ödeneği verilecek yükseköğretim kurumları ile ilgili hususlar Yükseköğretim Kurulu ile Milli Eğitim Bakanlığının görüşü ve Maliye Bakanlığının teklifi üzerine Bakanlar Kurulu kararı ile tespit edilir.</a:t>
            </a:r>
            <a:r>
              <a:rPr lang="tr-TR" dirty="0" smtClean="0">
                <a:solidFill>
                  <a:srgbClr val="0070C0"/>
                </a:solidFill>
              </a:rPr>
              <a:t>	</a:t>
            </a:r>
          </a:p>
          <a:p>
            <a:pPr>
              <a:buClr>
                <a:srgbClr val="0070C0"/>
              </a:buClr>
              <a:buFont typeface="Wingdings" panose="05000000000000000000" pitchFamily="2" charset="2"/>
              <a:buChar char="v"/>
            </a:pPr>
            <a:r>
              <a:rPr lang="tr-TR" b="1" dirty="0" smtClean="0">
                <a:solidFill>
                  <a:srgbClr val="0070C0"/>
                </a:solidFill>
              </a:rPr>
              <a:t> 	[(Aylık Gösterge + Ek gösterge) X Aylık Katsayı]  X %Geliştirme Ödeneği Oranı </a:t>
            </a:r>
            <a:r>
              <a:rPr lang="tr-TR" dirty="0" smtClean="0">
                <a:solidFill>
                  <a:srgbClr val="0070C0"/>
                </a:solidFill>
              </a:rPr>
              <a:t>	</a:t>
            </a:r>
          </a:p>
          <a:p>
            <a:endParaRPr lang="tr-TR" dirty="0">
              <a:solidFill>
                <a:srgbClr val="0070C0"/>
              </a:solidFill>
            </a:endParaRPr>
          </a:p>
        </p:txBody>
      </p:sp>
    </p:spTree>
    <p:extLst>
      <p:ext uri="{BB962C8B-B14F-4D97-AF65-F5344CB8AC3E}">
        <p14:creationId xmlns:p14="http://schemas.microsoft.com/office/powerpoint/2010/main" val="2735973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7" name="Unvan 1"/>
          <p:cNvSpPr>
            <a:spLocks noGrp="1"/>
          </p:cNvSpPr>
          <p:nvPr>
            <p:ph type="title"/>
          </p:nvPr>
        </p:nvSpPr>
        <p:spPr>
          <a:xfrm>
            <a:off x="0" y="1242585"/>
            <a:ext cx="2971800" cy="565543"/>
          </a:xfrm>
        </p:spPr>
        <p:txBody>
          <a:bodyPr>
            <a:normAutofit fontScale="90000"/>
          </a:bodyPr>
          <a:lstStyle/>
          <a:p>
            <a:r>
              <a:rPr lang="tr-TR" b="1" u="sng" dirty="0">
                <a:solidFill>
                  <a:srgbClr val="0070C0"/>
                </a:solidFill>
                <a:latin typeface="+mn-lt"/>
              </a:rPr>
              <a:t>3-)idari görev ödeneği</a:t>
            </a:r>
            <a:endParaRPr lang="tr-TR" dirty="0">
              <a:solidFill>
                <a:srgbClr val="0070C0"/>
              </a:solidFill>
              <a:latin typeface="+mn-lt"/>
            </a:endParaRPr>
          </a:p>
        </p:txBody>
      </p:sp>
      <p:sp>
        <p:nvSpPr>
          <p:cNvPr id="8" name="Metin Yer Tutucusu 3"/>
          <p:cNvSpPr txBox="1">
            <a:spLocks/>
          </p:cNvSpPr>
          <p:nvPr/>
        </p:nvSpPr>
        <p:spPr>
          <a:xfrm>
            <a:off x="49757" y="1913159"/>
            <a:ext cx="2608572" cy="2670672"/>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algn="just"/>
            <a:r>
              <a:rPr lang="tr-TR" sz="1417" b="1" dirty="0" smtClean="0">
                <a:solidFill>
                  <a:srgbClr val="0070C0"/>
                </a:solidFill>
              </a:rPr>
              <a:t>2914 Sayılı Yükseköğretim Personel Kanununun 13. maddesine göre akademik personelden listede sayılan görevlerde bulunanlara İdari Görev Ödeneği ödenir.</a:t>
            </a:r>
          </a:p>
          <a:p>
            <a:pPr algn="just">
              <a:buClr>
                <a:srgbClr val="0070C0"/>
              </a:buClr>
              <a:buFont typeface="Wingdings" panose="05000000000000000000" pitchFamily="2" charset="2"/>
              <a:buChar char="v"/>
            </a:pPr>
            <a:r>
              <a:rPr lang="tr-TR" sz="1417" b="1" dirty="0" smtClean="0">
                <a:solidFill>
                  <a:srgbClr val="0070C0"/>
                </a:solidFill>
              </a:rPr>
              <a:t>[(Aylık Gösterge + Ek gösterge) X Aylık Katsayı]  X % İdari Görev Ödeneği Oranı </a:t>
            </a:r>
            <a:r>
              <a:rPr lang="tr-TR" sz="1417" dirty="0" smtClean="0">
                <a:solidFill>
                  <a:srgbClr val="0070C0"/>
                </a:solidFill>
              </a:rPr>
              <a:t>	</a:t>
            </a:r>
          </a:p>
          <a:p>
            <a:pPr algn="just"/>
            <a:endParaRPr lang="tr-TR" sz="1417" dirty="0" smtClean="0">
              <a:solidFill>
                <a:srgbClr val="0070C0"/>
              </a:solidFill>
            </a:endParaRPr>
          </a:p>
          <a:p>
            <a:endParaRPr lang="tr-TR" dirty="0">
              <a:solidFill>
                <a:srgbClr val="0070C0"/>
              </a:solidFill>
            </a:endParaRPr>
          </a:p>
        </p:txBody>
      </p:sp>
      <p:graphicFrame>
        <p:nvGraphicFramePr>
          <p:cNvPr id="9" name="İçerik Yer Tutucusu 4"/>
          <p:cNvGraphicFramePr>
            <a:graphicFrameLocks/>
          </p:cNvGraphicFramePr>
          <p:nvPr>
            <p:extLst>
              <p:ext uri="{D42A27DB-BD31-4B8C-83A1-F6EECF244321}">
                <p14:modId xmlns:p14="http://schemas.microsoft.com/office/powerpoint/2010/main" val="3953831378"/>
              </p:ext>
            </p:extLst>
          </p:nvPr>
        </p:nvGraphicFramePr>
        <p:xfrm>
          <a:off x="2827444" y="1249494"/>
          <a:ext cx="4371869" cy="2880789"/>
        </p:xfrm>
        <a:graphic>
          <a:graphicData uri="http://schemas.openxmlformats.org/drawingml/2006/table">
            <a:tbl>
              <a:tblPr firstRow="1" bandRow="1">
                <a:tableStyleId>{21E4AEA4-8DFA-4A89-87EB-49C32662AFE0}</a:tableStyleId>
              </a:tblPr>
              <a:tblGrid>
                <a:gridCol w="3645590">
                  <a:extLst>
                    <a:ext uri="{9D8B030D-6E8A-4147-A177-3AD203B41FA5}">
                      <a16:colId xmlns:a16="http://schemas.microsoft.com/office/drawing/2014/main" val="2502067484"/>
                    </a:ext>
                  </a:extLst>
                </a:gridCol>
                <a:gridCol w="726279">
                  <a:extLst>
                    <a:ext uri="{9D8B030D-6E8A-4147-A177-3AD203B41FA5}">
                      <a16:colId xmlns:a16="http://schemas.microsoft.com/office/drawing/2014/main" val="1318265681"/>
                    </a:ext>
                  </a:extLst>
                </a:gridCol>
              </a:tblGrid>
              <a:tr h="457484">
                <a:tc gridSpan="2">
                  <a:txBody>
                    <a:bodyPr/>
                    <a:lstStyle/>
                    <a:p>
                      <a:r>
                        <a:rPr lang="tr-TR" sz="1300" dirty="0" smtClean="0"/>
                        <a:t>İDARİ</a:t>
                      </a:r>
                      <a:r>
                        <a:rPr lang="tr-TR" sz="1300" baseline="0" dirty="0" smtClean="0"/>
                        <a:t> GÖREV ÖDENEĞİ ORANLARI</a:t>
                      </a:r>
                      <a:endParaRPr lang="tr-TR" sz="1300" dirty="0"/>
                    </a:p>
                  </a:txBody>
                  <a:tcPr marL="64802" marR="64802" marT="32401" marB="32401"/>
                </a:tc>
                <a:tc hMerge="1">
                  <a:txBody>
                    <a:bodyPr/>
                    <a:lstStyle/>
                    <a:p>
                      <a:endParaRPr lang="tr-TR" dirty="0"/>
                    </a:p>
                  </a:txBody>
                  <a:tcPr/>
                </a:tc>
                <a:extLst>
                  <a:ext uri="{0D108BD9-81ED-4DB2-BD59-A6C34878D82A}">
                    <a16:rowId xmlns:a16="http://schemas.microsoft.com/office/drawing/2014/main" val="787028626"/>
                  </a:ext>
                </a:extLst>
              </a:tr>
              <a:tr h="45748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u="none" strike="noStrike" kern="1200" baseline="0" dirty="0" smtClean="0"/>
                        <a:t>Rektör	</a:t>
                      </a:r>
                      <a:endParaRPr lang="tr-TR" sz="1300" b="0" i="0" u="none" strike="noStrike" kern="1200" baseline="0" dirty="0" smtClean="0">
                        <a:solidFill>
                          <a:schemeClr val="dk1"/>
                        </a:solidFill>
                        <a:latin typeface="+mn-lt"/>
                        <a:ea typeface="+mn-ea"/>
                        <a:cs typeface="+mn-cs"/>
                      </a:endParaRPr>
                    </a:p>
                  </a:txBody>
                  <a:tcPr marL="64802" marR="64802" marT="32401" marB="32401"/>
                </a:tc>
                <a:tc>
                  <a:txBody>
                    <a:bodyPr/>
                    <a:lstStyle/>
                    <a:p>
                      <a:r>
                        <a:rPr lang="tr-TR" sz="1300" dirty="0" smtClean="0"/>
                        <a:t>%70</a:t>
                      </a:r>
                      <a:endParaRPr lang="tr-TR" sz="1300" dirty="0"/>
                    </a:p>
                  </a:txBody>
                  <a:tcPr marL="64802" marR="64802" marT="32401" marB="32401"/>
                </a:tc>
                <a:extLst>
                  <a:ext uri="{0D108BD9-81ED-4DB2-BD59-A6C34878D82A}">
                    <a16:rowId xmlns:a16="http://schemas.microsoft.com/office/drawing/2014/main" val="1981293502"/>
                  </a:ext>
                </a:extLst>
              </a:tr>
              <a:tr h="5337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u="none" strike="noStrike" kern="1200" baseline="0" dirty="0" smtClean="0"/>
                        <a:t>Rektör Yardımcısı ve Dekanlara	</a:t>
                      </a:r>
                      <a:endParaRPr lang="tr-TR" sz="1300" b="0" i="0" u="none" strike="noStrike" kern="1200" baseline="0" dirty="0" smtClean="0">
                        <a:solidFill>
                          <a:schemeClr val="dk1"/>
                        </a:solidFill>
                        <a:latin typeface="+mn-lt"/>
                        <a:ea typeface="+mn-ea"/>
                        <a:cs typeface="+mn-cs"/>
                      </a:endParaRPr>
                    </a:p>
                  </a:txBody>
                  <a:tcPr marL="64802" marR="64802" marT="32401" marB="32401"/>
                </a:tc>
                <a:tc>
                  <a:txBody>
                    <a:bodyPr/>
                    <a:lstStyle/>
                    <a:p>
                      <a:r>
                        <a:rPr lang="tr-TR" sz="1300" dirty="0" smtClean="0"/>
                        <a:t>%30</a:t>
                      </a:r>
                      <a:endParaRPr lang="tr-TR" sz="1300" dirty="0"/>
                    </a:p>
                  </a:txBody>
                  <a:tcPr marL="64802" marR="64802" marT="32401" marB="32401"/>
                </a:tc>
                <a:extLst>
                  <a:ext uri="{0D108BD9-81ED-4DB2-BD59-A6C34878D82A}">
                    <a16:rowId xmlns:a16="http://schemas.microsoft.com/office/drawing/2014/main" val="1567923944"/>
                  </a:ext>
                </a:extLst>
              </a:tr>
              <a:tr h="7624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u="none" strike="noStrike" kern="1200" baseline="0" dirty="0" smtClean="0"/>
                        <a:t>Dekan Yrd. Enstitü-Yüksekokul ve Konservatuar Md. İle Bölüm Başkanlarına</a:t>
                      </a:r>
                      <a:endParaRPr lang="tr-TR" sz="1300" b="0" i="0" u="none" strike="noStrike" kern="1200" baseline="0" dirty="0" smtClean="0">
                        <a:solidFill>
                          <a:schemeClr val="dk1"/>
                        </a:solidFill>
                        <a:latin typeface="+mn-lt"/>
                        <a:ea typeface="+mn-ea"/>
                        <a:cs typeface="+mn-cs"/>
                      </a:endParaRPr>
                    </a:p>
                  </a:txBody>
                  <a:tcPr marL="64802" marR="64802" marT="32401" marB="32401"/>
                </a:tc>
                <a:tc>
                  <a:txBody>
                    <a:bodyPr/>
                    <a:lstStyle/>
                    <a:p>
                      <a:r>
                        <a:rPr lang="tr-TR" sz="1300" dirty="0" smtClean="0"/>
                        <a:t>%20</a:t>
                      </a:r>
                      <a:endParaRPr lang="tr-TR" sz="1300" dirty="0"/>
                    </a:p>
                  </a:txBody>
                  <a:tcPr marL="64802" marR="64802" marT="32401" marB="32401"/>
                </a:tc>
                <a:extLst>
                  <a:ext uri="{0D108BD9-81ED-4DB2-BD59-A6C34878D82A}">
                    <a16:rowId xmlns:a16="http://schemas.microsoft.com/office/drawing/2014/main" val="265521169"/>
                  </a:ext>
                </a:extLst>
              </a:tr>
              <a:tr h="6696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u="none" strike="noStrike" kern="1200" baseline="0" dirty="0" smtClean="0"/>
                        <a:t>Enstitü, Yüksekokul ve Konservatuar Müdür Yardımcılarına	</a:t>
                      </a:r>
                    </a:p>
                    <a:p>
                      <a:endParaRPr lang="tr-TR" sz="1300" dirty="0"/>
                    </a:p>
                  </a:txBody>
                  <a:tcPr marL="64802" marR="64802" marT="32401" marB="32401"/>
                </a:tc>
                <a:tc>
                  <a:txBody>
                    <a:bodyPr/>
                    <a:lstStyle/>
                    <a:p>
                      <a:r>
                        <a:rPr lang="tr-TR" sz="1300" dirty="0" smtClean="0"/>
                        <a:t>%15</a:t>
                      </a:r>
                      <a:endParaRPr lang="tr-TR" sz="1300" dirty="0"/>
                    </a:p>
                  </a:txBody>
                  <a:tcPr marL="64802" marR="64802" marT="32401" marB="32401"/>
                </a:tc>
                <a:extLst>
                  <a:ext uri="{0D108BD9-81ED-4DB2-BD59-A6C34878D82A}">
                    <a16:rowId xmlns:a16="http://schemas.microsoft.com/office/drawing/2014/main" val="1670390758"/>
                  </a:ext>
                </a:extLst>
              </a:tr>
            </a:tbl>
          </a:graphicData>
        </a:graphic>
      </p:graphicFrame>
    </p:spTree>
    <p:extLst>
      <p:ext uri="{BB962C8B-B14F-4D97-AF65-F5344CB8AC3E}">
        <p14:creationId xmlns:p14="http://schemas.microsoft.com/office/powerpoint/2010/main" val="17075396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10" name="Unvan 1"/>
          <p:cNvSpPr>
            <a:spLocks noGrp="1"/>
          </p:cNvSpPr>
          <p:nvPr>
            <p:ph type="title"/>
          </p:nvPr>
        </p:nvSpPr>
        <p:spPr>
          <a:xfrm>
            <a:off x="235111" y="1455041"/>
            <a:ext cx="6771170" cy="422193"/>
          </a:xfrm>
        </p:spPr>
        <p:txBody>
          <a:bodyPr>
            <a:normAutofit/>
          </a:bodyPr>
          <a:lstStyle/>
          <a:p>
            <a:r>
              <a:rPr lang="tr-TR" sz="1800" b="1" u="sng" dirty="0">
                <a:solidFill>
                  <a:srgbClr val="0070C0"/>
                </a:solidFill>
                <a:latin typeface="+mn-lt"/>
              </a:rPr>
              <a:t>4-)eğitim-öğretim ödeneği</a:t>
            </a:r>
          </a:p>
        </p:txBody>
      </p:sp>
      <p:sp>
        <p:nvSpPr>
          <p:cNvPr id="11" name="İçerik Yer Tutucusu 4"/>
          <p:cNvSpPr txBox="1">
            <a:spLocks/>
          </p:cNvSpPr>
          <p:nvPr/>
        </p:nvSpPr>
        <p:spPr>
          <a:xfrm>
            <a:off x="235111" y="1877232"/>
            <a:ext cx="6771170" cy="2851277"/>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pPr>
            <a:r>
              <a:rPr lang="tr-TR" sz="1400" b="1" dirty="0" smtClean="0">
                <a:solidFill>
                  <a:srgbClr val="0070C0"/>
                </a:solidFill>
              </a:rPr>
              <a:t>2914 sayılı Kanunun Ek-1.maddesi hükümleri uyarınca;</a:t>
            </a:r>
            <a:endParaRPr lang="tr-TR" sz="1400" dirty="0" smtClean="0">
              <a:solidFill>
                <a:srgbClr val="0070C0"/>
              </a:solidFill>
            </a:endParaRPr>
          </a:p>
          <a:p>
            <a:pPr marL="0" indent="0" algn="just">
              <a:buFont typeface="Arial"/>
              <a:buNone/>
            </a:pPr>
            <a:r>
              <a:rPr lang="tr-TR" sz="1400" b="1" dirty="0" smtClean="0">
                <a:solidFill>
                  <a:srgbClr val="0070C0"/>
                </a:solidFill>
              </a:rPr>
              <a:t>	a)2547 sayılı Kanunun 33üncü ve 39uncu maddesi ikinci fıkrası uyarınca yurt dışına gönderilenler ile</a:t>
            </a:r>
            <a:endParaRPr lang="tr-TR" sz="1400" dirty="0" smtClean="0">
              <a:solidFill>
                <a:srgbClr val="0070C0"/>
              </a:solidFill>
            </a:endParaRPr>
          </a:p>
          <a:p>
            <a:pPr marL="0" indent="0" algn="just">
              <a:buFont typeface="Arial"/>
              <a:buNone/>
            </a:pPr>
            <a:r>
              <a:rPr lang="tr-TR" sz="1400" b="1" dirty="0" smtClean="0">
                <a:solidFill>
                  <a:srgbClr val="0070C0"/>
                </a:solidFill>
              </a:rPr>
              <a:t>	b)2547 sayılı Kanunun 38inci maddesine göre yükseköğretim kurumlarındaki kadro görevini yapmayıp diğer kurum veya kuruluşlarda görevlendirilenler hariç olmak üzere, Yükseköğretim Kurumlarında görevli öğretim elemanlarına en yüksek Devlet memuru aylığı brüt tutarının on iki de biri her ay aylıklarla birlikte eğitim-öğretim ödeneği olarak ödenir.</a:t>
            </a:r>
            <a:r>
              <a:rPr lang="tr-TR" sz="1400" dirty="0" smtClean="0">
                <a:solidFill>
                  <a:srgbClr val="0070C0"/>
                </a:solidFill>
              </a:rPr>
              <a:t>	</a:t>
            </a:r>
          </a:p>
          <a:p>
            <a:pPr marL="0" indent="0" algn="just">
              <a:buFont typeface="Arial"/>
              <a:buNone/>
            </a:pPr>
            <a:endParaRPr lang="tr-TR" dirty="0" smtClean="0">
              <a:solidFill>
                <a:srgbClr val="0070C0"/>
              </a:solidFill>
            </a:endParaRPr>
          </a:p>
          <a:p>
            <a:pPr algn="just">
              <a:buClr>
                <a:srgbClr val="0070C0"/>
              </a:buClr>
              <a:buFont typeface="Wingdings" panose="05000000000000000000" pitchFamily="2" charset="2"/>
              <a:buChar char="v"/>
            </a:pPr>
            <a:r>
              <a:rPr lang="tr-TR" sz="2268" b="1" dirty="0" smtClean="0">
                <a:solidFill>
                  <a:srgbClr val="0070C0"/>
                </a:solidFill>
              </a:rPr>
              <a:t>[En Yüksek Devlet Memuru Aylığı X  1/12]</a:t>
            </a:r>
            <a:r>
              <a:rPr lang="tr-TR" sz="2268" dirty="0" smtClean="0">
                <a:solidFill>
                  <a:srgbClr val="0070C0"/>
                </a:solidFill>
              </a:rPr>
              <a:t>	</a:t>
            </a:r>
          </a:p>
          <a:p>
            <a:endParaRPr lang="tr-TR" dirty="0">
              <a:solidFill>
                <a:srgbClr val="0070C0"/>
              </a:solidFill>
            </a:endParaRPr>
          </a:p>
        </p:txBody>
      </p:sp>
    </p:spTree>
    <p:extLst>
      <p:ext uri="{BB962C8B-B14F-4D97-AF65-F5344CB8AC3E}">
        <p14:creationId xmlns:p14="http://schemas.microsoft.com/office/powerpoint/2010/main" val="42270037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6" name="Unvan 1"/>
          <p:cNvSpPr>
            <a:spLocks noGrp="1"/>
          </p:cNvSpPr>
          <p:nvPr>
            <p:ph type="title"/>
          </p:nvPr>
        </p:nvSpPr>
        <p:spPr>
          <a:xfrm>
            <a:off x="191862" y="1393254"/>
            <a:ext cx="6851489" cy="451649"/>
          </a:xfrm>
        </p:spPr>
        <p:txBody>
          <a:bodyPr>
            <a:normAutofit/>
          </a:bodyPr>
          <a:lstStyle/>
          <a:p>
            <a:r>
              <a:rPr lang="tr-TR" sz="1800" b="1" u="sng" dirty="0">
                <a:solidFill>
                  <a:srgbClr val="0070C0"/>
                </a:solidFill>
                <a:latin typeface="+mn-lt"/>
              </a:rPr>
              <a:t>5-)sendika ödeneği</a:t>
            </a:r>
          </a:p>
        </p:txBody>
      </p:sp>
      <p:sp>
        <p:nvSpPr>
          <p:cNvPr id="7" name="İçerik Yer Tutucusu 2"/>
          <p:cNvSpPr txBox="1">
            <a:spLocks/>
          </p:cNvSpPr>
          <p:nvPr/>
        </p:nvSpPr>
        <p:spPr>
          <a:xfrm>
            <a:off x="191862" y="1844902"/>
            <a:ext cx="6851489" cy="2615634"/>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pPr>
            <a:r>
              <a:rPr lang="tr-TR" sz="1400" dirty="0" smtClean="0">
                <a:solidFill>
                  <a:srgbClr val="0070C0"/>
                </a:solidFill>
              </a:rPr>
              <a:t>	25/6/2001 tarihli ve 4688 sayılı Kamu Görevlileri Sendikaları Kanunu hükümleri uyarınca kamu görevlileri sendikalarına üye olup, aylık veya ücretinden üyelik ödentisi kesilen kamu görevlilerine ocak, nisan, temmuz ve ekim aylarında aylık veya ücretleri ile birlikte toplu sözleşme ikramiyesi ödenir. </a:t>
            </a:r>
          </a:p>
          <a:p>
            <a:pPr marL="0" indent="0" algn="just">
              <a:buFont typeface="Arial"/>
              <a:buNone/>
            </a:pPr>
            <a:endParaRPr lang="tr-TR" dirty="0" smtClean="0">
              <a:solidFill>
                <a:srgbClr val="0070C0"/>
              </a:solidFill>
            </a:endParaRPr>
          </a:p>
          <a:p>
            <a:pPr marL="0" indent="0" algn="just">
              <a:buFont typeface="Arial"/>
              <a:buNone/>
            </a:pPr>
            <a:r>
              <a:rPr lang="tr-TR" sz="1400" dirty="0" smtClean="0">
                <a:solidFill>
                  <a:srgbClr val="0070C0"/>
                </a:solidFill>
              </a:rPr>
              <a:t>	2022-2023 Altıncı dönem toplu sözleşme hükmü gereği 2119 gösterge rakamının memur maaş katsayı ile çarpılması ile hesaplanacaktır.</a:t>
            </a:r>
          </a:p>
          <a:p>
            <a:pPr marL="0" indent="0" algn="just">
              <a:buFont typeface="Arial"/>
              <a:buNone/>
            </a:pPr>
            <a:endParaRPr lang="tr-TR" dirty="0" smtClean="0">
              <a:solidFill>
                <a:srgbClr val="0070C0"/>
              </a:solidFill>
            </a:endParaRPr>
          </a:p>
          <a:p>
            <a:pPr algn="just">
              <a:buClr>
                <a:srgbClr val="0070C0"/>
              </a:buClr>
              <a:buFont typeface="Wingdings" panose="05000000000000000000" pitchFamily="2" charset="2"/>
              <a:buChar char="v"/>
            </a:pPr>
            <a:r>
              <a:rPr lang="tr-TR" sz="1984" dirty="0" smtClean="0">
                <a:solidFill>
                  <a:srgbClr val="0070C0"/>
                </a:solidFill>
              </a:rPr>
              <a:t>	</a:t>
            </a:r>
            <a:r>
              <a:rPr lang="tr-TR" sz="2268" dirty="0" smtClean="0">
                <a:solidFill>
                  <a:srgbClr val="0070C0"/>
                </a:solidFill>
              </a:rPr>
              <a:t>2119 X Memur Maaş Katsayısı</a:t>
            </a:r>
          </a:p>
          <a:p>
            <a:pPr marL="0" indent="0" algn="just">
              <a:buFont typeface="Arial"/>
              <a:buNone/>
            </a:pPr>
            <a:endParaRPr lang="tr-TR" dirty="0">
              <a:solidFill>
                <a:srgbClr val="0070C0"/>
              </a:solidFill>
            </a:endParaRPr>
          </a:p>
        </p:txBody>
      </p:sp>
    </p:spTree>
    <p:extLst>
      <p:ext uri="{BB962C8B-B14F-4D97-AF65-F5344CB8AC3E}">
        <p14:creationId xmlns:p14="http://schemas.microsoft.com/office/powerpoint/2010/main" val="37802743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8" name="Unvan 1"/>
          <p:cNvSpPr>
            <a:spLocks noGrp="1"/>
          </p:cNvSpPr>
          <p:nvPr>
            <p:ph type="title"/>
          </p:nvPr>
        </p:nvSpPr>
        <p:spPr>
          <a:xfrm>
            <a:off x="130663" y="1121406"/>
            <a:ext cx="3175355" cy="469321"/>
          </a:xfrm>
        </p:spPr>
        <p:txBody>
          <a:bodyPr>
            <a:normAutofit/>
          </a:bodyPr>
          <a:lstStyle/>
          <a:p>
            <a:r>
              <a:rPr lang="tr-TR" sz="1800" b="1" u="sng" dirty="0">
                <a:solidFill>
                  <a:srgbClr val="0070C0"/>
                </a:solidFill>
                <a:latin typeface="+mn-lt"/>
              </a:rPr>
              <a:t>6-)akademik teşvik Ödeneği</a:t>
            </a:r>
          </a:p>
        </p:txBody>
      </p:sp>
      <p:sp>
        <p:nvSpPr>
          <p:cNvPr id="9" name="İçerik Yer Tutucusu 2"/>
          <p:cNvSpPr txBox="1">
            <a:spLocks/>
          </p:cNvSpPr>
          <p:nvPr/>
        </p:nvSpPr>
        <p:spPr>
          <a:xfrm>
            <a:off x="130663" y="1652511"/>
            <a:ext cx="6937988" cy="2128656"/>
          </a:xfrm>
          <a:prstGeom prst="rect">
            <a:avLst/>
          </a:prstGeom>
        </p:spPr>
        <p:txBody>
          <a:bodyPr>
            <a:no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pPr>
            <a:r>
              <a:rPr lang="tr-TR" sz="1100" b="1" dirty="0" smtClean="0">
                <a:solidFill>
                  <a:srgbClr val="0070C0"/>
                </a:solidFill>
                <a:latin typeface="Times New Roman" pitchFamily="18" charset="0"/>
                <a:cs typeface="Times New Roman" pitchFamily="18" charset="0"/>
              </a:rPr>
              <a:t>	</a:t>
            </a:r>
            <a:r>
              <a:rPr lang="tr-TR" sz="1400" b="1" dirty="0" smtClean="0">
                <a:solidFill>
                  <a:srgbClr val="0070C0"/>
                </a:solidFill>
                <a:latin typeface="Times New Roman" pitchFamily="18" charset="0"/>
                <a:cs typeface="Times New Roman" pitchFamily="18" charset="0"/>
              </a:rPr>
              <a:t>2914 Sayılı Yükseköğretim Personel Kanununun Ek 4.maddesine göre her bir takvim yılı için, bir önceki yıl, bilim, teknoloji ve sanata katkı sağlayıcı nitelikte yurt içinde veya yurt dışında sonuçlandırılan proje, araştırma, yayın, tasarım, sergi, patent ile çalışmalarına yapılan atıflar, bilim kurulu bulunan uluslararası düzeydeki toplantılarda tebliğ sunma ve almış olduğu akademik ödüller esas alınarak öğretim elemanları için yüz puan üzerinden yıllık akademik teşvik puanı hesaplanır. </a:t>
            </a:r>
          </a:p>
          <a:p>
            <a:pPr marL="0" indent="0" algn="just">
              <a:buFont typeface="Arial"/>
              <a:buNone/>
            </a:pPr>
            <a:r>
              <a:rPr lang="tr-TR" sz="1400" b="1" dirty="0" smtClean="0">
                <a:solidFill>
                  <a:srgbClr val="0070C0"/>
                </a:solidFill>
                <a:latin typeface="Times New Roman" pitchFamily="18" charset="0"/>
                <a:cs typeface="Times New Roman" pitchFamily="18" charset="0"/>
              </a:rPr>
              <a:t>	Akademik teşvik puanı otuz ve üzerinde olanlara Devlet Memurları Kanununa tabi en yüksek Devlet memuru brüt aylık (ek gösterge dâhil) tutarının AŞAĞIDAKİ TABLODAKİ ORANLARINA aldıkları akademik teşvik puanının yüze bölünmesi suretiyle bulunacak oranın uygulanması suretiyle hesaplanan tutarda akademik teşvik ödeneği verilir.</a:t>
            </a:r>
            <a:endParaRPr lang="tr-TR" sz="14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5294672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6" name="İçerik Yer Tutucusu 3"/>
          <p:cNvGraphicFramePr>
            <a:graphicFrameLocks/>
          </p:cNvGraphicFramePr>
          <p:nvPr>
            <p:extLst>
              <p:ext uri="{D42A27DB-BD31-4B8C-83A1-F6EECF244321}">
                <p14:modId xmlns:p14="http://schemas.microsoft.com/office/powerpoint/2010/main" val="1561007528"/>
              </p:ext>
            </p:extLst>
          </p:nvPr>
        </p:nvGraphicFramePr>
        <p:xfrm>
          <a:off x="19368" y="2233650"/>
          <a:ext cx="7179946" cy="2091330"/>
        </p:xfrm>
        <a:graphic>
          <a:graphicData uri="http://schemas.openxmlformats.org/drawingml/2006/table">
            <a:tbl>
              <a:tblPr firstRow="1" bandRow="1">
                <a:tableStyleId>{21E4AEA4-8DFA-4A89-87EB-49C32662AFE0}</a:tableStyleId>
              </a:tblPr>
              <a:tblGrid>
                <a:gridCol w="3589973">
                  <a:extLst>
                    <a:ext uri="{9D8B030D-6E8A-4147-A177-3AD203B41FA5}">
                      <a16:colId xmlns:a16="http://schemas.microsoft.com/office/drawing/2014/main" val="2843033343"/>
                    </a:ext>
                  </a:extLst>
                </a:gridCol>
                <a:gridCol w="3589973">
                  <a:extLst>
                    <a:ext uri="{9D8B030D-6E8A-4147-A177-3AD203B41FA5}">
                      <a16:colId xmlns:a16="http://schemas.microsoft.com/office/drawing/2014/main" val="1291857785"/>
                    </a:ext>
                  </a:extLst>
                </a:gridCol>
              </a:tblGrid>
              <a:tr h="348555">
                <a:tc>
                  <a:txBody>
                    <a:bodyPr/>
                    <a:lstStyle/>
                    <a:p>
                      <a:r>
                        <a:rPr lang="tr-TR" sz="1300" dirty="0" smtClean="0"/>
                        <a:t>Unvan</a:t>
                      </a:r>
                      <a:endParaRPr lang="tr-TR" sz="1300" dirty="0"/>
                    </a:p>
                  </a:txBody>
                  <a:tcPr marL="64802" marR="64802" marT="32401" marB="32401"/>
                </a:tc>
                <a:tc>
                  <a:txBody>
                    <a:bodyPr/>
                    <a:lstStyle/>
                    <a:p>
                      <a:r>
                        <a:rPr lang="tr-TR" sz="1300" dirty="0" smtClean="0"/>
                        <a:t>Oran</a:t>
                      </a:r>
                      <a:endParaRPr lang="tr-TR" sz="1300" dirty="0"/>
                    </a:p>
                  </a:txBody>
                  <a:tcPr marL="64802" marR="64802" marT="32401" marB="32401"/>
                </a:tc>
                <a:extLst>
                  <a:ext uri="{0D108BD9-81ED-4DB2-BD59-A6C34878D82A}">
                    <a16:rowId xmlns:a16="http://schemas.microsoft.com/office/drawing/2014/main" val="3443227129"/>
                  </a:ext>
                </a:extLst>
              </a:tr>
              <a:tr h="3485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dirty="0" smtClean="0"/>
                        <a:t>Profesör kadrosunda bulunanlar</a:t>
                      </a:r>
                      <a:endParaRPr lang="tr-TR" sz="1300" b="1" kern="1200" dirty="0" smtClean="0">
                        <a:solidFill>
                          <a:schemeClr val="bg1"/>
                        </a:solidFill>
                        <a:latin typeface="Times New Roman" pitchFamily="18" charset="0"/>
                        <a:ea typeface="+mn-ea"/>
                        <a:cs typeface="Times New Roman" pitchFamily="18" charset="0"/>
                      </a:endParaRPr>
                    </a:p>
                  </a:txBody>
                  <a:tcPr marL="64802" marR="64802" marT="32401" marB="32401"/>
                </a:tc>
                <a:tc>
                  <a:txBody>
                    <a:bodyPr/>
                    <a:lstStyle/>
                    <a:p>
                      <a:r>
                        <a:rPr lang="tr-TR" sz="1300" dirty="0" smtClean="0"/>
                        <a:t>%100</a:t>
                      </a:r>
                      <a:endParaRPr lang="tr-TR" sz="1300" dirty="0"/>
                    </a:p>
                  </a:txBody>
                  <a:tcPr marL="64802" marR="64802" marT="32401" marB="32401"/>
                </a:tc>
                <a:extLst>
                  <a:ext uri="{0D108BD9-81ED-4DB2-BD59-A6C34878D82A}">
                    <a16:rowId xmlns:a16="http://schemas.microsoft.com/office/drawing/2014/main" val="3080225759"/>
                  </a:ext>
                </a:extLst>
              </a:tr>
              <a:tr h="3485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baseline="0" dirty="0" smtClean="0"/>
                        <a:t>Doçent kadrosunda bulunanlar</a:t>
                      </a:r>
                      <a:endParaRPr lang="tr-TR" sz="1300" b="1" dirty="0" smtClean="0">
                        <a:solidFill>
                          <a:schemeClr val="bg1"/>
                        </a:solidFill>
                        <a:latin typeface="Times New Roman" pitchFamily="18" charset="0"/>
                        <a:cs typeface="Times New Roman" pitchFamily="18" charset="0"/>
                      </a:endParaRPr>
                    </a:p>
                  </a:txBody>
                  <a:tcPr marL="64802" marR="64802" marT="32401" marB="32401"/>
                </a:tc>
                <a:tc>
                  <a:txBody>
                    <a:bodyPr/>
                    <a:lstStyle/>
                    <a:p>
                      <a:r>
                        <a:rPr lang="tr-TR" sz="1300" dirty="0" smtClean="0"/>
                        <a:t>%90</a:t>
                      </a:r>
                      <a:endParaRPr lang="tr-TR" sz="1300" dirty="0"/>
                    </a:p>
                  </a:txBody>
                  <a:tcPr marL="64802" marR="64802" marT="32401" marB="32401"/>
                </a:tc>
                <a:extLst>
                  <a:ext uri="{0D108BD9-81ED-4DB2-BD59-A6C34878D82A}">
                    <a16:rowId xmlns:a16="http://schemas.microsoft.com/office/drawing/2014/main" val="1728864792"/>
                  </a:ext>
                </a:extLst>
              </a:tr>
              <a:tr h="3485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kern="1200" baseline="0" dirty="0" smtClean="0"/>
                        <a:t>Doktor Öğretim Üyesi kadrosunda bulunanlar</a:t>
                      </a:r>
                      <a:endParaRPr lang="tr-TR" sz="1300" b="1" dirty="0" smtClean="0">
                        <a:solidFill>
                          <a:schemeClr val="bg1"/>
                        </a:solidFill>
                        <a:latin typeface="Times New Roman" pitchFamily="18" charset="0"/>
                        <a:cs typeface="Times New Roman" pitchFamily="18" charset="0"/>
                      </a:endParaRPr>
                    </a:p>
                  </a:txBody>
                  <a:tcPr marL="64802" marR="64802" marT="32401" marB="32401"/>
                </a:tc>
                <a:tc>
                  <a:txBody>
                    <a:bodyPr/>
                    <a:lstStyle/>
                    <a:p>
                      <a:r>
                        <a:rPr lang="tr-TR" sz="1300" dirty="0" smtClean="0"/>
                        <a:t>%80</a:t>
                      </a:r>
                      <a:endParaRPr lang="tr-TR" sz="1300" dirty="0"/>
                    </a:p>
                  </a:txBody>
                  <a:tcPr marL="64802" marR="64802" marT="32401" marB="32401"/>
                </a:tc>
                <a:extLst>
                  <a:ext uri="{0D108BD9-81ED-4DB2-BD59-A6C34878D82A}">
                    <a16:rowId xmlns:a16="http://schemas.microsoft.com/office/drawing/2014/main" val="1468877407"/>
                  </a:ext>
                </a:extLst>
              </a:tr>
              <a:tr h="348555">
                <a:tc>
                  <a:txBody>
                    <a:bodyPr/>
                    <a:lstStyle/>
                    <a:p>
                      <a:r>
                        <a:rPr lang="tr-TR" sz="1300" dirty="0" smtClean="0"/>
                        <a:t>Araştırma Görevlisi</a:t>
                      </a:r>
                      <a:endParaRPr lang="tr-TR" sz="1300" b="1" dirty="0">
                        <a:latin typeface="Times New Roman" panose="02020603050405020304" pitchFamily="18" charset="0"/>
                        <a:cs typeface="Times New Roman" panose="02020603050405020304" pitchFamily="18" charset="0"/>
                      </a:endParaRPr>
                    </a:p>
                  </a:txBody>
                  <a:tcPr marL="64802" marR="64802" marT="32401" marB="32401"/>
                </a:tc>
                <a:tc>
                  <a:txBody>
                    <a:bodyPr/>
                    <a:lstStyle/>
                    <a:p>
                      <a:r>
                        <a:rPr lang="tr-TR" sz="1300" dirty="0" smtClean="0"/>
                        <a:t>%70</a:t>
                      </a:r>
                      <a:endParaRPr lang="tr-TR" sz="1300" dirty="0"/>
                    </a:p>
                  </a:txBody>
                  <a:tcPr marL="64802" marR="64802" marT="32401" marB="32401"/>
                </a:tc>
                <a:extLst>
                  <a:ext uri="{0D108BD9-81ED-4DB2-BD59-A6C34878D82A}">
                    <a16:rowId xmlns:a16="http://schemas.microsoft.com/office/drawing/2014/main" val="3447474521"/>
                  </a:ext>
                </a:extLst>
              </a:tr>
              <a:tr h="348555">
                <a:tc>
                  <a:txBody>
                    <a:bodyPr/>
                    <a:lstStyle/>
                    <a:p>
                      <a:r>
                        <a:rPr lang="tr-TR" sz="1300" dirty="0" smtClean="0"/>
                        <a:t>Öğretim Görevlisi</a:t>
                      </a:r>
                      <a:endParaRPr lang="tr-TR" sz="1300" b="1" dirty="0">
                        <a:latin typeface="Times New Roman" panose="02020603050405020304" pitchFamily="18" charset="0"/>
                        <a:cs typeface="Times New Roman" panose="02020603050405020304" pitchFamily="18" charset="0"/>
                      </a:endParaRPr>
                    </a:p>
                  </a:txBody>
                  <a:tcPr marL="64802" marR="64802" marT="32401" marB="32401"/>
                </a:tc>
                <a:tc>
                  <a:txBody>
                    <a:bodyPr/>
                    <a:lstStyle/>
                    <a:p>
                      <a:r>
                        <a:rPr lang="tr-TR" sz="1300" dirty="0" smtClean="0"/>
                        <a:t>%70</a:t>
                      </a:r>
                      <a:endParaRPr lang="tr-TR" sz="1300" dirty="0"/>
                    </a:p>
                  </a:txBody>
                  <a:tcPr marL="64802" marR="64802" marT="32401" marB="32401"/>
                </a:tc>
                <a:extLst>
                  <a:ext uri="{0D108BD9-81ED-4DB2-BD59-A6C34878D82A}">
                    <a16:rowId xmlns:a16="http://schemas.microsoft.com/office/drawing/2014/main" val="3317901643"/>
                  </a:ext>
                </a:extLst>
              </a:tr>
            </a:tbl>
          </a:graphicData>
        </a:graphic>
      </p:graphicFrame>
      <p:sp>
        <p:nvSpPr>
          <p:cNvPr id="4" name="Dikdörtgen 3"/>
          <p:cNvSpPr/>
          <p:nvPr/>
        </p:nvSpPr>
        <p:spPr>
          <a:xfrm>
            <a:off x="1876525" y="1624184"/>
            <a:ext cx="3446264" cy="369332"/>
          </a:xfrm>
          <a:prstGeom prst="rect">
            <a:avLst/>
          </a:prstGeom>
        </p:spPr>
        <p:txBody>
          <a:bodyPr wrap="none">
            <a:spAutoFit/>
          </a:bodyPr>
          <a:lstStyle/>
          <a:p>
            <a:r>
              <a:rPr lang="tr-TR" b="1" u="sng" dirty="0">
                <a:solidFill>
                  <a:srgbClr val="0070C0"/>
                </a:solidFill>
              </a:rPr>
              <a:t>A</a:t>
            </a:r>
            <a:r>
              <a:rPr lang="tr-TR" b="1" u="sng" dirty="0" smtClean="0">
                <a:solidFill>
                  <a:srgbClr val="0070C0"/>
                </a:solidFill>
              </a:rPr>
              <a:t>kademik Teşvik Ödeneği Oranları</a:t>
            </a:r>
            <a:endParaRPr lang="tr-TR" dirty="0"/>
          </a:p>
        </p:txBody>
      </p:sp>
    </p:spTree>
    <p:extLst>
      <p:ext uri="{BB962C8B-B14F-4D97-AF65-F5344CB8AC3E}">
        <p14:creationId xmlns:p14="http://schemas.microsoft.com/office/powerpoint/2010/main" val="29937852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Dikdörtgen 3"/>
          <p:cNvSpPr/>
          <p:nvPr/>
        </p:nvSpPr>
        <p:spPr>
          <a:xfrm>
            <a:off x="2482235" y="2058491"/>
            <a:ext cx="2234843" cy="461665"/>
          </a:xfrm>
          <a:prstGeom prst="rect">
            <a:avLst/>
          </a:prstGeom>
        </p:spPr>
        <p:txBody>
          <a:bodyPr wrap="none">
            <a:spAutoFit/>
          </a:bodyPr>
          <a:lstStyle/>
          <a:p>
            <a:r>
              <a:rPr lang="tr-TR" sz="2400" b="1" u="sng" dirty="0" smtClean="0">
                <a:solidFill>
                  <a:srgbClr val="0070C0"/>
                </a:solidFill>
              </a:rPr>
              <a:t>SOSYAL HAKLAR</a:t>
            </a:r>
            <a:endParaRPr lang="tr-TR" sz="2400" dirty="0"/>
          </a:p>
        </p:txBody>
      </p:sp>
    </p:spTree>
    <p:extLst>
      <p:ext uri="{BB962C8B-B14F-4D97-AF65-F5344CB8AC3E}">
        <p14:creationId xmlns:p14="http://schemas.microsoft.com/office/powerpoint/2010/main" val="24180075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5" name="Unvan 2"/>
          <p:cNvSpPr>
            <a:spLocks noGrp="1"/>
          </p:cNvSpPr>
          <p:nvPr>
            <p:ph type="title"/>
          </p:nvPr>
        </p:nvSpPr>
        <p:spPr>
          <a:xfrm>
            <a:off x="198041" y="1436505"/>
            <a:ext cx="6863845" cy="392738"/>
          </a:xfrm>
        </p:spPr>
        <p:txBody>
          <a:bodyPr>
            <a:normAutofit/>
          </a:bodyPr>
          <a:lstStyle/>
          <a:p>
            <a:r>
              <a:rPr lang="tr-TR" sz="1800" b="1" u="sng" dirty="0">
                <a:solidFill>
                  <a:srgbClr val="0070C0"/>
                </a:solidFill>
                <a:latin typeface="+mn-lt"/>
              </a:rPr>
              <a:t>1-)Aile yardımı</a:t>
            </a:r>
          </a:p>
        </p:txBody>
      </p:sp>
      <p:sp>
        <p:nvSpPr>
          <p:cNvPr id="6" name="İçerik Yer Tutucusu 3"/>
          <p:cNvSpPr txBox="1">
            <a:spLocks/>
          </p:cNvSpPr>
          <p:nvPr/>
        </p:nvSpPr>
        <p:spPr>
          <a:xfrm>
            <a:off x="198041" y="1829241"/>
            <a:ext cx="6863845" cy="2633308"/>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pPr>
            <a:r>
              <a:rPr lang="tr-TR" b="1" dirty="0" smtClean="0">
                <a:solidFill>
                  <a:srgbClr val="0070C0"/>
                </a:solidFill>
              </a:rPr>
              <a:t>	657 sayılı Kanunun 202 inci maddesi (değişik 5473 sayılı kanun 3üncü madde) gereği memurun her ne şekilde olursa olsun menfaat karşılığı çalışmayan ve sosyal güvenlik kurumlarından aylık almayan eşi için ödenir. (Hiçbir vergi ve kesintiye tabii tutulmaz ve borç için </a:t>
            </a:r>
            <a:r>
              <a:rPr lang="tr-TR" b="1" dirty="0" err="1" smtClean="0">
                <a:solidFill>
                  <a:srgbClr val="0070C0"/>
                </a:solidFill>
              </a:rPr>
              <a:t>hacz</a:t>
            </a:r>
            <a:r>
              <a:rPr lang="tr-TR" b="1" dirty="0" smtClean="0">
                <a:solidFill>
                  <a:srgbClr val="0070C0"/>
                </a:solidFill>
              </a:rPr>
              <a:t> edilemez.)</a:t>
            </a:r>
            <a:endParaRPr lang="tr-TR" dirty="0" smtClean="0">
              <a:solidFill>
                <a:srgbClr val="0070C0"/>
              </a:solidFill>
            </a:endParaRPr>
          </a:p>
          <a:p>
            <a:pPr marL="0" indent="0" algn="just">
              <a:buFont typeface="Arial"/>
              <a:buNone/>
            </a:pPr>
            <a:r>
              <a:rPr lang="tr-TR" b="1" dirty="0" smtClean="0">
                <a:solidFill>
                  <a:srgbClr val="0070C0"/>
                </a:solidFill>
              </a:rPr>
              <a:t>	Memur, eş için ödenen aile yardımı ödeneğine evlendiği tarihi takip eden ay başından itibaren hak kazanır.(657S.K.204.md).</a:t>
            </a:r>
            <a:endParaRPr lang="tr-TR" dirty="0" smtClean="0">
              <a:solidFill>
                <a:srgbClr val="0070C0"/>
              </a:solidFill>
            </a:endParaRPr>
          </a:p>
          <a:p>
            <a:pPr marL="0" indent="0" algn="just">
              <a:buFont typeface="Arial"/>
              <a:buNone/>
            </a:pPr>
            <a:r>
              <a:rPr lang="tr-TR" b="1" dirty="0" smtClean="0">
                <a:solidFill>
                  <a:srgbClr val="0070C0"/>
                </a:solidFill>
              </a:rPr>
              <a:t>	Memur, eş için ödenen aile yardımı ödeneği hakkını eşinden boşanma veya eşinin ölümü hallerinin vukuunu takip eden ay başından itibaren kaybeder(657 S.K.205.md)</a:t>
            </a:r>
            <a:r>
              <a:rPr lang="tr-TR" dirty="0" smtClean="0">
                <a:solidFill>
                  <a:srgbClr val="0070C0"/>
                </a:solidFill>
              </a:rPr>
              <a:t>	</a:t>
            </a:r>
          </a:p>
          <a:p>
            <a:pPr algn="just">
              <a:buClr>
                <a:srgbClr val="0070C0"/>
              </a:buClr>
              <a:buFont typeface="Wingdings" panose="05000000000000000000" pitchFamily="2" charset="2"/>
              <a:buChar char="v"/>
            </a:pPr>
            <a:r>
              <a:rPr lang="tr-TR" sz="2400" b="1" dirty="0" smtClean="0">
                <a:solidFill>
                  <a:srgbClr val="0070C0"/>
                </a:solidFill>
              </a:rPr>
              <a:t>	</a:t>
            </a:r>
            <a:r>
              <a:rPr lang="tr-TR" sz="1800" b="1" dirty="0" smtClean="0">
                <a:solidFill>
                  <a:srgbClr val="0070C0"/>
                </a:solidFill>
              </a:rPr>
              <a:t>2273 X Memur Maaş Katsayısı</a:t>
            </a:r>
            <a:endParaRPr lang="tr-TR" sz="1800" b="1" dirty="0">
              <a:solidFill>
                <a:srgbClr val="0070C0"/>
              </a:solidFill>
            </a:endParaRPr>
          </a:p>
        </p:txBody>
      </p:sp>
    </p:spTree>
    <p:extLst>
      <p:ext uri="{BB962C8B-B14F-4D97-AF65-F5344CB8AC3E}">
        <p14:creationId xmlns:p14="http://schemas.microsoft.com/office/powerpoint/2010/main" val="3593479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Dikdörtgen 3"/>
          <p:cNvSpPr/>
          <p:nvPr/>
        </p:nvSpPr>
        <p:spPr>
          <a:xfrm>
            <a:off x="245223" y="1136091"/>
            <a:ext cx="1428596" cy="369332"/>
          </a:xfrm>
          <a:prstGeom prst="rect">
            <a:avLst/>
          </a:prstGeom>
        </p:spPr>
        <p:txBody>
          <a:bodyPr wrap="none">
            <a:spAutoFit/>
          </a:bodyPr>
          <a:lstStyle/>
          <a:p>
            <a:r>
              <a:rPr lang="tr-TR" b="1" dirty="0" smtClean="0">
                <a:solidFill>
                  <a:srgbClr val="0070C0"/>
                </a:solidFill>
              </a:rPr>
              <a:t>MAAŞ NEDİR</a:t>
            </a:r>
            <a:endParaRPr lang="tr-TR" dirty="0">
              <a:solidFill>
                <a:srgbClr val="0070C0"/>
              </a:solidFill>
            </a:endParaRPr>
          </a:p>
        </p:txBody>
      </p:sp>
      <p:sp>
        <p:nvSpPr>
          <p:cNvPr id="5" name="İçerik Yer Tutucusu 2"/>
          <p:cNvSpPr txBox="1">
            <a:spLocks/>
          </p:cNvSpPr>
          <p:nvPr/>
        </p:nvSpPr>
        <p:spPr>
          <a:xfrm>
            <a:off x="-1" y="1608135"/>
            <a:ext cx="7199313" cy="2654946"/>
          </a:xfrm>
          <a:prstGeom prst="rect">
            <a:avLst/>
          </a:prstGeom>
        </p:spPr>
        <p:txBody>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algn="just"/>
            <a:r>
              <a:rPr lang="tr-TR" sz="1400" dirty="0" smtClean="0">
                <a:solidFill>
                  <a:srgbClr val="0070C0"/>
                </a:solidFill>
              </a:rPr>
              <a:t>657 sayılı kanunun 147.maddesinde aylık;  Bu Kanuna tabi kurumlarda görevlendirilen memurlara hizmetlerinin karşılığında, </a:t>
            </a:r>
            <a:r>
              <a:rPr lang="tr-TR" sz="1400" u="sng" dirty="0" smtClean="0">
                <a:solidFill>
                  <a:srgbClr val="FF0000"/>
                </a:solidFill>
              </a:rPr>
              <a:t>kadroya </a:t>
            </a:r>
            <a:r>
              <a:rPr lang="tr-TR" sz="1400" u="sng" dirty="0" smtClean="0">
                <a:solidFill>
                  <a:srgbClr val="FF0000"/>
                </a:solidFill>
              </a:rPr>
              <a:t>dayanılarak</a:t>
            </a:r>
            <a:r>
              <a:rPr lang="tr-TR" sz="1400" dirty="0" smtClean="0">
                <a:solidFill>
                  <a:srgbClr val="FF0000"/>
                </a:solidFill>
              </a:rPr>
              <a:t> </a:t>
            </a:r>
            <a:r>
              <a:rPr lang="tr-TR" sz="1400" dirty="0" smtClean="0">
                <a:solidFill>
                  <a:srgbClr val="0070C0"/>
                </a:solidFill>
              </a:rPr>
              <a:t>ay </a:t>
            </a:r>
            <a:r>
              <a:rPr lang="tr-TR" sz="1400" dirty="0" smtClean="0">
                <a:solidFill>
                  <a:srgbClr val="0070C0"/>
                </a:solidFill>
              </a:rPr>
              <a:t>itibariyle ödenen para olarak ifade edilmiştir.</a:t>
            </a:r>
          </a:p>
          <a:p>
            <a:pPr algn="just"/>
            <a:r>
              <a:rPr lang="tr-TR" sz="1400" dirty="0" smtClean="0">
                <a:solidFill>
                  <a:srgbClr val="0070C0"/>
                </a:solidFill>
              </a:rPr>
              <a:t>5510 sayılı kanunun 3.maddesi tanımlar kısmında ‘’  Ücret: 4 üncü maddenin birinci fıkrasının (a) ve (c) bendi kapsamında sigortalı sayılanlara saatlik, günlük, haftalık, aylık veya yıllık olarak para ile ödenen ve süreklilik niteliği taşıyan brüt tutar.’’ olarak tanımlanmaktadır. </a:t>
            </a:r>
            <a:endParaRPr lang="tr-TR" sz="1400" dirty="0">
              <a:solidFill>
                <a:srgbClr val="0070C0"/>
              </a:solidFill>
            </a:endParaRPr>
          </a:p>
        </p:txBody>
      </p:sp>
    </p:spTree>
    <p:extLst>
      <p:ext uri="{BB962C8B-B14F-4D97-AF65-F5344CB8AC3E}">
        <p14:creationId xmlns:p14="http://schemas.microsoft.com/office/powerpoint/2010/main" val="32920691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7" name="Unvan 1"/>
          <p:cNvSpPr>
            <a:spLocks noGrp="1"/>
          </p:cNvSpPr>
          <p:nvPr>
            <p:ph type="title"/>
          </p:nvPr>
        </p:nvSpPr>
        <p:spPr>
          <a:xfrm>
            <a:off x="93008" y="1214084"/>
            <a:ext cx="7012127" cy="457540"/>
          </a:xfrm>
        </p:spPr>
        <p:txBody>
          <a:bodyPr>
            <a:normAutofit/>
          </a:bodyPr>
          <a:lstStyle/>
          <a:p>
            <a:r>
              <a:rPr lang="tr-TR" sz="1701" b="1" u="sng" dirty="0">
                <a:solidFill>
                  <a:srgbClr val="0070C0"/>
                </a:solidFill>
                <a:latin typeface="+mn-lt"/>
              </a:rPr>
              <a:t>2-)Çocuk yardımı</a:t>
            </a:r>
          </a:p>
        </p:txBody>
      </p:sp>
      <p:sp>
        <p:nvSpPr>
          <p:cNvPr id="8" name="İçerik Yer Tutucusu 2"/>
          <p:cNvSpPr txBox="1">
            <a:spLocks/>
          </p:cNvSpPr>
          <p:nvPr/>
        </p:nvSpPr>
        <p:spPr>
          <a:xfrm>
            <a:off x="93008" y="1754098"/>
            <a:ext cx="7012127" cy="3552314"/>
          </a:xfrm>
          <a:prstGeom prst="rect">
            <a:avLst/>
          </a:prstGeom>
        </p:spPr>
        <p:txBody>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pPr>
            <a:r>
              <a:rPr lang="tr-TR" b="1" dirty="0" smtClean="0">
                <a:solidFill>
                  <a:srgbClr val="0070C0"/>
                </a:solidFill>
              </a:rPr>
              <a:t>	657 sayılı Kanunun 202inci maddesi gereği ( değişik 5473 sayılı kanun 3.maddesi ) memurun çocuklarından her biri içinde 250 gösterge rakamının (0-6 yaş grubunda yer alan çocuklar için bir kat artırımlı) aylık katsayısı ile çarpılması sonucu elde edilecek miktar üzerinden ödenir. Ancak ikiden fazla çocuk için aile yardımı ödeneği verilmez. Karı ve kocanın her ikisi de memur iseler bu ödenek yalnız kocaya verilir. (657S.K.Md.203) Eşlerden birinin iş akdi veya toplu sözleşme gereği çocukları için yapılan aile yardımı ödeneği daha düşük ise yalnız aradaki fark ödenir. (Hiçbir vergi ve kesintiye tabii tutulamaz ve borç için </a:t>
            </a:r>
            <a:r>
              <a:rPr lang="tr-TR" b="1" dirty="0" err="1" smtClean="0">
                <a:solidFill>
                  <a:srgbClr val="0070C0"/>
                </a:solidFill>
              </a:rPr>
              <a:t>hacz</a:t>
            </a:r>
            <a:r>
              <a:rPr lang="tr-TR" b="1" dirty="0" smtClean="0">
                <a:solidFill>
                  <a:srgbClr val="0070C0"/>
                </a:solidFill>
              </a:rPr>
              <a:t> edilemez.)</a:t>
            </a:r>
            <a:r>
              <a:rPr lang="tr-TR" dirty="0" smtClean="0">
                <a:solidFill>
                  <a:srgbClr val="0070C0"/>
                </a:solidFill>
              </a:rPr>
              <a:t> </a:t>
            </a:r>
            <a:r>
              <a:rPr lang="tr-TR" b="1" dirty="0" smtClean="0">
                <a:solidFill>
                  <a:srgbClr val="0070C0"/>
                </a:solidFill>
              </a:rPr>
              <a:t>Devlet memurlarının geçimini sağladığı üvey çocukları ile evlat edinilen çocuklar içinde bu ödenek verilir. Memur, çocuk için ödenen yardım ödeneği hakkını çocuğun ölümü veya 206.maddedeki hallerin vukuunu takip eden ay başından itibaren kaybeder.(</a:t>
            </a:r>
            <a:r>
              <a:rPr lang="tr-TR" b="1" dirty="0" smtClean="0">
                <a:solidFill>
                  <a:srgbClr val="0070C0"/>
                </a:solidFill>
              </a:rPr>
              <a:t>657S.K.205</a:t>
            </a:r>
          </a:p>
          <a:p>
            <a:pPr marL="0" indent="0" algn="just">
              <a:buFont typeface="Arial"/>
              <a:buNone/>
            </a:pPr>
            <a:r>
              <a:rPr lang="tr-TR" dirty="0" smtClean="0">
                <a:solidFill>
                  <a:srgbClr val="0070C0"/>
                </a:solidFill>
              </a:rPr>
              <a:t>	</a:t>
            </a:r>
          </a:p>
          <a:p>
            <a:pPr algn="just">
              <a:buClr>
                <a:srgbClr val="0070C0"/>
              </a:buClr>
              <a:buFont typeface="Wingdings" panose="05000000000000000000" pitchFamily="2" charset="2"/>
              <a:buChar char="v"/>
            </a:pPr>
            <a:r>
              <a:rPr lang="tr-TR" b="1" dirty="0" smtClean="0">
                <a:solidFill>
                  <a:srgbClr val="0070C0"/>
                </a:solidFill>
              </a:rPr>
              <a:t>	</a:t>
            </a:r>
            <a:r>
              <a:rPr lang="tr-TR" b="1" dirty="0" smtClean="0">
                <a:solidFill>
                  <a:srgbClr val="0070C0"/>
                </a:solidFill>
              </a:rPr>
              <a:t>ÇOCUK </a:t>
            </a:r>
            <a:r>
              <a:rPr lang="tr-TR" b="1" dirty="0" smtClean="0">
                <a:solidFill>
                  <a:srgbClr val="0070C0"/>
                </a:solidFill>
              </a:rPr>
              <a:t>YARDIMI GÖSTERGESİ X AYLIK KATSAYI</a:t>
            </a:r>
          </a:p>
          <a:p>
            <a:pPr algn="just"/>
            <a:endParaRPr lang="tr-TR" dirty="0" smtClean="0">
              <a:solidFill>
                <a:srgbClr val="0070C0"/>
              </a:solidFill>
            </a:endParaRPr>
          </a:p>
          <a:p>
            <a:endParaRPr lang="tr-TR" dirty="0">
              <a:solidFill>
                <a:srgbClr val="0070C0"/>
              </a:solidFill>
            </a:endParaRPr>
          </a:p>
        </p:txBody>
      </p:sp>
    </p:spTree>
    <p:extLst>
      <p:ext uri="{BB962C8B-B14F-4D97-AF65-F5344CB8AC3E}">
        <p14:creationId xmlns:p14="http://schemas.microsoft.com/office/powerpoint/2010/main" val="2925272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6" name="Unvan 1"/>
          <p:cNvSpPr>
            <a:spLocks noGrp="1"/>
          </p:cNvSpPr>
          <p:nvPr>
            <p:ph type="title"/>
          </p:nvPr>
        </p:nvSpPr>
        <p:spPr>
          <a:xfrm>
            <a:off x="142436" y="1164658"/>
            <a:ext cx="6925629" cy="445757"/>
          </a:xfrm>
        </p:spPr>
        <p:txBody>
          <a:bodyPr>
            <a:normAutofit/>
          </a:bodyPr>
          <a:lstStyle/>
          <a:p>
            <a:r>
              <a:rPr lang="tr-TR" sz="1843" b="1" u="sng" dirty="0">
                <a:solidFill>
                  <a:srgbClr val="0070C0"/>
                </a:solidFill>
                <a:latin typeface="+mn-lt"/>
              </a:rPr>
              <a:t>3-) Ölüm yardımı</a:t>
            </a:r>
          </a:p>
        </p:txBody>
      </p:sp>
      <p:sp>
        <p:nvSpPr>
          <p:cNvPr id="9" name="İçerik Yer Tutucusu 2"/>
          <p:cNvSpPr txBox="1">
            <a:spLocks/>
          </p:cNvSpPr>
          <p:nvPr/>
        </p:nvSpPr>
        <p:spPr>
          <a:xfrm>
            <a:off x="142436" y="1675215"/>
            <a:ext cx="6925629" cy="3161540"/>
          </a:xfrm>
          <a:prstGeom prst="rect">
            <a:avLst/>
          </a:prstGeom>
        </p:spPr>
        <p:txBody>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pPr>
            <a:r>
              <a:rPr lang="tr-TR" dirty="0" smtClean="0">
                <a:solidFill>
                  <a:srgbClr val="0070C0"/>
                </a:solidFill>
              </a:rPr>
              <a:t>657 sayılı kanunun 208inci maddesi gereği Devlet memurlarından: memur olmayan eşi ile aile </a:t>
            </a:r>
            <a:r>
              <a:rPr lang="tr-TR" u="sng" dirty="0" smtClean="0">
                <a:solidFill>
                  <a:srgbClr val="0070C0"/>
                </a:solidFill>
              </a:rPr>
              <a:t>yardım</a:t>
            </a:r>
            <a:r>
              <a:rPr lang="tr-TR" dirty="0" smtClean="0">
                <a:solidFill>
                  <a:srgbClr val="0070C0"/>
                </a:solidFill>
              </a:rPr>
              <a:t>ı </a:t>
            </a:r>
            <a:r>
              <a:rPr lang="tr-TR" u="sng" dirty="0" smtClean="0">
                <a:solidFill>
                  <a:srgbClr val="0070C0"/>
                </a:solidFill>
              </a:rPr>
              <a:t>ödeneğine </a:t>
            </a:r>
            <a:r>
              <a:rPr lang="tr-TR" u="sng" dirty="0" err="1" smtClean="0">
                <a:solidFill>
                  <a:srgbClr val="0070C0"/>
                </a:solidFill>
              </a:rPr>
              <a:t>müstehak</a:t>
            </a:r>
            <a:r>
              <a:rPr lang="tr-TR" u="sng" dirty="0" smtClean="0">
                <a:solidFill>
                  <a:srgbClr val="0070C0"/>
                </a:solidFill>
              </a:rPr>
              <a:t> çocuğu</a:t>
            </a:r>
            <a:r>
              <a:rPr lang="tr-TR" dirty="0" smtClean="0">
                <a:solidFill>
                  <a:srgbClr val="0070C0"/>
                </a:solidFill>
              </a:rPr>
              <a:t> ölenlere en yüksek Devlet memuru aylığı (ek gösterge dahil) tutarında, memurun ölümü halinde sağlığında bildiri ile gösterdiği kimseye, eğer bildiri vermemiş ise eşine ve çocuklarına, bunlar yoksa ana ve babasına, bunlar da yoksa kardeşlerine en yüksek Devlet memuru aylığının (ek gösterge dahil) iki katı tutarında, ölüm yardımı ödeneği verilir. Ölüm yardımı ödeneği, hiçbir vergi ve kesintiye tabi tutulmaksızın ve ödeme emri aranmaksızın saymanlarca derhal ödenir. Bu yardım borç için haciz edilemez. </a:t>
            </a:r>
          </a:p>
          <a:p>
            <a:pPr marL="0" indent="0" algn="just">
              <a:buFont typeface="Arial"/>
              <a:buNone/>
            </a:pPr>
            <a:endParaRPr lang="tr-TR" dirty="0" smtClean="0">
              <a:solidFill>
                <a:srgbClr val="0070C0"/>
              </a:solidFill>
            </a:endParaRPr>
          </a:p>
          <a:p>
            <a:pPr algn="just">
              <a:buClr>
                <a:srgbClr val="0070C0"/>
              </a:buClr>
              <a:buFont typeface="Wingdings" panose="05000000000000000000" pitchFamily="2" charset="2"/>
              <a:buChar char="v"/>
            </a:pPr>
            <a:r>
              <a:rPr lang="tr-TR" dirty="0" smtClean="0">
                <a:solidFill>
                  <a:srgbClr val="0070C0"/>
                </a:solidFill>
              </a:rPr>
              <a:t>Eş ve çocuklar içi : 9500 X Aylık Katsayı</a:t>
            </a:r>
          </a:p>
          <a:p>
            <a:pPr algn="just">
              <a:buClr>
                <a:srgbClr val="0070C0"/>
              </a:buClr>
              <a:buFont typeface="Wingdings" panose="05000000000000000000" pitchFamily="2" charset="2"/>
              <a:buChar char="v"/>
            </a:pPr>
            <a:r>
              <a:rPr lang="tr-TR" dirty="0" smtClean="0">
                <a:solidFill>
                  <a:srgbClr val="0070C0"/>
                </a:solidFill>
              </a:rPr>
              <a:t>Memurun kendisi için : 2 X 9500 X Aylık Katsayı</a:t>
            </a:r>
            <a:endParaRPr lang="tr-TR" dirty="0">
              <a:solidFill>
                <a:srgbClr val="0070C0"/>
              </a:solidFill>
            </a:endParaRPr>
          </a:p>
        </p:txBody>
      </p:sp>
    </p:spTree>
    <p:extLst>
      <p:ext uri="{BB962C8B-B14F-4D97-AF65-F5344CB8AC3E}">
        <p14:creationId xmlns:p14="http://schemas.microsoft.com/office/powerpoint/2010/main" val="27035926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7" name="Unvan 1"/>
          <p:cNvSpPr>
            <a:spLocks noGrp="1"/>
          </p:cNvSpPr>
          <p:nvPr>
            <p:ph type="title"/>
          </p:nvPr>
        </p:nvSpPr>
        <p:spPr>
          <a:xfrm>
            <a:off x="142435" y="1543148"/>
            <a:ext cx="6870024" cy="492886"/>
          </a:xfrm>
        </p:spPr>
        <p:txBody>
          <a:bodyPr>
            <a:normAutofit/>
          </a:bodyPr>
          <a:lstStyle/>
          <a:p>
            <a:r>
              <a:rPr lang="tr-TR" sz="1843" b="1" u="sng" dirty="0">
                <a:solidFill>
                  <a:srgbClr val="0070C0"/>
                </a:solidFill>
                <a:latin typeface="+mn-lt"/>
              </a:rPr>
              <a:t>4-) Giyim Yardımı</a:t>
            </a:r>
          </a:p>
        </p:txBody>
      </p:sp>
      <p:sp>
        <p:nvSpPr>
          <p:cNvPr id="8" name="İçerik Yer Tutucusu 2"/>
          <p:cNvSpPr txBox="1">
            <a:spLocks/>
          </p:cNvSpPr>
          <p:nvPr/>
        </p:nvSpPr>
        <p:spPr>
          <a:xfrm>
            <a:off x="142435" y="2159571"/>
            <a:ext cx="6870024" cy="1584697"/>
          </a:xfrm>
          <a:prstGeom prst="rect">
            <a:avLst/>
          </a:prstGeom>
        </p:spPr>
        <p:txBody>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pPr>
            <a:r>
              <a:rPr lang="tr-TR" dirty="0" smtClean="0">
                <a:solidFill>
                  <a:srgbClr val="0070C0"/>
                </a:solidFill>
              </a:rPr>
              <a:t>657 sayılı kanunun 211inci maddesi gereği Devlet memurlarından hangilerinin ne şekilde giyecek yardımından faydalanacakları Maliye Bakanlığı ile Başbakanlık Devlet Personel Başkanlığının birlikte hazırlayacakları bir yönetmelik ile belirlenmiştir. Her yıl nisan ayında ödenecek miktar Maliye Bakanlığı tarafından yayınlanmaktadır. </a:t>
            </a:r>
            <a:endParaRPr lang="tr-TR" dirty="0">
              <a:solidFill>
                <a:srgbClr val="0070C0"/>
              </a:solidFill>
            </a:endParaRPr>
          </a:p>
        </p:txBody>
      </p:sp>
    </p:spTree>
    <p:extLst>
      <p:ext uri="{BB962C8B-B14F-4D97-AF65-F5344CB8AC3E}">
        <p14:creationId xmlns:p14="http://schemas.microsoft.com/office/powerpoint/2010/main" val="17771872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6" name="Unvan 3"/>
          <p:cNvSpPr txBox="1">
            <a:spLocks/>
          </p:cNvSpPr>
          <p:nvPr/>
        </p:nvSpPr>
        <p:spPr>
          <a:xfrm>
            <a:off x="247135" y="1319113"/>
            <a:ext cx="6833287" cy="3238124"/>
          </a:xfrm>
          <a:prstGeom prst="rect">
            <a:avLst/>
          </a:prstGeom>
          <a:effectLst/>
        </p:spPr>
        <p:txBody>
          <a:bodyPr vert="horz" lIns="91440" tIns="45720" rIns="91440" bIns="45720" rtlCol="0" anchor="ctr">
            <a:normAutofit/>
          </a:bodyPr>
          <a:lstStyle>
            <a:lvl1pPr algn="l" defTabSz="336042" rtl="0" eaLnBrk="1" latinLnBrk="0" hangingPunct="1">
              <a:spcBef>
                <a:spcPct val="0"/>
              </a:spcBef>
              <a:buNone/>
              <a:defRPr sz="2352"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u="sng" smtClean="0">
                <a:solidFill>
                  <a:srgbClr val="0070C0"/>
                </a:solidFill>
              </a:rPr>
              <a:t>Sosyal güvenlik kurumu prim ödemeleri</a:t>
            </a:r>
            <a:endParaRPr lang="tr-TR" b="1" u="sng" dirty="0">
              <a:solidFill>
                <a:srgbClr val="0070C0"/>
              </a:solidFill>
            </a:endParaRPr>
          </a:p>
        </p:txBody>
      </p:sp>
    </p:spTree>
    <p:extLst>
      <p:ext uri="{BB962C8B-B14F-4D97-AF65-F5344CB8AC3E}">
        <p14:creationId xmlns:p14="http://schemas.microsoft.com/office/powerpoint/2010/main" val="3777859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Unvan 2"/>
          <p:cNvSpPr>
            <a:spLocks noGrp="1"/>
          </p:cNvSpPr>
          <p:nvPr>
            <p:ph type="title"/>
          </p:nvPr>
        </p:nvSpPr>
        <p:spPr>
          <a:xfrm>
            <a:off x="160638" y="1220262"/>
            <a:ext cx="6944497" cy="439867"/>
          </a:xfrm>
        </p:spPr>
        <p:txBody>
          <a:bodyPr>
            <a:normAutofit fontScale="90000"/>
          </a:bodyPr>
          <a:lstStyle/>
          <a:p>
            <a:r>
              <a:rPr lang="tr-TR" b="1" u="sng" dirty="0" smtClean="0">
                <a:solidFill>
                  <a:srgbClr val="0070C0"/>
                </a:solidFill>
              </a:rPr>
              <a:t>01.10.2008 tarihinden ÖNCE işe başlayanlar</a:t>
            </a:r>
            <a:endParaRPr lang="tr-TR" b="1" u="sng" dirty="0">
              <a:solidFill>
                <a:srgbClr val="0070C0"/>
              </a:solidFill>
            </a:endParaRPr>
          </a:p>
        </p:txBody>
      </p:sp>
      <p:sp>
        <p:nvSpPr>
          <p:cNvPr id="5" name="İçerik Yer Tutucusu 3"/>
          <p:cNvSpPr txBox="1">
            <a:spLocks/>
          </p:cNvSpPr>
          <p:nvPr/>
        </p:nvSpPr>
        <p:spPr>
          <a:xfrm>
            <a:off x="160638" y="1777949"/>
            <a:ext cx="6944497" cy="3114412"/>
          </a:xfrm>
          <a:prstGeom prst="rect">
            <a:avLst/>
          </a:prstGeom>
        </p:spPr>
        <p:txBody>
          <a:bodyPr>
            <a:normAutofit fontScale="70000" lnSpcReduction="20000"/>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algn="just"/>
            <a:endParaRPr lang="tr-TR" b="1" dirty="0" smtClean="0">
              <a:solidFill>
                <a:srgbClr val="0070C0"/>
              </a:solidFill>
            </a:endParaRPr>
          </a:p>
          <a:p>
            <a:pPr algn="just"/>
            <a:r>
              <a:rPr lang="tr-TR" sz="1843" b="1" dirty="0" smtClean="0">
                <a:solidFill>
                  <a:srgbClr val="0070C0"/>
                </a:solidFill>
              </a:rPr>
              <a:t>01.10.2008’den önce iştirakçi olup, 01.10.2008 tarihi itibarıyla 4c’li sigortalıların emeklilik keseneğine esas aylığının tespiti,</a:t>
            </a:r>
            <a:r>
              <a:rPr lang="tr-TR" sz="1843" dirty="0" smtClean="0">
                <a:solidFill>
                  <a:srgbClr val="0070C0"/>
                </a:solidFill>
              </a:rPr>
              <a:t> </a:t>
            </a:r>
            <a:r>
              <a:rPr lang="tr-TR" sz="1843" b="1" dirty="0" smtClean="0">
                <a:solidFill>
                  <a:srgbClr val="0070C0"/>
                </a:solidFill>
              </a:rPr>
              <a:t>Emekli keseneklerinin tahakkuku, Fiili hizmet süresi zammı ile itibari hizmet süresi karşılıkları,</a:t>
            </a:r>
            <a:r>
              <a:rPr lang="tr-TR" sz="1843" dirty="0" smtClean="0">
                <a:solidFill>
                  <a:srgbClr val="0070C0"/>
                </a:solidFill>
              </a:rPr>
              <a:t> </a:t>
            </a:r>
            <a:r>
              <a:rPr lang="tr-TR" sz="1843" b="1" dirty="0" smtClean="0">
                <a:solidFill>
                  <a:srgbClr val="0070C0"/>
                </a:solidFill>
              </a:rPr>
              <a:t>100 artış farklarına ait prim bordrolarının gönderilmesi ve ödenmesi ile ilgili işlemler 5434 sayılı Kanun hükümlerine göre yapılmaya devam edilecektir.</a:t>
            </a:r>
          </a:p>
          <a:p>
            <a:pPr algn="just"/>
            <a:r>
              <a:rPr lang="tr-TR" sz="1843" b="1" dirty="0" smtClean="0">
                <a:solidFill>
                  <a:srgbClr val="0070C0"/>
                </a:solidFill>
              </a:rPr>
              <a:t>Buna göre; Kazanılmış hak aylık derece ve kademeleri ile ek göstergelerinin yürürlükteki kat sayı ile çarpımı sonucu bulunan tutarlarına (aylık, ek gösterge aylığı), taban aylığı, kıdem aylığı ve en yüksek Devlet memuru aylığının kanunda belirtilen oranları eklenmek suretiyle emeklilik keseneğine esas aylık miktarı tespit edilerek;</a:t>
            </a:r>
            <a:r>
              <a:rPr lang="tr-TR" sz="1843" dirty="0" smtClean="0">
                <a:solidFill>
                  <a:srgbClr val="0070C0"/>
                </a:solidFill>
              </a:rPr>
              <a:t>	</a:t>
            </a:r>
            <a:r>
              <a:rPr lang="tr-TR" sz="1843" b="1" dirty="0" smtClean="0">
                <a:solidFill>
                  <a:srgbClr val="0070C0"/>
                </a:solidFill>
              </a:rPr>
              <a:t> İştirakçilerin aylıklarından her ay kesilecek %16 oranında emeklilik keseneği ile kurum bütçesinden ödenecek %20 karşılık olmak üzere toplam %36 oranında kesenek ve karşılık Sosyal Güvenlik Kurumuna gönderilir.</a:t>
            </a:r>
            <a:r>
              <a:rPr lang="tr-TR" sz="1843" dirty="0" smtClean="0">
                <a:solidFill>
                  <a:srgbClr val="0070C0"/>
                </a:solidFill>
              </a:rPr>
              <a:t>	</a:t>
            </a:r>
          </a:p>
          <a:p>
            <a:pPr algn="just"/>
            <a:endParaRPr lang="tr-TR" b="1" dirty="0" smtClean="0">
              <a:solidFill>
                <a:srgbClr val="0070C0"/>
              </a:solidFill>
            </a:endParaRPr>
          </a:p>
          <a:p>
            <a:pPr algn="just">
              <a:buClr>
                <a:srgbClr val="0070C0"/>
              </a:buClr>
              <a:buFont typeface="Wingdings" panose="05000000000000000000" pitchFamily="2" charset="2"/>
              <a:buChar char="v"/>
            </a:pPr>
            <a:r>
              <a:rPr lang="tr-TR" sz="2055" b="1" dirty="0" smtClean="0">
                <a:solidFill>
                  <a:srgbClr val="0070C0"/>
                </a:solidFill>
              </a:rPr>
              <a:t>[(Gösterge Aylığı + Taban aylık + Kıdem Aylık +Ek gösterge Aylığı ) + (En Yüksek Devlet Memuru Aylığı x Ek Göstergeye Bağlı Olarak Belirlenen Bir Oran) ]x Emekli Keseneği Oranı</a:t>
            </a:r>
            <a:endParaRPr lang="tr-TR" sz="2055" dirty="0" smtClean="0">
              <a:solidFill>
                <a:srgbClr val="0070C0"/>
              </a:solidFill>
            </a:endParaRPr>
          </a:p>
          <a:p>
            <a:endParaRPr lang="tr-TR" dirty="0" smtClean="0">
              <a:solidFill>
                <a:srgbClr val="0070C0"/>
              </a:solidFill>
            </a:endParaRPr>
          </a:p>
          <a:p>
            <a:endParaRPr lang="tr-TR" dirty="0">
              <a:solidFill>
                <a:srgbClr val="0070C0"/>
              </a:solidFill>
            </a:endParaRPr>
          </a:p>
        </p:txBody>
      </p:sp>
    </p:spTree>
    <p:extLst>
      <p:ext uri="{BB962C8B-B14F-4D97-AF65-F5344CB8AC3E}">
        <p14:creationId xmlns:p14="http://schemas.microsoft.com/office/powerpoint/2010/main" val="5588072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6" name="İçerik Yer Tutucusu 3"/>
          <p:cNvGraphicFramePr>
            <a:graphicFrameLocks/>
          </p:cNvGraphicFramePr>
          <p:nvPr>
            <p:extLst>
              <p:ext uri="{D42A27DB-BD31-4B8C-83A1-F6EECF244321}">
                <p14:modId xmlns:p14="http://schemas.microsoft.com/office/powerpoint/2010/main" val="1970983650"/>
              </p:ext>
            </p:extLst>
          </p:nvPr>
        </p:nvGraphicFramePr>
        <p:xfrm>
          <a:off x="0" y="1243686"/>
          <a:ext cx="7179946" cy="3544068"/>
        </p:xfrm>
        <a:graphic>
          <a:graphicData uri="http://schemas.openxmlformats.org/drawingml/2006/table">
            <a:tbl>
              <a:tblPr firstRow="1" bandRow="1">
                <a:tableStyleId>{21E4AEA4-8DFA-4A89-87EB-49C32662AFE0}</a:tableStyleId>
              </a:tblPr>
              <a:tblGrid>
                <a:gridCol w="3589973">
                  <a:extLst>
                    <a:ext uri="{9D8B030D-6E8A-4147-A177-3AD203B41FA5}">
                      <a16:colId xmlns:a16="http://schemas.microsoft.com/office/drawing/2014/main" val="1347845464"/>
                    </a:ext>
                  </a:extLst>
                </a:gridCol>
                <a:gridCol w="3589973">
                  <a:extLst>
                    <a:ext uri="{9D8B030D-6E8A-4147-A177-3AD203B41FA5}">
                      <a16:colId xmlns:a16="http://schemas.microsoft.com/office/drawing/2014/main" val="3846084703"/>
                    </a:ext>
                  </a:extLst>
                </a:gridCol>
              </a:tblGrid>
              <a:tr h="372105">
                <a:tc gridSpan="2">
                  <a:txBody>
                    <a:bodyPr/>
                    <a:lstStyle/>
                    <a:p>
                      <a:pPr algn="ctr"/>
                      <a:r>
                        <a:rPr lang="tr-TR" sz="1300" dirty="0" smtClean="0"/>
                        <a:t>En Yüksek Devlet Memuru Aylığına Ek Göstergeye Göre  Uygulanacak Oranlar</a:t>
                      </a:r>
                      <a:endParaRPr lang="tr-TR" sz="1300" dirty="0"/>
                    </a:p>
                  </a:txBody>
                  <a:tcPr marL="64802" marR="64802" marT="32401" marB="32401"/>
                </a:tc>
                <a:tc hMerge="1">
                  <a:txBody>
                    <a:bodyPr/>
                    <a:lstStyle/>
                    <a:p>
                      <a:endParaRPr lang="tr-TR" dirty="0"/>
                    </a:p>
                  </a:txBody>
                  <a:tcPr/>
                </a:tc>
                <a:extLst>
                  <a:ext uri="{0D108BD9-81ED-4DB2-BD59-A6C34878D82A}">
                    <a16:rowId xmlns:a16="http://schemas.microsoft.com/office/drawing/2014/main" val="2648596620"/>
                  </a:ext>
                </a:extLst>
              </a:tr>
              <a:tr h="36348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u="none" strike="noStrike" kern="1200" baseline="0" dirty="0" smtClean="0"/>
                        <a:t>Ek göstergesi 8400 ve daha yüksek olanlarda</a:t>
                      </a:r>
                      <a:endParaRPr lang="tr-TR" sz="1300" b="0" i="0" u="none" strike="noStrike" kern="1200" baseline="0" dirty="0" smtClean="0">
                        <a:solidFill>
                          <a:schemeClr val="dk1"/>
                        </a:solidFill>
                        <a:latin typeface="+mn-lt"/>
                        <a:ea typeface="+mn-ea"/>
                        <a:cs typeface="+mn-cs"/>
                      </a:endParaRPr>
                    </a:p>
                  </a:txBody>
                  <a:tcPr marL="64802" marR="64802" marT="32401" marB="32401"/>
                </a:tc>
                <a:tc>
                  <a:txBody>
                    <a:bodyPr/>
                    <a:lstStyle/>
                    <a:p>
                      <a:r>
                        <a:rPr lang="tr-TR" sz="1300" dirty="0" smtClean="0"/>
                        <a:t>%240</a:t>
                      </a:r>
                      <a:endParaRPr lang="tr-TR" sz="1300" b="1" dirty="0"/>
                    </a:p>
                  </a:txBody>
                  <a:tcPr marL="64802" marR="64802" marT="32401" marB="32401"/>
                </a:tc>
                <a:extLst>
                  <a:ext uri="{0D108BD9-81ED-4DB2-BD59-A6C34878D82A}">
                    <a16:rowId xmlns:a16="http://schemas.microsoft.com/office/drawing/2014/main" val="4021743896"/>
                  </a:ext>
                </a:extLst>
              </a:tr>
              <a:tr h="4889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u="none" strike="noStrike" kern="1200" baseline="0" dirty="0" smtClean="0"/>
                        <a:t>Ek göstergesi 7800 (dahil) -8400 (hariç) arasında olanlarda	</a:t>
                      </a:r>
                      <a:endParaRPr lang="tr-TR" sz="1300" b="0" i="0" u="none" strike="noStrike" kern="1200" baseline="0" dirty="0" smtClean="0">
                        <a:solidFill>
                          <a:schemeClr val="dk1"/>
                        </a:solidFill>
                        <a:latin typeface="+mn-lt"/>
                        <a:ea typeface="+mn-ea"/>
                        <a:cs typeface="+mn-cs"/>
                      </a:endParaRPr>
                    </a:p>
                  </a:txBody>
                  <a:tcPr marL="64802" marR="64802" marT="32401" marB="32401"/>
                </a:tc>
                <a:tc>
                  <a:txBody>
                    <a:bodyPr/>
                    <a:lstStyle/>
                    <a:p>
                      <a:r>
                        <a:rPr lang="tr-TR" sz="1300" dirty="0" smtClean="0"/>
                        <a:t>%200</a:t>
                      </a:r>
                      <a:endParaRPr lang="tr-TR" sz="1300" b="1" dirty="0"/>
                    </a:p>
                  </a:txBody>
                  <a:tcPr marL="64802" marR="64802" marT="32401" marB="32401"/>
                </a:tc>
                <a:extLst>
                  <a:ext uri="{0D108BD9-81ED-4DB2-BD59-A6C34878D82A}">
                    <a16:rowId xmlns:a16="http://schemas.microsoft.com/office/drawing/2014/main" val="1094574853"/>
                  </a:ext>
                </a:extLst>
              </a:tr>
              <a:tr h="4889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u="none" strike="noStrike" kern="1200" baseline="0" dirty="0" smtClean="0"/>
                        <a:t>Ek göstergesi 7000 (dahil) -7800 (hariç) arasında olanlarda	</a:t>
                      </a:r>
                      <a:endParaRPr lang="tr-TR" sz="1300" b="0" i="0" u="none" strike="noStrike" kern="1200" baseline="0" dirty="0" smtClean="0">
                        <a:solidFill>
                          <a:schemeClr val="dk1"/>
                        </a:solidFill>
                        <a:latin typeface="+mn-lt"/>
                        <a:ea typeface="+mn-ea"/>
                        <a:cs typeface="+mn-cs"/>
                      </a:endParaRPr>
                    </a:p>
                  </a:txBody>
                  <a:tcPr marL="64802" marR="64802" marT="32401" marB="32401"/>
                </a:tc>
                <a:tc>
                  <a:txBody>
                    <a:bodyPr/>
                    <a:lstStyle/>
                    <a:p>
                      <a:r>
                        <a:rPr lang="tr-TR" sz="1300" dirty="0" smtClean="0"/>
                        <a:t>%180</a:t>
                      </a:r>
                      <a:endParaRPr lang="tr-TR" sz="1300" b="1" dirty="0"/>
                    </a:p>
                  </a:txBody>
                  <a:tcPr marL="64802" marR="64802" marT="32401" marB="32401"/>
                </a:tc>
                <a:extLst>
                  <a:ext uri="{0D108BD9-81ED-4DB2-BD59-A6C34878D82A}">
                    <a16:rowId xmlns:a16="http://schemas.microsoft.com/office/drawing/2014/main" val="2785274872"/>
                  </a:ext>
                </a:extLst>
              </a:tr>
              <a:tr h="4889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u="none" strike="noStrike" kern="1200" baseline="0" dirty="0" smtClean="0"/>
                        <a:t>Ek göstergesi 5400 (dahil) -7000 (hariç) arasında olanlarda	</a:t>
                      </a:r>
                      <a:endParaRPr lang="tr-TR" sz="1300" b="0" i="0" u="none" strike="noStrike" kern="1200" baseline="0" dirty="0" smtClean="0">
                        <a:solidFill>
                          <a:schemeClr val="dk1"/>
                        </a:solidFill>
                        <a:latin typeface="+mn-lt"/>
                        <a:ea typeface="+mn-ea"/>
                        <a:cs typeface="+mn-cs"/>
                      </a:endParaRPr>
                    </a:p>
                  </a:txBody>
                  <a:tcPr marL="64802" marR="64802" marT="32401" marB="32401"/>
                </a:tc>
                <a:tc>
                  <a:txBody>
                    <a:bodyPr/>
                    <a:lstStyle/>
                    <a:p>
                      <a:r>
                        <a:rPr lang="tr-TR" sz="1300" dirty="0" smtClean="0"/>
                        <a:t>%150</a:t>
                      </a:r>
                      <a:endParaRPr lang="tr-TR" sz="1300" b="1" dirty="0"/>
                    </a:p>
                  </a:txBody>
                  <a:tcPr marL="64802" marR="64802" marT="32401" marB="32401"/>
                </a:tc>
                <a:extLst>
                  <a:ext uri="{0D108BD9-81ED-4DB2-BD59-A6C34878D82A}">
                    <a16:rowId xmlns:a16="http://schemas.microsoft.com/office/drawing/2014/main" val="2831150444"/>
                  </a:ext>
                </a:extLst>
              </a:tr>
              <a:tr h="4889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u="none" strike="noStrike" kern="1200" baseline="0" dirty="0" smtClean="0"/>
                        <a:t>Ek göstergesi 3600 (dahil) -5400 (hariç) arasında olanlarda	</a:t>
                      </a:r>
                      <a:endParaRPr lang="tr-TR" sz="1300" b="0" i="0" u="none" strike="noStrike" kern="1200" baseline="0" dirty="0" smtClean="0">
                        <a:solidFill>
                          <a:schemeClr val="dk1"/>
                        </a:solidFill>
                        <a:latin typeface="+mn-lt"/>
                        <a:ea typeface="+mn-ea"/>
                        <a:cs typeface="+mn-cs"/>
                      </a:endParaRPr>
                    </a:p>
                  </a:txBody>
                  <a:tcPr marL="64802" marR="64802" marT="32401" marB="32401"/>
                </a:tc>
                <a:tc>
                  <a:txBody>
                    <a:bodyPr/>
                    <a:lstStyle/>
                    <a:p>
                      <a:r>
                        <a:rPr lang="tr-TR" sz="1300" dirty="0" smtClean="0"/>
                        <a:t>%130</a:t>
                      </a:r>
                      <a:endParaRPr lang="tr-TR" sz="1300" b="1" dirty="0"/>
                    </a:p>
                  </a:txBody>
                  <a:tcPr marL="64802" marR="64802" marT="32401" marB="32401"/>
                </a:tc>
                <a:extLst>
                  <a:ext uri="{0D108BD9-81ED-4DB2-BD59-A6C34878D82A}">
                    <a16:rowId xmlns:a16="http://schemas.microsoft.com/office/drawing/2014/main" val="3720710667"/>
                  </a:ext>
                </a:extLst>
              </a:tr>
              <a:tr h="4889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300" u="none" strike="noStrike" kern="1200" baseline="0" dirty="0" smtClean="0"/>
                        <a:t>Ek göstergesi 2800 (dahil) -3600 (hariç) arasında olanlarda	</a:t>
                      </a:r>
                      <a:endParaRPr lang="tr-TR" sz="1300" b="0" i="0" u="none" strike="noStrike" kern="1200" baseline="0" dirty="0" smtClean="0">
                        <a:solidFill>
                          <a:schemeClr val="dk1"/>
                        </a:solidFill>
                        <a:latin typeface="+mn-lt"/>
                        <a:ea typeface="+mn-ea"/>
                        <a:cs typeface="+mn-cs"/>
                      </a:endParaRPr>
                    </a:p>
                  </a:txBody>
                  <a:tcPr marL="64802" marR="64802" marT="32401" marB="32401"/>
                </a:tc>
                <a:tc>
                  <a:txBody>
                    <a:bodyPr/>
                    <a:lstStyle/>
                    <a:p>
                      <a:r>
                        <a:rPr lang="tr-TR" sz="1300" dirty="0" smtClean="0"/>
                        <a:t>%70</a:t>
                      </a:r>
                      <a:endParaRPr lang="tr-TR" sz="1300" b="1" dirty="0"/>
                    </a:p>
                  </a:txBody>
                  <a:tcPr marL="64802" marR="64802" marT="32401" marB="32401"/>
                </a:tc>
                <a:extLst>
                  <a:ext uri="{0D108BD9-81ED-4DB2-BD59-A6C34878D82A}">
                    <a16:rowId xmlns:a16="http://schemas.microsoft.com/office/drawing/2014/main" val="452819570"/>
                  </a:ext>
                </a:extLst>
              </a:tr>
              <a:tr h="363484">
                <a:tc>
                  <a:txBody>
                    <a:bodyPr/>
                    <a:lstStyle/>
                    <a:p>
                      <a:r>
                        <a:rPr lang="tr-TR" sz="1300" dirty="0" smtClean="0"/>
                        <a:t>DİĞERLERİ</a:t>
                      </a:r>
                      <a:endParaRPr lang="tr-TR" sz="1300" b="1" dirty="0"/>
                    </a:p>
                  </a:txBody>
                  <a:tcPr marL="64802" marR="64802" marT="32401" marB="32401"/>
                </a:tc>
                <a:tc>
                  <a:txBody>
                    <a:bodyPr/>
                    <a:lstStyle/>
                    <a:p>
                      <a:r>
                        <a:rPr lang="tr-TR" sz="1300" dirty="0" smtClean="0"/>
                        <a:t>%40</a:t>
                      </a:r>
                      <a:endParaRPr lang="tr-TR" sz="1300" b="1" dirty="0"/>
                    </a:p>
                  </a:txBody>
                  <a:tcPr marL="64802" marR="64802" marT="32401" marB="32401"/>
                </a:tc>
                <a:extLst>
                  <a:ext uri="{0D108BD9-81ED-4DB2-BD59-A6C34878D82A}">
                    <a16:rowId xmlns:a16="http://schemas.microsoft.com/office/drawing/2014/main" val="47983466"/>
                  </a:ext>
                </a:extLst>
              </a:tr>
            </a:tbl>
          </a:graphicData>
        </a:graphic>
      </p:graphicFrame>
    </p:spTree>
    <p:extLst>
      <p:ext uri="{BB962C8B-B14F-4D97-AF65-F5344CB8AC3E}">
        <p14:creationId xmlns:p14="http://schemas.microsoft.com/office/powerpoint/2010/main" val="7565039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Unvan 1"/>
          <p:cNvSpPr>
            <a:spLocks noGrp="1"/>
          </p:cNvSpPr>
          <p:nvPr>
            <p:ph type="title"/>
          </p:nvPr>
        </p:nvSpPr>
        <p:spPr>
          <a:xfrm>
            <a:off x="160971" y="1368212"/>
            <a:ext cx="7179944" cy="545906"/>
          </a:xfrm>
        </p:spPr>
        <p:txBody>
          <a:bodyPr/>
          <a:lstStyle/>
          <a:p>
            <a:r>
              <a:rPr lang="tr-TR" b="1" u="sng" dirty="0">
                <a:solidFill>
                  <a:srgbClr val="0070C0"/>
                </a:solidFill>
              </a:rPr>
              <a:t>01.10.2008 tarihinden </a:t>
            </a:r>
            <a:r>
              <a:rPr lang="tr-TR" b="1" u="sng" dirty="0" smtClean="0">
                <a:solidFill>
                  <a:srgbClr val="0070C0"/>
                </a:solidFill>
              </a:rPr>
              <a:t>SONRA </a:t>
            </a:r>
            <a:r>
              <a:rPr lang="tr-TR" b="1" u="sng" dirty="0">
                <a:solidFill>
                  <a:srgbClr val="0070C0"/>
                </a:solidFill>
              </a:rPr>
              <a:t>işe başlayanlar</a:t>
            </a:r>
            <a:endParaRPr lang="tr-TR" dirty="0">
              <a:solidFill>
                <a:srgbClr val="0070C0"/>
              </a:solidFill>
            </a:endParaRPr>
          </a:p>
        </p:txBody>
      </p:sp>
      <p:sp>
        <p:nvSpPr>
          <p:cNvPr id="5" name="İçerik Yer Tutucusu 2"/>
          <p:cNvSpPr txBox="1">
            <a:spLocks/>
          </p:cNvSpPr>
          <p:nvPr/>
        </p:nvSpPr>
        <p:spPr>
          <a:xfrm>
            <a:off x="160971" y="1914120"/>
            <a:ext cx="7179944" cy="3126193"/>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buFont typeface="Arial"/>
              <a:buNone/>
            </a:pPr>
            <a:r>
              <a:rPr lang="tr-TR" b="1" smtClean="0">
                <a:solidFill>
                  <a:srgbClr val="0070C0"/>
                </a:solidFill>
              </a:rPr>
              <a:t>5510 sayılı Kanuna göre 01.10.2008 tarihinden sonra işe başlayanlardan aylıklarını personel kanunlarına göre alanlar için prime esas kazançlar aşağıdaki gibidir.</a:t>
            </a:r>
            <a:r>
              <a:rPr lang="tr-TR" smtClean="0">
                <a:solidFill>
                  <a:srgbClr val="0070C0"/>
                </a:solidFill>
              </a:rPr>
              <a:t>	</a:t>
            </a:r>
          </a:p>
          <a:p>
            <a:pPr marL="0" indent="0">
              <a:buFont typeface="Arial"/>
              <a:buNone/>
            </a:pPr>
            <a:r>
              <a:rPr lang="tr-TR" b="1" smtClean="0">
                <a:solidFill>
                  <a:srgbClr val="0070C0"/>
                </a:solidFill>
              </a:rPr>
              <a:t>1-Taban Aylık</a:t>
            </a:r>
          </a:p>
          <a:p>
            <a:pPr marL="0" indent="0">
              <a:buFont typeface="Arial"/>
              <a:buNone/>
            </a:pPr>
            <a:r>
              <a:rPr lang="tr-TR" b="1" smtClean="0">
                <a:solidFill>
                  <a:srgbClr val="0070C0"/>
                </a:solidFill>
              </a:rPr>
              <a:t>2-Kıdem Aylık</a:t>
            </a:r>
          </a:p>
          <a:p>
            <a:pPr marL="0" indent="0">
              <a:buFont typeface="Arial"/>
              <a:buNone/>
            </a:pPr>
            <a:r>
              <a:rPr lang="tr-TR" b="1" smtClean="0">
                <a:solidFill>
                  <a:srgbClr val="0070C0"/>
                </a:solidFill>
              </a:rPr>
              <a:t>3-Gösterge Aylık</a:t>
            </a:r>
          </a:p>
          <a:p>
            <a:pPr marL="0" indent="0">
              <a:buFont typeface="Arial"/>
              <a:buNone/>
            </a:pPr>
            <a:r>
              <a:rPr lang="tr-TR" b="1" smtClean="0">
                <a:solidFill>
                  <a:srgbClr val="0070C0"/>
                </a:solidFill>
              </a:rPr>
              <a:t>4-Ek Gösterge Aylığı</a:t>
            </a:r>
          </a:p>
          <a:p>
            <a:pPr marL="0" indent="0">
              <a:buFont typeface="Arial"/>
              <a:buNone/>
            </a:pPr>
            <a:r>
              <a:rPr lang="tr-TR" b="1" smtClean="0">
                <a:solidFill>
                  <a:srgbClr val="0070C0"/>
                </a:solidFill>
              </a:rPr>
              <a:t>5-Özel Hizmet Tazminatı</a:t>
            </a:r>
          </a:p>
          <a:p>
            <a:pPr marL="0" indent="0">
              <a:buFont typeface="Arial"/>
              <a:buNone/>
            </a:pPr>
            <a:r>
              <a:rPr lang="tr-TR" b="1" smtClean="0">
                <a:solidFill>
                  <a:srgbClr val="0070C0"/>
                </a:solidFill>
              </a:rPr>
              <a:t>6-Üniversite Ödeneği</a:t>
            </a:r>
          </a:p>
          <a:p>
            <a:pPr marL="0" indent="0">
              <a:buFont typeface="Arial"/>
              <a:buNone/>
            </a:pPr>
            <a:r>
              <a:rPr lang="tr-TR" b="1" smtClean="0">
                <a:solidFill>
                  <a:srgbClr val="0070C0"/>
                </a:solidFill>
              </a:rPr>
              <a:t>7-Makam,Temsil ve Görev Tazminatları</a:t>
            </a:r>
          </a:p>
          <a:p>
            <a:endParaRPr lang="tr-TR" dirty="0">
              <a:solidFill>
                <a:srgbClr val="0070C0"/>
              </a:solidFill>
            </a:endParaRPr>
          </a:p>
        </p:txBody>
      </p:sp>
    </p:spTree>
    <p:extLst>
      <p:ext uri="{BB962C8B-B14F-4D97-AF65-F5344CB8AC3E}">
        <p14:creationId xmlns:p14="http://schemas.microsoft.com/office/powerpoint/2010/main" val="12467832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6" name="Unvan 1"/>
          <p:cNvSpPr>
            <a:spLocks noGrp="1"/>
          </p:cNvSpPr>
          <p:nvPr>
            <p:ph type="title"/>
          </p:nvPr>
        </p:nvSpPr>
        <p:spPr>
          <a:xfrm>
            <a:off x="67962" y="1195547"/>
            <a:ext cx="7030995" cy="481104"/>
          </a:xfrm>
        </p:spPr>
        <p:txBody>
          <a:bodyPr>
            <a:normAutofit/>
          </a:bodyPr>
          <a:lstStyle/>
          <a:p>
            <a:r>
              <a:rPr lang="tr-TR" b="1" u="sng" dirty="0" smtClean="0">
                <a:solidFill>
                  <a:srgbClr val="0070C0"/>
                </a:solidFill>
              </a:rPr>
              <a:t>Genel sağlık sigortası primi</a:t>
            </a:r>
            <a:endParaRPr lang="tr-TR" b="1" u="sng" dirty="0">
              <a:solidFill>
                <a:srgbClr val="0070C0"/>
              </a:solidFill>
            </a:endParaRPr>
          </a:p>
        </p:txBody>
      </p:sp>
      <p:sp>
        <p:nvSpPr>
          <p:cNvPr id="7" name="İçerik Yer Tutucusu 2"/>
          <p:cNvSpPr txBox="1">
            <a:spLocks/>
          </p:cNvSpPr>
          <p:nvPr/>
        </p:nvSpPr>
        <p:spPr>
          <a:xfrm>
            <a:off x="67962" y="1741454"/>
            <a:ext cx="7030995" cy="2627416"/>
          </a:xfrm>
          <a:prstGeom prst="rect">
            <a:avLst/>
          </a:prstGeom>
        </p:spPr>
        <p:txBody>
          <a:bodyPr>
            <a:normAutofit lnSpcReduction="10000"/>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algn="just"/>
            <a:r>
              <a:rPr lang="tr-TR" b="1" smtClean="0">
                <a:solidFill>
                  <a:srgbClr val="0070C0"/>
                </a:solidFill>
              </a:rPr>
              <a:t>01.10.2008 öncesi 5434 sayılı Kanun uyarınca iştirakçi olup Kanunun 4 üncü maddesinin birinci fıkrasının (c) bendi kapsamındaki sigortalıların çalıştıkları kamu idarelerinin sağlık hizmetlerinin sağlanmasına ilişkin görevleri, 2008 yılı Ekim ayı başından başlamak üzere en geç üç yıl içinde Kurum tarafından devralınır. Devir tarihinden itibaren, kamu idarelerince, bu sigortalılar için her ay emekli keseneklerine esas aylıklarının %12'si oranında ayrıca genel sağlık sigortası primi ödenir.</a:t>
            </a:r>
            <a:endParaRPr lang="tr-TR" smtClean="0">
              <a:solidFill>
                <a:srgbClr val="0070C0"/>
              </a:solidFill>
            </a:endParaRPr>
          </a:p>
          <a:p>
            <a:pPr algn="just"/>
            <a:r>
              <a:rPr lang="tr-TR" b="1" smtClean="0">
                <a:solidFill>
                  <a:srgbClr val="0070C0"/>
                </a:solidFill>
              </a:rPr>
              <a:t>01.10.2008 sonrasında işe başlayanlar için Genel sağlık sigortası prim oranı, Kanunun 4üncü maddesinin birinci fıkrasının (a), (b) ve (c) bentleri ile Kanunun 5inci maddesi (g) bendi kapsamındakiler için Kanunun 82nci maddesinin birinci fıkrasına göre hesaplanan prime esas kazancın %12,5’idir. Kanunun 4üncü maddesinin birinci fıkrasının (a) ve (c) bentleri ile Kanunun 5inci maddesi (g) bendine tabi olanlar için bu primin %5’i sigortalı, %7,5’i ise işveren hissesidir..</a:t>
            </a:r>
            <a:r>
              <a:rPr lang="tr-TR" smtClean="0">
                <a:solidFill>
                  <a:srgbClr val="0070C0"/>
                </a:solidFill>
              </a:rPr>
              <a:t>	</a:t>
            </a:r>
          </a:p>
          <a:p>
            <a:endParaRPr lang="tr-TR" dirty="0">
              <a:solidFill>
                <a:srgbClr val="0070C0"/>
              </a:solidFill>
            </a:endParaRPr>
          </a:p>
        </p:txBody>
      </p:sp>
    </p:spTree>
    <p:extLst>
      <p:ext uri="{BB962C8B-B14F-4D97-AF65-F5344CB8AC3E}">
        <p14:creationId xmlns:p14="http://schemas.microsoft.com/office/powerpoint/2010/main" val="4681304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8" name="Unvan 1"/>
          <p:cNvSpPr>
            <a:spLocks noGrp="1"/>
          </p:cNvSpPr>
          <p:nvPr>
            <p:ph type="title"/>
          </p:nvPr>
        </p:nvSpPr>
        <p:spPr>
          <a:xfrm>
            <a:off x="123900" y="1263510"/>
            <a:ext cx="6981235" cy="465955"/>
          </a:xfrm>
        </p:spPr>
        <p:txBody>
          <a:bodyPr>
            <a:normAutofit/>
          </a:bodyPr>
          <a:lstStyle/>
          <a:p>
            <a:r>
              <a:rPr lang="tr-TR" sz="1843" b="1" u="sng" dirty="0">
                <a:solidFill>
                  <a:srgbClr val="0070C0"/>
                </a:solidFill>
              </a:rPr>
              <a:t>Sendika Aidatı kesintisi</a:t>
            </a:r>
          </a:p>
        </p:txBody>
      </p:sp>
      <p:sp>
        <p:nvSpPr>
          <p:cNvPr id="9" name="İçerik Yer Tutucusu 2"/>
          <p:cNvSpPr txBox="1">
            <a:spLocks/>
          </p:cNvSpPr>
          <p:nvPr/>
        </p:nvSpPr>
        <p:spPr>
          <a:xfrm>
            <a:off x="123900" y="1729465"/>
            <a:ext cx="6981235" cy="2842020"/>
          </a:xfrm>
          <a:prstGeom prst="rect">
            <a:avLst/>
          </a:prstGeom>
        </p:spPr>
        <p:txBody>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defTabSz="648012" fontAlgn="base">
              <a:spcBef>
                <a:spcPct val="0"/>
              </a:spcBef>
              <a:spcAft>
                <a:spcPct val="0"/>
              </a:spcAft>
              <a:buClrTx/>
              <a:buSzTx/>
              <a:buFont typeface="Arial"/>
              <a:buNone/>
            </a:pPr>
            <a:r>
              <a:rPr lang="tr-TR" b="1" smtClean="0">
                <a:solidFill>
                  <a:srgbClr val="0070C0"/>
                </a:solidFill>
                <a:cs typeface="Times New Roman" pitchFamily="18" charset="0"/>
              </a:rPr>
              <a:t>	4688 Sayılı Kamu Görevlileri Sendikaları Kanununa göre sendikaya üye olan personelden sendika aidatı kesilir. Kamu görevlileri çalıştıkları işyerinin girdiği hizmet kolunda kurulu bir sendikaya üye olabilirler. Birden çok sendikaya üye olunamaz. Aylık üyelik ödenti tutarı; kamu görevlisinin kadro ya da pozisyonuna bağlı ve her ay mutat olarak ödenmekte olan damga vergisine tâbi aylık brüt gelirleri toplamına, sendika tüzüğünde belirtilen oran uygulanmak suretiyle hesaplanır. </a:t>
            </a:r>
            <a:r>
              <a:rPr lang="tr-TR" b="1" u="sng" smtClean="0">
                <a:solidFill>
                  <a:srgbClr val="0070C0"/>
                </a:solidFill>
                <a:cs typeface="Times New Roman" pitchFamily="18" charset="0"/>
              </a:rPr>
              <a:t>Ödenti tutarı, 15 inci derecenin birinci kademesinden aylık alan Devlet memurunun damga vergisine tâbi brüt gelirleri toplamının binde dördünden az, otuzda birinden fazla olamaz. </a:t>
            </a:r>
            <a:r>
              <a:rPr lang="tr-TR" b="1" smtClean="0">
                <a:solidFill>
                  <a:srgbClr val="0070C0"/>
                </a:solidFill>
                <a:cs typeface="Times New Roman" pitchFamily="18" charset="0"/>
              </a:rPr>
              <a:t>(4688 S.K. 25.md)</a:t>
            </a:r>
          </a:p>
          <a:p>
            <a:pPr marL="0" indent="0" algn="just" defTabSz="648012" fontAlgn="base">
              <a:spcBef>
                <a:spcPct val="0"/>
              </a:spcBef>
              <a:spcAft>
                <a:spcPct val="0"/>
              </a:spcAft>
              <a:buClrTx/>
              <a:buSzTx/>
              <a:buFont typeface="Arial"/>
              <a:buNone/>
            </a:pPr>
            <a:r>
              <a:rPr lang="tr-TR" b="1" smtClean="0">
                <a:solidFill>
                  <a:srgbClr val="0070C0"/>
                </a:solidFill>
                <a:cs typeface="Times New Roman" pitchFamily="18" charset="0"/>
              </a:rPr>
              <a:t>           </a:t>
            </a:r>
          </a:p>
          <a:p>
            <a:pPr marL="0" indent="0" algn="just" defTabSz="648012" fontAlgn="base">
              <a:spcBef>
                <a:spcPct val="0"/>
              </a:spcBef>
              <a:spcAft>
                <a:spcPct val="0"/>
              </a:spcAft>
              <a:buClrTx/>
              <a:buSzTx/>
              <a:buFont typeface="Arial"/>
              <a:buNone/>
            </a:pPr>
            <a:endParaRPr lang="tr-TR" b="1" smtClean="0">
              <a:solidFill>
                <a:srgbClr val="0070C0"/>
              </a:solidFill>
              <a:cs typeface="Times New Roman" pitchFamily="18" charset="0"/>
            </a:endParaRPr>
          </a:p>
          <a:p>
            <a:endParaRPr lang="tr-TR" dirty="0">
              <a:solidFill>
                <a:srgbClr val="0070C0"/>
              </a:solidFill>
            </a:endParaRPr>
          </a:p>
        </p:txBody>
      </p:sp>
    </p:spTree>
    <p:extLst>
      <p:ext uri="{BB962C8B-B14F-4D97-AF65-F5344CB8AC3E}">
        <p14:creationId xmlns:p14="http://schemas.microsoft.com/office/powerpoint/2010/main" val="35481043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6" name="Unvan 1"/>
          <p:cNvSpPr>
            <a:spLocks noGrp="1"/>
          </p:cNvSpPr>
          <p:nvPr>
            <p:ph type="title"/>
          </p:nvPr>
        </p:nvSpPr>
        <p:spPr>
          <a:xfrm>
            <a:off x="98854" y="1207905"/>
            <a:ext cx="7006281" cy="354867"/>
          </a:xfrm>
        </p:spPr>
        <p:txBody>
          <a:bodyPr>
            <a:normAutofit fontScale="90000"/>
          </a:bodyPr>
          <a:lstStyle/>
          <a:p>
            <a:r>
              <a:rPr lang="tr-TR" sz="1843" b="1" u="sng" dirty="0">
                <a:solidFill>
                  <a:srgbClr val="0070C0"/>
                </a:solidFill>
                <a:latin typeface="+mn-lt"/>
              </a:rPr>
              <a:t>Kefalet aidatı kesintisi</a:t>
            </a:r>
          </a:p>
        </p:txBody>
      </p:sp>
      <p:sp>
        <p:nvSpPr>
          <p:cNvPr id="7" name="İçerik Yer Tutucusu 2"/>
          <p:cNvSpPr txBox="1">
            <a:spLocks/>
          </p:cNvSpPr>
          <p:nvPr/>
        </p:nvSpPr>
        <p:spPr>
          <a:xfrm>
            <a:off x="98854" y="1775689"/>
            <a:ext cx="7006281" cy="3104312"/>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fontAlgn="base">
              <a:buFont typeface="Arial"/>
              <a:buNone/>
            </a:pPr>
            <a:r>
              <a:rPr lang="tr-TR" b="1" dirty="0" smtClean="0">
                <a:solidFill>
                  <a:srgbClr val="0070C0"/>
                </a:solidFill>
              </a:rPr>
              <a:t>2489 sayılı Kefalet Kanununun 2 inci maddesine(Değişik : 25/6/2009-5917/5 </a:t>
            </a:r>
            <a:r>
              <a:rPr lang="tr-TR" b="1" dirty="0" err="1" smtClean="0">
                <a:solidFill>
                  <a:srgbClr val="0070C0"/>
                </a:solidFill>
              </a:rPr>
              <a:t>md.</a:t>
            </a:r>
            <a:r>
              <a:rPr lang="tr-TR" b="1" dirty="0" smtClean="0">
                <a:solidFill>
                  <a:srgbClr val="0070C0"/>
                </a:solidFill>
              </a:rPr>
              <a:t>) göre Kefalete tabi memurlardan;</a:t>
            </a:r>
            <a:endParaRPr lang="tr-TR" dirty="0" smtClean="0">
              <a:solidFill>
                <a:srgbClr val="0070C0"/>
              </a:solidFill>
            </a:endParaRPr>
          </a:p>
          <a:p>
            <a:pPr algn="just" fontAlgn="base"/>
            <a:r>
              <a:rPr lang="tr-TR" b="1" dirty="0" smtClean="0">
                <a:solidFill>
                  <a:srgbClr val="0070C0"/>
                </a:solidFill>
              </a:rPr>
              <a:t>Giriş Aidatı: (1500) gösterge rakamının memur aylıklarına uygulanan katsayı ile çarpımı sonucu bulunan tutardır. İlk taksiti kefalete bağlı görevde tam olarak alınan ilk maaş veya ücretten başlamak üzere dört eşit taksitte kesilir.</a:t>
            </a:r>
          </a:p>
          <a:p>
            <a:pPr lvl="1" algn="just" fontAlgn="base">
              <a:buClr>
                <a:srgbClr val="0070C0"/>
              </a:buClr>
              <a:buFont typeface="Wingdings" panose="05000000000000000000" pitchFamily="2" charset="2"/>
              <a:buChar char="v"/>
            </a:pPr>
            <a:r>
              <a:rPr lang="tr-TR" b="1" dirty="0" smtClean="0">
                <a:solidFill>
                  <a:srgbClr val="0070C0"/>
                </a:solidFill>
              </a:rPr>
              <a:t>Giriş </a:t>
            </a:r>
            <a:r>
              <a:rPr lang="tr-TR" b="1" dirty="0" smtClean="0">
                <a:solidFill>
                  <a:srgbClr val="0070C0"/>
                </a:solidFill>
              </a:rPr>
              <a:t>Aidatı = 1500 x Aylık Katsayı  (4 eşit taksitte) </a:t>
            </a:r>
            <a:endParaRPr lang="tr-TR" dirty="0" smtClean="0">
              <a:solidFill>
                <a:srgbClr val="0070C0"/>
              </a:solidFill>
            </a:endParaRPr>
          </a:p>
          <a:p>
            <a:pPr algn="just" fontAlgn="base"/>
            <a:r>
              <a:rPr lang="tr-TR" b="1" dirty="0" smtClean="0">
                <a:solidFill>
                  <a:srgbClr val="0070C0"/>
                </a:solidFill>
              </a:rPr>
              <a:t>2. Aylık Aidat: </a:t>
            </a:r>
            <a:r>
              <a:rPr lang="tr-TR" dirty="0" smtClean="0">
                <a:solidFill>
                  <a:srgbClr val="0070C0"/>
                </a:solidFill>
              </a:rPr>
              <a:t>(</a:t>
            </a:r>
            <a:r>
              <a:rPr lang="tr-TR" b="1" dirty="0" smtClean="0">
                <a:solidFill>
                  <a:srgbClr val="0070C0"/>
                </a:solidFill>
              </a:rPr>
              <a:t>100) gösterge rakamının memur aylıklarına uygulanan katsayı ile çarpımı sonucu bulunan tutardır. Aylık aidat, giriş aidatının tamamının kesilmesini izleyen aydan itibaren her ay maaş veya ücretten kesilir. </a:t>
            </a:r>
            <a:endParaRPr lang="tr-TR" dirty="0" smtClean="0">
              <a:solidFill>
                <a:srgbClr val="0070C0"/>
              </a:solidFill>
            </a:endParaRPr>
          </a:p>
          <a:p>
            <a:pPr lvl="1" algn="just" fontAlgn="base">
              <a:buClr>
                <a:srgbClr val="0070C0"/>
              </a:buClr>
              <a:buFont typeface="Wingdings" panose="05000000000000000000" pitchFamily="2" charset="2"/>
              <a:buChar char="v"/>
            </a:pPr>
            <a:r>
              <a:rPr lang="tr-TR" b="1" dirty="0" smtClean="0">
                <a:solidFill>
                  <a:srgbClr val="0070C0"/>
                </a:solidFill>
              </a:rPr>
              <a:t>Aylık </a:t>
            </a:r>
            <a:r>
              <a:rPr lang="tr-TR" b="1" dirty="0" smtClean="0">
                <a:solidFill>
                  <a:srgbClr val="0070C0"/>
                </a:solidFill>
              </a:rPr>
              <a:t>Aidat = 100 x Aylık Katsayı</a:t>
            </a:r>
            <a:endParaRPr lang="tr-TR" dirty="0" smtClean="0">
              <a:solidFill>
                <a:srgbClr val="0070C0"/>
              </a:solidFill>
            </a:endParaRPr>
          </a:p>
          <a:p>
            <a:pPr algn="just"/>
            <a:endParaRPr lang="tr-TR" dirty="0">
              <a:solidFill>
                <a:srgbClr val="0070C0"/>
              </a:solidFill>
            </a:endParaRPr>
          </a:p>
        </p:txBody>
      </p:sp>
    </p:spTree>
    <p:extLst>
      <p:ext uri="{BB962C8B-B14F-4D97-AF65-F5344CB8AC3E}">
        <p14:creationId xmlns:p14="http://schemas.microsoft.com/office/powerpoint/2010/main" val="3963850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Dikdörtgen 3"/>
          <p:cNvSpPr/>
          <p:nvPr/>
        </p:nvSpPr>
        <p:spPr>
          <a:xfrm>
            <a:off x="352168" y="1669158"/>
            <a:ext cx="3049233" cy="369332"/>
          </a:xfrm>
          <a:prstGeom prst="rect">
            <a:avLst/>
          </a:prstGeom>
        </p:spPr>
        <p:txBody>
          <a:bodyPr wrap="none">
            <a:spAutoFit/>
          </a:bodyPr>
          <a:lstStyle/>
          <a:p>
            <a:r>
              <a:rPr lang="tr-TR" b="1" u="sng" dirty="0">
                <a:solidFill>
                  <a:srgbClr val="0070C0"/>
                </a:solidFill>
              </a:rPr>
              <a:t>MAAŞ UNSURLARI NELERDİR?</a:t>
            </a:r>
            <a:endParaRPr lang="tr-TR" dirty="0">
              <a:solidFill>
                <a:srgbClr val="0070C0"/>
              </a:solidFill>
            </a:endParaRPr>
          </a:p>
        </p:txBody>
      </p:sp>
      <p:sp>
        <p:nvSpPr>
          <p:cNvPr id="5" name="İçerik Yer Tutucusu 2"/>
          <p:cNvSpPr txBox="1">
            <a:spLocks/>
          </p:cNvSpPr>
          <p:nvPr/>
        </p:nvSpPr>
        <p:spPr>
          <a:xfrm>
            <a:off x="142103" y="2088292"/>
            <a:ext cx="6913605" cy="2582562"/>
          </a:xfrm>
          <a:prstGeom prst="rect">
            <a:avLst/>
          </a:prstGeom>
        </p:spPr>
        <p:txBody>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r>
              <a:rPr lang="tr-TR" sz="1400" dirty="0">
                <a:solidFill>
                  <a:srgbClr val="0070C0"/>
                </a:solidFill>
              </a:rPr>
              <a:t>1-AYLIKLAR</a:t>
            </a:r>
            <a:r>
              <a:rPr lang="tr-TR" dirty="0">
                <a:solidFill>
                  <a:srgbClr val="0070C0"/>
                </a:solidFill>
              </a:rPr>
              <a:t> </a:t>
            </a:r>
            <a:endParaRPr lang="tr-TR" dirty="0" smtClean="0">
              <a:solidFill>
                <a:srgbClr val="0070C0"/>
              </a:solidFill>
            </a:endParaRPr>
          </a:p>
          <a:p>
            <a:pPr lvl="1" algn="just"/>
            <a:r>
              <a:rPr lang="tr-TR" sz="1400" dirty="0" smtClean="0">
                <a:solidFill>
                  <a:srgbClr val="0070C0"/>
                </a:solidFill>
              </a:rPr>
              <a:t>Bir </a:t>
            </a:r>
            <a:r>
              <a:rPr lang="tr-TR" sz="1400" dirty="0">
                <a:solidFill>
                  <a:srgbClr val="0070C0"/>
                </a:solidFill>
              </a:rPr>
              <a:t>kadroya dayalı olarak istihdam edilenlere ilgili mevzuatına göre yapılan aylık, ek gösterge </a:t>
            </a:r>
            <a:r>
              <a:rPr lang="tr-TR" sz="1400" i="1" dirty="0">
                <a:solidFill>
                  <a:srgbClr val="0070C0"/>
                </a:solidFill>
              </a:rPr>
              <a:t>ve </a:t>
            </a:r>
            <a:r>
              <a:rPr lang="tr-TR" sz="1400" dirty="0">
                <a:solidFill>
                  <a:srgbClr val="0070C0"/>
                </a:solidFill>
              </a:rPr>
              <a:t>kıdem aylığı ödemeleri ile </a:t>
            </a:r>
            <a:r>
              <a:rPr lang="tr-TR" dirty="0">
                <a:solidFill>
                  <a:srgbClr val="0070C0"/>
                </a:solidFill>
              </a:rPr>
              <a:t>taban aylıklar bu kısımda değerlendirilir.</a:t>
            </a:r>
          </a:p>
          <a:p>
            <a:r>
              <a:rPr lang="tr-TR" sz="1400" dirty="0">
                <a:solidFill>
                  <a:srgbClr val="0070C0"/>
                </a:solidFill>
              </a:rPr>
              <a:t>2-ZAM ve TAZMİNATLAR </a:t>
            </a:r>
            <a:endParaRPr lang="tr-TR" sz="1400" dirty="0" smtClean="0">
              <a:solidFill>
                <a:srgbClr val="0070C0"/>
              </a:solidFill>
            </a:endParaRPr>
          </a:p>
          <a:p>
            <a:pPr lvl="1" algn="just"/>
            <a:r>
              <a:rPr lang="tr-TR" sz="1400" dirty="0" smtClean="0">
                <a:solidFill>
                  <a:srgbClr val="0070C0"/>
                </a:solidFill>
              </a:rPr>
              <a:t>İlgili </a:t>
            </a:r>
            <a:r>
              <a:rPr lang="tr-TR" sz="1400" dirty="0">
                <a:solidFill>
                  <a:srgbClr val="0070C0"/>
                </a:solidFill>
              </a:rPr>
              <a:t>mevzuatı gereği iş riski, iş güçlüğü, temininde güçlük ve mali sorumluluk zamları ile özel hizmet tazminatı, eğitim öğretim tazminatı, makam tazminatı, temsil tazminatı, yabancı dil tazminatı, yükseköğretim tazminatı ile kurumsal ya da belirli bir hizmet veya meslek grubuna yönelik olarak tazminat, ek ödeme ve ek ücret gibi değişik adlar altında yapılan ödemeler bu kısımda değerlendirilir.</a:t>
            </a:r>
          </a:p>
        </p:txBody>
      </p:sp>
    </p:spTree>
    <p:extLst>
      <p:ext uri="{BB962C8B-B14F-4D97-AF65-F5344CB8AC3E}">
        <p14:creationId xmlns:p14="http://schemas.microsoft.com/office/powerpoint/2010/main" val="29251291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pic>
        <p:nvPicPr>
          <p:cNvPr id="8" name="Resi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3" y="1068858"/>
            <a:ext cx="7195171" cy="3971455"/>
          </a:xfrm>
          <a:prstGeom prst="rect">
            <a:avLst/>
          </a:prstGeom>
        </p:spPr>
      </p:pic>
    </p:spTree>
    <p:extLst>
      <p:ext uri="{BB962C8B-B14F-4D97-AF65-F5344CB8AC3E}">
        <p14:creationId xmlns:p14="http://schemas.microsoft.com/office/powerpoint/2010/main" val="17362639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Unvan 1"/>
          <p:cNvSpPr>
            <a:spLocks noGrp="1"/>
          </p:cNvSpPr>
          <p:nvPr>
            <p:ph type="title"/>
          </p:nvPr>
        </p:nvSpPr>
        <p:spPr>
          <a:xfrm>
            <a:off x="111543" y="1251153"/>
            <a:ext cx="6999771" cy="484470"/>
          </a:xfrm>
        </p:spPr>
        <p:txBody>
          <a:bodyPr>
            <a:normAutofit/>
          </a:bodyPr>
          <a:lstStyle/>
          <a:p>
            <a:r>
              <a:rPr lang="tr-TR" sz="1843" b="1" u="sng" dirty="0">
                <a:solidFill>
                  <a:srgbClr val="0070C0"/>
                </a:solidFill>
                <a:latin typeface="+mn-lt"/>
              </a:rPr>
              <a:t>Engellilik İndirimi</a:t>
            </a:r>
          </a:p>
        </p:txBody>
      </p:sp>
      <p:sp>
        <p:nvSpPr>
          <p:cNvPr id="5" name="İçerik Yer Tutucusu 2"/>
          <p:cNvSpPr txBox="1">
            <a:spLocks/>
          </p:cNvSpPr>
          <p:nvPr/>
        </p:nvSpPr>
        <p:spPr>
          <a:xfrm>
            <a:off x="111543" y="1735624"/>
            <a:ext cx="6999771" cy="2934594"/>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pPr>
            <a:r>
              <a:rPr lang="tr-TR" b="1" dirty="0" smtClean="0">
                <a:solidFill>
                  <a:srgbClr val="0070C0"/>
                </a:solidFill>
              </a:rPr>
              <a:t>	Gelir Vergisi Kanunu'nda düzenlenen engellilik indirimiyle Devlet memurları hakkında, kendilerinin veya bakmakla yükümlü oldukları kişilerin (eş, anne, baba ve yaşına bakılmaksızın çocuklar) çalışma gücü kayıp derecelerine göre değişen tutarlarda engelli indirimi uygulanır. Engelli indirim tutarları her yıl tebliğ ile belirlenir. Kendilerinin ve bazı yakınlarının engel derecelerine göre, Devlet memurlarının aylık gelir vergisi matrahlarından belirli miktarlarda engelli indirimi yapıldıktan sonra, aylık gelir vergisi hesaplanmaktadır.</a:t>
            </a:r>
          </a:p>
          <a:p>
            <a:pPr>
              <a:buClr>
                <a:srgbClr val="0070C0"/>
              </a:buClr>
              <a:buFont typeface="Wingdings" panose="05000000000000000000" pitchFamily="2" charset="2"/>
              <a:buChar char="v"/>
            </a:pPr>
            <a:r>
              <a:rPr lang="tr-TR" b="1" dirty="0" smtClean="0">
                <a:solidFill>
                  <a:srgbClr val="0070C0"/>
                </a:solidFill>
              </a:rPr>
              <a:t>Engel </a:t>
            </a:r>
            <a:r>
              <a:rPr lang="tr-TR" b="1" dirty="0" smtClean="0">
                <a:solidFill>
                  <a:srgbClr val="0070C0"/>
                </a:solidFill>
              </a:rPr>
              <a:t>derecesi 3 (%40 - %59) olanlar için 1100 TL </a:t>
            </a:r>
          </a:p>
          <a:p>
            <a:pPr>
              <a:buClr>
                <a:srgbClr val="0070C0"/>
              </a:buClr>
              <a:buFont typeface="Wingdings" panose="05000000000000000000" pitchFamily="2" charset="2"/>
              <a:buChar char="v"/>
            </a:pPr>
            <a:r>
              <a:rPr lang="tr-TR" b="1" dirty="0" smtClean="0">
                <a:solidFill>
                  <a:srgbClr val="0070C0"/>
                </a:solidFill>
              </a:rPr>
              <a:t>Engel </a:t>
            </a:r>
            <a:r>
              <a:rPr lang="tr-TR" b="1" dirty="0" smtClean="0">
                <a:solidFill>
                  <a:srgbClr val="0070C0"/>
                </a:solidFill>
              </a:rPr>
              <a:t>derecesi 2 (%60 - %79) olanlar için 2600 TL </a:t>
            </a:r>
          </a:p>
          <a:p>
            <a:pPr>
              <a:buClr>
                <a:srgbClr val="0070C0"/>
              </a:buClr>
              <a:buFont typeface="Wingdings" panose="05000000000000000000" pitchFamily="2" charset="2"/>
              <a:buChar char="v"/>
            </a:pPr>
            <a:r>
              <a:rPr lang="tr-TR" b="1" dirty="0" smtClean="0">
                <a:solidFill>
                  <a:srgbClr val="0070C0"/>
                </a:solidFill>
              </a:rPr>
              <a:t>Engel </a:t>
            </a:r>
            <a:r>
              <a:rPr lang="tr-TR" b="1" dirty="0" smtClean="0">
                <a:solidFill>
                  <a:srgbClr val="0070C0"/>
                </a:solidFill>
              </a:rPr>
              <a:t>derecesi 1 (%80 ve daha fazla) olanlar için 4400 TL </a:t>
            </a:r>
            <a:endParaRPr lang="tr-TR" b="1" dirty="0" smtClean="0">
              <a:solidFill>
                <a:srgbClr val="0070C0"/>
              </a:solidFill>
            </a:endParaRPr>
          </a:p>
          <a:p>
            <a:pPr>
              <a:buClr>
                <a:srgbClr val="0070C0"/>
              </a:buClr>
              <a:buFont typeface="Wingdings" panose="05000000000000000000" pitchFamily="2" charset="2"/>
              <a:buChar char="v"/>
            </a:pPr>
            <a:endParaRPr lang="tr-TR" b="1" dirty="0" smtClean="0">
              <a:solidFill>
                <a:srgbClr val="0070C0"/>
              </a:solidFill>
            </a:endParaRPr>
          </a:p>
          <a:p>
            <a:pPr lvl="1">
              <a:buClr>
                <a:srgbClr val="0070C0"/>
              </a:buClr>
              <a:buFont typeface="Wingdings" panose="05000000000000000000" pitchFamily="2" charset="2"/>
              <a:buChar char="v"/>
            </a:pPr>
            <a:r>
              <a:rPr lang="tr-TR" b="1" dirty="0" smtClean="0">
                <a:solidFill>
                  <a:srgbClr val="0070C0"/>
                </a:solidFill>
              </a:rPr>
              <a:t>Engel </a:t>
            </a:r>
            <a:r>
              <a:rPr lang="tr-TR" b="1" dirty="0" smtClean="0">
                <a:solidFill>
                  <a:srgbClr val="0070C0"/>
                </a:solidFill>
              </a:rPr>
              <a:t>Derecesine Göre Miktar X Gelir Vergisi Oranı</a:t>
            </a:r>
            <a:endParaRPr lang="tr-TR" b="1" dirty="0">
              <a:solidFill>
                <a:srgbClr val="0070C0"/>
              </a:solidFill>
            </a:endParaRPr>
          </a:p>
        </p:txBody>
      </p:sp>
    </p:spTree>
    <p:extLst>
      <p:ext uri="{BB962C8B-B14F-4D97-AF65-F5344CB8AC3E}">
        <p14:creationId xmlns:p14="http://schemas.microsoft.com/office/powerpoint/2010/main" val="39872171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6" name="Unvan 1"/>
          <p:cNvSpPr>
            <a:spLocks noGrp="1"/>
          </p:cNvSpPr>
          <p:nvPr>
            <p:ph type="title"/>
          </p:nvPr>
        </p:nvSpPr>
        <p:spPr>
          <a:xfrm>
            <a:off x="167149" y="1232617"/>
            <a:ext cx="6870024" cy="521500"/>
          </a:xfrm>
        </p:spPr>
        <p:txBody>
          <a:bodyPr>
            <a:normAutofit/>
          </a:bodyPr>
          <a:lstStyle/>
          <a:p>
            <a:r>
              <a:rPr lang="tr-TR" sz="1843" u="sng" dirty="0">
                <a:solidFill>
                  <a:srgbClr val="0070C0"/>
                </a:solidFill>
                <a:latin typeface="+mn-lt"/>
              </a:rPr>
              <a:t>Şahıs Sigorta indirimi</a:t>
            </a:r>
          </a:p>
        </p:txBody>
      </p:sp>
      <p:sp>
        <p:nvSpPr>
          <p:cNvPr id="7" name="İçerik Yer Tutucusu 2"/>
          <p:cNvSpPr txBox="1">
            <a:spLocks/>
          </p:cNvSpPr>
          <p:nvPr/>
        </p:nvSpPr>
        <p:spPr>
          <a:xfrm>
            <a:off x="167149" y="1754118"/>
            <a:ext cx="6870024" cy="3150599"/>
          </a:xfrm>
          <a:prstGeom prst="rect">
            <a:avLst/>
          </a:prstGeom>
        </p:spPr>
        <p:txBody>
          <a:bodyPr>
            <a:normAutofit/>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marL="0" indent="0" algn="just">
              <a:buFont typeface="Arial"/>
              <a:buNone/>
              <a:defRPr/>
            </a:pPr>
            <a:r>
              <a:rPr lang="tr-TR" b="1" dirty="0" smtClean="0">
                <a:solidFill>
                  <a:srgbClr val="0070C0"/>
                </a:solidFill>
                <a:cs typeface="Times New Roman" pitchFamily="18" charset="0"/>
              </a:rPr>
              <a:t>Bireysel emeklilik sistemine ödenen katkı payları indirim konusu </a:t>
            </a:r>
            <a:r>
              <a:rPr lang="tr-TR" b="1" u="sng" dirty="0" smtClean="0">
                <a:solidFill>
                  <a:srgbClr val="0070C0"/>
                </a:solidFill>
                <a:cs typeface="Times New Roman" pitchFamily="18" charset="0"/>
              </a:rPr>
              <a:t>yapılamayacaktır.</a:t>
            </a:r>
          </a:p>
          <a:p>
            <a:pPr marL="0" indent="0" algn="just">
              <a:buFont typeface="Arial"/>
              <a:buNone/>
              <a:defRPr/>
            </a:pPr>
            <a:r>
              <a:rPr lang="tr-TR" b="1" dirty="0" smtClean="0">
                <a:solidFill>
                  <a:srgbClr val="0070C0"/>
                </a:solidFill>
                <a:cs typeface="Times New Roman" pitchFamily="18" charset="0"/>
              </a:rPr>
              <a:t>Sigortanın Türkiye’de kâin ve merkezi Türkiye’de bulunan bir emeklilik veya sigorta şirketi nezdinde akdedilmiş olması şartıyla; </a:t>
            </a:r>
          </a:p>
          <a:p>
            <a:pPr algn="just">
              <a:buClr>
                <a:srgbClr val="0070C0"/>
              </a:buClr>
              <a:buFont typeface="Wingdings" panose="05000000000000000000" pitchFamily="2" charset="2"/>
              <a:buChar char="v"/>
              <a:defRPr/>
            </a:pPr>
            <a:r>
              <a:rPr lang="tr-TR" b="1" dirty="0" smtClean="0">
                <a:solidFill>
                  <a:srgbClr val="0070C0"/>
                </a:solidFill>
                <a:cs typeface="Times New Roman" pitchFamily="18" charset="0"/>
              </a:rPr>
              <a:t>Ücretlinin şahsına, eşine ve küçük çocuklarına ait hayat sigortası poliçeleri için hizmet erbabı tarafından ödenen primlerin %50’si</a:t>
            </a:r>
          </a:p>
          <a:p>
            <a:pPr algn="just">
              <a:buClr>
                <a:srgbClr val="0070C0"/>
              </a:buClr>
              <a:buFont typeface="Wingdings" panose="05000000000000000000" pitchFamily="2" charset="2"/>
              <a:buChar char="v"/>
              <a:defRPr/>
            </a:pPr>
            <a:r>
              <a:rPr lang="tr-TR" b="1" dirty="0" smtClean="0">
                <a:solidFill>
                  <a:srgbClr val="0070C0"/>
                </a:solidFill>
                <a:cs typeface="Times New Roman" pitchFamily="18" charset="0"/>
              </a:rPr>
              <a:t>Ölüm, kaza, sağlık, hastalık, sakatlık, işsizlik, analık, doğum ve tahsil gibi şahıs sigorta poliçeleri için hizmet erbabı tarafından ödenen primler </a:t>
            </a:r>
          </a:p>
          <a:p>
            <a:pPr algn="just">
              <a:buClr>
                <a:srgbClr val="0070C0"/>
              </a:buClr>
              <a:buFont typeface="Wingdings" panose="05000000000000000000" pitchFamily="2" charset="2"/>
              <a:buChar char="v"/>
              <a:defRPr/>
            </a:pPr>
            <a:r>
              <a:rPr lang="tr-TR" b="1" dirty="0" smtClean="0">
                <a:solidFill>
                  <a:srgbClr val="0070C0"/>
                </a:solidFill>
                <a:cs typeface="Times New Roman" pitchFamily="18" charset="0"/>
              </a:rPr>
              <a:t>İndirim konusu yapılacak primler toplamı, ödendiği ayda elde edilen </a:t>
            </a:r>
            <a:r>
              <a:rPr lang="tr-TR" b="1" u="sng" dirty="0" smtClean="0">
                <a:solidFill>
                  <a:srgbClr val="0070C0"/>
                </a:solidFill>
                <a:cs typeface="Times New Roman" pitchFamily="18" charset="0"/>
              </a:rPr>
              <a:t>ücretin %15’ini </a:t>
            </a:r>
            <a:r>
              <a:rPr lang="tr-TR" b="1" dirty="0" smtClean="0">
                <a:solidFill>
                  <a:srgbClr val="0070C0"/>
                </a:solidFill>
                <a:cs typeface="Times New Roman" pitchFamily="18" charset="0"/>
              </a:rPr>
              <a:t>ve </a:t>
            </a:r>
            <a:r>
              <a:rPr lang="tr-TR" b="1" u="sng" dirty="0" smtClean="0">
                <a:solidFill>
                  <a:srgbClr val="0070C0"/>
                </a:solidFill>
                <a:cs typeface="Times New Roman" pitchFamily="18" charset="0"/>
              </a:rPr>
              <a:t>yıllık olarak asgari ücretin yıllık tutarını aşamaz</a:t>
            </a:r>
            <a:r>
              <a:rPr lang="tr-TR" b="1" dirty="0" smtClean="0">
                <a:solidFill>
                  <a:srgbClr val="0070C0"/>
                </a:solidFill>
                <a:cs typeface="Times New Roman" pitchFamily="18" charset="0"/>
              </a:rPr>
              <a:t>. </a:t>
            </a:r>
          </a:p>
          <a:p>
            <a:pPr algn="just">
              <a:buClr>
                <a:srgbClr val="0070C0"/>
              </a:buClr>
              <a:buFont typeface="Wingdings" panose="05000000000000000000" pitchFamily="2" charset="2"/>
              <a:buChar char="v"/>
              <a:defRPr/>
            </a:pPr>
            <a:r>
              <a:rPr lang="tr-TR" b="1" dirty="0" smtClean="0">
                <a:solidFill>
                  <a:srgbClr val="0070C0"/>
                </a:solidFill>
                <a:cs typeface="Times New Roman" pitchFamily="18" charset="0"/>
              </a:rPr>
              <a:t>İndirime konu prim miktarları gelir vergisi matrahından düşülür.</a:t>
            </a:r>
          </a:p>
          <a:p>
            <a:pPr marL="0" indent="0" algn="just">
              <a:buFont typeface="Arial"/>
              <a:buNone/>
              <a:defRPr/>
            </a:pPr>
            <a:endParaRPr lang="tr-TR" b="1" dirty="0" smtClean="0">
              <a:solidFill>
                <a:srgbClr val="0070C0"/>
              </a:solidFill>
              <a:cs typeface="Times New Roman" pitchFamily="18" charset="0"/>
            </a:endParaRPr>
          </a:p>
          <a:p>
            <a:endParaRPr lang="tr-TR" b="1" dirty="0">
              <a:solidFill>
                <a:srgbClr val="0070C0"/>
              </a:solidFill>
            </a:endParaRPr>
          </a:p>
        </p:txBody>
      </p:sp>
    </p:spTree>
    <p:extLst>
      <p:ext uri="{BB962C8B-B14F-4D97-AF65-F5344CB8AC3E}">
        <p14:creationId xmlns:p14="http://schemas.microsoft.com/office/powerpoint/2010/main" val="191060021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8" name="3 İçerik Yer Tutucusu"/>
          <p:cNvGraphicFramePr>
            <a:graphicFrameLocks/>
          </p:cNvGraphicFramePr>
          <p:nvPr>
            <p:extLst>
              <p:ext uri="{D42A27DB-BD31-4B8C-83A1-F6EECF244321}">
                <p14:modId xmlns:p14="http://schemas.microsoft.com/office/powerpoint/2010/main" val="2304718331"/>
              </p:ext>
            </p:extLst>
          </p:nvPr>
        </p:nvGraphicFramePr>
        <p:xfrm>
          <a:off x="0" y="1424146"/>
          <a:ext cx="7199313" cy="3437578"/>
        </p:xfrm>
        <a:graphic>
          <a:graphicData uri="http://schemas.openxmlformats.org/drawingml/2006/table">
            <a:tbl>
              <a:tblPr firstRow="1" bandRow="1">
                <a:tableStyleId>{BC89EF96-8CEA-46FF-86C4-4CE0E7609802}</a:tableStyleId>
              </a:tblPr>
              <a:tblGrid>
                <a:gridCol w="7199313">
                  <a:extLst>
                    <a:ext uri="{9D8B030D-6E8A-4147-A177-3AD203B41FA5}">
                      <a16:colId xmlns:a16="http://schemas.microsoft.com/office/drawing/2014/main" val="20000"/>
                    </a:ext>
                  </a:extLst>
                </a:gridCol>
              </a:tblGrid>
              <a:tr h="768661">
                <a:tc>
                  <a:txBody>
                    <a:bodyPr/>
                    <a:lstStyle/>
                    <a:p>
                      <a:pPr algn="ctr"/>
                      <a:r>
                        <a:rPr lang="tr-TR" sz="1700" dirty="0" smtClean="0">
                          <a:solidFill>
                            <a:schemeClr val="tx1"/>
                          </a:solidFill>
                          <a:latin typeface="Times New Roman" pitchFamily="18" charset="0"/>
                          <a:cs typeface="Times New Roman" pitchFamily="18" charset="0"/>
                        </a:rPr>
                        <a:t>5510 ÖNCESİ İDARİ PERSONEL MAAŞ HESAPLAMASI-1</a:t>
                      </a:r>
                      <a:endParaRPr lang="tr-TR" sz="1700" dirty="0">
                        <a:solidFill>
                          <a:schemeClr val="tx1"/>
                        </a:solidFill>
                        <a:latin typeface="Times New Roman" pitchFamily="18" charset="0"/>
                        <a:cs typeface="Times New Roman" pitchFamily="18" charset="0"/>
                      </a:endParaRPr>
                    </a:p>
                  </a:txBody>
                  <a:tcPr marL="64804" marR="64804" marT="32397" marB="32397"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7420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100" b="1" i="0" dirty="0" smtClean="0">
                          <a:solidFill>
                            <a:srgbClr val="002060"/>
                          </a:solidFill>
                          <a:effectLst/>
                          <a:latin typeface="Times New Roman" pitchFamily="18" charset="0"/>
                          <a:cs typeface="Times New Roman" pitchFamily="18" charset="0"/>
                        </a:rPr>
                        <a:t>HAKEDİŞ</a:t>
                      </a:r>
                    </a:p>
                  </a:txBody>
                  <a:tcPr marL="64804" marR="64804" marT="32397" marB="32397"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1926911">
                <a:tc>
                  <a:txBody>
                    <a:bodyPr/>
                    <a:lstStyle/>
                    <a:p>
                      <a:pPr marL="0" marR="0" indent="0" algn="just" defTabSz="914400" rtl="0" eaLnBrk="1" fontAlgn="auto" latinLnBrk="0" hangingPunct="1">
                        <a:lnSpc>
                          <a:spcPct val="200000"/>
                        </a:lnSpc>
                        <a:spcBef>
                          <a:spcPts val="0"/>
                        </a:spcBef>
                        <a:spcAft>
                          <a:spcPts val="0"/>
                        </a:spcAft>
                        <a:buClrTx/>
                        <a:buSzTx/>
                        <a:buFontTx/>
                        <a:buNone/>
                        <a:tabLst/>
                        <a:defRPr/>
                      </a:pPr>
                      <a:r>
                        <a:rPr lang="tr-TR" sz="1100" b="1" i="0" dirty="0" smtClean="0">
                          <a:solidFill>
                            <a:srgbClr val="002060"/>
                          </a:solidFill>
                          <a:effectLst/>
                          <a:latin typeface="Times New Roman" pitchFamily="18" charset="0"/>
                          <a:cs typeface="Times New Roman" pitchFamily="18" charset="0"/>
                        </a:rPr>
                        <a:t>Aylık + Taban Aylık + Ek Gösterge + Kıdem Aylığı + Yan Ödeme Tazminatı + Özel Hizmet Tazminatı + Ek Ödeme + Aile Yardımı (Çalışmayan Eş için) + Aile Yardımı (Çocuk için) + </a:t>
                      </a:r>
                      <a:r>
                        <a:rPr lang="tr-TR" sz="1100" b="1" dirty="0" smtClean="0">
                          <a:solidFill>
                            <a:srgbClr val="002060"/>
                          </a:solidFill>
                          <a:latin typeface="Times New Roman" pitchFamily="18" charset="0"/>
                          <a:cs typeface="Times New Roman" pitchFamily="18" charset="0"/>
                        </a:rPr>
                        <a:t>Toplu</a:t>
                      </a:r>
                      <a:r>
                        <a:rPr lang="tr-TR" sz="1100" b="1" baseline="0" dirty="0" smtClean="0">
                          <a:solidFill>
                            <a:srgbClr val="002060"/>
                          </a:solidFill>
                          <a:latin typeface="Times New Roman" pitchFamily="18" charset="0"/>
                          <a:cs typeface="Times New Roman" pitchFamily="18" charset="0"/>
                        </a:rPr>
                        <a:t> Sözleşme Ödeneği +</a:t>
                      </a:r>
                      <a:r>
                        <a:rPr lang="tr-TR" sz="1100" b="1" i="0" dirty="0" smtClean="0">
                          <a:solidFill>
                            <a:srgbClr val="002060"/>
                          </a:solidFill>
                          <a:effectLst/>
                          <a:latin typeface="Times New Roman" pitchFamily="18" charset="0"/>
                          <a:cs typeface="Times New Roman" pitchFamily="18" charset="0"/>
                        </a:rPr>
                        <a:t> Makam Tazminatı + Görev Tazminatı + Yabancı Dil Tazminatı + Emekli Keseneği Devlet Katkısı (%20) + Sağlık Primi Devlet Katkısı (%12)</a:t>
                      </a:r>
                    </a:p>
                  </a:txBody>
                  <a:tcPr marL="64804" marR="64804" marT="32397" marB="32397"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185712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3 İçerik Yer Tutucusu"/>
          <p:cNvGraphicFramePr>
            <a:graphicFrameLocks/>
          </p:cNvGraphicFramePr>
          <p:nvPr>
            <p:extLst>
              <p:ext uri="{D42A27DB-BD31-4B8C-83A1-F6EECF244321}">
                <p14:modId xmlns:p14="http://schemas.microsoft.com/office/powerpoint/2010/main" val="1614543601"/>
              </p:ext>
            </p:extLst>
          </p:nvPr>
        </p:nvGraphicFramePr>
        <p:xfrm>
          <a:off x="1" y="1077387"/>
          <a:ext cx="7199313" cy="3962926"/>
        </p:xfrm>
        <a:graphic>
          <a:graphicData uri="http://schemas.openxmlformats.org/drawingml/2006/table">
            <a:tbl>
              <a:tblPr firstRow="1" bandRow="1">
                <a:tableStyleId>{5DA37D80-6434-44D0-A028-1B22A696006F}</a:tableStyleId>
              </a:tblPr>
              <a:tblGrid>
                <a:gridCol w="2308190">
                  <a:extLst>
                    <a:ext uri="{9D8B030D-6E8A-4147-A177-3AD203B41FA5}">
                      <a16:colId xmlns:a16="http://schemas.microsoft.com/office/drawing/2014/main" val="20000"/>
                    </a:ext>
                  </a:extLst>
                </a:gridCol>
                <a:gridCol w="4891123">
                  <a:extLst>
                    <a:ext uri="{9D8B030D-6E8A-4147-A177-3AD203B41FA5}">
                      <a16:colId xmlns:a16="http://schemas.microsoft.com/office/drawing/2014/main" val="20001"/>
                    </a:ext>
                  </a:extLst>
                </a:gridCol>
              </a:tblGrid>
              <a:tr h="186880">
                <a:tc gridSpan="2">
                  <a:txBody>
                    <a:bodyPr/>
                    <a:lstStyle/>
                    <a:p>
                      <a:pPr algn="ctr"/>
                      <a:r>
                        <a:rPr lang="tr-TR" sz="900" dirty="0" smtClean="0">
                          <a:solidFill>
                            <a:schemeClr val="tx1"/>
                          </a:solidFill>
                        </a:rPr>
                        <a:t>5510 ÖNCESİ İDARİ PERSONEL MAAŞ HESAPLAMASI-2</a:t>
                      </a:r>
                      <a:endParaRPr lang="tr-TR" sz="900" dirty="0">
                        <a:solidFill>
                          <a:schemeClr val="tx1"/>
                        </a:solidFill>
                        <a:latin typeface="Times New Roman" pitchFamily="18" charset="0"/>
                        <a:cs typeface="Times New Roman" pitchFamily="18" charset="0"/>
                      </a:endParaRPr>
                    </a:p>
                  </a:txBody>
                  <a:tcPr marL="64801" marR="64801" marT="32396" marB="32396" anchor="ctr">
                    <a:solidFill>
                      <a:schemeClr val="bg2"/>
                    </a:solidFill>
                  </a:tcPr>
                </a:tc>
                <a:tc hMerge="1">
                  <a:txBody>
                    <a:bodyPr/>
                    <a:lstStyle/>
                    <a:p>
                      <a:endParaRPr lang="tr-TR" dirty="0"/>
                    </a:p>
                  </a:txBody>
                  <a:tcPr>
                    <a:solidFill>
                      <a:schemeClr val="accent4">
                        <a:lumMod val="75000"/>
                      </a:schemeClr>
                    </a:solidFill>
                  </a:tcPr>
                </a:tc>
                <a:extLst>
                  <a:ext uri="{0D108BD9-81ED-4DB2-BD59-A6C34878D82A}">
                    <a16:rowId xmlns:a16="http://schemas.microsoft.com/office/drawing/2014/main" val="10000"/>
                  </a:ext>
                </a:extLst>
              </a:tr>
              <a:tr h="166465">
                <a:tc>
                  <a:txBody>
                    <a:bodyPr/>
                    <a:lstStyle/>
                    <a:p>
                      <a:pPr algn="just"/>
                      <a:r>
                        <a:rPr lang="tr-TR" sz="900" b="1" dirty="0" smtClean="0">
                          <a:solidFill>
                            <a:schemeClr val="bg1"/>
                          </a:solidFill>
                        </a:rPr>
                        <a:t>En </a:t>
                      </a:r>
                      <a:r>
                        <a:rPr lang="tr-TR" sz="900" b="1" baseline="0" dirty="0" smtClean="0">
                          <a:solidFill>
                            <a:schemeClr val="bg1"/>
                          </a:solidFill>
                        </a:rPr>
                        <a:t>Yüksek Devlet Memuru Aylığı</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900" b="1" dirty="0" smtClean="0">
                          <a:solidFill>
                            <a:schemeClr val="bg1"/>
                          </a:solidFill>
                          <a:effectLst/>
                        </a:rPr>
                        <a:t>( 1500 + 8000 ) X Aylık Katsayısı</a:t>
                      </a:r>
                      <a:endParaRPr lang="tr-TR" sz="900" b="1" i="0" dirty="0" smtClean="0">
                        <a:solidFill>
                          <a:schemeClr val="bg1"/>
                        </a:solidFill>
                        <a:effectLst/>
                        <a:latin typeface="Times New Roman" pitchFamily="18" charset="0"/>
                        <a:cs typeface="Times New Roman" pitchFamily="18" charset="0"/>
                      </a:endParaRPr>
                    </a:p>
                  </a:txBody>
                  <a:tcPr marL="64801" marR="64801" marT="32396" marB="32396" anchor="ctr"/>
                </a:tc>
                <a:extLst>
                  <a:ext uri="{0D108BD9-81ED-4DB2-BD59-A6C34878D82A}">
                    <a16:rowId xmlns:a16="http://schemas.microsoft.com/office/drawing/2014/main" val="10001"/>
                  </a:ext>
                </a:extLst>
              </a:tr>
              <a:tr h="166465">
                <a:tc>
                  <a:txBody>
                    <a:bodyPr/>
                    <a:lstStyle/>
                    <a:p>
                      <a:r>
                        <a:rPr lang="tr-TR" sz="900" b="1" dirty="0" smtClean="0">
                          <a:solidFill>
                            <a:schemeClr val="bg1"/>
                          </a:solidFill>
                        </a:rPr>
                        <a:t>Aylık</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r>
                        <a:rPr lang="tr-TR" sz="900" b="1" kern="1200" baseline="0" dirty="0" smtClean="0">
                          <a:solidFill>
                            <a:schemeClr val="bg1"/>
                          </a:solidFill>
                        </a:rPr>
                        <a:t>Aylık Gösterge x Aylık Katsayı</a:t>
                      </a:r>
                      <a:endParaRPr lang="tr-TR" sz="900" b="1" dirty="0">
                        <a:solidFill>
                          <a:schemeClr val="bg1"/>
                        </a:solidFill>
                        <a:latin typeface="Times New Roman" pitchFamily="18" charset="0"/>
                        <a:cs typeface="Times New Roman" pitchFamily="18" charset="0"/>
                      </a:endParaRPr>
                    </a:p>
                  </a:txBody>
                  <a:tcPr marL="64801" marR="64801" marT="32396" marB="32396" anchor="ctr"/>
                </a:tc>
                <a:extLst>
                  <a:ext uri="{0D108BD9-81ED-4DB2-BD59-A6C34878D82A}">
                    <a16:rowId xmlns:a16="http://schemas.microsoft.com/office/drawing/2014/main" val="10002"/>
                  </a:ext>
                </a:extLst>
              </a:tr>
              <a:tr h="166465">
                <a:tc>
                  <a:txBody>
                    <a:bodyPr/>
                    <a:lstStyle/>
                    <a:p>
                      <a:r>
                        <a:rPr lang="tr-TR" sz="900" b="1" dirty="0" smtClean="0">
                          <a:solidFill>
                            <a:schemeClr val="bg1"/>
                          </a:solidFill>
                        </a:rPr>
                        <a:t>Taban</a:t>
                      </a:r>
                      <a:r>
                        <a:rPr lang="tr-TR" sz="900" b="1" baseline="0" dirty="0" smtClean="0">
                          <a:solidFill>
                            <a:schemeClr val="bg1"/>
                          </a:solidFill>
                        </a:rPr>
                        <a:t> Aylığı</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r>
                        <a:rPr lang="tr-TR" sz="900" b="1" kern="1200" baseline="0" dirty="0" smtClean="0">
                          <a:solidFill>
                            <a:schemeClr val="bg1"/>
                          </a:solidFill>
                        </a:rPr>
                        <a:t> 1000 x Taban Aylık Katsayısı</a:t>
                      </a:r>
                      <a:endParaRPr lang="tr-TR" sz="900" b="1" dirty="0">
                        <a:solidFill>
                          <a:schemeClr val="bg1"/>
                        </a:solidFill>
                        <a:latin typeface="Times New Roman" pitchFamily="18" charset="0"/>
                        <a:cs typeface="Times New Roman" pitchFamily="18" charset="0"/>
                      </a:endParaRPr>
                    </a:p>
                  </a:txBody>
                  <a:tcPr marL="64801" marR="64801" marT="32396" marB="32396" anchor="ctr"/>
                </a:tc>
                <a:extLst>
                  <a:ext uri="{0D108BD9-81ED-4DB2-BD59-A6C34878D82A}">
                    <a16:rowId xmlns:a16="http://schemas.microsoft.com/office/drawing/2014/main" val="10003"/>
                  </a:ext>
                </a:extLst>
              </a:tr>
              <a:tr h="166465">
                <a:tc>
                  <a:txBody>
                    <a:bodyPr/>
                    <a:lstStyle/>
                    <a:p>
                      <a:r>
                        <a:rPr lang="tr-TR" sz="900" b="1" dirty="0" smtClean="0">
                          <a:solidFill>
                            <a:schemeClr val="bg1"/>
                          </a:solidFill>
                        </a:rPr>
                        <a:t>Ek Gösterge Aylığı</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r>
                        <a:rPr lang="tr-TR" sz="900" b="1" kern="1200" baseline="0" dirty="0" smtClean="0">
                          <a:solidFill>
                            <a:schemeClr val="bg1"/>
                          </a:solidFill>
                        </a:rPr>
                        <a:t>Ek Gösterge  x Aylık Katsayı</a:t>
                      </a:r>
                      <a:endParaRPr lang="tr-TR" sz="900" b="1" kern="1200" baseline="0" dirty="0" smtClean="0">
                        <a:solidFill>
                          <a:schemeClr val="bg1"/>
                        </a:solidFill>
                        <a:latin typeface="Times New Roman" pitchFamily="18" charset="0"/>
                        <a:ea typeface="+mn-ea"/>
                        <a:cs typeface="Times New Roman" pitchFamily="18" charset="0"/>
                      </a:endParaRPr>
                    </a:p>
                  </a:txBody>
                  <a:tcPr marL="64801" marR="64801" marT="32396" marB="32396" anchor="ctr"/>
                </a:tc>
                <a:extLst>
                  <a:ext uri="{0D108BD9-81ED-4DB2-BD59-A6C34878D82A}">
                    <a16:rowId xmlns:a16="http://schemas.microsoft.com/office/drawing/2014/main" val="10004"/>
                  </a:ext>
                </a:extLst>
              </a:tr>
              <a:tr h="166465">
                <a:tc>
                  <a:txBody>
                    <a:bodyPr/>
                    <a:lstStyle/>
                    <a:p>
                      <a:r>
                        <a:rPr lang="tr-TR" sz="900" b="1" dirty="0" smtClean="0">
                          <a:solidFill>
                            <a:schemeClr val="bg1"/>
                          </a:solidFill>
                        </a:rPr>
                        <a:t>Kıdem Aylığı</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r>
                        <a:rPr lang="tr-TR" sz="900" b="1" kern="1200" baseline="0" dirty="0" smtClean="0">
                          <a:solidFill>
                            <a:schemeClr val="bg1"/>
                          </a:solidFill>
                        </a:rPr>
                        <a:t>Kıdem Yılı x 20 x Aylık Katsayı (En Fazla 25 Yıl İçin Verilir)</a:t>
                      </a:r>
                      <a:endParaRPr lang="tr-TR" sz="900" b="1" dirty="0">
                        <a:solidFill>
                          <a:schemeClr val="bg1"/>
                        </a:solidFill>
                        <a:latin typeface="Times New Roman" pitchFamily="18" charset="0"/>
                        <a:cs typeface="Times New Roman" pitchFamily="18" charset="0"/>
                      </a:endParaRPr>
                    </a:p>
                  </a:txBody>
                  <a:tcPr marL="64801" marR="64801" marT="32396" marB="32396" anchor="ctr"/>
                </a:tc>
                <a:extLst>
                  <a:ext uri="{0D108BD9-81ED-4DB2-BD59-A6C34878D82A}">
                    <a16:rowId xmlns:a16="http://schemas.microsoft.com/office/drawing/2014/main" val="10005"/>
                  </a:ext>
                </a:extLst>
              </a:tr>
              <a:tr h="166465">
                <a:tc>
                  <a:txBody>
                    <a:bodyPr/>
                    <a:lstStyle/>
                    <a:p>
                      <a:r>
                        <a:rPr lang="tr-TR" sz="900" b="1" dirty="0" smtClean="0">
                          <a:solidFill>
                            <a:schemeClr val="bg1"/>
                          </a:solidFill>
                        </a:rPr>
                        <a:t>Yan Ödeme Aylığı</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r>
                        <a:rPr lang="tr-TR" sz="900" b="1" kern="1200" baseline="0" dirty="0" smtClean="0">
                          <a:solidFill>
                            <a:schemeClr val="bg1"/>
                          </a:solidFill>
                        </a:rPr>
                        <a:t>Yan Ödeme Puanı x Yan Ödeme Katsayısı</a:t>
                      </a:r>
                      <a:endParaRPr lang="tr-TR" sz="900" b="1" dirty="0">
                        <a:solidFill>
                          <a:schemeClr val="bg1"/>
                        </a:solidFill>
                        <a:latin typeface="Times New Roman" pitchFamily="18" charset="0"/>
                        <a:cs typeface="Times New Roman" pitchFamily="18" charset="0"/>
                      </a:endParaRPr>
                    </a:p>
                  </a:txBody>
                  <a:tcPr marL="64801" marR="64801" marT="32396" marB="32396" anchor="ctr"/>
                </a:tc>
                <a:extLst>
                  <a:ext uri="{0D108BD9-81ED-4DB2-BD59-A6C34878D82A}">
                    <a16:rowId xmlns:a16="http://schemas.microsoft.com/office/drawing/2014/main" val="10006"/>
                  </a:ext>
                </a:extLst>
              </a:tr>
              <a:tr h="166465">
                <a:tc>
                  <a:txBody>
                    <a:bodyPr/>
                    <a:lstStyle/>
                    <a:p>
                      <a:r>
                        <a:rPr lang="tr-TR" sz="900" b="1" dirty="0" smtClean="0">
                          <a:solidFill>
                            <a:schemeClr val="bg1"/>
                          </a:solidFill>
                        </a:rPr>
                        <a:t>Özel Hizmet Tazminatı</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b="1" dirty="0" smtClean="0">
                          <a:solidFill>
                            <a:schemeClr val="bg1"/>
                          </a:solidFill>
                          <a:effectLst/>
                        </a:rPr>
                        <a:t>En Yüksek Devlet Memuru Aylığı  X Tazminat Oranı %</a:t>
                      </a:r>
                      <a:endParaRPr lang="tr-TR" sz="900" b="1" dirty="0" smtClean="0">
                        <a:solidFill>
                          <a:schemeClr val="bg1"/>
                        </a:solidFill>
                        <a:latin typeface="Times New Roman" pitchFamily="18" charset="0"/>
                        <a:ea typeface="Times New Roman"/>
                        <a:cs typeface="Times New Roman" pitchFamily="18" charset="0"/>
                      </a:endParaRPr>
                    </a:p>
                  </a:txBody>
                  <a:tcPr marL="64801" marR="64801" marT="32396" marB="32396" anchor="ctr"/>
                </a:tc>
                <a:extLst>
                  <a:ext uri="{0D108BD9-81ED-4DB2-BD59-A6C34878D82A}">
                    <a16:rowId xmlns:a16="http://schemas.microsoft.com/office/drawing/2014/main" val="10007"/>
                  </a:ext>
                </a:extLst>
              </a:tr>
              <a:tr h="166465">
                <a:tc>
                  <a:txBody>
                    <a:bodyPr/>
                    <a:lstStyle/>
                    <a:p>
                      <a:r>
                        <a:rPr lang="tr-TR" sz="900" b="1" dirty="0" smtClean="0">
                          <a:solidFill>
                            <a:schemeClr val="bg1"/>
                          </a:solidFill>
                        </a:rPr>
                        <a:t>Ek</a:t>
                      </a:r>
                      <a:r>
                        <a:rPr lang="tr-TR" sz="900" b="1" baseline="0" dirty="0" smtClean="0">
                          <a:solidFill>
                            <a:schemeClr val="bg1"/>
                          </a:solidFill>
                        </a:rPr>
                        <a:t> Ödeme</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b="1" dirty="0" smtClean="0">
                          <a:solidFill>
                            <a:schemeClr val="bg1"/>
                          </a:solidFill>
                          <a:effectLst/>
                        </a:rPr>
                        <a:t>En Yüksek Devlet Memuru Aylığı  X  Ek Ödeme Oranı %</a:t>
                      </a:r>
                      <a:endParaRPr lang="tr-TR" sz="900" b="1" dirty="0" smtClean="0">
                        <a:solidFill>
                          <a:schemeClr val="bg1"/>
                        </a:solidFill>
                        <a:latin typeface="Times New Roman" pitchFamily="18" charset="0"/>
                        <a:ea typeface="Times New Roman"/>
                        <a:cs typeface="Times New Roman" pitchFamily="18" charset="0"/>
                      </a:endParaRPr>
                    </a:p>
                  </a:txBody>
                  <a:tcPr marL="64801" marR="64801" marT="32396" marB="32396" anchor="ctr"/>
                </a:tc>
                <a:extLst>
                  <a:ext uri="{0D108BD9-81ED-4DB2-BD59-A6C34878D82A}">
                    <a16:rowId xmlns:a16="http://schemas.microsoft.com/office/drawing/2014/main" val="10008"/>
                  </a:ext>
                </a:extLst>
              </a:tr>
              <a:tr h="166465">
                <a:tc>
                  <a:txBody>
                    <a:bodyPr/>
                    <a:lstStyle/>
                    <a:p>
                      <a:r>
                        <a:rPr lang="tr-TR" sz="900" b="1" dirty="0" smtClean="0">
                          <a:solidFill>
                            <a:schemeClr val="bg1"/>
                          </a:solidFill>
                        </a:rPr>
                        <a:t>İlave</a:t>
                      </a:r>
                      <a:r>
                        <a:rPr lang="tr-TR" sz="900" b="1" baseline="0" dirty="0" smtClean="0">
                          <a:solidFill>
                            <a:schemeClr val="bg1"/>
                          </a:solidFill>
                        </a:rPr>
                        <a:t> Seyyanen Ödeme</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b="1" dirty="0" smtClean="0">
                          <a:solidFill>
                            <a:schemeClr val="bg1"/>
                          </a:solidFill>
                        </a:rPr>
                        <a:t>15965 X Memur</a:t>
                      </a:r>
                      <a:r>
                        <a:rPr lang="tr-TR" sz="900" b="1" baseline="0" dirty="0" smtClean="0">
                          <a:solidFill>
                            <a:schemeClr val="bg1"/>
                          </a:solidFill>
                        </a:rPr>
                        <a:t> Aylık Katsayısı</a:t>
                      </a:r>
                      <a:endParaRPr lang="tr-TR" sz="900" b="1" dirty="0" smtClean="0">
                        <a:solidFill>
                          <a:schemeClr val="bg1"/>
                        </a:solidFill>
                        <a:latin typeface="Times New Roman" pitchFamily="18" charset="0"/>
                        <a:ea typeface="Times New Roman"/>
                        <a:cs typeface="Times New Roman" pitchFamily="18" charset="0"/>
                      </a:endParaRPr>
                    </a:p>
                  </a:txBody>
                  <a:tcPr marL="64801" marR="64801" marT="32396" marB="32396" anchor="ctr"/>
                </a:tc>
                <a:extLst>
                  <a:ext uri="{0D108BD9-81ED-4DB2-BD59-A6C34878D82A}">
                    <a16:rowId xmlns:a16="http://schemas.microsoft.com/office/drawing/2014/main" val="3089484132"/>
                  </a:ext>
                </a:extLst>
              </a:tr>
              <a:tr h="166465">
                <a:tc>
                  <a:txBody>
                    <a:bodyPr/>
                    <a:lstStyle/>
                    <a:p>
                      <a:r>
                        <a:rPr lang="tr-TR" sz="900" b="1" dirty="0" smtClean="0">
                          <a:solidFill>
                            <a:schemeClr val="bg1"/>
                          </a:solidFill>
                        </a:rPr>
                        <a:t>Eş</a:t>
                      </a:r>
                      <a:r>
                        <a:rPr lang="tr-TR" sz="900" b="1" baseline="0" dirty="0" smtClean="0">
                          <a:solidFill>
                            <a:schemeClr val="bg1"/>
                          </a:solidFill>
                        </a:rPr>
                        <a:t> Yardımı</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r>
                        <a:rPr lang="tr-TR" sz="900" b="1" kern="1200" baseline="0" dirty="0" smtClean="0">
                          <a:solidFill>
                            <a:schemeClr val="bg1"/>
                          </a:solidFill>
                        </a:rPr>
                        <a:t>2134 x Aylık Katsayı</a:t>
                      </a:r>
                      <a:endParaRPr lang="tr-TR" sz="900" b="1" dirty="0">
                        <a:solidFill>
                          <a:schemeClr val="bg1"/>
                        </a:solidFill>
                        <a:latin typeface="Times New Roman" pitchFamily="18" charset="0"/>
                        <a:cs typeface="Times New Roman" pitchFamily="18" charset="0"/>
                      </a:endParaRPr>
                    </a:p>
                  </a:txBody>
                  <a:tcPr marL="64801" marR="64801" marT="32396" marB="32396" anchor="ctr"/>
                </a:tc>
                <a:extLst>
                  <a:ext uri="{0D108BD9-81ED-4DB2-BD59-A6C34878D82A}">
                    <a16:rowId xmlns:a16="http://schemas.microsoft.com/office/drawing/2014/main" val="10009"/>
                  </a:ext>
                </a:extLst>
              </a:tr>
              <a:tr h="166465">
                <a:tc>
                  <a:txBody>
                    <a:bodyPr/>
                    <a:lstStyle/>
                    <a:p>
                      <a:r>
                        <a:rPr lang="tr-TR" sz="900" b="1" dirty="0" smtClean="0">
                          <a:solidFill>
                            <a:schemeClr val="bg1"/>
                          </a:solidFill>
                        </a:rPr>
                        <a:t>Çocuk</a:t>
                      </a:r>
                      <a:r>
                        <a:rPr lang="tr-TR" sz="900" b="1" baseline="0" dirty="0" smtClean="0">
                          <a:solidFill>
                            <a:schemeClr val="bg1"/>
                          </a:solidFill>
                        </a:rPr>
                        <a:t> Yardımı</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r>
                        <a:rPr lang="tr-TR" sz="900" b="1" kern="1200" baseline="0" dirty="0" smtClean="0">
                          <a:solidFill>
                            <a:schemeClr val="bg1"/>
                          </a:solidFill>
                        </a:rPr>
                        <a:t>0-6 yaş için  500 x Aylık Katsayı, 6 yaşından büyük 250 x Aylık Katsayı</a:t>
                      </a:r>
                      <a:endParaRPr lang="tr-TR" sz="900" b="1" dirty="0">
                        <a:solidFill>
                          <a:schemeClr val="bg1"/>
                        </a:solidFill>
                        <a:latin typeface="Times New Roman" pitchFamily="18" charset="0"/>
                        <a:cs typeface="Times New Roman" pitchFamily="18" charset="0"/>
                      </a:endParaRPr>
                    </a:p>
                  </a:txBody>
                  <a:tcPr marL="64801" marR="64801" marT="32396" marB="32396" anchor="ctr"/>
                </a:tc>
                <a:extLst>
                  <a:ext uri="{0D108BD9-81ED-4DB2-BD59-A6C34878D82A}">
                    <a16:rowId xmlns:a16="http://schemas.microsoft.com/office/drawing/2014/main" val="10010"/>
                  </a:ext>
                </a:extLst>
              </a:tr>
              <a:tr h="166465">
                <a:tc>
                  <a:txBody>
                    <a:bodyPr/>
                    <a:lstStyle/>
                    <a:p>
                      <a:r>
                        <a:rPr lang="tr-TR" sz="900" b="1" dirty="0" smtClean="0">
                          <a:solidFill>
                            <a:schemeClr val="bg1"/>
                          </a:solidFill>
                        </a:rPr>
                        <a:t>Toplu</a:t>
                      </a:r>
                      <a:r>
                        <a:rPr lang="tr-TR" sz="900" b="1" baseline="0" dirty="0" smtClean="0">
                          <a:solidFill>
                            <a:schemeClr val="bg1"/>
                          </a:solidFill>
                        </a:rPr>
                        <a:t> Sözleşme Ödeneği</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b="1" dirty="0" smtClean="0">
                          <a:solidFill>
                            <a:schemeClr val="bg1"/>
                          </a:solidFill>
                        </a:rPr>
                        <a:t>750XAylık</a:t>
                      </a:r>
                      <a:r>
                        <a:rPr lang="tr-TR" sz="900" b="1" baseline="0" dirty="0" smtClean="0">
                          <a:solidFill>
                            <a:schemeClr val="bg1"/>
                          </a:solidFill>
                        </a:rPr>
                        <a:t> Katsayı</a:t>
                      </a:r>
                      <a:r>
                        <a:rPr lang="tr-TR" sz="900" b="1" dirty="0" smtClean="0">
                          <a:solidFill>
                            <a:schemeClr val="bg1"/>
                          </a:solidFill>
                        </a:rPr>
                        <a:t> (Üç</a:t>
                      </a:r>
                      <a:r>
                        <a:rPr lang="tr-TR" sz="900" b="1" baseline="0" dirty="0" smtClean="0">
                          <a:solidFill>
                            <a:schemeClr val="bg1"/>
                          </a:solidFill>
                        </a:rPr>
                        <a:t> ayda bir)</a:t>
                      </a:r>
                      <a:endParaRPr lang="tr-TR" sz="900" b="1" dirty="0" smtClean="0">
                        <a:solidFill>
                          <a:schemeClr val="bg1"/>
                        </a:solidFill>
                        <a:latin typeface="Times New Roman" pitchFamily="18" charset="0"/>
                        <a:cs typeface="Times New Roman" pitchFamily="18" charset="0"/>
                      </a:endParaRPr>
                    </a:p>
                  </a:txBody>
                  <a:tcPr marL="64801" marR="64801" marT="32396" marB="32396" anchor="ctr"/>
                </a:tc>
                <a:extLst>
                  <a:ext uri="{0D108BD9-81ED-4DB2-BD59-A6C34878D82A}">
                    <a16:rowId xmlns:a16="http://schemas.microsoft.com/office/drawing/2014/main" val="10011"/>
                  </a:ext>
                </a:extLst>
              </a:tr>
              <a:tr h="166465">
                <a:tc>
                  <a:txBody>
                    <a:bodyPr/>
                    <a:lstStyle/>
                    <a:p>
                      <a:r>
                        <a:rPr lang="tr-TR" sz="900" b="1" dirty="0" smtClean="0">
                          <a:solidFill>
                            <a:schemeClr val="bg1"/>
                          </a:solidFill>
                        </a:rPr>
                        <a:t>Makam Tazminatı</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r>
                        <a:rPr lang="tr-TR" sz="900" b="1" kern="1200" baseline="0" dirty="0" smtClean="0">
                          <a:solidFill>
                            <a:schemeClr val="bg1"/>
                          </a:solidFill>
                        </a:rPr>
                        <a:t>Makam Tazminatı Göstergesi x Aylık Katsayı</a:t>
                      </a:r>
                      <a:endParaRPr lang="tr-TR" sz="900" b="1" dirty="0">
                        <a:solidFill>
                          <a:schemeClr val="bg1"/>
                        </a:solidFill>
                        <a:latin typeface="Times New Roman" pitchFamily="18" charset="0"/>
                        <a:cs typeface="Times New Roman" pitchFamily="18" charset="0"/>
                      </a:endParaRPr>
                    </a:p>
                  </a:txBody>
                  <a:tcPr marL="64801" marR="64801" marT="32396" marB="32396" anchor="ctr"/>
                </a:tc>
                <a:extLst>
                  <a:ext uri="{0D108BD9-81ED-4DB2-BD59-A6C34878D82A}">
                    <a16:rowId xmlns:a16="http://schemas.microsoft.com/office/drawing/2014/main" val="10012"/>
                  </a:ext>
                </a:extLst>
              </a:tr>
              <a:tr h="166465">
                <a:tc>
                  <a:txBody>
                    <a:bodyPr/>
                    <a:lstStyle/>
                    <a:p>
                      <a:pPr algn="just"/>
                      <a:r>
                        <a:rPr lang="tr-TR" sz="900" b="1" dirty="0" smtClean="0">
                          <a:solidFill>
                            <a:schemeClr val="bg1"/>
                          </a:solidFill>
                        </a:rPr>
                        <a:t>Görev Tazminatı</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900" b="1" kern="1200" baseline="0" dirty="0" smtClean="0">
                          <a:solidFill>
                            <a:schemeClr val="bg1"/>
                          </a:solidFill>
                        </a:rPr>
                        <a:t>Görev Tazminatı Göstergesi x Aylık Katsayı</a:t>
                      </a:r>
                      <a:endParaRPr lang="tr-TR" sz="900" b="1" dirty="0" smtClean="0">
                        <a:solidFill>
                          <a:schemeClr val="bg1"/>
                        </a:solidFill>
                        <a:latin typeface="Times New Roman" pitchFamily="18" charset="0"/>
                        <a:cs typeface="Times New Roman" pitchFamily="18" charset="0"/>
                      </a:endParaRPr>
                    </a:p>
                  </a:txBody>
                  <a:tcPr marL="64801" marR="64801" marT="32396" marB="32396" anchor="ctr"/>
                </a:tc>
                <a:extLst>
                  <a:ext uri="{0D108BD9-81ED-4DB2-BD59-A6C34878D82A}">
                    <a16:rowId xmlns:a16="http://schemas.microsoft.com/office/drawing/2014/main" val="10013"/>
                  </a:ext>
                </a:extLst>
              </a:tr>
              <a:tr h="166465">
                <a:tc>
                  <a:txBody>
                    <a:bodyPr/>
                    <a:lstStyle/>
                    <a:p>
                      <a:r>
                        <a:rPr lang="tr-TR" sz="900" b="1" dirty="0" smtClean="0">
                          <a:solidFill>
                            <a:schemeClr val="bg1"/>
                          </a:solidFill>
                        </a:rPr>
                        <a:t>Yabancı</a:t>
                      </a:r>
                      <a:r>
                        <a:rPr lang="tr-TR" sz="900" b="1" baseline="0" dirty="0" smtClean="0">
                          <a:solidFill>
                            <a:schemeClr val="bg1"/>
                          </a:solidFill>
                        </a:rPr>
                        <a:t> Dil Tazminatı</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r>
                        <a:rPr lang="tr-TR" sz="900" b="1" kern="1200" baseline="0" dirty="0" smtClean="0">
                          <a:solidFill>
                            <a:schemeClr val="bg1"/>
                          </a:solidFill>
                        </a:rPr>
                        <a:t>Yabancı Dil Tazminat Göstergesi x Aylık Katsayı</a:t>
                      </a:r>
                      <a:endParaRPr lang="tr-TR" sz="900" b="1" dirty="0">
                        <a:solidFill>
                          <a:schemeClr val="bg1"/>
                        </a:solidFill>
                        <a:latin typeface="Times New Roman" pitchFamily="18" charset="0"/>
                        <a:cs typeface="Times New Roman" pitchFamily="18" charset="0"/>
                      </a:endParaRPr>
                    </a:p>
                  </a:txBody>
                  <a:tcPr marL="64801" marR="64801" marT="32396" marB="32396" anchor="ctr"/>
                </a:tc>
                <a:extLst>
                  <a:ext uri="{0D108BD9-81ED-4DB2-BD59-A6C34878D82A}">
                    <a16:rowId xmlns:a16="http://schemas.microsoft.com/office/drawing/2014/main" val="10014"/>
                  </a:ext>
                </a:extLst>
              </a:tr>
              <a:tr h="279524">
                <a:tc>
                  <a:txBody>
                    <a:bodyPr/>
                    <a:lstStyle/>
                    <a:p>
                      <a:r>
                        <a:rPr lang="tr-TR" sz="900" b="1" dirty="0" smtClean="0">
                          <a:solidFill>
                            <a:schemeClr val="bg1"/>
                          </a:solidFill>
                        </a:rPr>
                        <a:t>Emekli Keseneği Devlet Katkısı</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r>
                        <a:rPr lang="tr-TR" sz="900" b="1" dirty="0" smtClean="0">
                          <a:solidFill>
                            <a:schemeClr val="bg1"/>
                          </a:solidFill>
                        </a:rPr>
                        <a:t>[Aylık + Taban Aylık + Ek Gösterge + Kıdem Aylığı +</a:t>
                      </a:r>
                    </a:p>
                    <a:p>
                      <a:r>
                        <a:rPr lang="tr-TR" sz="900" b="1" dirty="0" smtClean="0">
                          <a:solidFill>
                            <a:schemeClr val="bg1"/>
                          </a:solidFill>
                        </a:rPr>
                        <a:t>  (E.Y.D.M.A. x Emekli Keseneği Oranı)] x %20</a:t>
                      </a:r>
                      <a:endParaRPr lang="tr-TR" sz="900" b="1" dirty="0" smtClean="0">
                        <a:solidFill>
                          <a:schemeClr val="bg1"/>
                        </a:solidFill>
                        <a:latin typeface="Times New Roman" pitchFamily="18" charset="0"/>
                        <a:cs typeface="Times New Roman" pitchFamily="18" charset="0"/>
                      </a:endParaRPr>
                    </a:p>
                  </a:txBody>
                  <a:tcPr marL="64801" marR="64801" marT="32396" marB="32396" anchor="ctr"/>
                </a:tc>
                <a:extLst>
                  <a:ext uri="{0D108BD9-81ED-4DB2-BD59-A6C34878D82A}">
                    <a16:rowId xmlns:a16="http://schemas.microsoft.com/office/drawing/2014/main" val="10015"/>
                  </a:ext>
                </a:extLst>
              </a:tr>
              <a:tr h="392582">
                <a:tc>
                  <a:txBody>
                    <a:bodyPr/>
                    <a:lstStyle/>
                    <a:p>
                      <a:r>
                        <a:rPr lang="tr-TR" sz="900" b="1" dirty="0" smtClean="0">
                          <a:solidFill>
                            <a:schemeClr val="bg1"/>
                          </a:solidFill>
                        </a:rPr>
                        <a:t>Sağlık Primi Devlet Katkısı </a:t>
                      </a:r>
                      <a:endParaRPr lang="tr-TR" sz="900" b="1" dirty="0">
                        <a:solidFill>
                          <a:schemeClr val="bg1"/>
                        </a:solidFill>
                        <a:latin typeface="Times New Roman" pitchFamily="18" charset="0"/>
                        <a:cs typeface="Times New Roman" pitchFamily="18" charset="0"/>
                      </a:endParaRPr>
                    </a:p>
                  </a:txBody>
                  <a:tcPr marL="64801" marR="64801" marT="32396" marB="32396" anchor="ctr"/>
                </a:tc>
                <a:tc>
                  <a:txBody>
                    <a:bodyPr/>
                    <a:lstStyle/>
                    <a:p>
                      <a:r>
                        <a:rPr lang="tr-TR" sz="900" b="1" dirty="0" smtClean="0">
                          <a:solidFill>
                            <a:schemeClr val="bg1"/>
                          </a:solidFill>
                        </a:rPr>
                        <a:t>[Aylık + Taban Aylık + Ek Gösterge + Kıdem Aylığı +</a:t>
                      </a:r>
                    </a:p>
                    <a:p>
                      <a:r>
                        <a:rPr lang="tr-TR" sz="900" b="1" dirty="0" smtClean="0">
                          <a:solidFill>
                            <a:schemeClr val="bg1"/>
                          </a:solidFill>
                        </a:rPr>
                        <a:t>  (E.Y.D.M.A. x Emekli Keseneği Oranı)] x %12</a:t>
                      </a:r>
                      <a:endParaRPr lang="tr-TR" sz="900" b="1" dirty="0" smtClean="0">
                        <a:solidFill>
                          <a:schemeClr val="bg1"/>
                        </a:solidFill>
                        <a:latin typeface="Times New Roman" pitchFamily="18" charset="0"/>
                        <a:cs typeface="Times New Roman" pitchFamily="18" charset="0"/>
                      </a:endParaRPr>
                    </a:p>
                  </a:txBody>
                  <a:tcPr marL="64801" marR="64801" marT="32396" marB="32396" anchor="ct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2614402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3 İçerik Yer Tutucusu"/>
          <p:cNvGraphicFramePr>
            <a:graphicFrameLocks/>
          </p:cNvGraphicFramePr>
          <p:nvPr>
            <p:extLst>
              <p:ext uri="{D42A27DB-BD31-4B8C-83A1-F6EECF244321}">
                <p14:modId xmlns:p14="http://schemas.microsoft.com/office/powerpoint/2010/main" val="1182514545"/>
              </p:ext>
            </p:extLst>
          </p:nvPr>
        </p:nvGraphicFramePr>
        <p:xfrm>
          <a:off x="0" y="1094525"/>
          <a:ext cx="7199313" cy="3945788"/>
        </p:xfrm>
        <a:graphic>
          <a:graphicData uri="http://schemas.openxmlformats.org/drawingml/2006/table">
            <a:tbl>
              <a:tblPr firstRow="1" bandRow="1">
                <a:tableStyleId>{5DA37D80-6434-44D0-A028-1B22A696006F}</a:tableStyleId>
              </a:tblPr>
              <a:tblGrid>
                <a:gridCol w="2061630">
                  <a:extLst>
                    <a:ext uri="{9D8B030D-6E8A-4147-A177-3AD203B41FA5}">
                      <a16:colId xmlns:a16="http://schemas.microsoft.com/office/drawing/2014/main" val="20000"/>
                    </a:ext>
                  </a:extLst>
                </a:gridCol>
                <a:gridCol w="5137683">
                  <a:extLst>
                    <a:ext uri="{9D8B030D-6E8A-4147-A177-3AD203B41FA5}">
                      <a16:colId xmlns:a16="http://schemas.microsoft.com/office/drawing/2014/main" val="20001"/>
                    </a:ext>
                  </a:extLst>
                </a:gridCol>
              </a:tblGrid>
              <a:tr h="239712">
                <a:tc gridSpan="2">
                  <a:txBody>
                    <a:bodyPr/>
                    <a:lstStyle/>
                    <a:p>
                      <a:pPr algn="ctr"/>
                      <a:r>
                        <a:rPr lang="tr-TR" sz="1100" dirty="0" smtClean="0">
                          <a:solidFill>
                            <a:schemeClr val="tx1"/>
                          </a:solidFill>
                        </a:rPr>
                        <a:t>5510 ÖNCESİ İDARİ PERSONEL MAAŞ HESAPLAMASI-3</a:t>
                      </a:r>
                      <a:endParaRPr lang="tr-TR" sz="1100" dirty="0">
                        <a:solidFill>
                          <a:schemeClr val="tx1"/>
                        </a:solidFill>
                        <a:latin typeface="Times New Roman" pitchFamily="18" charset="0"/>
                        <a:cs typeface="Times New Roman" pitchFamily="18" charset="0"/>
                      </a:endParaRPr>
                    </a:p>
                  </a:txBody>
                  <a:tcPr marL="64801" marR="64801" marT="32395" marB="32395" anchor="ctr">
                    <a:solidFill>
                      <a:schemeClr val="bg2"/>
                    </a:solidFill>
                  </a:tcPr>
                </a:tc>
                <a:tc hMerge="1">
                  <a:txBody>
                    <a:bodyPr/>
                    <a:lstStyle/>
                    <a:p>
                      <a:endParaRPr lang="tr-TR" dirty="0">
                        <a:solidFill>
                          <a:schemeClr val="bg1"/>
                        </a:solidFill>
                      </a:endParaRPr>
                    </a:p>
                  </a:txBody>
                  <a:tcPr>
                    <a:solidFill>
                      <a:schemeClr val="accent4">
                        <a:lumMod val="75000"/>
                      </a:schemeClr>
                    </a:solidFill>
                  </a:tcPr>
                </a:tc>
                <a:extLst>
                  <a:ext uri="{0D108BD9-81ED-4DB2-BD59-A6C34878D82A}">
                    <a16:rowId xmlns:a16="http://schemas.microsoft.com/office/drawing/2014/main" val="10000"/>
                  </a:ext>
                </a:extLst>
              </a:tr>
              <a:tr h="305041">
                <a:tc gridSpan="2">
                  <a:txBody>
                    <a:bodyPr/>
                    <a:lstStyle/>
                    <a:p>
                      <a:pPr algn="ctr"/>
                      <a:r>
                        <a:rPr lang="tr-TR" sz="1000" dirty="0" smtClean="0">
                          <a:solidFill>
                            <a:schemeClr val="bg1"/>
                          </a:solidFill>
                          <a:effectLst/>
                        </a:rPr>
                        <a:t>KESİNTİLER</a:t>
                      </a:r>
                      <a:endParaRPr lang="tr-TR" sz="1000" b="1" i="0" dirty="0" smtClean="0">
                        <a:solidFill>
                          <a:schemeClr val="bg1"/>
                        </a:solidFill>
                        <a:effectLst/>
                        <a:latin typeface="Times New Roman" pitchFamily="18" charset="0"/>
                        <a:cs typeface="Times New Roman" pitchFamily="18" charset="0"/>
                      </a:endParaRPr>
                    </a:p>
                  </a:txBody>
                  <a:tcPr marL="64801" marR="64801" marT="32395" marB="32395" anchor="ct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1400" b="1" i="0" dirty="0" smtClean="0">
                        <a:solidFill>
                          <a:srgbClr val="002060"/>
                        </a:solidFill>
                        <a:effectLst/>
                        <a:latin typeface="Times New Roman" pitchFamily="18" charset="0"/>
                        <a:cs typeface="Times New Roman" pitchFamily="18" charset="0"/>
                      </a:endParaRPr>
                    </a:p>
                  </a:txBody>
                  <a:tcPr marL="91439" marR="91439" marT="45710" marB="45710"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388014">
                <a:tc gridSpan="2">
                  <a:txBody>
                    <a:bodyPr/>
                    <a:lstStyle/>
                    <a:p>
                      <a:pPr algn="just"/>
                      <a:r>
                        <a:rPr lang="tr-TR" sz="1000" b="1" dirty="0" smtClean="0">
                          <a:solidFill>
                            <a:schemeClr val="bg1"/>
                          </a:solidFill>
                        </a:rPr>
                        <a:t>Gelir Vergisi + Damga Vergisi + Emekli Keseneği Devlet Katkısı (%20) + Emekli Keseneği İştirakçi Payı (%16) + Sağlık Primi Devlet Katkısı (%12) + Sendika Aidatı + Kefalet Aidatı </a:t>
                      </a:r>
                      <a:endParaRPr lang="tr-TR" sz="1000" b="1" dirty="0">
                        <a:solidFill>
                          <a:schemeClr val="bg1"/>
                        </a:solidFill>
                        <a:latin typeface="Times New Roman" pitchFamily="18" charset="0"/>
                        <a:cs typeface="Times New Roman" pitchFamily="18" charset="0"/>
                      </a:endParaRPr>
                    </a:p>
                  </a:txBody>
                  <a:tcPr marL="64801" marR="64801" marT="32395" marB="32395" anchor="ctr"/>
                </a:tc>
                <a:tc hMerge="1">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4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39" marR="91439" marT="45710" marB="45710"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401275">
                <a:tc>
                  <a:txBody>
                    <a:bodyPr/>
                    <a:lstStyle/>
                    <a:p>
                      <a:pPr algn="just"/>
                      <a:r>
                        <a:rPr lang="tr-TR" sz="1000" b="1" dirty="0" smtClean="0">
                          <a:solidFill>
                            <a:schemeClr val="bg1"/>
                          </a:solidFill>
                        </a:rPr>
                        <a:t>Gelir Vergisi İstisnası</a:t>
                      </a:r>
                      <a:endParaRPr lang="tr-TR" sz="1000" b="1" dirty="0">
                        <a:solidFill>
                          <a:schemeClr val="bg1"/>
                        </a:solidFill>
                        <a:latin typeface="Times New Roman" pitchFamily="18" charset="0"/>
                        <a:cs typeface="Times New Roman" pitchFamily="18" charset="0"/>
                      </a:endParaRPr>
                    </a:p>
                  </a:txBody>
                  <a:tcPr marL="64801" marR="64801" marT="32394" marB="32394" anchor="ct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000" b="1" u="none" strike="noStrike" cap="none" normalizeH="0" baseline="0" dirty="0" smtClean="0">
                          <a:ln>
                            <a:noFill/>
                          </a:ln>
                          <a:solidFill>
                            <a:schemeClr val="bg1"/>
                          </a:solidFill>
                          <a:effectLst/>
                        </a:rPr>
                        <a:t>Asgari Ücrete bağlı olarak hesaplanır. Asgari Ücretten kesilen gelir vergisi kadar gelir vergisi tutarından indirim yapılır.</a:t>
                      </a:r>
                      <a:endParaRPr kumimoji="0" lang="tr-TR" sz="1000" b="1" i="0" u="none" strike="noStrike" cap="none" normalizeH="0" baseline="0" dirty="0" smtClean="0">
                        <a:ln>
                          <a:noFill/>
                        </a:ln>
                        <a:solidFill>
                          <a:schemeClr val="bg1"/>
                        </a:solidFill>
                        <a:effectLst/>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03"/>
                  </a:ext>
                </a:extLst>
              </a:tr>
              <a:tr h="655606">
                <a:tc>
                  <a:txBody>
                    <a:bodyPr/>
                    <a:lstStyle/>
                    <a:p>
                      <a:pPr algn="just"/>
                      <a:r>
                        <a:rPr lang="tr-TR" sz="1000" b="1" dirty="0" smtClean="0">
                          <a:solidFill>
                            <a:schemeClr val="bg1"/>
                          </a:solidFill>
                        </a:rPr>
                        <a:t>Gelir Vergisi Kesintisi</a:t>
                      </a:r>
                      <a:endParaRPr lang="tr-TR" sz="1000" b="1" dirty="0">
                        <a:solidFill>
                          <a:schemeClr val="bg1"/>
                        </a:solidFill>
                        <a:latin typeface="Times New Roman" pitchFamily="18" charset="0"/>
                        <a:cs typeface="Times New Roman" pitchFamily="18" charset="0"/>
                      </a:endParaRPr>
                    </a:p>
                  </a:txBody>
                  <a:tcPr marL="64801" marR="64801" marT="32395" marB="32395" anchor="ctr"/>
                </a:tc>
                <a:tc>
                  <a:txBody>
                    <a:bodyPr/>
                    <a:lstStyle/>
                    <a:p>
                      <a:pPr algn="just"/>
                      <a:r>
                        <a:rPr lang="tr-TR" sz="1000" b="1" kern="1200" baseline="0" dirty="0" smtClean="0">
                          <a:solidFill>
                            <a:schemeClr val="bg1"/>
                          </a:solidFill>
                        </a:rPr>
                        <a:t>[(Aylık + Taban Aylık + Ek Gösterge + Kıdem Aylığı + Yan Ödeme Tazminatı - Emekli Keseneği İştirakçi Payı (%16) – Sendika Aidatı– Özel Sigorta Priminden Sağlanan Vergi İndirimi—Engelli İndirimi) x Gelir Vergisi Oranı] – Gelir Vergisi İstisnası</a:t>
                      </a:r>
                      <a:endParaRPr lang="tr-TR" sz="1000" b="1" dirty="0">
                        <a:solidFill>
                          <a:schemeClr val="bg1"/>
                        </a:solidFill>
                        <a:latin typeface="Times New Roman" pitchFamily="18" charset="0"/>
                        <a:cs typeface="Times New Roman" pitchFamily="18" charset="0"/>
                      </a:endParaRPr>
                    </a:p>
                  </a:txBody>
                  <a:tcPr marL="64801" marR="64801" marT="32395" marB="32395" anchor="ctr"/>
                </a:tc>
                <a:extLst>
                  <a:ext uri="{0D108BD9-81ED-4DB2-BD59-A6C34878D82A}">
                    <a16:rowId xmlns:a16="http://schemas.microsoft.com/office/drawing/2014/main" val="10004"/>
                  </a:ext>
                </a:extLst>
              </a:tr>
              <a:tr h="582083">
                <a:tc>
                  <a:txBody>
                    <a:bodyPr/>
                    <a:lstStyle/>
                    <a:p>
                      <a:pPr algn="just"/>
                      <a:r>
                        <a:rPr lang="tr-TR" sz="1000" b="1" dirty="0" smtClean="0">
                          <a:solidFill>
                            <a:schemeClr val="bg1"/>
                          </a:solidFill>
                        </a:rPr>
                        <a:t>Damga</a:t>
                      </a:r>
                      <a:r>
                        <a:rPr lang="tr-TR" sz="1000" b="1" baseline="0" dirty="0" smtClean="0">
                          <a:solidFill>
                            <a:schemeClr val="bg1"/>
                          </a:solidFill>
                        </a:rPr>
                        <a:t> Vergisi Kesintisi</a:t>
                      </a:r>
                      <a:endParaRPr lang="tr-TR" sz="1000" b="1" dirty="0">
                        <a:solidFill>
                          <a:schemeClr val="bg1"/>
                        </a:solidFill>
                        <a:latin typeface="Times New Roman" pitchFamily="18" charset="0"/>
                        <a:cs typeface="Times New Roman" pitchFamily="18" charset="0"/>
                      </a:endParaRPr>
                    </a:p>
                  </a:txBody>
                  <a:tcPr marL="64801" marR="64801" marT="32395" marB="32395"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000" b="1" kern="1200" baseline="0" dirty="0" smtClean="0">
                          <a:solidFill>
                            <a:schemeClr val="bg1"/>
                          </a:solidFill>
                        </a:rPr>
                        <a:t>(Aylık + Taban Aylık + Ek Gösterge + Kıdem Aylığı + Yan Ödeme Tazminatı + Özel Hizmet Tazminatı + Ek Ödeme + Makam Tazminatı + Görev Tazminatı + </a:t>
                      </a:r>
                      <a:r>
                        <a:rPr lang="tr-TR" sz="1000" b="1" dirty="0" smtClean="0">
                          <a:solidFill>
                            <a:schemeClr val="bg1"/>
                          </a:solidFill>
                        </a:rPr>
                        <a:t>Toplu</a:t>
                      </a:r>
                      <a:r>
                        <a:rPr lang="tr-TR" sz="1000" b="1" baseline="0" dirty="0" smtClean="0">
                          <a:solidFill>
                            <a:schemeClr val="bg1"/>
                          </a:solidFill>
                        </a:rPr>
                        <a:t> Sözleşme Ödeneği + </a:t>
                      </a:r>
                      <a:r>
                        <a:rPr lang="tr-TR" sz="1000" b="1" kern="1200" baseline="0" dirty="0" smtClean="0">
                          <a:solidFill>
                            <a:schemeClr val="bg1"/>
                          </a:solidFill>
                        </a:rPr>
                        <a:t>Yabancı Dil Tazminatı) x Damga Vergisi Oranı</a:t>
                      </a:r>
                      <a:endParaRPr lang="tr-TR" sz="1000" b="1" dirty="0">
                        <a:solidFill>
                          <a:schemeClr val="bg1"/>
                        </a:solidFill>
                        <a:latin typeface="Times New Roman" pitchFamily="18" charset="0"/>
                        <a:cs typeface="Times New Roman" pitchFamily="18" charset="0"/>
                      </a:endParaRPr>
                    </a:p>
                  </a:txBody>
                  <a:tcPr marL="64801" marR="64801" marT="32395" marB="32395" anchor="ctr"/>
                </a:tc>
                <a:extLst>
                  <a:ext uri="{0D108BD9-81ED-4DB2-BD59-A6C34878D82A}">
                    <a16:rowId xmlns:a16="http://schemas.microsoft.com/office/drawing/2014/main" val="10005"/>
                  </a:ext>
                </a:extLst>
              </a:tr>
              <a:tr h="369602">
                <a:tc>
                  <a:txBody>
                    <a:bodyPr/>
                    <a:lstStyle/>
                    <a:p>
                      <a:r>
                        <a:rPr lang="tr-TR" sz="1000" b="1" dirty="0" smtClean="0">
                          <a:solidFill>
                            <a:schemeClr val="bg1"/>
                          </a:solidFill>
                        </a:rPr>
                        <a:t>Emekli Keseneği Devlet Katkısı</a:t>
                      </a:r>
                      <a:endParaRPr lang="tr-TR" sz="1000" b="1" dirty="0">
                        <a:solidFill>
                          <a:schemeClr val="bg1"/>
                        </a:solidFill>
                        <a:latin typeface="Times New Roman" pitchFamily="18" charset="0"/>
                        <a:cs typeface="Times New Roman" pitchFamily="18" charset="0"/>
                      </a:endParaRPr>
                    </a:p>
                  </a:txBody>
                  <a:tcPr marL="64801" marR="64801" marT="32401" marB="32401" anchor="ctr"/>
                </a:tc>
                <a:tc>
                  <a:txBody>
                    <a:bodyPr/>
                    <a:lstStyle/>
                    <a:p>
                      <a:r>
                        <a:rPr lang="tr-TR" sz="1000" b="1" dirty="0" smtClean="0">
                          <a:solidFill>
                            <a:schemeClr val="bg1"/>
                          </a:solidFill>
                        </a:rPr>
                        <a:t>[Aylık + Taban Aylık + Ek Gösterge + Kıdem Aylığı +</a:t>
                      </a:r>
                    </a:p>
                    <a:p>
                      <a:r>
                        <a:rPr lang="tr-TR" sz="1000" b="1" dirty="0" smtClean="0">
                          <a:solidFill>
                            <a:schemeClr val="bg1"/>
                          </a:solidFill>
                        </a:rPr>
                        <a:t>  (E.Y.D.M.A. x Emekli Keseneği Oranı)] x %20</a:t>
                      </a:r>
                      <a:endParaRPr lang="tr-TR" sz="1000" b="1" dirty="0" smtClean="0">
                        <a:solidFill>
                          <a:schemeClr val="bg1"/>
                        </a:solidFill>
                        <a:latin typeface="Times New Roman" pitchFamily="18" charset="0"/>
                        <a:cs typeface="Times New Roman" pitchFamily="18" charset="0"/>
                      </a:endParaRPr>
                    </a:p>
                  </a:txBody>
                  <a:tcPr marL="64801" marR="64801" marT="32401" marB="32401" anchor="ctr"/>
                </a:tc>
                <a:extLst>
                  <a:ext uri="{0D108BD9-81ED-4DB2-BD59-A6C34878D82A}">
                    <a16:rowId xmlns:a16="http://schemas.microsoft.com/office/drawing/2014/main" val="10006"/>
                  </a:ext>
                </a:extLst>
              </a:tr>
              <a:tr h="3695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b="1" dirty="0" smtClean="0">
                          <a:solidFill>
                            <a:schemeClr val="bg1"/>
                          </a:solidFill>
                        </a:rPr>
                        <a:t>Emekli Keseneği İştirakçi Payı </a:t>
                      </a:r>
                      <a:endParaRPr lang="tr-TR" sz="1000" b="1" u="none" dirty="0">
                        <a:solidFill>
                          <a:schemeClr val="bg1"/>
                        </a:solidFill>
                        <a:latin typeface="Times New Roman" pitchFamily="18" charset="0"/>
                        <a:cs typeface="Times New Roman" pitchFamily="18" charset="0"/>
                      </a:endParaRPr>
                    </a:p>
                  </a:txBody>
                  <a:tcPr marL="64801" marR="64801" marT="32395" marB="32395" anchor="ctr"/>
                </a:tc>
                <a:tc>
                  <a:txBody>
                    <a:bodyPr/>
                    <a:lstStyle/>
                    <a:p>
                      <a:r>
                        <a:rPr lang="tr-TR" sz="1000" b="1" dirty="0" smtClean="0">
                          <a:solidFill>
                            <a:schemeClr val="bg1"/>
                          </a:solidFill>
                        </a:rPr>
                        <a:t>[Aylık + Taban Aylık + Ek Gösterge + Kıdem Aylığı +</a:t>
                      </a:r>
                    </a:p>
                    <a:p>
                      <a:r>
                        <a:rPr lang="tr-TR" sz="1000" b="1" dirty="0" smtClean="0">
                          <a:solidFill>
                            <a:schemeClr val="bg1"/>
                          </a:solidFill>
                        </a:rPr>
                        <a:t>  (E.Y.D.M.A. x Emekli Keseneği Oranı)] x %16</a:t>
                      </a:r>
                      <a:endParaRPr lang="tr-TR" sz="1000" b="1" dirty="0" smtClean="0">
                        <a:solidFill>
                          <a:schemeClr val="bg1"/>
                        </a:solidFill>
                        <a:latin typeface="Times New Roman" pitchFamily="18" charset="0"/>
                        <a:cs typeface="Times New Roman" pitchFamily="18" charset="0"/>
                      </a:endParaRPr>
                    </a:p>
                  </a:txBody>
                  <a:tcPr marL="64801" marR="64801" marT="32395" marB="32395" anchor="ctr"/>
                </a:tc>
                <a:extLst>
                  <a:ext uri="{0D108BD9-81ED-4DB2-BD59-A6C34878D82A}">
                    <a16:rowId xmlns:a16="http://schemas.microsoft.com/office/drawing/2014/main" val="10007"/>
                  </a:ext>
                </a:extLst>
              </a:tr>
              <a:tr h="3695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b="1" dirty="0" smtClean="0">
                          <a:solidFill>
                            <a:schemeClr val="bg1"/>
                          </a:solidFill>
                        </a:rPr>
                        <a:t>Sağlık Primi Devlet Katkısı </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000" b="1" u="none" dirty="0">
                        <a:solidFill>
                          <a:schemeClr val="bg1"/>
                        </a:solidFill>
                        <a:latin typeface="Times New Roman" pitchFamily="18" charset="0"/>
                        <a:cs typeface="Times New Roman" pitchFamily="18" charset="0"/>
                      </a:endParaRPr>
                    </a:p>
                  </a:txBody>
                  <a:tcPr marL="64801" marR="64801" marT="32395" marB="32395" anchor="ctr"/>
                </a:tc>
                <a:tc>
                  <a:txBody>
                    <a:bodyPr/>
                    <a:lstStyle/>
                    <a:p>
                      <a:pPr algn="l"/>
                      <a:r>
                        <a:rPr lang="tr-TR" sz="1000" b="1" dirty="0" smtClean="0">
                          <a:solidFill>
                            <a:schemeClr val="bg1"/>
                          </a:solidFill>
                        </a:rPr>
                        <a:t>[Aylık + Taban Aylık + Ek Gösterge + Kıdem Aylığı +</a:t>
                      </a:r>
                    </a:p>
                    <a:p>
                      <a:pPr algn="l"/>
                      <a:r>
                        <a:rPr lang="tr-TR" sz="1000" b="1" dirty="0" smtClean="0">
                          <a:solidFill>
                            <a:schemeClr val="bg1"/>
                          </a:solidFill>
                        </a:rPr>
                        <a:t>  (E.Y.D.M.A. x Emekli Keseneği Oranı)] x %12</a:t>
                      </a:r>
                      <a:endParaRPr lang="tr-TR" sz="1000" b="1" dirty="0">
                        <a:solidFill>
                          <a:schemeClr val="bg1"/>
                        </a:solidFill>
                        <a:latin typeface="Times New Roman" pitchFamily="18" charset="0"/>
                        <a:cs typeface="Times New Roman" pitchFamily="18" charset="0"/>
                      </a:endParaRPr>
                    </a:p>
                  </a:txBody>
                  <a:tcPr marL="64801" marR="64801" marT="32395" marB="32395" anchor="ctr"/>
                </a:tc>
                <a:extLst>
                  <a:ext uri="{0D108BD9-81ED-4DB2-BD59-A6C34878D82A}">
                    <a16:rowId xmlns:a16="http://schemas.microsoft.com/office/drawing/2014/main" val="10008"/>
                  </a:ext>
                </a:extLst>
              </a:tr>
              <a:tr h="262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b="1" dirty="0" smtClean="0">
                          <a:solidFill>
                            <a:schemeClr val="bg1"/>
                          </a:solidFill>
                        </a:rPr>
                        <a:t>Sendika Aidatı </a:t>
                      </a:r>
                      <a:endParaRPr lang="tr-TR" sz="1000" b="1" u="none" dirty="0">
                        <a:solidFill>
                          <a:schemeClr val="bg1"/>
                        </a:solidFill>
                        <a:latin typeface="Times New Roman" pitchFamily="18" charset="0"/>
                        <a:cs typeface="Times New Roman" pitchFamily="18" charset="0"/>
                      </a:endParaRPr>
                    </a:p>
                  </a:txBody>
                  <a:tcPr marL="64801" marR="64801" marT="32395" marB="32395" anchor="ctr"/>
                </a:tc>
                <a:tc>
                  <a:txBody>
                    <a:bodyPr/>
                    <a:lstStyle/>
                    <a:p>
                      <a:pPr algn="l"/>
                      <a:r>
                        <a:rPr lang="tr-TR" sz="1000" b="1" dirty="0" smtClean="0">
                          <a:solidFill>
                            <a:schemeClr val="bg1"/>
                          </a:solidFill>
                        </a:rPr>
                        <a:t>Damga Vergisi Matrahı x İlgili Sendikanın Kesinti Oranı</a:t>
                      </a:r>
                      <a:endParaRPr lang="tr-TR" sz="1000" b="1" dirty="0">
                        <a:solidFill>
                          <a:schemeClr val="bg1"/>
                        </a:solidFill>
                        <a:latin typeface="Times New Roman" pitchFamily="18" charset="0"/>
                        <a:cs typeface="Times New Roman" pitchFamily="18" charset="0"/>
                      </a:endParaRPr>
                    </a:p>
                  </a:txBody>
                  <a:tcPr marL="64801" marR="64801" marT="32395" marB="32395"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9394382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3 İçerik Yer Tutucusu"/>
          <p:cNvGraphicFramePr>
            <a:graphicFrameLocks/>
          </p:cNvGraphicFramePr>
          <p:nvPr>
            <p:extLst>
              <p:ext uri="{D42A27DB-BD31-4B8C-83A1-F6EECF244321}">
                <p14:modId xmlns:p14="http://schemas.microsoft.com/office/powerpoint/2010/main" val="2980128108"/>
              </p:ext>
            </p:extLst>
          </p:nvPr>
        </p:nvGraphicFramePr>
        <p:xfrm>
          <a:off x="0" y="1218584"/>
          <a:ext cx="7199314" cy="3821729"/>
        </p:xfrm>
        <a:graphic>
          <a:graphicData uri="http://schemas.openxmlformats.org/drawingml/2006/table">
            <a:tbl>
              <a:tblPr firstRow="1" bandRow="1">
                <a:tableStyleId>{BC89EF96-8CEA-46FF-86C4-4CE0E7609802}</a:tableStyleId>
              </a:tblPr>
              <a:tblGrid>
                <a:gridCol w="7199314">
                  <a:extLst>
                    <a:ext uri="{9D8B030D-6E8A-4147-A177-3AD203B41FA5}">
                      <a16:colId xmlns:a16="http://schemas.microsoft.com/office/drawing/2014/main" val="20000"/>
                    </a:ext>
                  </a:extLst>
                </a:gridCol>
              </a:tblGrid>
              <a:tr h="1307868">
                <a:tc>
                  <a:txBody>
                    <a:bodyPr/>
                    <a:lstStyle/>
                    <a:p>
                      <a:pPr algn="ctr"/>
                      <a:r>
                        <a:rPr lang="tr-TR" sz="1400" dirty="0" smtClean="0">
                          <a:solidFill>
                            <a:schemeClr val="tx2">
                              <a:lumMod val="75000"/>
                            </a:schemeClr>
                          </a:solidFill>
                          <a:latin typeface="Times New Roman" pitchFamily="18" charset="0"/>
                          <a:cs typeface="Times New Roman" pitchFamily="18" charset="0"/>
                        </a:rPr>
                        <a:t>5510 SONRASI İDARİ PERSONEL MAAŞ HESAPLAMASI-1</a:t>
                      </a:r>
                      <a:endParaRPr lang="tr-TR" sz="1400" dirty="0">
                        <a:solidFill>
                          <a:schemeClr val="tx2">
                            <a:lumMod val="75000"/>
                          </a:schemeClr>
                        </a:solidFill>
                        <a:latin typeface="Times New Roman" pitchFamily="18" charset="0"/>
                        <a:cs typeface="Times New Roman" pitchFamily="18" charset="0"/>
                      </a:endParaRPr>
                    </a:p>
                  </a:txBody>
                  <a:tcPr marL="64804" marR="64804" marT="32397" marB="32397"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6988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100" b="1" i="0" dirty="0" smtClean="0">
                          <a:solidFill>
                            <a:srgbClr val="002060"/>
                          </a:solidFill>
                          <a:effectLst/>
                          <a:latin typeface="Times New Roman" pitchFamily="18" charset="0"/>
                          <a:cs typeface="Times New Roman" pitchFamily="18" charset="0"/>
                        </a:rPr>
                        <a:t>HAKEDİŞ</a:t>
                      </a:r>
                    </a:p>
                  </a:txBody>
                  <a:tcPr marL="64804" marR="64804" marT="32397" marB="32397"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1814963">
                <a:tc>
                  <a:txBody>
                    <a:bodyPr/>
                    <a:lstStyle/>
                    <a:p>
                      <a:pPr marL="0" marR="0" indent="0" algn="just" defTabSz="914400" rtl="0" eaLnBrk="1" fontAlgn="auto" latinLnBrk="0" hangingPunct="1">
                        <a:lnSpc>
                          <a:spcPct val="200000"/>
                        </a:lnSpc>
                        <a:spcBef>
                          <a:spcPts val="0"/>
                        </a:spcBef>
                        <a:spcAft>
                          <a:spcPts val="0"/>
                        </a:spcAft>
                        <a:buClrTx/>
                        <a:buSzTx/>
                        <a:buFontTx/>
                        <a:buNone/>
                        <a:tabLst/>
                        <a:defRPr/>
                      </a:pPr>
                      <a:r>
                        <a:rPr lang="tr-TR" sz="1100" b="1" i="0" dirty="0" smtClean="0">
                          <a:solidFill>
                            <a:srgbClr val="002060"/>
                          </a:solidFill>
                          <a:effectLst/>
                          <a:latin typeface="Times New Roman" pitchFamily="18" charset="0"/>
                          <a:cs typeface="Times New Roman" pitchFamily="18" charset="0"/>
                        </a:rPr>
                        <a:t>Aylık + Taban Aylık + Ek Gösterge + Kıdem Aylığı + Yan Ödeme Tazminatı + Özel Hizmet</a:t>
                      </a:r>
                    </a:p>
                    <a:p>
                      <a:pPr marL="0" marR="0" indent="0" algn="just" defTabSz="914400" rtl="0" eaLnBrk="1" fontAlgn="auto" latinLnBrk="0" hangingPunct="1">
                        <a:lnSpc>
                          <a:spcPct val="200000"/>
                        </a:lnSpc>
                        <a:spcBef>
                          <a:spcPts val="0"/>
                        </a:spcBef>
                        <a:spcAft>
                          <a:spcPts val="0"/>
                        </a:spcAft>
                        <a:buClrTx/>
                        <a:buSzTx/>
                        <a:buFontTx/>
                        <a:buNone/>
                        <a:tabLst/>
                        <a:defRPr/>
                      </a:pPr>
                      <a:r>
                        <a:rPr lang="tr-TR" sz="1100" b="1" i="0" dirty="0" smtClean="0">
                          <a:solidFill>
                            <a:srgbClr val="002060"/>
                          </a:solidFill>
                          <a:effectLst/>
                          <a:latin typeface="Times New Roman" pitchFamily="18" charset="0"/>
                          <a:cs typeface="Times New Roman" pitchFamily="18" charset="0"/>
                        </a:rPr>
                        <a:t>Tazminatı + Ek Ödeme + Aile Yardımı (Çalışmayan Eş için) + Aile Yardımı (Çocuk için) +</a:t>
                      </a:r>
                      <a:r>
                        <a:rPr lang="tr-TR" sz="1100" b="1" dirty="0" smtClean="0">
                          <a:solidFill>
                            <a:srgbClr val="002060"/>
                          </a:solidFill>
                          <a:latin typeface="Times New Roman" pitchFamily="18" charset="0"/>
                          <a:cs typeface="Times New Roman" pitchFamily="18" charset="0"/>
                        </a:rPr>
                        <a:t>Toplu</a:t>
                      </a:r>
                      <a:r>
                        <a:rPr lang="tr-TR" sz="1100" b="1" baseline="0" dirty="0" smtClean="0">
                          <a:solidFill>
                            <a:srgbClr val="002060"/>
                          </a:solidFill>
                          <a:latin typeface="Times New Roman" pitchFamily="18" charset="0"/>
                          <a:cs typeface="Times New Roman" pitchFamily="18" charset="0"/>
                        </a:rPr>
                        <a:t> Sözleşme Ödeneği +</a:t>
                      </a:r>
                      <a:r>
                        <a:rPr lang="tr-TR" sz="1100" b="1" i="0" dirty="0" smtClean="0">
                          <a:solidFill>
                            <a:srgbClr val="002060"/>
                          </a:solidFill>
                          <a:effectLst/>
                          <a:latin typeface="Times New Roman" pitchFamily="18" charset="0"/>
                          <a:cs typeface="Times New Roman" pitchFamily="18" charset="0"/>
                        </a:rPr>
                        <a:t> Makam Tazminatı + Görev Tazminatı + Yabancı Dil Tazminatı + Malullük, Yaşlılık, Ölüm Sigortası İşveren Payı (%11) + Sağlık Primi İşveren Payı (%7,5)</a:t>
                      </a:r>
                    </a:p>
                  </a:txBody>
                  <a:tcPr marL="64804" marR="64804" marT="32397" marB="32397"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475962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3 İçerik Yer Tutucusu"/>
          <p:cNvGraphicFramePr>
            <a:graphicFrameLocks/>
          </p:cNvGraphicFramePr>
          <p:nvPr>
            <p:extLst>
              <p:ext uri="{D42A27DB-BD31-4B8C-83A1-F6EECF244321}">
                <p14:modId xmlns:p14="http://schemas.microsoft.com/office/powerpoint/2010/main" val="4286109572"/>
              </p:ext>
            </p:extLst>
          </p:nvPr>
        </p:nvGraphicFramePr>
        <p:xfrm>
          <a:off x="0" y="1087728"/>
          <a:ext cx="7199314" cy="3952585"/>
        </p:xfrm>
        <a:graphic>
          <a:graphicData uri="http://schemas.openxmlformats.org/drawingml/2006/table">
            <a:tbl>
              <a:tblPr firstRow="1" bandRow="1">
                <a:tableStyleId>{5DA37D80-6434-44D0-A028-1B22A696006F}</a:tableStyleId>
              </a:tblPr>
              <a:tblGrid>
                <a:gridCol w="2308191">
                  <a:extLst>
                    <a:ext uri="{9D8B030D-6E8A-4147-A177-3AD203B41FA5}">
                      <a16:colId xmlns:a16="http://schemas.microsoft.com/office/drawing/2014/main" val="20000"/>
                    </a:ext>
                  </a:extLst>
                </a:gridCol>
                <a:gridCol w="4891123">
                  <a:extLst>
                    <a:ext uri="{9D8B030D-6E8A-4147-A177-3AD203B41FA5}">
                      <a16:colId xmlns:a16="http://schemas.microsoft.com/office/drawing/2014/main" val="20001"/>
                    </a:ext>
                  </a:extLst>
                </a:gridCol>
              </a:tblGrid>
              <a:tr h="245149">
                <a:tc gridSpan="2">
                  <a:txBody>
                    <a:bodyPr/>
                    <a:lstStyle/>
                    <a:p>
                      <a:pPr algn="ctr"/>
                      <a:r>
                        <a:rPr lang="tr-TR" sz="900" dirty="0" smtClean="0"/>
                        <a:t>5510 SONRASI İDARİ PERSONEL MAAŞ HESAPLAMASI-2</a:t>
                      </a:r>
                      <a:endParaRPr lang="tr-TR" sz="900" dirty="0">
                        <a:solidFill>
                          <a:schemeClr val="bg1"/>
                        </a:solidFill>
                        <a:latin typeface="Times New Roman" pitchFamily="18" charset="0"/>
                        <a:cs typeface="Times New Roman" pitchFamily="18" charset="0"/>
                      </a:endParaRPr>
                    </a:p>
                  </a:txBody>
                  <a:tcPr marL="64801" marR="64801" marT="32394" marB="32394" anchor="ctr">
                    <a:solidFill>
                      <a:schemeClr val="bg2"/>
                    </a:solidFill>
                  </a:tcPr>
                </a:tc>
                <a:tc hMerge="1">
                  <a:txBody>
                    <a:bodyPr/>
                    <a:lstStyle/>
                    <a:p>
                      <a:endParaRPr lang="tr-TR" dirty="0"/>
                    </a:p>
                  </a:txBody>
                  <a:tcPr>
                    <a:solidFill>
                      <a:schemeClr val="accent4">
                        <a:lumMod val="75000"/>
                      </a:schemeClr>
                    </a:solidFill>
                  </a:tcPr>
                </a:tc>
                <a:extLst>
                  <a:ext uri="{0D108BD9-81ED-4DB2-BD59-A6C34878D82A}">
                    <a16:rowId xmlns:a16="http://schemas.microsoft.com/office/drawing/2014/main" val="10000"/>
                  </a:ext>
                </a:extLst>
              </a:tr>
              <a:tr h="199344">
                <a:tc>
                  <a:txBody>
                    <a:bodyPr/>
                    <a:lstStyle/>
                    <a:p>
                      <a:pPr algn="just"/>
                      <a:r>
                        <a:rPr lang="tr-TR" sz="900" b="1" dirty="0" smtClean="0">
                          <a:solidFill>
                            <a:schemeClr val="bg1"/>
                          </a:solidFill>
                        </a:rPr>
                        <a:t>En </a:t>
                      </a:r>
                      <a:r>
                        <a:rPr lang="tr-TR" sz="900" b="1" baseline="0" dirty="0" smtClean="0">
                          <a:solidFill>
                            <a:schemeClr val="bg1"/>
                          </a:solidFill>
                        </a:rPr>
                        <a:t>Yüksek Devlet Memuru Aylığı</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900" b="1" dirty="0" smtClean="0">
                          <a:solidFill>
                            <a:schemeClr val="bg1"/>
                          </a:solidFill>
                          <a:effectLst/>
                        </a:rPr>
                        <a:t>( 1500 + 8000 ) X Aylık Katsayısı</a:t>
                      </a:r>
                      <a:endParaRPr lang="tr-TR" sz="900" b="1" i="0" dirty="0" smtClean="0">
                        <a:solidFill>
                          <a:schemeClr val="bg1"/>
                        </a:solidFill>
                        <a:effectLst/>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01"/>
                  </a:ext>
                </a:extLst>
              </a:tr>
              <a:tr h="199344">
                <a:tc>
                  <a:txBody>
                    <a:bodyPr/>
                    <a:lstStyle/>
                    <a:p>
                      <a:r>
                        <a:rPr lang="tr-TR" sz="900" b="1" dirty="0" smtClean="0">
                          <a:solidFill>
                            <a:schemeClr val="bg1"/>
                          </a:solidFill>
                        </a:rPr>
                        <a:t>Aylık</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r>
                        <a:rPr lang="tr-TR" sz="900" b="1" kern="1200" baseline="0" dirty="0" smtClean="0">
                          <a:solidFill>
                            <a:schemeClr val="bg1"/>
                          </a:solidFill>
                        </a:rPr>
                        <a:t>Aylık Gösterge x Aylık Katsayı</a:t>
                      </a:r>
                      <a:endParaRPr lang="tr-TR" sz="900" b="1" dirty="0">
                        <a:solidFill>
                          <a:schemeClr val="bg1"/>
                        </a:solidFill>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02"/>
                  </a:ext>
                </a:extLst>
              </a:tr>
              <a:tr h="199344">
                <a:tc>
                  <a:txBody>
                    <a:bodyPr/>
                    <a:lstStyle/>
                    <a:p>
                      <a:r>
                        <a:rPr lang="tr-TR" sz="900" b="1" dirty="0" smtClean="0">
                          <a:solidFill>
                            <a:schemeClr val="bg1"/>
                          </a:solidFill>
                        </a:rPr>
                        <a:t>Taban</a:t>
                      </a:r>
                      <a:r>
                        <a:rPr lang="tr-TR" sz="900" b="1" baseline="0" dirty="0" smtClean="0">
                          <a:solidFill>
                            <a:schemeClr val="bg1"/>
                          </a:solidFill>
                        </a:rPr>
                        <a:t> Aylığı</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r>
                        <a:rPr lang="tr-TR" sz="900" b="1" kern="1200" baseline="0" dirty="0" smtClean="0">
                          <a:solidFill>
                            <a:schemeClr val="bg1"/>
                          </a:solidFill>
                        </a:rPr>
                        <a:t>Taban Aylık Göstergesi  1000 x Taban Aylık Katsayısı</a:t>
                      </a:r>
                      <a:endParaRPr lang="tr-TR" sz="900" b="1" dirty="0">
                        <a:solidFill>
                          <a:schemeClr val="bg1"/>
                        </a:solidFill>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03"/>
                  </a:ext>
                </a:extLst>
              </a:tr>
              <a:tr h="199344">
                <a:tc>
                  <a:txBody>
                    <a:bodyPr/>
                    <a:lstStyle/>
                    <a:p>
                      <a:r>
                        <a:rPr lang="tr-TR" sz="900" b="1" dirty="0" smtClean="0">
                          <a:solidFill>
                            <a:schemeClr val="bg1"/>
                          </a:solidFill>
                        </a:rPr>
                        <a:t>Ek Gösterge Aylığı</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r>
                        <a:rPr lang="tr-TR" sz="900" b="1" kern="1200" baseline="0" dirty="0" smtClean="0">
                          <a:solidFill>
                            <a:schemeClr val="bg1"/>
                          </a:solidFill>
                        </a:rPr>
                        <a:t>Ek Gösterge  x Aylık Katsayı</a:t>
                      </a:r>
                      <a:endParaRPr lang="tr-TR" sz="900" b="1" kern="1200" baseline="0" dirty="0" smtClean="0">
                        <a:solidFill>
                          <a:schemeClr val="bg1"/>
                        </a:solidFill>
                        <a:latin typeface="Times New Roman" pitchFamily="18" charset="0"/>
                        <a:ea typeface="+mn-ea"/>
                        <a:cs typeface="Times New Roman" pitchFamily="18" charset="0"/>
                      </a:endParaRPr>
                    </a:p>
                  </a:txBody>
                  <a:tcPr marL="64801" marR="64801" marT="32394" marB="32394" anchor="ctr"/>
                </a:tc>
                <a:extLst>
                  <a:ext uri="{0D108BD9-81ED-4DB2-BD59-A6C34878D82A}">
                    <a16:rowId xmlns:a16="http://schemas.microsoft.com/office/drawing/2014/main" val="10004"/>
                  </a:ext>
                </a:extLst>
              </a:tr>
              <a:tr h="199344">
                <a:tc>
                  <a:txBody>
                    <a:bodyPr/>
                    <a:lstStyle/>
                    <a:p>
                      <a:r>
                        <a:rPr lang="tr-TR" sz="900" b="1" dirty="0" smtClean="0">
                          <a:solidFill>
                            <a:schemeClr val="bg1"/>
                          </a:solidFill>
                        </a:rPr>
                        <a:t>Kıdem Aylığı</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r>
                        <a:rPr lang="tr-TR" sz="900" b="1" kern="1200" baseline="0" dirty="0" smtClean="0">
                          <a:solidFill>
                            <a:schemeClr val="bg1"/>
                          </a:solidFill>
                        </a:rPr>
                        <a:t>Kıdem Yılı x 20 x Aylık Katsayı (En Fazla 25 Yıl İçin Verilir)</a:t>
                      </a:r>
                      <a:endParaRPr lang="tr-TR" sz="900" b="1" dirty="0">
                        <a:solidFill>
                          <a:schemeClr val="bg1"/>
                        </a:solidFill>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05"/>
                  </a:ext>
                </a:extLst>
              </a:tr>
              <a:tr h="199344">
                <a:tc>
                  <a:txBody>
                    <a:bodyPr/>
                    <a:lstStyle/>
                    <a:p>
                      <a:r>
                        <a:rPr lang="tr-TR" sz="900" b="1" dirty="0" smtClean="0">
                          <a:solidFill>
                            <a:schemeClr val="bg1"/>
                          </a:solidFill>
                        </a:rPr>
                        <a:t>Yan Ödeme Aylığı</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r>
                        <a:rPr lang="tr-TR" sz="900" b="1" kern="1200" baseline="0" dirty="0" smtClean="0">
                          <a:solidFill>
                            <a:schemeClr val="bg1"/>
                          </a:solidFill>
                        </a:rPr>
                        <a:t>Yan Ödeme Puanı x Yan Ödeme Katsayısı</a:t>
                      </a:r>
                      <a:endParaRPr lang="tr-TR" sz="900" b="1" dirty="0">
                        <a:solidFill>
                          <a:schemeClr val="bg1"/>
                        </a:solidFill>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06"/>
                  </a:ext>
                </a:extLst>
              </a:tr>
              <a:tr h="199344">
                <a:tc>
                  <a:txBody>
                    <a:bodyPr/>
                    <a:lstStyle/>
                    <a:p>
                      <a:r>
                        <a:rPr lang="tr-TR" sz="900" b="1" dirty="0" smtClean="0">
                          <a:solidFill>
                            <a:schemeClr val="bg1"/>
                          </a:solidFill>
                        </a:rPr>
                        <a:t>Özel Hizmet Tazminatı</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b="1" dirty="0" smtClean="0">
                          <a:solidFill>
                            <a:schemeClr val="bg1"/>
                          </a:solidFill>
                          <a:effectLst/>
                        </a:rPr>
                        <a:t>En Yüksek Devlet Memuru Aylığı  X Tazminat Oranı %</a:t>
                      </a:r>
                      <a:endParaRPr lang="tr-TR" sz="900" b="1" dirty="0" smtClean="0">
                        <a:solidFill>
                          <a:schemeClr val="bg1"/>
                        </a:solidFill>
                        <a:latin typeface="Times New Roman" pitchFamily="18" charset="0"/>
                        <a:ea typeface="Times New Roman"/>
                        <a:cs typeface="Times New Roman" pitchFamily="18" charset="0"/>
                      </a:endParaRPr>
                    </a:p>
                  </a:txBody>
                  <a:tcPr marL="64801" marR="64801" marT="32394" marB="32394" anchor="ctr"/>
                </a:tc>
                <a:extLst>
                  <a:ext uri="{0D108BD9-81ED-4DB2-BD59-A6C34878D82A}">
                    <a16:rowId xmlns:a16="http://schemas.microsoft.com/office/drawing/2014/main" val="10007"/>
                  </a:ext>
                </a:extLst>
              </a:tr>
              <a:tr h="191031">
                <a:tc>
                  <a:txBody>
                    <a:bodyPr/>
                    <a:lstStyle/>
                    <a:p>
                      <a:r>
                        <a:rPr lang="tr-TR" sz="900" b="1" dirty="0" smtClean="0">
                          <a:solidFill>
                            <a:schemeClr val="bg1"/>
                          </a:solidFill>
                        </a:rPr>
                        <a:t>Ek</a:t>
                      </a:r>
                      <a:r>
                        <a:rPr lang="tr-TR" sz="900" b="1" baseline="0" dirty="0" smtClean="0">
                          <a:solidFill>
                            <a:schemeClr val="bg1"/>
                          </a:solidFill>
                        </a:rPr>
                        <a:t> Ödeme</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b="1" dirty="0" smtClean="0">
                          <a:solidFill>
                            <a:schemeClr val="bg1"/>
                          </a:solidFill>
                          <a:effectLst/>
                        </a:rPr>
                        <a:t>En Yüksek Devlet Memuru Aylığı  X  Ek Ödeme Oranı %</a:t>
                      </a:r>
                      <a:endParaRPr lang="tr-TR" sz="900" b="1" dirty="0" smtClean="0">
                        <a:solidFill>
                          <a:schemeClr val="bg1"/>
                        </a:solidFill>
                        <a:latin typeface="Times New Roman" pitchFamily="18" charset="0"/>
                        <a:ea typeface="Times New Roman"/>
                        <a:cs typeface="Times New Roman" pitchFamily="18" charset="0"/>
                      </a:endParaRPr>
                    </a:p>
                  </a:txBody>
                  <a:tcPr marL="64801" marR="64801" marT="32394" marB="32394" anchor="ctr"/>
                </a:tc>
                <a:extLst>
                  <a:ext uri="{0D108BD9-81ED-4DB2-BD59-A6C34878D82A}">
                    <a16:rowId xmlns:a16="http://schemas.microsoft.com/office/drawing/2014/main" val="10008"/>
                  </a:ext>
                </a:extLst>
              </a:tr>
              <a:tr h="191031">
                <a:tc>
                  <a:txBody>
                    <a:bodyPr/>
                    <a:lstStyle/>
                    <a:p>
                      <a:r>
                        <a:rPr lang="tr-TR" sz="900" b="1" dirty="0" smtClean="0">
                          <a:solidFill>
                            <a:schemeClr val="bg1"/>
                          </a:solidFill>
                        </a:rPr>
                        <a:t>İlave Seyyanen Ödeme</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b="1" dirty="0" smtClean="0">
                          <a:solidFill>
                            <a:schemeClr val="bg1"/>
                          </a:solidFill>
                        </a:rPr>
                        <a:t>15965</a:t>
                      </a:r>
                      <a:r>
                        <a:rPr lang="tr-TR" sz="900" b="1" baseline="0" dirty="0" smtClean="0">
                          <a:solidFill>
                            <a:schemeClr val="bg1"/>
                          </a:solidFill>
                        </a:rPr>
                        <a:t> X Memur Maaş Katsayısı</a:t>
                      </a:r>
                      <a:endParaRPr lang="tr-TR" sz="900" b="1" dirty="0" smtClean="0">
                        <a:solidFill>
                          <a:schemeClr val="bg1"/>
                        </a:solidFill>
                        <a:latin typeface="Times New Roman" pitchFamily="18" charset="0"/>
                        <a:ea typeface="Times New Roman"/>
                        <a:cs typeface="Times New Roman" pitchFamily="18" charset="0"/>
                      </a:endParaRPr>
                    </a:p>
                  </a:txBody>
                  <a:tcPr marL="64801" marR="64801" marT="32394" marB="32394" anchor="ctr"/>
                </a:tc>
                <a:extLst>
                  <a:ext uri="{0D108BD9-81ED-4DB2-BD59-A6C34878D82A}">
                    <a16:rowId xmlns:a16="http://schemas.microsoft.com/office/drawing/2014/main" val="880790121"/>
                  </a:ext>
                </a:extLst>
              </a:tr>
              <a:tr h="199344">
                <a:tc>
                  <a:txBody>
                    <a:bodyPr/>
                    <a:lstStyle/>
                    <a:p>
                      <a:r>
                        <a:rPr lang="tr-TR" sz="900" b="1" dirty="0" smtClean="0">
                          <a:solidFill>
                            <a:schemeClr val="bg1"/>
                          </a:solidFill>
                        </a:rPr>
                        <a:t>Eş</a:t>
                      </a:r>
                      <a:r>
                        <a:rPr lang="tr-TR" sz="900" b="1" baseline="0" dirty="0" smtClean="0">
                          <a:solidFill>
                            <a:schemeClr val="bg1"/>
                          </a:solidFill>
                        </a:rPr>
                        <a:t> Yardımı</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r>
                        <a:rPr lang="tr-TR" sz="900" b="1" kern="1200" baseline="0" dirty="0" smtClean="0">
                          <a:solidFill>
                            <a:schemeClr val="bg1"/>
                          </a:solidFill>
                        </a:rPr>
                        <a:t>2134 x Aylık Katsayı</a:t>
                      </a:r>
                      <a:endParaRPr lang="tr-TR" sz="900" b="1" dirty="0">
                        <a:solidFill>
                          <a:schemeClr val="bg1"/>
                        </a:solidFill>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09"/>
                  </a:ext>
                </a:extLst>
              </a:tr>
              <a:tr h="199344">
                <a:tc>
                  <a:txBody>
                    <a:bodyPr/>
                    <a:lstStyle/>
                    <a:p>
                      <a:r>
                        <a:rPr lang="tr-TR" sz="900" b="1" dirty="0" smtClean="0">
                          <a:solidFill>
                            <a:schemeClr val="bg1"/>
                          </a:solidFill>
                        </a:rPr>
                        <a:t>Çocuk</a:t>
                      </a:r>
                      <a:r>
                        <a:rPr lang="tr-TR" sz="900" b="1" baseline="0" dirty="0" smtClean="0">
                          <a:solidFill>
                            <a:schemeClr val="bg1"/>
                          </a:solidFill>
                        </a:rPr>
                        <a:t> Yardımı</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r>
                        <a:rPr lang="tr-TR" sz="900" b="1" kern="1200" baseline="0" dirty="0" smtClean="0">
                          <a:solidFill>
                            <a:schemeClr val="bg1"/>
                          </a:solidFill>
                        </a:rPr>
                        <a:t>0-6 yaş için  500 x Aylık Katsayı, 6 yaşından büyük 250 x Aylık Katsayı</a:t>
                      </a:r>
                      <a:endParaRPr lang="tr-TR" sz="900" b="1" dirty="0">
                        <a:solidFill>
                          <a:schemeClr val="bg1"/>
                        </a:solidFill>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10"/>
                  </a:ext>
                </a:extLst>
              </a:tr>
              <a:tr h="199344">
                <a:tc>
                  <a:txBody>
                    <a:bodyPr/>
                    <a:lstStyle/>
                    <a:p>
                      <a:r>
                        <a:rPr lang="tr-TR" sz="900" b="1" dirty="0" smtClean="0">
                          <a:solidFill>
                            <a:schemeClr val="bg1"/>
                          </a:solidFill>
                        </a:rPr>
                        <a:t>Toplu</a:t>
                      </a:r>
                      <a:r>
                        <a:rPr lang="tr-TR" sz="900" b="1" baseline="0" dirty="0" smtClean="0">
                          <a:solidFill>
                            <a:schemeClr val="bg1"/>
                          </a:solidFill>
                        </a:rPr>
                        <a:t> Sözleşme Ödeneği</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900" b="1" dirty="0" smtClean="0">
                          <a:solidFill>
                            <a:schemeClr val="bg1"/>
                          </a:solidFill>
                        </a:rPr>
                        <a:t>750 x Aylık katsayı  (Üç</a:t>
                      </a:r>
                      <a:r>
                        <a:rPr lang="tr-TR" sz="900" b="1" baseline="0" dirty="0" smtClean="0">
                          <a:solidFill>
                            <a:schemeClr val="bg1"/>
                          </a:solidFill>
                        </a:rPr>
                        <a:t> ayda bir)</a:t>
                      </a:r>
                      <a:endParaRPr lang="tr-TR" sz="900" b="1" dirty="0" smtClean="0">
                        <a:solidFill>
                          <a:schemeClr val="bg1"/>
                        </a:solidFill>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11"/>
                  </a:ext>
                </a:extLst>
              </a:tr>
              <a:tr h="199344">
                <a:tc>
                  <a:txBody>
                    <a:bodyPr/>
                    <a:lstStyle/>
                    <a:p>
                      <a:r>
                        <a:rPr lang="tr-TR" sz="900" b="1" dirty="0" smtClean="0">
                          <a:solidFill>
                            <a:schemeClr val="bg1"/>
                          </a:solidFill>
                        </a:rPr>
                        <a:t>Makam Tazminatı</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r>
                        <a:rPr lang="tr-TR" sz="900" b="1" kern="1200" baseline="0" dirty="0" smtClean="0">
                          <a:solidFill>
                            <a:schemeClr val="bg1"/>
                          </a:solidFill>
                        </a:rPr>
                        <a:t>Makam Tazminatı Göstergesi x Aylık Katsayı</a:t>
                      </a:r>
                      <a:endParaRPr lang="tr-TR" sz="900" b="1" dirty="0">
                        <a:solidFill>
                          <a:schemeClr val="bg1"/>
                        </a:solidFill>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12"/>
                  </a:ext>
                </a:extLst>
              </a:tr>
              <a:tr h="199344">
                <a:tc>
                  <a:txBody>
                    <a:bodyPr/>
                    <a:lstStyle/>
                    <a:p>
                      <a:pPr algn="just"/>
                      <a:r>
                        <a:rPr lang="tr-TR" sz="900" b="1" dirty="0" smtClean="0">
                          <a:solidFill>
                            <a:schemeClr val="bg1"/>
                          </a:solidFill>
                        </a:rPr>
                        <a:t>Görev Tazminatı</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900" b="1" kern="1200" baseline="0" dirty="0" smtClean="0">
                          <a:solidFill>
                            <a:schemeClr val="bg1"/>
                          </a:solidFill>
                        </a:rPr>
                        <a:t>Görev Tazminatı Göstergesi x Aylık Katsayı</a:t>
                      </a:r>
                      <a:endParaRPr lang="tr-TR" sz="900" b="1" dirty="0" smtClean="0">
                        <a:solidFill>
                          <a:schemeClr val="bg1"/>
                        </a:solidFill>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13"/>
                  </a:ext>
                </a:extLst>
              </a:tr>
              <a:tr h="199344">
                <a:tc>
                  <a:txBody>
                    <a:bodyPr/>
                    <a:lstStyle/>
                    <a:p>
                      <a:r>
                        <a:rPr lang="tr-TR" sz="900" b="1" dirty="0" smtClean="0">
                          <a:solidFill>
                            <a:schemeClr val="bg1"/>
                          </a:solidFill>
                        </a:rPr>
                        <a:t>Yabancı</a:t>
                      </a:r>
                      <a:r>
                        <a:rPr lang="tr-TR" sz="900" b="1" baseline="0" dirty="0" smtClean="0">
                          <a:solidFill>
                            <a:schemeClr val="bg1"/>
                          </a:solidFill>
                        </a:rPr>
                        <a:t> Dil Tazminatı</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r>
                        <a:rPr lang="tr-TR" sz="900" b="1" kern="1200" baseline="0" dirty="0" smtClean="0">
                          <a:solidFill>
                            <a:schemeClr val="bg1"/>
                          </a:solidFill>
                        </a:rPr>
                        <a:t>Yabancı Dil Tazminat Göstergesi x Aylık Katsayı</a:t>
                      </a:r>
                      <a:endParaRPr lang="tr-TR" sz="900" b="1" dirty="0">
                        <a:solidFill>
                          <a:schemeClr val="bg1"/>
                        </a:solidFill>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14"/>
                  </a:ext>
                </a:extLst>
              </a:tr>
              <a:tr h="320777">
                <a:tc>
                  <a:txBody>
                    <a:bodyPr/>
                    <a:lstStyle/>
                    <a:p>
                      <a:r>
                        <a:rPr lang="tr-TR" sz="900" b="1" dirty="0" smtClean="0">
                          <a:solidFill>
                            <a:schemeClr val="bg1"/>
                          </a:solidFill>
                          <a:effectLst/>
                        </a:rPr>
                        <a:t>Malullük, Yaşlılık, Ölüm Sigortası İşveren Payı</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r>
                        <a:rPr lang="tr-TR" sz="900" b="1" dirty="0" smtClean="0">
                          <a:solidFill>
                            <a:schemeClr val="bg1"/>
                          </a:solidFill>
                        </a:rPr>
                        <a:t>[Aylık + Taban Aylık + Ek Gösterge + Kıdem Aylığı + Özel Hizmet Tazminatı + Makam Tazminatı + Görev Tazminatı] x %11</a:t>
                      </a:r>
                      <a:endParaRPr lang="tr-TR" sz="900" b="1" dirty="0" smtClean="0">
                        <a:solidFill>
                          <a:schemeClr val="bg1"/>
                        </a:solidFill>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15"/>
                  </a:ext>
                </a:extLst>
              </a:tr>
              <a:tr h="320777">
                <a:tc>
                  <a:txBody>
                    <a:bodyPr/>
                    <a:lstStyle/>
                    <a:p>
                      <a:r>
                        <a:rPr lang="tr-TR" sz="900" b="1" dirty="0" smtClean="0">
                          <a:solidFill>
                            <a:schemeClr val="bg1"/>
                          </a:solidFill>
                          <a:effectLst/>
                        </a:rPr>
                        <a:t>Sağlık Primi İşveren Payı </a:t>
                      </a:r>
                      <a:endParaRPr lang="tr-TR" sz="900" b="1" dirty="0">
                        <a:solidFill>
                          <a:schemeClr val="bg1"/>
                        </a:solidFill>
                        <a:latin typeface="Times New Roman" pitchFamily="18" charset="0"/>
                        <a:cs typeface="Times New Roman" pitchFamily="18" charset="0"/>
                      </a:endParaRPr>
                    </a:p>
                  </a:txBody>
                  <a:tcPr marL="64801" marR="64801" marT="32394" marB="32394" anchor="ctr"/>
                </a:tc>
                <a:tc>
                  <a:txBody>
                    <a:bodyPr/>
                    <a:lstStyle/>
                    <a:p>
                      <a:r>
                        <a:rPr lang="tr-TR" sz="900" b="1" dirty="0" smtClean="0">
                          <a:solidFill>
                            <a:schemeClr val="bg1"/>
                          </a:solidFill>
                        </a:rPr>
                        <a:t>[Aylık + Taban Aylık + Ek Gösterge + Kıdem Aylığı + Özel Hizmet Tazminatı + Makam Tazminatı + Görev Tazminatı] x%7,5</a:t>
                      </a:r>
                      <a:endParaRPr lang="tr-TR" sz="900" b="1" dirty="0">
                        <a:solidFill>
                          <a:schemeClr val="bg1"/>
                        </a:solidFill>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8652877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3 İçerik Yer Tutucusu"/>
          <p:cNvGraphicFramePr>
            <a:graphicFrameLocks/>
          </p:cNvGraphicFramePr>
          <p:nvPr>
            <p:extLst>
              <p:ext uri="{D42A27DB-BD31-4B8C-83A1-F6EECF244321}">
                <p14:modId xmlns:p14="http://schemas.microsoft.com/office/powerpoint/2010/main" val="2735003633"/>
              </p:ext>
            </p:extLst>
          </p:nvPr>
        </p:nvGraphicFramePr>
        <p:xfrm>
          <a:off x="-1" y="1118285"/>
          <a:ext cx="7199313" cy="3922988"/>
        </p:xfrm>
        <a:graphic>
          <a:graphicData uri="http://schemas.openxmlformats.org/drawingml/2006/table">
            <a:tbl>
              <a:tblPr firstRow="1" bandRow="1">
                <a:tableStyleId>{BC89EF96-8CEA-46FF-86C4-4CE0E7609802}</a:tableStyleId>
              </a:tblPr>
              <a:tblGrid>
                <a:gridCol w="2166831">
                  <a:extLst>
                    <a:ext uri="{9D8B030D-6E8A-4147-A177-3AD203B41FA5}">
                      <a16:colId xmlns:a16="http://schemas.microsoft.com/office/drawing/2014/main" val="20000"/>
                    </a:ext>
                  </a:extLst>
                </a:gridCol>
                <a:gridCol w="5032482">
                  <a:extLst>
                    <a:ext uri="{9D8B030D-6E8A-4147-A177-3AD203B41FA5}">
                      <a16:colId xmlns:a16="http://schemas.microsoft.com/office/drawing/2014/main" val="20001"/>
                    </a:ext>
                  </a:extLst>
                </a:gridCol>
              </a:tblGrid>
              <a:tr h="692505">
                <a:tc gridSpan="2">
                  <a:txBody>
                    <a:bodyPr/>
                    <a:lstStyle/>
                    <a:p>
                      <a:pPr algn="ctr"/>
                      <a:r>
                        <a:rPr lang="tr-TR" sz="1100" dirty="0" smtClean="0">
                          <a:solidFill>
                            <a:schemeClr val="tx1"/>
                          </a:solidFill>
                          <a:latin typeface="Times New Roman" pitchFamily="18" charset="0"/>
                          <a:cs typeface="Times New Roman" pitchFamily="18" charset="0"/>
                        </a:rPr>
                        <a:t>5510 SONRASI İDARİ PERSONEL MAAŞ HESAPLAMASI-3</a:t>
                      </a:r>
                      <a:endParaRPr lang="tr-TR" sz="1100" dirty="0">
                        <a:solidFill>
                          <a:schemeClr val="tx1"/>
                        </a:solidFill>
                        <a:latin typeface="Times New Roman" pitchFamily="18" charset="0"/>
                        <a:cs typeface="Times New Roman" pitchFamily="18" charset="0"/>
                      </a:endParaRPr>
                    </a:p>
                  </a:txBody>
                  <a:tcPr marL="64801" marR="64801"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2"/>
                    </a:solidFill>
                  </a:tcPr>
                </a:tc>
                <a:tc hMerge="1">
                  <a:txBody>
                    <a:bodyPr/>
                    <a:lstStyle/>
                    <a:p>
                      <a:endParaRPr lang="tr-TR" dirty="0">
                        <a:solidFill>
                          <a:schemeClr val="bg1"/>
                        </a:solidFill>
                      </a:endParaRPr>
                    </a:p>
                  </a:txBody>
                  <a:tcPr>
                    <a:solidFill>
                      <a:schemeClr val="accent4">
                        <a:lumMod val="75000"/>
                      </a:schemeClr>
                    </a:solidFill>
                  </a:tcPr>
                </a:tc>
                <a:extLst>
                  <a:ext uri="{0D108BD9-81ED-4DB2-BD59-A6C34878D82A}">
                    <a16:rowId xmlns:a16="http://schemas.microsoft.com/office/drawing/2014/main" val="10000"/>
                  </a:ext>
                </a:extLst>
              </a:tr>
              <a:tr h="425850">
                <a:tc gridSpan="2">
                  <a:txBody>
                    <a:bodyPr/>
                    <a:lstStyle/>
                    <a:p>
                      <a:pPr algn="ctr"/>
                      <a:r>
                        <a:rPr lang="tr-TR" sz="1000" b="1" i="0" dirty="0" smtClean="0">
                          <a:solidFill>
                            <a:schemeClr val="bg1"/>
                          </a:solidFill>
                          <a:effectLst/>
                          <a:latin typeface="Times New Roman" pitchFamily="18" charset="0"/>
                          <a:cs typeface="Times New Roman" pitchFamily="18" charset="0"/>
                        </a:rPr>
                        <a:t>KESİNTİLER</a:t>
                      </a:r>
                    </a:p>
                  </a:txBody>
                  <a:tcPr marL="64801" marR="64801"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1400" b="1" i="0" dirty="0" smtClean="0">
                        <a:solidFill>
                          <a:srgbClr val="002060"/>
                        </a:solidFill>
                        <a:effectLst/>
                        <a:latin typeface="Times New Roman" pitchFamily="18" charset="0"/>
                        <a:cs typeface="Times New Roman" pitchFamily="18" charset="0"/>
                      </a:endParaRPr>
                    </a:p>
                  </a:txBody>
                  <a:tcPr marL="91439" marR="91439" marT="45710" marB="45710"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899016">
                <a:tc gridSpan="2">
                  <a:txBody>
                    <a:bodyPr/>
                    <a:lstStyle/>
                    <a:p>
                      <a:pPr algn="just"/>
                      <a:r>
                        <a:rPr lang="tr-TR" sz="1000" b="1" dirty="0" smtClean="0">
                          <a:solidFill>
                            <a:schemeClr val="bg1"/>
                          </a:solidFill>
                          <a:latin typeface="Times New Roman" pitchFamily="18" charset="0"/>
                          <a:cs typeface="Times New Roman" pitchFamily="18" charset="0"/>
                        </a:rPr>
                        <a:t>Gelir Vergisi + Damga Vergisi +  Malullük, Yaşlılık, Ölüm Sigortası İşveren Payı (%11) + Sağlık Primi İşveren Payı (%7,5) + Malullük, Yaşlılık, Ölüm Sigortası Sigortalı Payı (%9)+Sağlık Primi Sigortalı Payı (%5) + Sendika Aidatı + Kefalet Aidatı (</a:t>
                      </a:r>
                      <a:r>
                        <a:rPr lang="tr-TR" sz="1000" b="1" dirty="0" err="1" smtClean="0">
                          <a:solidFill>
                            <a:schemeClr val="bg1"/>
                          </a:solidFill>
                          <a:latin typeface="Times New Roman" pitchFamily="18" charset="0"/>
                          <a:cs typeface="Times New Roman" pitchFamily="18" charset="0"/>
                        </a:rPr>
                        <a:t>Kefaletli</a:t>
                      </a:r>
                      <a:r>
                        <a:rPr lang="tr-TR" sz="1000" b="1" dirty="0" smtClean="0">
                          <a:solidFill>
                            <a:schemeClr val="bg1"/>
                          </a:solidFill>
                          <a:latin typeface="Times New Roman" pitchFamily="18" charset="0"/>
                          <a:cs typeface="Times New Roman" pitchFamily="18" charset="0"/>
                        </a:rPr>
                        <a:t> Görevler için)</a:t>
                      </a:r>
                      <a:endParaRPr lang="tr-TR" sz="1000" b="1" dirty="0">
                        <a:solidFill>
                          <a:schemeClr val="bg1"/>
                        </a:solidFill>
                        <a:latin typeface="Times New Roman" pitchFamily="18" charset="0"/>
                        <a:cs typeface="Times New Roman" pitchFamily="18" charset="0"/>
                      </a:endParaRPr>
                    </a:p>
                  </a:txBody>
                  <a:tcPr marL="64801" marR="64801"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tc hMerge="1">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4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39" marR="91439" marT="45710" marB="45710"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407045">
                <a:tc>
                  <a:txBody>
                    <a:bodyPr/>
                    <a:lstStyle/>
                    <a:p>
                      <a:pPr algn="just"/>
                      <a:r>
                        <a:rPr lang="tr-TR" sz="1000" b="1" dirty="0" smtClean="0">
                          <a:solidFill>
                            <a:schemeClr val="bg1"/>
                          </a:solidFill>
                          <a:latin typeface="Times New Roman" pitchFamily="18" charset="0"/>
                          <a:cs typeface="Times New Roman" pitchFamily="18" charset="0"/>
                        </a:rPr>
                        <a:t>Gelir Vergisi İstisnası</a:t>
                      </a:r>
                      <a:endParaRPr lang="tr-TR" sz="1000" b="1" dirty="0">
                        <a:solidFill>
                          <a:schemeClr val="bg1"/>
                        </a:solidFill>
                        <a:latin typeface="Times New Roman" pitchFamily="18" charset="0"/>
                        <a:cs typeface="Times New Roman" pitchFamily="18" charset="0"/>
                      </a:endParaRPr>
                    </a:p>
                  </a:txBody>
                  <a:tcPr marL="64801" marR="64801"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000" b="1" u="none" strike="noStrike" cap="none" normalizeH="0" baseline="0" dirty="0" smtClean="0">
                          <a:ln>
                            <a:noFill/>
                          </a:ln>
                          <a:solidFill>
                            <a:schemeClr val="bg1"/>
                          </a:solidFill>
                          <a:effectLst/>
                          <a:latin typeface="Times New Roman" pitchFamily="18" charset="0"/>
                          <a:cs typeface="Times New Roman" pitchFamily="18" charset="0"/>
                        </a:rPr>
                        <a:t>Asgari Ücrete bağlı olarak hesaplanır. Asgari Ücretten kesilen gelir vergisi kadar gelir vergisi tutarından indirim yapılır.</a:t>
                      </a:r>
                      <a:endParaRPr kumimoji="0" lang="tr-TR" sz="1000" b="1" i="0" u="none" strike="noStrike" cap="none" normalizeH="0" baseline="0" dirty="0" smtClean="0">
                        <a:ln>
                          <a:noFill/>
                        </a:ln>
                        <a:solidFill>
                          <a:schemeClr val="bg1"/>
                        </a:solidFill>
                        <a:effectLst/>
                        <a:latin typeface="Times New Roman" pitchFamily="18" charset="0"/>
                        <a:cs typeface="Times New Roman" pitchFamily="18" charset="0"/>
                      </a:endParaRPr>
                    </a:p>
                  </a:txBody>
                  <a:tcPr marL="64801" marR="64801"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3"/>
                  </a:ext>
                </a:extLst>
              </a:tr>
              <a:tr h="816509">
                <a:tc>
                  <a:txBody>
                    <a:bodyPr/>
                    <a:lstStyle/>
                    <a:p>
                      <a:pPr algn="just"/>
                      <a:r>
                        <a:rPr lang="tr-TR" sz="1000" b="1" dirty="0" smtClean="0">
                          <a:solidFill>
                            <a:schemeClr val="bg1"/>
                          </a:solidFill>
                          <a:latin typeface="Times New Roman" pitchFamily="18" charset="0"/>
                          <a:cs typeface="Times New Roman" pitchFamily="18" charset="0"/>
                        </a:rPr>
                        <a:t>Gelir Vergisi Kesintisi</a:t>
                      </a:r>
                      <a:endParaRPr lang="tr-TR" sz="1000" b="1" dirty="0">
                        <a:solidFill>
                          <a:schemeClr val="bg1"/>
                        </a:solidFill>
                        <a:latin typeface="Times New Roman" pitchFamily="18" charset="0"/>
                        <a:cs typeface="Times New Roman" pitchFamily="18" charset="0"/>
                      </a:endParaRPr>
                    </a:p>
                  </a:txBody>
                  <a:tcPr marL="64801" marR="64801"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tc>
                  <a:txBody>
                    <a:bodyPr/>
                    <a:lstStyle/>
                    <a:p>
                      <a:pPr algn="just"/>
                      <a:r>
                        <a:rPr lang="tr-TR" sz="1000" b="1" kern="1200" baseline="0" dirty="0" smtClean="0">
                          <a:solidFill>
                            <a:schemeClr val="bg1"/>
                          </a:solidFill>
                          <a:latin typeface="Times New Roman" pitchFamily="18" charset="0"/>
                          <a:cs typeface="Times New Roman" pitchFamily="18" charset="0"/>
                        </a:rPr>
                        <a:t>[(Aylık + Taban Aylık + Ek Gösterge + Kıdem Aylığı + Yan Ödeme Tazminatı - Malullük, Yaşlılık, Ölüm Sigortası Sigortalı Payı (%9) – Sağlık Primi Sigortalı Payı (%5) – Sendika Aidatı--Özel Sigorta Priminden Sağlanan Vergi İndirimi—Engelli indirimi) x Gelir Vergisi Oranı] – Gelir Vergisi İstisna Tutarı</a:t>
                      </a:r>
                    </a:p>
                  </a:txBody>
                  <a:tcPr marL="64801" marR="64801"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4"/>
                  </a:ext>
                </a:extLst>
              </a:tr>
              <a:tr h="682063">
                <a:tc>
                  <a:txBody>
                    <a:bodyPr/>
                    <a:lstStyle/>
                    <a:p>
                      <a:pPr algn="just"/>
                      <a:r>
                        <a:rPr lang="tr-TR" sz="1000" b="1" dirty="0" smtClean="0">
                          <a:solidFill>
                            <a:schemeClr val="bg1"/>
                          </a:solidFill>
                          <a:latin typeface="Times New Roman" pitchFamily="18" charset="0"/>
                          <a:cs typeface="Times New Roman" pitchFamily="18" charset="0"/>
                        </a:rPr>
                        <a:t>Damga</a:t>
                      </a:r>
                      <a:r>
                        <a:rPr lang="tr-TR" sz="1000" b="1" baseline="0" dirty="0" smtClean="0">
                          <a:solidFill>
                            <a:schemeClr val="bg1"/>
                          </a:solidFill>
                          <a:latin typeface="Times New Roman" pitchFamily="18" charset="0"/>
                          <a:cs typeface="Times New Roman" pitchFamily="18" charset="0"/>
                        </a:rPr>
                        <a:t> Vergisi Kesintisi</a:t>
                      </a:r>
                      <a:endParaRPr lang="tr-TR" sz="1000" b="1" dirty="0">
                        <a:solidFill>
                          <a:schemeClr val="bg1"/>
                        </a:solidFill>
                        <a:latin typeface="Times New Roman" pitchFamily="18" charset="0"/>
                        <a:cs typeface="Times New Roman" pitchFamily="18" charset="0"/>
                      </a:endParaRPr>
                    </a:p>
                  </a:txBody>
                  <a:tcPr marL="64801" marR="64801"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000" b="1" kern="1200" baseline="0" dirty="0" smtClean="0">
                          <a:solidFill>
                            <a:schemeClr val="bg1"/>
                          </a:solidFill>
                          <a:latin typeface="Times New Roman" pitchFamily="18" charset="0"/>
                          <a:cs typeface="Times New Roman" pitchFamily="18" charset="0"/>
                        </a:rPr>
                        <a:t>(Aylık + Taban Aylık + Ek Gösterge + Kıdem Aylığı + Yan Ödeme Tazminatı + Özel Hizmet Tazminatı + Ek Ödeme + Makam Tazminatı + Görev Tazminatı + </a:t>
                      </a:r>
                      <a:r>
                        <a:rPr lang="tr-TR" sz="1000" b="1" dirty="0" smtClean="0">
                          <a:solidFill>
                            <a:schemeClr val="bg1"/>
                          </a:solidFill>
                          <a:latin typeface="Times New Roman" pitchFamily="18" charset="0"/>
                          <a:cs typeface="Times New Roman" pitchFamily="18" charset="0"/>
                        </a:rPr>
                        <a:t>Toplu</a:t>
                      </a:r>
                      <a:r>
                        <a:rPr lang="tr-TR" sz="1000" b="1" baseline="0" dirty="0" smtClean="0">
                          <a:solidFill>
                            <a:schemeClr val="bg1"/>
                          </a:solidFill>
                          <a:latin typeface="Times New Roman" pitchFamily="18" charset="0"/>
                          <a:cs typeface="Times New Roman" pitchFamily="18" charset="0"/>
                        </a:rPr>
                        <a:t> Sözleşme Ödeneği + </a:t>
                      </a:r>
                      <a:r>
                        <a:rPr lang="tr-TR" sz="1000" b="1" kern="1200" baseline="0" dirty="0" smtClean="0">
                          <a:solidFill>
                            <a:schemeClr val="bg1"/>
                          </a:solidFill>
                          <a:latin typeface="Times New Roman" pitchFamily="18" charset="0"/>
                          <a:cs typeface="Times New Roman" pitchFamily="18" charset="0"/>
                        </a:rPr>
                        <a:t>Yabancı Dil Tazminatı) x Damga Vergisi Oranı</a:t>
                      </a:r>
                      <a:endParaRPr lang="tr-TR" sz="1000" b="1" dirty="0">
                        <a:solidFill>
                          <a:schemeClr val="bg1"/>
                        </a:solidFill>
                        <a:latin typeface="Times New Roman" pitchFamily="18" charset="0"/>
                        <a:cs typeface="Times New Roman" pitchFamily="18" charset="0"/>
                      </a:endParaRPr>
                    </a:p>
                  </a:txBody>
                  <a:tcPr marL="64801" marR="64801"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9018547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3 İçerik Yer Tutucusu"/>
          <p:cNvGraphicFramePr>
            <a:graphicFrameLocks/>
          </p:cNvGraphicFramePr>
          <p:nvPr>
            <p:extLst>
              <p:ext uri="{D42A27DB-BD31-4B8C-83A1-F6EECF244321}">
                <p14:modId xmlns:p14="http://schemas.microsoft.com/office/powerpoint/2010/main" val="647561255"/>
              </p:ext>
            </p:extLst>
          </p:nvPr>
        </p:nvGraphicFramePr>
        <p:xfrm>
          <a:off x="0" y="1268145"/>
          <a:ext cx="7199313" cy="3772168"/>
        </p:xfrm>
        <a:graphic>
          <a:graphicData uri="http://schemas.openxmlformats.org/drawingml/2006/table">
            <a:tbl>
              <a:tblPr firstRow="1" bandRow="1">
                <a:tableStyleId>{BC89EF96-8CEA-46FF-86C4-4CE0E7609802}</a:tableStyleId>
              </a:tblPr>
              <a:tblGrid>
                <a:gridCol w="2158141">
                  <a:extLst>
                    <a:ext uri="{9D8B030D-6E8A-4147-A177-3AD203B41FA5}">
                      <a16:colId xmlns:a16="http://schemas.microsoft.com/office/drawing/2014/main" val="20000"/>
                    </a:ext>
                  </a:extLst>
                </a:gridCol>
                <a:gridCol w="5041172">
                  <a:extLst>
                    <a:ext uri="{9D8B030D-6E8A-4147-A177-3AD203B41FA5}">
                      <a16:colId xmlns:a16="http://schemas.microsoft.com/office/drawing/2014/main" val="20001"/>
                    </a:ext>
                  </a:extLst>
                </a:gridCol>
              </a:tblGrid>
              <a:tr h="64901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100" baseline="0" dirty="0" smtClean="0">
                          <a:solidFill>
                            <a:schemeClr val="tx1"/>
                          </a:solidFill>
                          <a:latin typeface="Times New Roman" pitchFamily="18" charset="0"/>
                          <a:cs typeface="Times New Roman" pitchFamily="18" charset="0"/>
                        </a:rPr>
                        <a:t>5510 SONRASI İDARİ PERSONEL MAAŞ HESABI -4</a:t>
                      </a:r>
                      <a:endParaRPr lang="tr-TR" sz="1100" dirty="0" smtClean="0">
                        <a:solidFill>
                          <a:schemeClr val="tx1"/>
                        </a:solidFill>
                        <a:latin typeface="Times New Roman" pitchFamily="18" charset="0"/>
                        <a:cs typeface="Times New Roman" pitchFamily="18" charset="0"/>
                      </a:endParaRPr>
                    </a:p>
                  </a:txBody>
                  <a:tcPr marL="64806" marR="64806"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2"/>
                    </a:solidFill>
                  </a:tcPr>
                </a:tc>
                <a:tc hMerge="1">
                  <a:txBody>
                    <a:bodyPr/>
                    <a:lstStyle/>
                    <a:p>
                      <a:endParaRPr lang="tr-TR" dirty="0">
                        <a:solidFill>
                          <a:schemeClr val="bg1"/>
                        </a:solidFill>
                      </a:endParaRPr>
                    </a:p>
                  </a:txBody>
                  <a:tcPr>
                    <a:solidFill>
                      <a:schemeClr val="accent4">
                        <a:lumMod val="75000"/>
                      </a:schemeClr>
                    </a:solidFill>
                  </a:tcPr>
                </a:tc>
                <a:extLst>
                  <a:ext uri="{0D108BD9-81ED-4DB2-BD59-A6C34878D82A}">
                    <a16:rowId xmlns:a16="http://schemas.microsoft.com/office/drawing/2014/main" val="10000"/>
                  </a:ext>
                </a:extLst>
              </a:tr>
              <a:tr h="399107">
                <a:tc gridSpan="2">
                  <a:txBody>
                    <a:bodyPr/>
                    <a:lstStyle/>
                    <a:p>
                      <a:pPr algn="ctr"/>
                      <a:r>
                        <a:rPr lang="tr-TR" sz="1000" b="1" i="0" dirty="0" smtClean="0">
                          <a:solidFill>
                            <a:schemeClr val="bg1"/>
                          </a:solidFill>
                          <a:effectLst/>
                          <a:latin typeface="Times New Roman" pitchFamily="18" charset="0"/>
                          <a:cs typeface="Times New Roman" pitchFamily="18" charset="0"/>
                        </a:rPr>
                        <a:t>KESİNTİLER</a:t>
                      </a:r>
                    </a:p>
                  </a:txBody>
                  <a:tcPr marL="64806" marR="64806"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1400" b="1" i="0" dirty="0" smtClean="0">
                        <a:solidFill>
                          <a:srgbClr val="002060"/>
                        </a:solidFill>
                        <a:effectLst/>
                        <a:latin typeface="Times New Roman" pitchFamily="18" charset="0"/>
                        <a:cs typeface="Times New Roman" pitchFamily="18" charset="0"/>
                      </a:endParaRPr>
                    </a:p>
                  </a:txBody>
                  <a:tcPr marL="91439" marR="91439" marT="45710" marB="45710"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443452">
                <a:tc>
                  <a:txBody>
                    <a:bodyPr/>
                    <a:lstStyle/>
                    <a:p>
                      <a:r>
                        <a:rPr lang="tr-TR" sz="1000" b="1" i="0" dirty="0" smtClean="0">
                          <a:solidFill>
                            <a:schemeClr val="bg1"/>
                          </a:solidFill>
                          <a:effectLst/>
                          <a:latin typeface="Times New Roman" pitchFamily="18" charset="0"/>
                          <a:cs typeface="Times New Roman" pitchFamily="18" charset="0"/>
                        </a:rPr>
                        <a:t>Malullük, Yaşlılık, Ölüm Sigortası İşveren Payı</a:t>
                      </a:r>
                      <a:endParaRPr lang="tr-TR" sz="1000" b="1" dirty="0">
                        <a:solidFill>
                          <a:schemeClr val="bg1"/>
                        </a:solidFill>
                        <a:latin typeface="Times New Roman" pitchFamily="18" charset="0"/>
                        <a:cs typeface="Times New Roman" pitchFamily="18" charset="0"/>
                      </a:endParaRPr>
                    </a:p>
                  </a:txBody>
                  <a:tcPr marL="64806" marR="64806" marT="32400" marB="32400"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tc>
                  <a:txBody>
                    <a:bodyPr/>
                    <a:lstStyle/>
                    <a:p>
                      <a:r>
                        <a:rPr lang="tr-TR" sz="1000" b="1" dirty="0" smtClean="0">
                          <a:solidFill>
                            <a:schemeClr val="bg1"/>
                          </a:solidFill>
                          <a:latin typeface="Times New Roman" pitchFamily="18" charset="0"/>
                          <a:cs typeface="Times New Roman" pitchFamily="18" charset="0"/>
                        </a:rPr>
                        <a:t>[Aylık + Taban Aylık + Ek Gösterge + Kıdem Aylığı + Özel Hizmet Tazminatı + Makam Tazminatı + Görev Tazminatı] x %11</a:t>
                      </a:r>
                    </a:p>
                  </a:txBody>
                  <a:tcPr marL="64806" marR="64806" marT="32400" marB="32400"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487797">
                <a:tc>
                  <a:txBody>
                    <a:bodyPr/>
                    <a:lstStyle/>
                    <a:p>
                      <a:r>
                        <a:rPr lang="tr-TR" sz="1000" b="1" i="0" dirty="0" smtClean="0">
                          <a:solidFill>
                            <a:schemeClr val="bg1"/>
                          </a:solidFill>
                          <a:effectLst/>
                          <a:latin typeface="Times New Roman" pitchFamily="18" charset="0"/>
                          <a:cs typeface="Times New Roman" pitchFamily="18" charset="0"/>
                        </a:rPr>
                        <a:t>Sağlık Primi İşveren Payı </a:t>
                      </a:r>
                      <a:endParaRPr lang="tr-TR" sz="1000" b="1" dirty="0">
                        <a:solidFill>
                          <a:schemeClr val="bg1"/>
                        </a:solidFill>
                        <a:latin typeface="Times New Roman" pitchFamily="18" charset="0"/>
                        <a:cs typeface="Times New Roman" pitchFamily="18" charset="0"/>
                      </a:endParaRPr>
                    </a:p>
                  </a:txBody>
                  <a:tcPr marL="64806" marR="64806" marT="32400" marB="32400"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tc>
                  <a:txBody>
                    <a:bodyPr/>
                    <a:lstStyle/>
                    <a:p>
                      <a:r>
                        <a:rPr lang="tr-TR" sz="1000" b="1" dirty="0" smtClean="0">
                          <a:solidFill>
                            <a:schemeClr val="bg1"/>
                          </a:solidFill>
                          <a:latin typeface="Times New Roman" pitchFamily="18" charset="0"/>
                          <a:cs typeface="Times New Roman" pitchFamily="18" charset="0"/>
                        </a:rPr>
                        <a:t>[Aylık + Taban Aylık + Ek Gösterge + Kıdem Aylığı + Özel Hizmet Tazminatı + Makam Tazminatı + Görev Tazminatı] x%7,5</a:t>
                      </a:r>
                      <a:endParaRPr lang="tr-TR" sz="1000" b="1" dirty="0">
                        <a:solidFill>
                          <a:schemeClr val="bg1"/>
                        </a:solidFill>
                        <a:latin typeface="Times New Roman" pitchFamily="18" charset="0"/>
                        <a:cs typeface="Times New Roman" pitchFamily="18" charset="0"/>
                      </a:endParaRPr>
                    </a:p>
                  </a:txBody>
                  <a:tcPr marL="64806" marR="64806" marT="32400" marB="32400"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3"/>
                  </a:ext>
                </a:extLst>
              </a:tr>
              <a:tr h="3815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b="1" u="none" dirty="0" smtClean="0">
                          <a:solidFill>
                            <a:schemeClr val="bg1"/>
                          </a:solidFill>
                          <a:latin typeface="Times New Roman" pitchFamily="18" charset="0"/>
                          <a:cs typeface="Times New Roman" pitchFamily="18" charset="0"/>
                        </a:rPr>
                        <a:t>Malullük, Yaşlılık, Ölüm Sigortası Sigortalı Payı </a:t>
                      </a:r>
                      <a:endParaRPr lang="tr-TR" sz="1000" b="1" u="none" dirty="0">
                        <a:solidFill>
                          <a:schemeClr val="bg1"/>
                        </a:solidFill>
                        <a:latin typeface="Times New Roman" pitchFamily="18" charset="0"/>
                        <a:cs typeface="Times New Roman" pitchFamily="18" charset="0"/>
                      </a:endParaRPr>
                    </a:p>
                  </a:txBody>
                  <a:tcPr marL="64806" marR="64806"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tc>
                  <a:txBody>
                    <a:bodyPr/>
                    <a:lstStyle/>
                    <a:p>
                      <a:pPr algn="l"/>
                      <a:r>
                        <a:rPr lang="tr-TR" sz="1000" b="1" dirty="0" smtClean="0">
                          <a:solidFill>
                            <a:schemeClr val="bg1"/>
                          </a:solidFill>
                          <a:latin typeface="Times New Roman" pitchFamily="18" charset="0"/>
                          <a:cs typeface="Times New Roman" pitchFamily="18" charset="0"/>
                        </a:rPr>
                        <a:t>[Aylık + Taban Aylık + Ek Gösterge + Kıdem Aylığı + Özel Hizmet Tazminatı + Makam Tazminatı + Görev Tazminatı] x %9</a:t>
                      </a:r>
                      <a:endParaRPr lang="tr-TR" sz="1000" b="1" dirty="0">
                        <a:solidFill>
                          <a:schemeClr val="bg1"/>
                        </a:solidFill>
                        <a:latin typeface="Times New Roman" pitchFamily="18" charset="0"/>
                        <a:cs typeface="Times New Roman" pitchFamily="18" charset="0"/>
                      </a:endParaRPr>
                    </a:p>
                  </a:txBody>
                  <a:tcPr marL="64806" marR="64806"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4"/>
                  </a:ext>
                </a:extLst>
              </a:tr>
              <a:tr h="5400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b="1" u="none" dirty="0" smtClean="0">
                          <a:solidFill>
                            <a:schemeClr val="bg1"/>
                          </a:solidFill>
                          <a:latin typeface="Times New Roman" pitchFamily="18" charset="0"/>
                          <a:cs typeface="Times New Roman" pitchFamily="18" charset="0"/>
                        </a:rPr>
                        <a:t>Sağlık Primi Sigortalı Payı </a:t>
                      </a:r>
                      <a:endParaRPr lang="tr-TR" sz="1000" b="1" u="none" dirty="0">
                        <a:solidFill>
                          <a:schemeClr val="bg1"/>
                        </a:solidFill>
                        <a:latin typeface="Times New Roman" pitchFamily="18" charset="0"/>
                        <a:cs typeface="Times New Roman" pitchFamily="18" charset="0"/>
                      </a:endParaRPr>
                    </a:p>
                  </a:txBody>
                  <a:tcPr marL="64806" marR="64806"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tc>
                  <a:txBody>
                    <a:bodyPr/>
                    <a:lstStyle/>
                    <a:p>
                      <a:pPr algn="l"/>
                      <a:r>
                        <a:rPr lang="tr-TR" sz="1000" b="1" dirty="0" smtClean="0">
                          <a:solidFill>
                            <a:schemeClr val="bg1"/>
                          </a:solidFill>
                          <a:latin typeface="Times New Roman" pitchFamily="18" charset="0"/>
                          <a:cs typeface="Times New Roman" pitchFamily="18" charset="0"/>
                        </a:rPr>
                        <a:t>[Aylık + Taban Aylık + Ek Gösterge + Kıdem Aylığı + Özel Hizmet</a:t>
                      </a:r>
                    </a:p>
                    <a:p>
                      <a:pPr algn="l"/>
                      <a:r>
                        <a:rPr lang="tr-TR" sz="1000" b="1" dirty="0" smtClean="0">
                          <a:solidFill>
                            <a:schemeClr val="bg1"/>
                          </a:solidFill>
                          <a:latin typeface="Times New Roman" pitchFamily="18" charset="0"/>
                          <a:cs typeface="Times New Roman" pitchFamily="18" charset="0"/>
                        </a:rPr>
                        <a:t>Tazminatı + Makam Tazminatı + Görev Tazminatı] x %5</a:t>
                      </a:r>
                    </a:p>
                    <a:p>
                      <a:pPr algn="l"/>
                      <a:endParaRPr lang="tr-TR" sz="1000" b="1" dirty="0">
                        <a:solidFill>
                          <a:schemeClr val="bg1"/>
                        </a:solidFill>
                        <a:latin typeface="Times New Roman" pitchFamily="18" charset="0"/>
                        <a:cs typeface="Times New Roman" pitchFamily="18" charset="0"/>
                      </a:endParaRPr>
                    </a:p>
                  </a:txBody>
                  <a:tcPr marL="64806" marR="64806"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5"/>
                  </a:ext>
                </a:extLst>
              </a:tr>
              <a:tr h="4277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b="1" dirty="0" smtClean="0">
                          <a:solidFill>
                            <a:schemeClr val="bg1"/>
                          </a:solidFill>
                          <a:latin typeface="Times New Roman" pitchFamily="18" charset="0"/>
                          <a:cs typeface="Times New Roman" pitchFamily="18" charset="0"/>
                        </a:rPr>
                        <a:t>Sendika Aidatı </a:t>
                      </a:r>
                      <a:endParaRPr lang="tr-TR" sz="1000" b="1" u="none" dirty="0">
                        <a:solidFill>
                          <a:schemeClr val="bg1"/>
                        </a:solidFill>
                        <a:latin typeface="Times New Roman" pitchFamily="18" charset="0"/>
                        <a:cs typeface="Times New Roman" pitchFamily="18" charset="0"/>
                      </a:endParaRPr>
                    </a:p>
                  </a:txBody>
                  <a:tcPr marL="64806" marR="64806"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tc>
                  <a:txBody>
                    <a:bodyPr/>
                    <a:lstStyle/>
                    <a:p>
                      <a:pPr algn="l"/>
                      <a:r>
                        <a:rPr lang="tr-TR" sz="1000" b="1" dirty="0" smtClean="0">
                          <a:solidFill>
                            <a:schemeClr val="bg1"/>
                          </a:solidFill>
                          <a:latin typeface="Times New Roman" pitchFamily="18" charset="0"/>
                          <a:cs typeface="Times New Roman" pitchFamily="18" charset="0"/>
                        </a:rPr>
                        <a:t>Damga Vergisi Matrahı x İlgili Sendikanın Kesinti Oranı</a:t>
                      </a:r>
                      <a:endParaRPr lang="tr-TR" sz="1000" b="1" dirty="0">
                        <a:solidFill>
                          <a:schemeClr val="bg1"/>
                        </a:solidFill>
                        <a:latin typeface="Times New Roman" pitchFamily="18" charset="0"/>
                        <a:cs typeface="Times New Roman" pitchFamily="18" charset="0"/>
                      </a:endParaRPr>
                    </a:p>
                  </a:txBody>
                  <a:tcPr marL="64806" marR="64806"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6"/>
                  </a:ext>
                </a:extLst>
              </a:tr>
              <a:tr h="443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b="1" dirty="0" smtClean="0">
                          <a:solidFill>
                            <a:schemeClr val="bg1"/>
                          </a:solidFill>
                          <a:latin typeface="Times New Roman" pitchFamily="18" charset="0"/>
                          <a:cs typeface="Times New Roman" pitchFamily="18" charset="0"/>
                        </a:rPr>
                        <a:t>Kefalet Aidatı </a:t>
                      </a:r>
                      <a:endParaRPr lang="tr-TR" sz="1000" b="1" u="none" dirty="0">
                        <a:solidFill>
                          <a:schemeClr val="bg1"/>
                        </a:solidFill>
                        <a:latin typeface="Times New Roman" pitchFamily="18" charset="0"/>
                        <a:cs typeface="Times New Roman" pitchFamily="18" charset="0"/>
                      </a:endParaRPr>
                    </a:p>
                  </a:txBody>
                  <a:tcPr marL="64806" marR="64806"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tc>
                  <a:txBody>
                    <a:bodyPr/>
                    <a:lstStyle/>
                    <a:p>
                      <a:pPr algn="l"/>
                      <a:r>
                        <a:rPr lang="tr-TR" sz="1000" b="1" dirty="0" smtClean="0">
                          <a:solidFill>
                            <a:schemeClr val="bg1"/>
                          </a:solidFill>
                          <a:latin typeface="Times New Roman" pitchFamily="18" charset="0"/>
                          <a:cs typeface="Times New Roman" pitchFamily="18" charset="0"/>
                        </a:rPr>
                        <a:t>100 x Aylık Katsayı (Giriş Aidatı: İlk 4 ay - 1500 x Aylık Katsayı / 4) </a:t>
                      </a:r>
                      <a:endParaRPr lang="tr-TR" sz="1000" b="1" dirty="0">
                        <a:solidFill>
                          <a:schemeClr val="bg1"/>
                        </a:solidFill>
                        <a:latin typeface="Times New Roman" pitchFamily="18" charset="0"/>
                        <a:cs typeface="Times New Roman" pitchFamily="18" charset="0"/>
                      </a:endParaRPr>
                    </a:p>
                  </a:txBody>
                  <a:tcPr marL="64806" marR="64806" marT="32394" marB="32394"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07354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Dikdörtgen 3"/>
          <p:cNvSpPr/>
          <p:nvPr/>
        </p:nvSpPr>
        <p:spPr>
          <a:xfrm>
            <a:off x="216244" y="1540345"/>
            <a:ext cx="3049233" cy="369332"/>
          </a:xfrm>
          <a:prstGeom prst="rect">
            <a:avLst/>
          </a:prstGeom>
        </p:spPr>
        <p:txBody>
          <a:bodyPr wrap="none">
            <a:spAutoFit/>
          </a:bodyPr>
          <a:lstStyle/>
          <a:p>
            <a:r>
              <a:rPr lang="tr-TR" b="1" u="sng" dirty="0">
                <a:solidFill>
                  <a:srgbClr val="0070C0"/>
                </a:solidFill>
              </a:rPr>
              <a:t>MAAŞ UNSURLARI NELERDİR?</a:t>
            </a:r>
            <a:endParaRPr lang="tr-TR" dirty="0">
              <a:solidFill>
                <a:srgbClr val="0070C0"/>
              </a:solidFill>
            </a:endParaRPr>
          </a:p>
        </p:txBody>
      </p:sp>
      <p:sp>
        <p:nvSpPr>
          <p:cNvPr id="5" name="İçerik Yer Tutucusu 2"/>
          <p:cNvSpPr txBox="1">
            <a:spLocks/>
          </p:cNvSpPr>
          <p:nvPr/>
        </p:nvSpPr>
        <p:spPr>
          <a:xfrm>
            <a:off x="1" y="2094470"/>
            <a:ext cx="6858000" cy="2576384"/>
          </a:xfrm>
          <a:prstGeom prst="rect">
            <a:avLst/>
          </a:prstGeom>
        </p:spPr>
        <p:txBody>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algn="just"/>
            <a:r>
              <a:rPr lang="tr-TR" sz="1400" dirty="0" smtClean="0">
                <a:solidFill>
                  <a:srgbClr val="0070C0"/>
                </a:solidFill>
              </a:rPr>
              <a:t>3-ÖDENEKLER </a:t>
            </a:r>
          </a:p>
          <a:p>
            <a:pPr lvl="1" algn="just"/>
            <a:r>
              <a:rPr lang="tr-TR" sz="1400" dirty="0" smtClean="0">
                <a:solidFill>
                  <a:srgbClr val="0070C0"/>
                </a:solidFill>
              </a:rPr>
              <a:t>İlgili </a:t>
            </a:r>
            <a:r>
              <a:rPr lang="tr-TR" sz="1400" dirty="0">
                <a:solidFill>
                  <a:srgbClr val="0070C0"/>
                </a:solidFill>
              </a:rPr>
              <a:t>mevzuatı gereğince üniversite ödeneği, idari görev ödeneği, geliştirme ödeneği, eğitim öğretim ödeneği, akademik teşvik ödeneği</a:t>
            </a:r>
            <a:r>
              <a:rPr lang="tr-TR" sz="1400" i="1" dirty="0">
                <a:solidFill>
                  <a:srgbClr val="0070C0"/>
                </a:solidFill>
              </a:rPr>
              <a:t>, </a:t>
            </a:r>
            <a:r>
              <a:rPr lang="tr-TR" sz="1400" dirty="0">
                <a:solidFill>
                  <a:srgbClr val="0070C0"/>
                </a:solidFill>
              </a:rPr>
              <a:t>öğretim yılına hazırlık ödeneği, sendika ödeneği ve ek ödenek gibi “ödenek” adı altında yapılan her türlü ödemeler bu kapsamda değerlendirilir</a:t>
            </a:r>
            <a:r>
              <a:rPr lang="tr-TR" sz="1400" dirty="0" smtClean="0">
                <a:solidFill>
                  <a:srgbClr val="0070C0"/>
                </a:solidFill>
              </a:rPr>
              <a:t>.</a:t>
            </a:r>
            <a:endParaRPr lang="tr-TR" sz="1400" dirty="0">
              <a:solidFill>
                <a:srgbClr val="0070C0"/>
              </a:solidFill>
            </a:endParaRPr>
          </a:p>
          <a:p>
            <a:pPr algn="just"/>
            <a:r>
              <a:rPr lang="tr-TR" sz="1400" dirty="0">
                <a:solidFill>
                  <a:srgbClr val="0070C0"/>
                </a:solidFill>
              </a:rPr>
              <a:t>4-SOSYAL HAKLAR </a:t>
            </a:r>
            <a:endParaRPr lang="tr-TR" sz="1400" dirty="0" smtClean="0">
              <a:solidFill>
                <a:srgbClr val="0070C0"/>
              </a:solidFill>
            </a:endParaRPr>
          </a:p>
          <a:p>
            <a:pPr lvl="1" algn="just"/>
            <a:r>
              <a:rPr lang="tr-TR" sz="1400" dirty="0" smtClean="0">
                <a:solidFill>
                  <a:srgbClr val="0070C0"/>
                </a:solidFill>
              </a:rPr>
              <a:t>İlgili </a:t>
            </a:r>
            <a:r>
              <a:rPr lang="tr-TR" sz="1400" dirty="0">
                <a:solidFill>
                  <a:srgbClr val="0070C0"/>
                </a:solidFill>
              </a:rPr>
              <a:t>mevzuatı gereğince aile yardımı, ölüm yardımı, nakdi giyecek yardımı ve tayın bedeli gibi nakden ödenen sosyal haklar bu kapsamda değerlendirilir.</a:t>
            </a:r>
          </a:p>
        </p:txBody>
      </p:sp>
    </p:spTree>
    <p:extLst>
      <p:ext uri="{BB962C8B-B14F-4D97-AF65-F5344CB8AC3E}">
        <p14:creationId xmlns:p14="http://schemas.microsoft.com/office/powerpoint/2010/main" val="49476903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3 İçerik Yer Tutucusu"/>
          <p:cNvGraphicFramePr>
            <a:graphicFrameLocks/>
          </p:cNvGraphicFramePr>
          <p:nvPr>
            <p:extLst>
              <p:ext uri="{D42A27DB-BD31-4B8C-83A1-F6EECF244321}">
                <p14:modId xmlns:p14="http://schemas.microsoft.com/office/powerpoint/2010/main" val="3481880685"/>
              </p:ext>
            </p:extLst>
          </p:nvPr>
        </p:nvGraphicFramePr>
        <p:xfrm>
          <a:off x="0" y="1445262"/>
          <a:ext cx="7199314" cy="3595051"/>
        </p:xfrm>
        <a:graphic>
          <a:graphicData uri="http://schemas.openxmlformats.org/drawingml/2006/table">
            <a:tbl>
              <a:tblPr firstRow="1" bandRow="1">
                <a:tableStyleId>{BC89EF96-8CEA-46FF-86C4-4CE0E7609802}</a:tableStyleId>
              </a:tblPr>
              <a:tblGrid>
                <a:gridCol w="7199314">
                  <a:extLst>
                    <a:ext uri="{9D8B030D-6E8A-4147-A177-3AD203B41FA5}">
                      <a16:colId xmlns:a16="http://schemas.microsoft.com/office/drawing/2014/main" val="20000"/>
                    </a:ext>
                  </a:extLst>
                </a:gridCol>
              </a:tblGrid>
              <a:tr h="9483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700" baseline="0" dirty="0" smtClean="0">
                          <a:solidFill>
                            <a:schemeClr val="tx1"/>
                          </a:solidFill>
                          <a:latin typeface="Times New Roman" pitchFamily="18" charset="0"/>
                          <a:cs typeface="Times New Roman" pitchFamily="18" charset="0"/>
                        </a:rPr>
                        <a:t>5510 ÖNCESİ AKADEMİK PERSONEL MAAŞ HESABI -1</a:t>
                      </a:r>
                      <a:endParaRPr lang="tr-TR" sz="1700" dirty="0" smtClean="0">
                        <a:solidFill>
                          <a:schemeClr val="tx1"/>
                        </a:solidFill>
                        <a:latin typeface="Times New Roman" pitchFamily="18" charset="0"/>
                        <a:cs typeface="Times New Roman" pitchFamily="18" charset="0"/>
                      </a:endParaRPr>
                    </a:p>
                  </a:txBody>
                  <a:tcPr marL="64804" marR="64804" marT="32397" marB="32397"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6735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100" b="1" i="0" dirty="0" smtClean="0">
                          <a:solidFill>
                            <a:srgbClr val="002060"/>
                          </a:solidFill>
                          <a:effectLst/>
                          <a:latin typeface="Times New Roman" pitchFamily="18" charset="0"/>
                          <a:cs typeface="Times New Roman" pitchFamily="18" charset="0"/>
                        </a:rPr>
                        <a:t>HAKEDİŞ</a:t>
                      </a:r>
                    </a:p>
                  </a:txBody>
                  <a:tcPr marL="64804" marR="64804" marT="32397" marB="32397"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1973178">
                <a:tc>
                  <a:txBody>
                    <a:bodyPr/>
                    <a:lstStyle/>
                    <a:p>
                      <a:pPr marL="0" marR="0" indent="0" algn="just" defTabSz="914400" rtl="0" eaLnBrk="1" fontAlgn="auto" latinLnBrk="0" hangingPunct="1">
                        <a:lnSpc>
                          <a:spcPct val="200000"/>
                        </a:lnSpc>
                        <a:spcBef>
                          <a:spcPts val="0"/>
                        </a:spcBef>
                        <a:spcAft>
                          <a:spcPts val="0"/>
                        </a:spcAft>
                        <a:buClrTx/>
                        <a:buSzTx/>
                        <a:buFontTx/>
                        <a:buNone/>
                        <a:tabLst/>
                        <a:defRPr/>
                      </a:pPr>
                      <a:r>
                        <a:rPr lang="tr-TR" sz="1100" b="1" i="0" dirty="0" smtClean="0">
                          <a:solidFill>
                            <a:srgbClr val="002060"/>
                          </a:solidFill>
                          <a:effectLst/>
                          <a:latin typeface="Times New Roman" pitchFamily="18" charset="0"/>
                          <a:cs typeface="Times New Roman" pitchFamily="18" charset="0"/>
                        </a:rPr>
                        <a:t>Aylık + Taban Aylık + Ek Gösterge + Kıdem Aylığı + Üniversite Ödeneği + Geliştirme</a:t>
                      </a:r>
                    </a:p>
                    <a:p>
                      <a:pPr marL="0" marR="0" indent="0" algn="just" defTabSz="914400" rtl="0" eaLnBrk="1" fontAlgn="auto" latinLnBrk="0" hangingPunct="1">
                        <a:lnSpc>
                          <a:spcPct val="200000"/>
                        </a:lnSpc>
                        <a:spcBef>
                          <a:spcPts val="0"/>
                        </a:spcBef>
                        <a:spcAft>
                          <a:spcPts val="0"/>
                        </a:spcAft>
                        <a:buClrTx/>
                        <a:buSzTx/>
                        <a:buFontTx/>
                        <a:buNone/>
                        <a:tabLst/>
                        <a:defRPr/>
                      </a:pPr>
                      <a:r>
                        <a:rPr lang="tr-TR" sz="1100" b="1" i="0" dirty="0" smtClean="0">
                          <a:solidFill>
                            <a:srgbClr val="002060"/>
                          </a:solidFill>
                          <a:effectLst/>
                          <a:latin typeface="Times New Roman" pitchFamily="18" charset="0"/>
                          <a:cs typeface="Times New Roman" pitchFamily="18" charset="0"/>
                        </a:rPr>
                        <a:t>Ödeneği + Eğitim Ödeneği + İdari Görev Ödeneği + Makam Tazminatı + Görev / Temsil Tazminatı + Yabancı Dil Tazminatı + Ek Ödeme + Aile Yardımı (Çalışmayan Eş için) + Aile Yardımı (Çocuk için) + </a:t>
                      </a:r>
                      <a:r>
                        <a:rPr lang="tr-TR" sz="1100" b="1" dirty="0" smtClean="0">
                          <a:solidFill>
                            <a:srgbClr val="002060"/>
                          </a:solidFill>
                          <a:latin typeface="Times New Roman" pitchFamily="18" charset="0"/>
                          <a:cs typeface="Times New Roman" pitchFamily="18" charset="0"/>
                        </a:rPr>
                        <a:t>Toplu</a:t>
                      </a:r>
                      <a:r>
                        <a:rPr lang="tr-TR" sz="1100" b="1" baseline="0" dirty="0" smtClean="0">
                          <a:solidFill>
                            <a:srgbClr val="002060"/>
                          </a:solidFill>
                          <a:latin typeface="Times New Roman" pitchFamily="18" charset="0"/>
                          <a:cs typeface="Times New Roman" pitchFamily="18" charset="0"/>
                        </a:rPr>
                        <a:t> Sözleşme Ödeneği + </a:t>
                      </a:r>
                      <a:r>
                        <a:rPr lang="tr-TR" sz="1100" b="1" i="0" dirty="0" smtClean="0">
                          <a:solidFill>
                            <a:srgbClr val="002060"/>
                          </a:solidFill>
                          <a:effectLst/>
                          <a:latin typeface="Times New Roman" pitchFamily="18" charset="0"/>
                          <a:cs typeface="Times New Roman" pitchFamily="18" charset="0"/>
                        </a:rPr>
                        <a:t>Emekli Keseneği Devlet Katkısı (%20) + Sağlık Primi Devlet Katkısı (%12)</a:t>
                      </a:r>
                    </a:p>
                  </a:txBody>
                  <a:tcPr marL="64804" marR="64804" marT="32397" marB="32397"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9661600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3 İçerik Yer Tutucusu"/>
          <p:cNvGraphicFramePr>
            <a:graphicFrameLocks/>
          </p:cNvGraphicFramePr>
          <p:nvPr>
            <p:extLst>
              <p:ext uri="{D42A27DB-BD31-4B8C-83A1-F6EECF244321}">
                <p14:modId xmlns:p14="http://schemas.microsoft.com/office/powerpoint/2010/main" val="1938578136"/>
              </p:ext>
            </p:extLst>
          </p:nvPr>
        </p:nvGraphicFramePr>
        <p:xfrm>
          <a:off x="0" y="1137564"/>
          <a:ext cx="7199313" cy="3902749"/>
        </p:xfrm>
        <a:graphic>
          <a:graphicData uri="http://schemas.openxmlformats.org/drawingml/2006/table">
            <a:tbl>
              <a:tblPr firstRow="1" bandRow="1">
                <a:tableStyleId>{5DA37D80-6434-44D0-A028-1B22A696006F}</a:tableStyleId>
              </a:tblPr>
              <a:tblGrid>
                <a:gridCol w="2492685">
                  <a:extLst>
                    <a:ext uri="{9D8B030D-6E8A-4147-A177-3AD203B41FA5}">
                      <a16:colId xmlns:a16="http://schemas.microsoft.com/office/drawing/2014/main" val="20000"/>
                    </a:ext>
                  </a:extLst>
                </a:gridCol>
                <a:gridCol w="4706628">
                  <a:extLst>
                    <a:ext uri="{9D8B030D-6E8A-4147-A177-3AD203B41FA5}">
                      <a16:colId xmlns:a16="http://schemas.microsoft.com/office/drawing/2014/main" val="20001"/>
                    </a:ext>
                  </a:extLst>
                </a:gridCol>
              </a:tblGrid>
              <a:tr h="18115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baseline="0" dirty="0" smtClean="0"/>
                        <a:t>5510 ÖNCESİ AKADEMİK PERSONEL MAAŞ HESABI -2</a:t>
                      </a:r>
                      <a:endParaRPr lang="tr-TR" sz="900" dirty="0" smtClean="0">
                        <a:solidFill>
                          <a:schemeClr val="bg1"/>
                        </a:solidFill>
                        <a:latin typeface="Times New Roman" pitchFamily="18" charset="0"/>
                        <a:cs typeface="Times New Roman" pitchFamily="18" charset="0"/>
                      </a:endParaRPr>
                    </a:p>
                  </a:txBody>
                  <a:tcPr marL="64801" marR="64801" marT="32402" marB="32402" anchor="ctr">
                    <a:solidFill>
                      <a:schemeClr val="bg2"/>
                    </a:solidFill>
                  </a:tcPr>
                </a:tc>
                <a:tc hMerge="1">
                  <a:txBody>
                    <a:bodyPr/>
                    <a:lstStyle/>
                    <a:p>
                      <a:endParaRPr lang="tr-TR" dirty="0"/>
                    </a:p>
                  </a:txBody>
                  <a:tcPr>
                    <a:solidFill>
                      <a:schemeClr val="accent4">
                        <a:lumMod val="75000"/>
                      </a:schemeClr>
                    </a:solidFill>
                  </a:tcPr>
                </a:tc>
                <a:extLst>
                  <a:ext uri="{0D108BD9-81ED-4DB2-BD59-A6C34878D82A}">
                    <a16:rowId xmlns:a16="http://schemas.microsoft.com/office/drawing/2014/main" val="10000"/>
                  </a:ext>
                </a:extLst>
              </a:tr>
              <a:tr h="181156">
                <a:tc>
                  <a:txBody>
                    <a:bodyPr/>
                    <a:lstStyle/>
                    <a:p>
                      <a:pPr algn="just"/>
                      <a:r>
                        <a:rPr lang="tr-TR" sz="850" b="1" dirty="0" smtClean="0">
                          <a:solidFill>
                            <a:schemeClr val="bg1"/>
                          </a:solidFill>
                        </a:rPr>
                        <a:t>En </a:t>
                      </a:r>
                      <a:r>
                        <a:rPr lang="tr-TR" sz="850" b="1" baseline="0" dirty="0" smtClean="0">
                          <a:solidFill>
                            <a:schemeClr val="bg1"/>
                          </a:solidFill>
                        </a:rPr>
                        <a:t>Yüksek Devlet Memuru Aylığı</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850" b="1" dirty="0" smtClean="0">
                          <a:solidFill>
                            <a:schemeClr val="bg1"/>
                          </a:solidFill>
                          <a:effectLst/>
                        </a:rPr>
                        <a:t>( 1500 + 8000 ) X Aylık Katsayısı</a:t>
                      </a:r>
                      <a:endParaRPr lang="tr-TR" sz="850" b="1" i="0" dirty="0" smtClean="0">
                        <a:solidFill>
                          <a:schemeClr val="bg1"/>
                        </a:solidFill>
                        <a:effectLst/>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01"/>
                  </a:ext>
                </a:extLst>
              </a:tr>
              <a:tr h="181156">
                <a:tc>
                  <a:txBody>
                    <a:bodyPr/>
                    <a:lstStyle/>
                    <a:p>
                      <a:r>
                        <a:rPr lang="tr-TR" sz="850" b="1" dirty="0" smtClean="0">
                          <a:solidFill>
                            <a:schemeClr val="bg1"/>
                          </a:solidFill>
                        </a:rPr>
                        <a:t>Aylık</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50" b="1" kern="1200" baseline="0" dirty="0" smtClean="0">
                          <a:solidFill>
                            <a:schemeClr val="bg1"/>
                          </a:solidFill>
                        </a:rPr>
                        <a:t>Aylık Gösterge x Aylık Katsayı</a:t>
                      </a:r>
                      <a:endParaRPr lang="tr-TR" sz="850" b="1" dirty="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02"/>
                  </a:ext>
                </a:extLst>
              </a:tr>
              <a:tr h="181156">
                <a:tc>
                  <a:txBody>
                    <a:bodyPr/>
                    <a:lstStyle/>
                    <a:p>
                      <a:r>
                        <a:rPr lang="tr-TR" sz="850" b="1" dirty="0" smtClean="0">
                          <a:solidFill>
                            <a:schemeClr val="bg1"/>
                          </a:solidFill>
                        </a:rPr>
                        <a:t>Taban</a:t>
                      </a:r>
                      <a:r>
                        <a:rPr lang="tr-TR" sz="850" b="1" baseline="0" dirty="0" smtClean="0">
                          <a:solidFill>
                            <a:schemeClr val="bg1"/>
                          </a:solidFill>
                        </a:rPr>
                        <a:t> Aylığı</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50" b="1" kern="1200" baseline="0" dirty="0" smtClean="0">
                          <a:solidFill>
                            <a:schemeClr val="bg1"/>
                          </a:solidFill>
                        </a:rPr>
                        <a:t>Taban Aylık Göstergesi  1000 x Taban Aylık Katsayısı</a:t>
                      </a:r>
                      <a:endParaRPr lang="tr-TR" sz="850" b="1" dirty="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03"/>
                  </a:ext>
                </a:extLst>
              </a:tr>
              <a:tr h="181156">
                <a:tc>
                  <a:txBody>
                    <a:bodyPr/>
                    <a:lstStyle/>
                    <a:p>
                      <a:r>
                        <a:rPr lang="tr-TR" sz="850" b="1" dirty="0" smtClean="0">
                          <a:solidFill>
                            <a:schemeClr val="bg1"/>
                          </a:solidFill>
                        </a:rPr>
                        <a:t>Ek Gösterge Aylığı</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50" b="1" kern="1200" baseline="0" dirty="0" smtClean="0">
                          <a:solidFill>
                            <a:schemeClr val="bg1"/>
                          </a:solidFill>
                        </a:rPr>
                        <a:t>Ek Gösterge  x Aylık Katsayı</a:t>
                      </a:r>
                      <a:endParaRPr lang="tr-TR" sz="850" b="1" kern="1200" baseline="0" dirty="0" smtClean="0">
                        <a:solidFill>
                          <a:schemeClr val="bg1"/>
                        </a:solidFill>
                        <a:latin typeface="Times New Roman" pitchFamily="18" charset="0"/>
                        <a:ea typeface="+mn-ea"/>
                        <a:cs typeface="Times New Roman" pitchFamily="18" charset="0"/>
                      </a:endParaRPr>
                    </a:p>
                  </a:txBody>
                  <a:tcPr marL="64801" marR="64801" marT="32402" marB="32402" anchor="ctr"/>
                </a:tc>
                <a:extLst>
                  <a:ext uri="{0D108BD9-81ED-4DB2-BD59-A6C34878D82A}">
                    <a16:rowId xmlns:a16="http://schemas.microsoft.com/office/drawing/2014/main" val="10004"/>
                  </a:ext>
                </a:extLst>
              </a:tr>
              <a:tr h="181156">
                <a:tc>
                  <a:txBody>
                    <a:bodyPr/>
                    <a:lstStyle/>
                    <a:p>
                      <a:r>
                        <a:rPr lang="tr-TR" sz="850" b="1" dirty="0" smtClean="0">
                          <a:solidFill>
                            <a:schemeClr val="bg1"/>
                          </a:solidFill>
                        </a:rPr>
                        <a:t>Kıdem Aylığı</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50" b="1" kern="1200" baseline="0" dirty="0" smtClean="0">
                          <a:solidFill>
                            <a:schemeClr val="bg1"/>
                          </a:solidFill>
                        </a:rPr>
                        <a:t>Kıdem Yılı x 20 x Aylık Katsayı (En Fazla 25 Yıl İçin Verilir)</a:t>
                      </a:r>
                      <a:endParaRPr lang="tr-TR" sz="850" b="1" dirty="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05"/>
                  </a:ext>
                </a:extLst>
              </a:tr>
              <a:tr h="181156">
                <a:tc>
                  <a:txBody>
                    <a:bodyPr/>
                    <a:lstStyle/>
                    <a:p>
                      <a:r>
                        <a:rPr lang="tr-TR" sz="850" b="1" dirty="0" smtClean="0">
                          <a:solidFill>
                            <a:schemeClr val="bg1"/>
                          </a:solidFill>
                        </a:rPr>
                        <a:t>Üniversite Ödeneği/Yükseköğretim</a:t>
                      </a:r>
                      <a:r>
                        <a:rPr lang="tr-TR" sz="850" b="1" baseline="0" dirty="0" smtClean="0">
                          <a:solidFill>
                            <a:schemeClr val="bg1"/>
                          </a:solidFill>
                        </a:rPr>
                        <a:t> Tazminatı</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50" b="1" dirty="0" smtClean="0">
                          <a:solidFill>
                            <a:schemeClr val="bg1"/>
                          </a:solidFill>
                          <a:effectLst/>
                        </a:rPr>
                        <a:t>E.Y.D.M.A</a:t>
                      </a:r>
                      <a:r>
                        <a:rPr lang="tr-TR" sz="850" b="1" baseline="0" dirty="0" smtClean="0">
                          <a:solidFill>
                            <a:schemeClr val="bg1"/>
                          </a:solidFill>
                          <a:effectLst/>
                        </a:rPr>
                        <a:t> </a:t>
                      </a:r>
                      <a:r>
                        <a:rPr lang="tr-TR" sz="850" b="1" kern="1200" baseline="0" dirty="0" smtClean="0">
                          <a:solidFill>
                            <a:schemeClr val="bg1"/>
                          </a:solidFill>
                        </a:rPr>
                        <a:t>x Üniversite Ödeneği /Yükseköğretim Tazminatı Oranı</a:t>
                      </a:r>
                      <a:endParaRPr lang="tr-TR" sz="850" b="1" dirty="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06"/>
                  </a:ext>
                </a:extLst>
              </a:tr>
              <a:tr h="181156">
                <a:tc>
                  <a:txBody>
                    <a:bodyPr/>
                    <a:lstStyle/>
                    <a:p>
                      <a:r>
                        <a:rPr lang="tr-TR" sz="850" b="1" dirty="0" smtClean="0">
                          <a:solidFill>
                            <a:schemeClr val="bg1"/>
                          </a:solidFill>
                        </a:rPr>
                        <a:t>Geliştirme Ödeneği</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50" b="1" kern="1200" baseline="0" dirty="0" smtClean="0">
                          <a:solidFill>
                            <a:schemeClr val="bg1"/>
                          </a:solidFill>
                        </a:rPr>
                        <a:t>(Aylık + Ek Gösterge) x Aylık Katsayı x Geliştirme Ödeneği Oranı</a:t>
                      </a:r>
                      <a:endParaRPr lang="tr-TR" sz="850" b="1" dirty="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07"/>
                  </a:ext>
                </a:extLst>
              </a:tr>
              <a:tr h="181156">
                <a:tc>
                  <a:txBody>
                    <a:bodyPr/>
                    <a:lstStyle/>
                    <a:p>
                      <a:r>
                        <a:rPr lang="tr-TR" sz="850" b="1" dirty="0" smtClean="0">
                          <a:solidFill>
                            <a:schemeClr val="bg1"/>
                          </a:solidFill>
                        </a:rPr>
                        <a:t>Eğitim Öğretim Ödeneği</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50" b="1" dirty="0" smtClean="0">
                          <a:solidFill>
                            <a:schemeClr val="bg1"/>
                          </a:solidFill>
                          <a:effectLst/>
                        </a:rPr>
                        <a:t>En Yüksek Devlet Memuru Aylığı </a:t>
                      </a:r>
                      <a:r>
                        <a:rPr lang="tr-TR" sz="850" b="1" kern="1200" baseline="0" dirty="0" smtClean="0">
                          <a:solidFill>
                            <a:schemeClr val="bg1"/>
                          </a:solidFill>
                        </a:rPr>
                        <a:t>/ 12</a:t>
                      </a:r>
                      <a:endParaRPr lang="tr-TR" sz="850" b="1" dirty="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08"/>
                  </a:ext>
                </a:extLst>
              </a:tr>
              <a:tr h="181156">
                <a:tc>
                  <a:txBody>
                    <a:bodyPr/>
                    <a:lstStyle/>
                    <a:p>
                      <a:r>
                        <a:rPr lang="tr-TR" sz="850" b="1" dirty="0" smtClean="0">
                          <a:solidFill>
                            <a:schemeClr val="bg1"/>
                          </a:solidFill>
                        </a:rPr>
                        <a:t>İdari Görev Ödeneği</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50" b="1" kern="1200" baseline="0" dirty="0" smtClean="0">
                          <a:solidFill>
                            <a:schemeClr val="bg1"/>
                          </a:solidFill>
                        </a:rPr>
                        <a:t>(Aylık + Ek Gösterge) x Aylık Katsayı x  İdari Görev Ödeneği Oranı</a:t>
                      </a:r>
                      <a:endParaRPr lang="tr-TR" sz="850" b="1" dirty="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09"/>
                  </a:ext>
                </a:extLst>
              </a:tr>
              <a:tr h="181156">
                <a:tc>
                  <a:txBody>
                    <a:bodyPr/>
                    <a:lstStyle/>
                    <a:p>
                      <a:r>
                        <a:rPr lang="tr-TR" sz="850" b="1" dirty="0" smtClean="0">
                          <a:solidFill>
                            <a:schemeClr val="bg1"/>
                          </a:solidFill>
                        </a:rPr>
                        <a:t>Makam Tazminatı</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50" b="1" kern="1200" baseline="0" dirty="0" smtClean="0">
                          <a:solidFill>
                            <a:schemeClr val="bg1"/>
                          </a:solidFill>
                        </a:rPr>
                        <a:t>Makam Tazminatı Göstergesi x Aylık Katsayı</a:t>
                      </a:r>
                      <a:endParaRPr lang="tr-TR" sz="850" b="1" dirty="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10"/>
                  </a:ext>
                </a:extLst>
              </a:tr>
              <a:tr h="181156">
                <a:tc>
                  <a:txBody>
                    <a:bodyPr/>
                    <a:lstStyle/>
                    <a:p>
                      <a:pPr algn="just"/>
                      <a:r>
                        <a:rPr lang="tr-TR" sz="850" b="1" dirty="0" smtClean="0">
                          <a:solidFill>
                            <a:schemeClr val="bg1"/>
                          </a:solidFill>
                        </a:rPr>
                        <a:t>Görev/Temsil</a:t>
                      </a:r>
                      <a:r>
                        <a:rPr lang="tr-TR" sz="850" b="1" baseline="0" dirty="0" smtClean="0">
                          <a:solidFill>
                            <a:schemeClr val="bg1"/>
                          </a:solidFill>
                        </a:rPr>
                        <a:t> </a:t>
                      </a:r>
                      <a:r>
                        <a:rPr lang="tr-TR" sz="850" b="1" dirty="0" smtClean="0">
                          <a:solidFill>
                            <a:schemeClr val="bg1"/>
                          </a:solidFill>
                        </a:rPr>
                        <a:t>Tazminatı</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850" b="1" kern="1200" baseline="0" dirty="0" smtClean="0">
                          <a:solidFill>
                            <a:schemeClr val="bg1"/>
                          </a:solidFill>
                        </a:rPr>
                        <a:t>Görev/Temsil Tazminatı Göstergesi x Aylık Katsayı</a:t>
                      </a:r>
                      <a:endParaRPr lang="tr-TR" sz="850" b="1" dirty="0" smtClean="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11"/>
                  </a:ext>
                </a:extLst>
              </a:tr>
              <a:tr h="181156">
                <a:tc>
                  <a:txBody>
                    <a:bodyPr/>
                    <a:lstStyle/>
                    <a:p>
                      <a:r>
                        <a:rPr lang="tr-TR" sz="850" b="1" dirty="0" smtClean="0">
                          <a:solidFill>
                            <a:schemeClr val="bg1"/>
                          </a:solidFill>
                        </a:rPr>
                        <a:t>Yabancı</a:t>
                      </a:r>
                      <a:r>
                        <a:rPr lang="tr-TR" sz="850" b="1" baseline="0" dirty="0" smtClean="0">
                          <a:solidFill>
                            <a:schemeClr val="bg1"/>
                          </a:solidFill>
                        </a:rPr>
                        <a:t> Dil Tazminatı</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50" b="1" kern="1200" baseline="0" dirty="0" smtClean="0">
                          <a:solidFill>
                            <a:schemeClr val="bg1"/>
                          </a:solidFill>
                        </a:rPr>
                        <a:t>Yabancı Dil Tazminat Göstergesi x Aylık Katsayı</a:t>
                      </a:r>
                      <a:endParaRPr lang="tr-TR" sz="850" b="1" dirty="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12"/>
                  </a:ext>
                </a:extLst>
              </a:tr>
              <a:tr h="181156">
                <a:tc>
                  <a:txBody>
                    <a:bodyPr/>
                    <a:lstStyle/>
                    <a:p>
                      <a:r>
                        <a:rPr lang="tr-TR" sz="850" b="1" dirty="0" smtClean="0">
                          <a:solidFill>
                            <a:schemeClr val="bg1"/>
                          </a:solidFill>
                        </a:rPr>
                        <a:t>Ek</a:t>
                      </a:r>
                      <a:r>
                        <a:rPr lang="tr-TR" sz="850" b="1" baseline="0" dirty="0" smtClean="0">
                          <a:solidFill>
                            <a:schemeClr val="bg1"/>
                          </a:solidFill>
                        </a:rPr>
                        <a:t> Ödeme</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850" b="1" dirty="0" smtClean="0">
                          <a:solidFill>
                            <a:schemeClr val="bg1"/>
                          </a:solidFill>
                          <a:effectLst/>
                        </a:rPr>
                        <a:t>En Yüksek Devlet Memuru Aylığı  X  Ek Ödeme Oranı %</a:t>
                      </a:r>
                      <a:endParaRPr lang="tr-TR" sz="850" b="1" dirty="0" smtClean="0">
                        <a:solidFill>
                          <a:schemeClr val="bg1"/>
                        </a:solidFill>
                        <a:latin typeface="Times New Roman" pitchFamily="18" charset="0"/>
                        <a:ea typeface="Times New Roman"/>
                        <a:cs typeface="Times New Roman" pitchFamily="18" charset="0"/>
                      </a:endParaRPr>
                    </a:p>
                  </a:txBody>
                  <a:tcPr marL="64801" marR="64801" marT="32402" marB="32402" anchor="ctr"/>
                </a:tc>
                <a:extLst>
                  <a:ext uri="{0D108BD9-81ED-4DB2-BD59-A6C34878D82A}">
                    <a16:rowId xmlns:a16="http://schemas.microsoft.com/office/drawing/2014/main" val="10013"/>
                  </a:ext>
                </a:extLst>
              </a:tr>
              <a:tr h="181156">
                <a:tc>
                  <a:txBody>
                    <a:bodyPr/>
                    <a:lstStyle/>
                    <a:p>
                      <a:r>
                        <a:rPr lang="tr-TR" sz="850" b="1" dirty="0" smtClean="0">
                          <a:solidFill>
                            <a:schemeClr val="bg1"/>
                          </a:solidFill>
                        </a:rPr>
                        <a:t>İlave</a:t>
                      </a:r>
                      <a:r>
                        <a:rPr lang="tr-TR" sz="850" b="1" baseline="0" dirty="0" smtClean="0">
                          <a:solidFill>
                            <a:schemeClr val="bg1"/>
                          </a:solidFill>
                        </a:rPr>
                        <a:t> Seyyanen Ödeme</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850" b="1" dirty="0" smtClean="0">
                          <a:solidFill>
                            <a:schemeClr val="bg1"/>
                          </a:solidFill>
                        </a:rPr>
                        <a:t>15965 X Memur Aylık Katsayısı</a:t>
                      </a:r>
                      <a:endParaRPr lang="tr-TR" sz="850" b="1" dirty="0" smtClean="0">
                        <a:solidFill>
                          <a:schemeClr val="bg1"/>
                        </a:solidFill>
                        <a:latin typeface="Times New Roman" pitchFamily="18" charset="0"/>
                        <a:ea typeface="Times New Roman"/>
                        <a:cs typeface="Times New Roman" pitchFamily="18" charset="0"/>
                      </a:endParaRPr>
                    </a:p>
                  </a:txBody>
                  <a:tcPr marL="64801" marR="64801" marT="32402" marB="32402" anchor="ctr"/>
                </a:tc>
                <a:extLst>
                  <a:ext uri="{0D108BD9-81ED-4DB2-BD59-A6C34878D82A}">
                    <a16:rowId xmlns:a16="http://schemas.microsoft.com/office/drawing/2014/main" val="2470001438"/>
                  </a:ext>
                </a:extLst>
              </a:tr>
              <a:tr h="181156">
                <a:tc>
                  <a:txBody>
                    <a:bodyPr/>
                    <a:lstStyle/>
                    <a:p>
                      <a:r>
                        <a:rPr lang="tr-TR" sz="850" b="1" dirty="0" smtClean="0">
                          <a:solidFill>
                            <a:schemeClr val="bg1"/>
                          </a:solidFill>
                        </a:rPr>
                        <a:t>Eş</a:t>
                      </a:r>
                      <a:r>
                        <a:rPr lang="tr-TR" sz="850" b="1" baseline="0" dirty="0" smtClean="0">
                          <a:solidFill>
                            <a:schemeClr val="bg1"/>
                          </a:solidFill>
                        </a:rPr>
                        <a:t> Yardımı</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50" b="1" kern="1200" baseline="0" dirty="0" smtClean="0">
                          <a:solidFill>
                            <a:schemeClr val="bg1"/>
                          </a:solidFill>
                        </a:rPr>
                        <a:t>2134 x Aylık Katsayı</a:t>
                      </a:r>
                      <a:endParaRPr lang="tr-TR" sz="850" b="1" dirty="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14"/>
                  </a:ext>
                </a:extLst>
              </a:tr>
              <a:tr h="181156">
                <a:tc>
                  <a:txBody>
                    <a:bodyPr/>
                    <a:lstStyle/>
                    <a:p>
                      <a:r>
                        <a:rPr lang="tr-TR" sz="850" b="1" dirty="0" smtClean="0">
                          <a:solidFill>
                            <a:schemeClr val="bg1"/>
                          </a:solidFill>
                        </a:rPr>
                        <a:t>Çocuk</a:t>
                      </a:r>
                      <a:r>
                        <a:rPr lang="tr-TR" sz="850" b="1" baseline="0" dirty="0" smtClean="0">
                          <a:solidFill>
                            <a:schemeClr val="bg1"/>
                          </a:solidFill>
                        </a:rPr>
                        <a:t> Yardımı</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50" b="1" kern="1200" baseline="0" dirty="0" smtClean="0">
                          <a:solidFill>
                            <a:schemeClr val="bg1"/>
                          </a:solidFill>
                        </a:rPr>
                        <a:t>0-6 yaş için  500 x Aylık Katsayı, 6 yaşından büyük 250 x Aylık Katsayı</a:t>
                      </a:r>
                      <a:endParaRPr lang="tr-TR" sz="850" b="1" dirty="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15"/>
                  </a:ext>
                </a:extLst>
              </a:tr>
              <a:tr h="181156">
                <a:tc>
                  <a:txBody>
                    <a:bodyPr/>
                    <a:lstStyle/>
                    <a:p>
                      <a:r>
                        <a:rPr lang="tr-TR" sz="850" b="1" dirty="0" smtClean="0">
                          <a:solidFill>
                            <a:schemeClr val="bg1"/>
                          </a:solidFill>
                        </a:rPr>
                        <a:t>Toplu</a:t>
                      </a:r>
                      <a:r>
                        <a:rPr lang="tr-TR" sz="850" b="1" baseline="0" dirty="0" smtClean="0">
                          <a:solidFill>
                            <a:schemeClr val="bg1"/>
                          </a:solidFill>
                        </a:rPr>
                        <a:t> Sözleşme Ödeneği</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850" b="1" dirty="0" smtClean="0">
                          <a:solidFill>
                            <a:schemeClr val="bg1"/>
                          </a:solidFill>
                        </a:rPr>
                        <a:t>750</a:t>
                      </a:r>
                      <a:r>
                        <a:rPr lang="tr-TR" sz="850" b="1" baseline="0" dirty="0" smtClean="0">
                          <a:solidFill>
                            <a:schemeClr val="bg1"/>
                          </a:solidFill>
                        </a:rPr>
                        <a:t> X Aylık </a:t>
                      </a:r>
                      <a:r>
                        <a:rPr lang="tr-TR" sz="850" b="1" baseline="0" dirty="0" err="1" smtClean="0">
                          <a:solidFill>
                            <a:schemeClr val="bg1"/>
                          </a:solidFill>
                        </a:rPr>
                        <a:t>Katsayı</a:t>
                      </a:r>
                      <a:r>
                        <a:rPr lang="tr-TR" sz="850" b="1" dirty="0" err="1" smtClean="0">
                          <a:solidFill>
                            <a:schemeClr val="bg1"/>
                          </a:solidFill>
                        </a:rPr>
                        <a:t>TL</a:t>
                      </a:r>
                      <a:r>
                        <a:rPr lang="tr-TR" sz="850" b="1" dirty="0" smtClean="0">
                          <a:solidFill>
                            <a:schemeClr val="bg1"/>
                          </a:solidFill>
                        </a:rPr>
                        <a:t> (Üç</a:t>
                      </a:r>
                      <a:r>
                        <a:rPr lang="tr-TR" sz="850" b="1" baseline="0" dirty="0" smtClean="0">
                          <a:solidFill>
                            <a:schemeClr val="bg1"/>
                          </a:solidFill>
                        </a:rPr>
                        <a:t> ayda bir)</a:t>
                      </a:r>
                      <a:endParaRPr lang="tr-TR" sz="850" b="1" dirty="0" smtClean="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16"/>
                  </a:ext>
                </a:extLst>
              </a:tr>
              <a:tr h="202593">
                <a:tc>
                  <a:txBody>
                    <a:bodyPr/>
                    <a:lstStyle/>
                    <a:p>
                      <a:r>
                        <a:rPr lang="tr-TR" sz="850" b="1" dirty="0" smtClean="0">
                          <a:solidFill>
                            <a:schemeClr val="bg1"/>
                          </a:solidFill>
                        </a:rPr>
                        <a:t>Emekli Keseneği Devlet Katkısı</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00" b="1" dirty="0" smtClean="0">
                          <a:solidFill>
                            <a:schemeClr val="bg1"/>
                          </a:solidFill>
                        </a:rPr>
                        <a:t>[Aylık + Taban Aylık + Ek Gösterge + Kıdem Aylığı +(E.Y.D.M.A. x Emekli Keseneği Oranı)] x %20</a:t>
                      </a:r>
                      <a:endParaRPr lang="tr-TR" sz="800" b="1" dirty="0" smtClean="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17"/>
                  </a:ext>
                </a:extLst>
              </a:tr>
              <a:tr h="189909">
                <a:tc>
                  <a:txBody>
                    <a:bodyPr/>
                    <a:lstStyle/>
                    <a:p>
                      <a:r>
                        <a:rPr lang="tr-TR" sz="850" b="1" dirty="0" smtClean="0">
                          <a:solidFill>
                            <a:schemeClr val="bg1"/>
                          </a:solidFill>
                        </a:rPr>
                        <a:t>Sağlık Primi Devlet Katkısı </a:t>
                      </a:r>
                      <a:endParaRPr lang="tr-TR" sz="850" b="1" dirty="0">
                        <a:solidFill>
                          <a:schemeClr val="bg1"/>
                        </a:solidFill>
                        <a:latin typeface="Times New Roman" pitchFamily="18" charset="0"/>
                        <a:cs typeface="Times New Roman" pitchFamily="18" charset="0"/>
                      </a:endParaRPr>
                    </a:p>
                  </a:txBody>
                  <a:tcPr marL="64801" marR="64801" marT="32402" marB="32402" anchor="ctr"/>
                </a:tc>
                <a:tc>
                  <a:txBody>
                    <a:bodyPr/>
                    <a:lstStyle/>
                    <a:p>
                      <a:r>
                        <a:rPr lang="tr-TR" sz="800" b="1" dirty="0" smtClean="0">
                          <a:solidFill>
                            <a:schemeClr val="bg1"/>
                          </a:solidFill>
                        </a:rPr>
                        <a:t>[Aylık + Taban Aylık + Ek Gösterge + Kıdem Aylığı +  (E.Y.D.M.A. x Emekli Keseneği Oranı)] x %12</a:t>
                      </a:r>
                      <a:endParaRPr lang="tr-TR" sz="800" b="1" dirty="0" smtClean="0">
                        <a:solidFill>
                          <a:schemeClr val="bg1"/>
                        </a:solidFill>
                        <a:latin typeface="Times New Roman" pitchFamily="18" charset="0"/>
                        <a:cs typeface="Times New Roman" pitchFamily="18" charset="0"/>
                      </a:endParaRPr>
                    </a:p>
                  </a:txBody>
                  <a:tcPr marL="64801" marR="64801" marT="32402" marB="32402" anchor="ct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66367294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3 İçerik Yer Tutucusu"/>
          <p:cNvGraphicFramePr>
            <a:graphicFrameLocks/>
          </p:cNvGraphicFramePr>
          <p:nvPr>
            <p:extLst>
              <p:ext uri="{D42A27DB-BD31-4B8C-83A1-F6EECF244321}">
                <p14:modId xmlns:p14="http://schemas.microsoft.com/office/powerpoint/2010/main" val="3089544236"/>
              </p:ext>
            </p:extLst>
          </p:nvPr>
        </p:nvGraphicFramePr>
        <p:xfrm>
          <a:off x="0" y="1071193"/>
          <a:ext cx="7199313" cy="3972041"/>
        </p:xfrm>
        <a:graphic>
          <a:graphicData uri="http://schemas.openxmlformats.org/drawingml/2006/table">
            <a:tbl>
              <a:tblPr firstRow="1" bandRow="1">
                <a:tableStyleId>{5DA37D80-6434-44D0-A028-1B22A696006F}</a:tableStyleId>
              </a:tblPr>
              <a:tblGrid>
                <a:gridCol w="2166831">
                  <a:extLst>
                    <a:ext uri="{9D8B030D-6E8A-4147-A177-3AD203B41FA5}">
                      <a16:colId xmlns:a16="http://schemas.microsoft.com/office/drawing/2014/main" val="20000"/>
                    </a:ext>
                  </a:extLst>
                </a:gridCol>
                <a:gridCol w="5032482">
                  <a:extLst>
                    <a:ext uri="{9D8B030D-6E8A-4147-A177-3AD203B41FA5}">
                      <a16:colId xmlns:a16="http://schemas.microsoft.com/office/drawing/2014/main" val="20001"/>
                    </a:ext>
                  </a:extLst>
                </a:gridCol>
              </a:tblGrid>
              <a:tr h="22009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100" baseline="0" dirty="0" smtClean="0"/>
                        <a:t>5510 ÖNCESİ AKADEMİK PERSONEL MAAŞ HESABI -3</a:t>
                      </a:r>
                      <a:endParaRPr lang="tr-TR" sz="1100" dirty="0" smtClean="0">
                        <a:solidFill>
                          <a:schemeClr val="bg1"/>
                        </a:solidFill>
                        <a:latin typeface="Times New Roman" pitchFamily="18" charset="0"/>
                        <a:cs typeface="Times New Roman" pitchFamily="18" charset="0"/>
                      </a:endParaRPr>
                    </a:p>
                  </a:txBody>
                  <a:tcPr marL="64801" marR="64801" marT="32395" marB="32395" anchor="ctr">
                    <a:solidFill>
                      <a:schemeClr val="bg2"/>
                    </a:solidFill>
                  </a:tcPr>
                </a:tc>
                <a:tc hMerge="1">
                  <a:txBody>
                    <a:bodyPr/>
                    <a:lstStyle/>
                    <a:p>
                      <a:endParaRPr lang="tr-TR" dirty="0">
                        <a:solidFill>
                          <a:schemeClr val="bg1"/>
                        </a:solidFill>
                      </a:endParaRPr>
                    </a:p>
                  </a:txBody>
                  <a:tcPr>
                    <a:solidFill>
                      <a:schemeClr val="accent4">
                        <a:lumMod val="75000"/>
                      </a:schemeClr>
                    </a:solidFill>
                  </a:tcPr>
                </a:tc>
                <a:extLst>
                  <a:ext uri="{0D108BD9-81ED-4DB2-BD59-A6C34878D82A}">
                    <a16:rowId xmlns:a16="http://schemas.microsoft.com/office/drawing/2014/main" val="10000"/>
                  </a:ext>
                </a:extLst>
              </a:tr>
              <a:tr h="205660">
                <a:tc gridSpan="2">
                  <a:txBody>
                    <a:bodyPr/>
                    <a:lstStyle/>
                    <a:p>
                      <a:pPr algn="ctr"/>
                      <a:r>
                        <a:rPr lang="tr-TR" sz="1000" b="1" dirty="0" smtClean="0">
                          <a:solidFill>
                            <a:schemeClr val="bg1"/>
                          </a:solidFill>
                          <a:effectLst/>
                        </a:rPr>
                        <a:t>KESİNTİLER</a:t>
                      </a:r>
                      <a:endParaRPr lang="tr-TR" sz="1000" b="1" i="0" dirty="0" smtClean="0">
                        <a:solidFill>
                          <a:schemeClr val="bg1"/>
                        </a:solidFill>
                        <a:effectLst/>
                        <a:latin typeface="Times New Roman" pitchFamily="18" charset="0"/>
                        <a:cs typeface="Times New Roman" pitchFamily="18" charset="0"/>
                      </a:endParaRPr>
                    </a:p>
                  </a:txBody>
                  <a:tcPr marL="64801" marR="64801" marT="32395" marB="32395" anchor="ct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1400" b="1" i="0" dirty="0" smtClean="0">
                        <a:solidFill>
                          <a:srgbClr val="002060"/>
                        </a:solidFill>
                        <a:effectLst/>
                        <a:latin typeface="Times New Roman" pitchFamily="18" charset="0"/>
                        <a:cs typeface="Times New Roman" pitchFamily="18" charset="0"/>
                      </a:endParaRPr>
                    </a:p>
                  </a:txBody>
                  <a:tcPr marL="91439" marR="91439" marT="45710" marB="45710"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349970">
                <a:tc gridSpan="2">
                  <a:txBody>
                    <a:bodyPr/>
                    <a:lstStyle/>
                    <a:p>
                      <a:pPr algn="just"/>
                      <a:r>
                        <a:rPr lang="tr-TR" sz="1000" b="1" dirty="0" smtClean="0">
                          <a:solidFill>
                            <a:schemeClr val="bg1"/>
                          </a:solidFill>
                        </a:rPr>
                        <a:t>Gelir Vergisi + Damga Vergisi + Emekli Keseneği Devlet Katkısı (%20) + Emekli Keseneği İştirakçi Payı (%16) + Sağlık Primi Devlet Katkısı (%12) + Sendika Aidatı + Kefalet Aidatı </a:t>
                      </a:r>
                      <a:endParaRPr lang="tr-TR" sz="1000" b="1" dirty="0">
                        <a:solidFill>
                          <a:schemeClr val="bg1"/>
                        </a:solidFill>
                        <a:latin typeface="Times New Roman" pitchFamily="18" charset="0"/>
                        <a:cs typeface="Times New Roman" pitchFamily="18" charset="0"/>
                      </a:endParaRPr>
                    </a:p>
                  </a:txBody>
                  <a:tcPr marL="64801" marR="64801" marT="32395" marB="32395" anchor="ctr"/>
                </a:tc>
                <a:tc hMerge="1">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4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39" marR="91439" marT="45710" marB="45710"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379973">
                <a:tc>
                  <a:txBody>
                    <a:bodyPr/>
                    <a:lstStyle/>
                    <a:p>
                      <a:pPr algn="just"/>
                      <a:r>
                        <a:rPr lang="tr-TR" sz="1000" b="1" dirty="0" smtClean="0">
                          <a:solidFill>
                            <a:schemeClr val="bg1"/>
                          </a:solidFill>
                        </a:rPr>
                        <a:t>Gelir Vergisi İstisnası</a:t>
                      </a:r>
                      <a:endParaRPr lang="tr-TR" sz="1000" b="1" dirty="0">
                        <a:solidFill>
                          <a:schemeClr val="bg1"/>
                        </a:solidFill>
                        <a:latin typeface="Times New Roman" pitchFamily="18" charset="0"/>
                        <a:cs typeface="Times New Roman" pitchFamily="18" charset="0"/>
                      </a:endParaRPr>
                    </a:p>
                  </a:txBody>
                  <a:tcPr marL="64801" marR="64801" marT="32394" marB="32394" anchor="ct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000" b="1" u="none" strike="noStrike" cap="none" normalizeH="0" baseline="0" dirty="0" smtClean="0">
                          <a:ln>
                            <a:noFill/>
                          </a:ln>
                          <a:solidFill>
                            <a:schemeClr val="bg1"/>
                          </a:solidFill>
                          <a:effectLst/>
                        </a:rPr>
                        <a:t>Asgari Ücrete bağlı olarak hesaplanır. Asgari Ücretten kesilen gelir vergisi kadar gelir vergisi tutarından indirim yapılır.</a:t>
                      </a:r>
                      <a:endParaRPr kumimoji="0" lang="tr-TR" sz="1000" b="1" i="0" u="none" strike="noStrike" cap="none" normalizeH="0" baseline="0" dirty="0" smtClean="0">
                        <a:ln>
                          <a:noFill/>
                        </a:ln>
                        <a:solidFill>
                          <a:schemeClr val="bg1"/>
                        </a:solidFill>
                        <a:effectLst/>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03"/>
                  </a:ext>
                </a:extLst>
              </a:tr>
              <a:tr h="516129">
                <a:tc>
                  <a:txBody>
                    <a:bodyPr/>
                    <a:lstStyle/>
                    <a:p>
                      <a:pPr algn="just"/>
                      <a:r>
                        <a:rPr lang="tr-TR" sz="1000" b="1" dirty="0" smtClean="0">
                          <a:solidFill>
                            <a:schemeClr val="bg1"/>
                          </a:solidFill>
                        </a:rPr>
                        <a:t>Gelir Vergisi Kesintisi</a:t>
                      </a:r>
                      <a:endParaRPr lang="tr-TR" sz="1000" b="1" dirty="0">
                        <a:solidFill>
                          <a:schemeClr val="bg1"/>
                        </a:solidFill>
                        <a:latin typeface="Times New Roman" pitchFamily="18" charset="0"/>
                        <a:cs typeface="Times New Roman" pitchFamily="18" charset="0"/>
                      </a:endParaRPr>
                    </a:p>
                  </a:txBody>
                  <a:tcPr marL="64801" marR="64801" marT="32395" marB="32395" anchor="ctr"/>
                </a:tc>
                <a:tc>
                  <a:txBody>
                    <a:bodyPr/>
                    <a:lstStyle/>
                    <a:p>
                      <a:pPr algn="just"/>
                      <a:r>
                        <a:rPr lang="tr-TR" sz="1000" b="1" kern="1200" baseline="0" dirty="0" smtClean="0">
                          <a:solidFill>
                            <a:schemeClr val="bg1"/>
                          </a:solidFill>
                        </a:rPr>
                        <a:t>[(Aylık + Taban Aylık + Ek Gösterge + Kıdem Aylığı + Yan Ödeme Tazminatı - Emekli Keseneği İştirakçi Payı (%16) – Sendika Aidatı– Özel Sigorta Priminden Sağlanan Vergi İndirimi--Engelli İndirimi) x Gelir Vergisi Oranı] – Gelir Vergisi İstisnası</a:t>
                      </a:r>
                      <a:endParaRPr lang="tr-TR" sz="1000" b="1" dirty="0">
                        <a:solidFill>
                          <a:schemeClr val="bg1"/>
                        </a:solidFill>
                        <a:latin typeface="Times New Roman" pitchFamily="18" charset="0"/>
                        <a:cs typeface="Times New Roman" pitchFamily="18" charset="0"/>
                      </a:endParaRPr>
                    </a:p>
                  </a:txBody>
                  <a:tcPr marL="64801" marR="64801" marT="32395" marB="32395" anchor="ctr"/>
                </a:tc>
                <a:extLst>
                  <a:ext uri="{0D108BD9-81ED-4DB2-BD59-A6C34878D82A}">
                    <a16:rowId xmlns:a16="http://schemas.microsoft.com/office/drawing/2014/main" val="10004"/>
                  </a:ext>
                </a:extLst>
              </a:tr>
              <a:tr h="638590">
                <a:tc>
                  <a:txBody>
                    <a:bodyPr/>
                    <a:lstStyle/>
                    <a:p>
                      <a:pPr algn="just"/>
                      <a:r>
                        <a:rPr lang="tr-TR" sz="1000" b="1" dirty="0" smtClean="0">
                          <a:solidFill>
                            <a:schemeClr val="bg1"/>
                          </a:solidFill>
                        </a:rPr>
                        <a:t>Damga</a:t>
                      </a:r>
                      <a:r>
                        <a:rPr lang="tr-TR" sz="1000" b="1" baseline="0" dirty="0" smtClean="0">
                          <a:solidFill>
                            <a:schemeClr val="bg1"/>
                          </a:solidFill>
                        </a:rPr>
                        <a:t> Vergisi Kesintisi</a:t>
                      </a:r>
                      <a:endParaRPr lang="tr-TR" sz="1000" b="1" dirty="0">
                        <a:solidFill>
                          <a:schemeClr val="bg1"/>
                        </a:solidFill>
                        <a:latin typeface="Times New Roman" pitchFamily="18" charset="0"/>
                        <a:cs typeface="Times New Roman" pitchFamily="18" charset="0"/>
                      </a:endParaRPr>
                    </a:p>
                  </a:txBody>
                  <a:tcPr marL="64801" marR="64801" marT="32395" marB="32395"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000" b="1" kern="1200" baseline="0" dirty="0" smtClean="0">
                          <a:solidFill>
                            <a:schemeClr val="bg1"/>
                          </a:solidFill>
                        </a:rPr>
                        <a:t>(Aylık + Taban Aylık + Ek Gösterge + Kıdem Aylığı + Üniversite Ödeneği + Ek Ödeme + Üniversite Geliştirme Ödeneği + Eğitim Ödeneği + İdari Görev Tazminatı + Denge Tazminatı + Makam Tazminatı + Temsil/Görev Tazminatı + </a:t>
                      </a:r>
                      <a:r>
                        <a:rPr lang="tr-TR" sz="1000" b="1" dirty="0" smtClean="0">
                          <a:solidFill>
                            <a:schemeClr val="bg1"/>
                          </a:solidFill>
                        </a:rPr>
                        <a:t>Toplu</a:t>
                      </a:r>
                      <a:r>
                        <a:rPr lang="tr-TR" sz="1000" b="1" baseline="0" dirty="0" smtClean="0">
                          <a:solidFill>
                            <a:schemeClr val="bg1"/>
                          </a:solidFill>
                        </a:rPr>
                        <a:t> Sözleşme Ödeneği +</a:t>
                      </a:r>
                      <a:r>
                        <a:rPr lang="tr-TR" sz="1000" b="1" kern="1200" baseline="0" dirty="0" smtClean="0">
                          <a:solidFill>
                            <a:schemeClr val="bg1"/>
                          </a:solidFill>
                        </a:rPr>
                        <a:t> Yabancı Dil Tazminatı + Yükseköğretim Tazminatı ) x Damga Vergisi Oranı</a:t>
                      </a:r>
                      <a:endParaRPr lang="tr-TR" sz="1000" b="1" dirty="0">
                        <a:solidFill>
                          <a:schemeClr val="bg1"/>
                        </a:solidFill>
                        <a:latin typeface="Times New Roman" pitchFamily="18" charset="0"/>
                        <a:cs typeface="Times New Roman" pitchFamily="18" charset="0"/>
                      </a:endParaRPr>
                    </a:p>
                  </a:txBody>
                  <a:tcPr marL="64801" marR="64801" marT="32395" marB="32395" anchor="ctr"/>
                </a:tc>
                <a:extLst>
                  <a:ext uri="{0D108BD9-81ED-4DB2-BD59-A6C34878D82A}">
                    <a16:rowId xmlns:a16="http://schemas.microsoft.com/office/drawing/2014/main" val="10005"/>
                  </a:ext>
                </a:extLst>
              </a:tr>
              <a:tr h="349982">
                <a:tc>
                  <a:txBody>
                    <a:bodyPr/>
                    <a:lstStyle/>
                    <a:p>
                      <a:r>
                        <a:rPr lang="tr-TR" sz="1000" b="1" dirty="0" smtClean="0">
                          <a:solidFill>
                            <a:schemeClr val="bg1"/>
                          </a:solidFill>
                        </a:rPr>
                        <a:t>Emekli Keseneği Devlet Katkısı</a:t>
                      </a:r>
                      <a:endParaRPr lang="tr-TR" sz="1000" b="1" dirty="0">
                        <a:solidFill>
                          <a:schemeClr val="bg1"/>
                        </a:solidFill>
                        <a:latin typeface="Times New Roman" pitchFamily="18" charset="0"/>
                        <a:cs typeface="Times New Roman" pitchFamily="18" charset="0"/>
                      </a:endParaRPr>
                    </a:p>
                  </a:txBody>
                  <a:tcPr marL="64801" marR="64801" marT="32401" marB="32401" anchor="ctr"/>
                </a:tc>
                <a:tc>
                  <a:txBody>
                    <a:bodyPr/>
                    <a:lstStyle/>
                    <a:p>
                      <a:r>
                        <a:rPr lang="tr-TR" sz="1000" b="1" dirty="0" smtClean="0">
                          <a:solidFill>
                            <a:schemeClr val="bg1"/>
                          </a:solidFill>
                        </a:rPr>
                        <a:t>[Aylık + Taban Aylık + Ek Gösterge + Kıdem Aylığı +</a:t>
                      </a:r>
                    </a:p>
                    <a:p>
                      <a:r>
                        <a:rPr lang="tr-TR" sz="1000" b="1" dirty="0" smtClean="0">
                          <a:solidFill>
                            <a:schemeClr val="bg1"/>
                          </a:solidFill>
                        </a:rPr>
                        <a:t>  (E.Y.D.M.A. x Emekli Keseneği Oranı)] x %20</a:t>
                      </a:r>
                      <a:endParaRPr lang="tr-TR" sz="1000" b="1" dirty="0" smtClean="0">
                        <a:solidFill>
                          <a:schemeClr val="bg1"/>
                        </a:solidFill>
                        <a:latin typeface="Times New Roman" pitchFamily="18" charset="0"/>
                        <a:cs typeface="Times New Roman" pitchFamily="18" charset="0"/>
                      </a:endParaRPr>
                    </a:p>
                  </a:txBody>
                  <a:tcPr marL="64801" marR="64801" marT="32401" marB="32401" anchor="ctr"/>
                </a:tc>
                <a:extLst>
                  <a:ext uri="{0D108BD9-81ED-4DB2-BD59-A6C34878D82A}">
                    <a16:rowId xmlns:a16="http://schemas.microsoft.com/office/drawing/2014/main" val="10006"/>
                  </a:ext>
                </a:extLst>
              </a:tr>
              <a:tr h="3499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b="1" dirty="0" smtClean="0">
                          <a:solidFill>
                            <a:schemeClr val="bg1"/>
                          </a:solidFill>
                        </a:rPr>
                        <a:t>Emekli Keseneği İştirakçi Payı </a:t>
                      </a:r>
                      <a:endParaRPr lang="tr-TR" sz="1000" b="1" u="none" dirty="0">
                        <a:solidFill>
                          <a:schemeClr val="bg1"/>
                        </a:solidFill>
                        <a:latin typeface="Times New Roman" pitchFamily="18" charset="0"/>
                        <a:cs typeface="Times New Roman" pitchFamily="18" charset="0"/>
                      </a:endParaRPr>
                    </a:p>
                  </a:txBody>
                  <a:tcPr marL="64801" marR="64801" marT="32395" marB="32395" anchor="ctr"/>
                </a:tc>
                <a:tc>
                  <a:txBody>
                    <a:bodyPr/>
                    <a:lstStyle/>
                    <a:p>
                      <a:r>
                        <a:rPr lang="tr-TR" sz="1000" b="1" dirty="0" smtClean="0">
                          <a:solidFill>
                            <a:schemeClr val="bg1"/>
                          </a:solidFill>
                        </a:rPr>
                        <a:t>[Aylık + Taban Aylık + Ek Gösterge + Kıdem Aylığı +</a:t>
                      </a:r>
                    </a:p>
                    <a:p>
                      <a:r>
                        <a:rPr lang="tr-TR" sz="1000" b="1" dirty="0" smtClean="0">
                          <a:solidFill>
                            <a:schemeClr val="bg1"/>
                          </a:solidFill>
                        </a:rPr>
                        <a:t>  (E.Y.D.M.A. x Emekli Keseneği Oranı)] x %16</a:t>
                      </a:r>
                      <a:endParaRPr lang="tr-TR" sz="1000" b="1" dirty="0" smtClean="0">
                        <a:solidFill>
                          <a:schemeClr val="bg1"/>
                        </a:solidFill>
                        <a:latin typeface="Times New Roman" pitchFamily="18" charset="0"/>
                        <a:cs typeface="Times New Roman" pitchFamily="18" charset="0"/>
                      </a:endParaRPr>
                    </a:p>
                  </a:txBody>
                  <a:tcPr marL="64801" marR="64801" marT="32395" marB="32395" anchor="ctr"/>
                </a:tc>
                <a:extLst>
                  <a:ext uri="{0D108BD9-81ED-4DB2-BD59-A6C34878D82A}">
                    <a16:rowId xmlns:a16="http://schemas.microsoft.com/office/drawing/2014/main" val="10007"/>
                  </a:ext>
                </a:extLst>
              </a:tr>
              <a:tr h="3499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b="1" dirty="0" smtClean="0">
                          <a:solidFill>
                            <a:schemeClr val="bg1"/>
                          </a:solidFill>
                        </a:rPr>
                        <a:t>Sağlık Primi Devlet Katkısı </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000" b="1" u="none" dirty="0">
                        <a:solidFill>
                          <a:schemeClr val="bg1"/>
                        </a:solidFill>
                        <a:latin typeface="Times New Roman" pitchFamily="18" charset="0"/>
                        <a:cs typeface="Times New Roman" pitchFamily="18" charset="0"/>
                      </a:endParaRPr>
                    </a:p>
                  </a:txBody>
                  <a:tcPr marL="64801" marR="64801" marT="32395" marB="32395" anchor="ctr"/>
                </a:tc>
                <a:tc>
                  <a:txBody>
                    <a:bodyPr/>
                    <a:lstStyle/>
                    <a:p>
                      <a:pPr algn="l"/>
                      <a:r>
                        <a:rPr lang="tr-TR" sz="1000" b="1" dirty="0" smtClean="0">
                          <a:solidFill>
                            <a:schemeClr val="bg1"/>
                          </a:solidFill>
                        </a:rPr>
                        <a:t>[Aylık + Taban Aylık + Ek Gösterge + Kıdem Aylığı +</a:t>
                      </a:r>
                    </a:p>
                    <a:p>
                      <a:pPr algn="l"/>
                      <a:r>
                        <a:rPr lang="tr-TR" sz="1000" b="1" dirty="0" smtClean="0">
                          <a:solidFill>
                            <a:schemeClr val="bg1"/>
                          </a:solidFill>
                        </a:rPr>
                        <a:t>  (E.Y.D.M.A. x Emekli Keseneği Oranı)] x %12</a:t>
                      </a:r>
                      <a:endParaRPr lang="tr-TR" sz="1000" b="1" dirty="0">
                        <a:solidFill>
                          <a:schemeClr val="bg1"/>
                        </a:solidFill>
                        <a:latin typeface="Times New Roman" pitchFamily="18" charset="0"/>
                        <a:cs typeface="Times New Roman" pitchFamily="18" charset="0"/>
                      </a:endParaRPr>
                    </a:p>
                  </a:txBody>
                  <a:tcPr marL="64801" marR="64801" marT="32395" marB="32395" anchor="ctr"/>
                </a:tc>
                <a:extLst>
                  <a:ext uri="{0D108BD9-81ED-4DB2-BD59-A6C34878D82A}">
                    <a16:rowId xmlns:a16="http://schemas.microsoft.com/office/drawing/2014/main" val="10008"/>
                  </a:ext>
                </a:extLst>
              </a:tr>
              <a:tr h="2056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b="1" dirty="0" smtClean="0">
                          <a:solidFill>
                            <a:schemeClr val="bg1"/>
                          </a:solidFill>
                        </a:rPr>
                        <a:t>Sendika Aidatı </a:t>
                      </a:r>
                      <a:endParaRPr lang="tr-TR" sz="1000" b="1" u="none" dirty="0">
                        <a:solidFill>
                          <a:schemeClr val="bg1"/>
                        </a:solidFill>
                        <a:latin typeface="Times New Roman" pitchFamily="18" charset="0"/>
                        <a:cs typeface="Times New Roman" pitchFamily="18" charset="0"/>
                      </a:endParaRPr>
                    </a:p>
                  </a:txBody>
                  <a:tcPr marL="64801" marR="64801" marT="32395" marB="32395"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000" b="1" dirty="0" smtClean="0">
                          <a:solidFill>
                            <a:schemeClr val="bg1"/>
                          </a:solidFill>
                        </a:rPr>
                        <a:t>Damga</a:t>
                      </a:r>
                      <a:r>
                        <a:rPr lang="tr-TR" sz="1000" b="1" baseline="0" dirty="0" smtClean="0">
                          <a:solidFill>
                            <a:schemeClr val="bg1"/>
                          </a:solidFill>
                        </a:rPr>
                        <a:t> Vergisi Matrahı X Sendika Aidat Oranı</a:t>
                      </a:r>
                      <a:endParaRPr lang="tr-TR" sz="1000" b="1" dirty="0">
                        <a:solidFill>
                          <a:schemeClr val="bg1"/>
                        </a:solidFill>
                        <a:latin typeface="Times New Roman" pitchFamily="18" charset="0"/>
                        <a:cs typeface="Times New Roman" pitchFamily="18" charset="0"/>
                      </a:endParaRPr>
                    </a:p>
                  </a:txBody>
                  <a:tcPr marL="64801" marR="64801" marT="32395" marB="32395" anchor="ctr"/>
                </a:tc>
                <a:extLst>
                  <a:ext uri="{0D108BD9-81ED-4DB2-BD59-A6C34878D82A}">
                    <a16:rowId xmlns:a16="http://schemas.microsoft.com/office/drawing/2014/main" val="10009"/>
                  </a:ext>
                </a:extLst>
              </a:tr>
              <a:tr h="226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b="1" dirty="0" smtClean="0">
                          <a:solidFill>
                            <a:schemeClr val="bg1"/>
                          </a:solidFill>
                        </a:rPr>
                        <a:t>Kefalet Aidatı </a:t>
                      </a:r>
                      <a:endParaRPr lang="tr-TR" sz="1000" b="1" u="none" dirty="0">
                        <a:solidFill>
                          <a:schemeClr val="bg1"/>
                        </a:solidFill>
                        <a:latin typeface="Times New Roman" pitchFamily="18" charset="0"/>
                        <a:cs typeface="Times New Roman" pitchFamily="18" charset="0"/>
                      </a:endParaRPr>
                    </a:p>
                  </a:txBody>
                  <a:tcPr marL="64801" marR="64801" marT="32395" marB="32395" anchor="ctr"/>
                </a:tc>
                <a:tc>
                  <a:txBody>
                    <a:bodyPr/>
                    <a:lstStyle/>
                    <a:p>
                      <a:pPr algn="l"/>
                      <a:r>
                        <a:rPr lang="tr-TR" sz="1000" b="1" dirty="0" smtClean="0">
                          <a:solidFill>
                            <a:schemeClr val="bg1"/>
                          </a:solidFill>
                        </a:rPr>
                        <a:t>100 x Aylık Katsayı (Giriş Aidatı: İlk 4 ay - 1500 x Aylık Katsayı / 4) </a:t>
                      </a:r>
                      <a:endParaRPr lang="tr-TR" sz="1000" b="1" dirty="0">
                        <a:solidFill>
                          <a:schemeClr val="bg1"/>
                        </a:solidFill>
                        <a:latin typeface="Times New Roman" pitchFamily="18" charset="0"/>
                        <a:cs typeface="Times New Roman" pitchFamily="18" charset="0"/>
                      </a:endParaRPr>
                    </a:p>
                  </a:txBody>
                  <a:tcPr marL="64801" marR="64801" marT="32395" marB="32395"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3051704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3 İçerik Yer Tutucusu"/>
          <p:cNvGraphicFramePr>
            <a:graphicFrameLocks/>
          </p:cNvGraphicFramePr>
          <p:nvPr>
            <p:extLst>
              <p:ext uri="{D42A27DB-BD31-4B8C-83A1-F6EECF244321}">
                <p14:modId xmlns:p14="http://schemas.microsoft.com/office/powerpoint/2010/main" val="3499589288"/>
              </p:ext>
            </p:extLst>
          </p:nvPr>
        </p:nvGraphicFramePr>
        <p:xfrm>
          <a:off x="-1" y="1347064"/>
          <a:ext cx="7199313" cy="3693249"/>
        </p:xfrm>
        <a:graphic>
          <a:graphicData uri="http://schemas.openxmlformats.org/drawingml/2006/table">
            <a:tbl>
              <a:tblPr firstRow="1" bandRow="1">
                <a:tableStyleId>{BC89EF96-8CEA-46FF-86C4-4CE0E7609802}</a:tableStyleId>
              </a:tblPr>
              <a:tblGrid>
                <a:gridCol w="7199313">
                  <a:extLst>
                    <a:ext uri="{9D8B030D-6E8A-4147-A177-3AD203B41FA5}">
                      <a16:colId xmlns:a16="http://schemas.microsoft.com/office/drawing/2014/main" val="20000"/>
                    </a:ext>
                  </a:extLst>
                </a:gridCol>
              </a:tblGrid>
              <a:tr h="9790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700" baseline="0" dirty="0" smtClean="0">
                          <a:solidFill>
                            <a:schemeClr val="tx1"/>
                          </a:solidFill>
                          <a:latin typeface="Times New Roman" pitchFamily="18" charset="0"/>
                          <a:cs typeface="Times New Roman" pitchFamily="18" charset="0"/>
                        </a:rPr>
                        <a:t>5510 SONRASI AKADEMİK PERSONEL MAAŞ HESABI -1</a:t>
                      </a:r>
                      <a:endParaRPr lang="tr-TR" sz="1700" dirty="0" smtClean="0">
                        <a:solidFill>
                          <a:schemeClr val="tx1"/>
                        </a:solidFill>
                        <a:latin typeface="Times New Roman" pitchFamily="18" charset="0"/>
                        <a:cs typeface="Times New Roman" pitchFamily="18" charset="0"/>
                      </a:endParaRPr>
                    </a:p>
                  </a:txBody>
                  <a:tcPr marL="64804" marR="64804" marT="32397" marB="32397"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7545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100" b="1" i="0" dirty="0" smtClean="0">
                          <a:solidFill>
                            <a:srgbClr val="002060"/>
                          </a:solidFill>
                          <a:effectLst/>
                          <a:latin typeface="Times New Roman" pitchFamily="18" charset="0"/>
                          <a:cs typeface="Times New Roman" pitchFamily="18" charset="0"/>
                        </a:rPr>
                        <a:t>HAKEDİŞ</a:t>
                      </a:r>
                    </a:p>
                  </a:txBody>
                  <a:tcPr marL="64804" marR="64804" marT="32397" marB="32397"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1959610">
                <a:tc>
                  <a:txBody>
                    <a:bodyPr/>
                    <a:lstStyle/>
                    <a:p>
                      <a:pPr marL="0" marR="0" indent="0" algn="just" defTabSz="914400" rtl="0" eaLnBrk="1" fontAlgn="auto" latinLnBrk="0" hangingPunct="1">
                        <a:lnSpc>
                          <a:spcPct val="200000"/>
                        </a:lnSpc>
                        <a:spcBef>
                          <a:spcPts val="0"/>
                        </a:spcBef>
                        <a:spcAft>
                          <a:spcPts val="0"/>
                        </a:spcAft>
                        <a:buClrTx/>
                        <a:buSzTx/>
                        <a:buFontTx/>
                        <a:buNone/>
                        <a:tabLst/>
                        <a:defRPr/>
                      </a:pPr>
                      <a:r>
                        <a:rPr lang="tr-TR" sz="1100" b="1" i="0" dirty="0" smtClean="0">
                          <a:solidFill>
                            <a:srgbClr val="002060"/>
                          </a:solidFill>
                          <a:effectLst/>
                          <a:latin typeface="Times New Roman" pitchFamily="18" charset="0"/>
                          <a:cs typeface="Times New Roman" pitchFamily="18" charset="0"/>
                        </a:rPr>
                        <a:t>Aylık + Taban Aylık + Ek Gösterge + Kıdem Aylığı + Üniversite Ödeneği + Üniversite Geliştirme</a:t>
                      </a:r>
                    </a:p>
                    <a:p>
                      <a:pPr marL="0" marR="0" indent="0" algn="just" defTabSz="914400" rtl="0" eaLnBrk="1" fontAlgn="auto" latinLnBrk="0" hangingPunct="1">
                        <a:lnSpc>
                          <a:spcPct val="200000"/>
                        </a:lnSpc>
                        <a:spcBef>
                          <a:spcPts val="0"/>
                        </a:spcBef>
                        <a:spcAft>
                          <a:spcPts val="0"/>
                        </a:spcAft>
                        <a:buClrTx/>
                        <a:buSzTx/>
                        <a:buFontTx/>
                        <a:buNone/>
                        <a:tabLst/>
                        <a:defRPr/>
                      </a:pPr>
                      <a:r>
                        <a:rPr lang="tr-TR" sz="1100" b="1" i="0" dirty="0" smtClean="0">
                          <a:solidFill>
                            <a:srgbClr val="002060"/>
                          </a:solidFill>
                          <a:effectLst/>
                          <a:latin typeface="Times New Roman" pitchFamily="18" charset="0"/>
                          <a:cs typeface="Times New Roman" pitchFamily="18" charset="0"/>
                        </a:rPr>
                        <a:t>Ödeneği + Eğitim Ödeneği + İdari Görev Ödeneği + Ek Ödeme + Aile Yardımı (Çalışmayan Eş</a:t>
                      </a:r>
                    </a:p>
                    <a:p>
                      <a:pPr marL="0" marR="0" indent="0" algn="just" defTabSz="914400" rtl="0" eaLnBrk="1" fontAlgn="auto" latinLnBrk="0" hangingPunct="1">
                        <a:lnSpc>
                          <a:spcPct val="200000"/>
                        </a:lnSpc>
                        <a:spcBef>
                          <a:spcPts val="0"/>
                        </a:spcBef>
                        <a:spcAft>
                          <a:spcPts val="0"/>
                        </a:spcAft>
                        <a:buClrTx/>
                        <a:buSzTx/>
                        <a:buFontTx/>
                        <a:buNone/>
                        <a:tabLst/>
                        <a:defRPr/>
                      </a:pPr>
                      <a:r>
                        <a:rPr lang="tr-TR" sz="1100" b="1" i="0" dirty="0" smtClean="0">
                          <a:solidFill>
                            <a:srgbClr val="002060"/>
                          </a:solidFill>
                          <a:effectLst/>
                          <a:latin typeface="Times New Roman" pitchFamily="18" charset="0"/>
                          <a:cs typeface="Times New Roman" pitchFamily="18" charset="0"/>
                        </a:rPr>
                        <a:t>için) + Aile Yardımı (Çocuk için)+ </a:t>
                      </a:r>
                      <a:r>
                        <a:rPr lang="tr-TR" sz="1100" b="1" dirty="0" smtClean="0">
                          <a:solidFill>
                            <a:srgbClr val="002060"/>
                          </a:solidFill>
                          <a:latin typeface="Times New Roman" pitchFamily="18" charset="0"/>
                          <a:cs typeface="Times New Roman" pitchFamily="18" charset="0"/>
                        </a:rPr>
                        <a:t>Toplu</a:t>
                      </a:r>
                      <a:r>
                        <a:rPr lang="tr-TR" sz="1100" b="1" baseline="0" dirty="0" smtClean="0">
                          <a:solidFill>
                            <a:srgbClr val="002060"/>
                          </a:solidFill>
                          <a:latin typeface="Times New Roman" pitchFamily="18" charset="0"/>
                          <a:cs typeface="Times New Roman" pitchFamily="18" charset="0"/>
                        </a:rPr>
                        <a:t> Sözleşme Ödeneği </a:t>
                      </a:r>
                      <a:r>
                        <a:rPr lang="tr-TR" sz="1100" b="1" i="0" dirty="0" smtClean="0">
                          <a:solidFill>
                            <a:srgbClr val="002060"/>
                          </a:solidFill>
                          <a:effectLst/>
                          <a:latin typeface="Times New Roman" pitchFamily="18" charset="0"/>
                          <a:cs typeface="Times New Roman" pitchFamily="18" charset="0"/>
                        </a:rPr>
                        <a:t>+ Makam Tazminatı + Görev/Temsil Tazminatı + Yabancı Dil Tazminatı + Yükseköğretim Tazminatı + Malullük, Yaşlılık, Ölüm Sigortası İşveren Payı (%11) + Sağlık Primi İşveren Payı (%7,5)</a:t>
                      </a:r>
                    </a:p>
                  </a:txBody>
                  <a:tcPr marL="64804" marR="64804" marT="32397" marB="32397"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7464457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3 İçerik Yer Tutucusu"/>
          <p:cNvGraphicFramePr>
            <a:graphicFrameLocks/>
          </p:cNvGraphicFramePr>
          <p:nvPr>
            <p:extLst>
              <p:ext uri="{D42A27DB-BD31-4B8C-83A1-F6EECF244321}">
                <p14:modId xmlns:p14="http://schemas.microsoft.com/office/powerpoint/2010/main" val="729206462"/>
              </p:ext>
            </p:extLst>
          </p:nvPr>
        </p:nvGraphicFramePr>
        <p:xfrm>
          <a:off x="0" y="1068064"/>
          <a:ext cx="7199314" cy="4003799"/>
        </p:xfrm>
        <a:graphic>
          <a:graphicData uri="http://schemas.openxmlformats.org/drawingml/2006/table">
            <a:tbl>
              <a:tblPr firstRow="1" bandRow="1">
                <a:tableStyleId>{5DA37D80-6434-44D0-A028-1B22A696006F}</a:tableStyleId>
              </a:tblPr>
              <a:tblGrid>
                <a:gridCol w="2492686">
                  <a:extLst>
                    <a:ext uri="{9D8B030D-6E8A-4147-A177-3AD203B41FA5}">
                      <a16:colId xmlns:a16="http://schemas.microsoft.com/office/drawing/2014/main" val="20000"/>
                    </a:ext>
                  </a:extLst>
                </a:gridCol>
                <a:gridCol w="4706628">
                  <a:extLst>
                    <a:ext uri="{9D8B030D-6E8A-4147-A177-3AD203B41FA5}">
                      <a16:colId xmlns:a16="http://schemas.microsoft.com/office/drawing/2014/main" val="20001"/>
                    </a:ext>
                  </a:extLst>
                </a:gridCol>
              </a:tblGrid>
              <a:tr h="19327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baseline="0" dirty="0" smtClean="0"/>
                        <a:t>5510 SONRASI AKADEMİK PERSONEL MAAŞ HESABI -2</a:t>
                      </a:r>
                      <a:endParaRPr lang="tr-TR" sz="900" dirty="0" smtClean="0">
                        <a:solidFill>
                          <a:schemeClr val="bg1"/>
                        </a:solidFill>
                        <a:latin typeface="Times New Roman" pitchFamily="18" charset="0"/>
                        <a:cs typeface="Times New Roman" pitchFamily="18" charset="0"/>
                      </a:endParaRPr>
                    </a:p>
                  </a:txBody>
                  <a:tcPr marL="64801" marR="64801" marT="32406" marB="32406" anchor="ctr">
                    <a:solidFill>
                      <a:schemeClr val="bg2"/>
                    </a:solidFill>
                  </a:tcPr>
                </a:tc>
                <a:tc hMerge="1">
                  <a:txBody>
                    <a:bodyPr/>
                    <a:lstStyle/>
                    <a:p>
                      <a:endParaRPr lang="tr-TR" dirty="0"/>
                    </a:p>
                  </a:txBody>
                  <a:tcPr>
                    <a:solidFill>
                      <a:schemeClr val="accent4">
                        <a:lumMod val="75000"/>
                      </a:schemeClr>
                    </a:solidFill>
                  </a:tcPr>
                </a:tc>
                <a:extLst>
                  <a:ext uri="{0D108BD9-81ED-4DB2-BD59-A6C34878D82A}">
                    <a16:rowId xmlns:a16="http://schemas.microsoft.com/office/drawing/2014/main" val="10000"/>
                  </a:ext>
                </a:extLst>
              </a:tr>
              <a:tr h="178686">
                <a:tc>
                  <a:txBody>
                    <a:bodyPr/>
                    <a:lstStyle/>
                    <a:p>
                      <a:pPr algn="just"/>
                      <a:r>
                        <a:rPr lang="tr-TR" sz="800" b="1" dirty="0" smtClean="0">
                          <a:solidFill>
                            <a:schemeClr val="bg1"/>
                          </a:solidFill>
                        </a:rPr>
                        <a:t>En </a:t>
                      </a:r>
                      <a:r>
                        <a:rPr lang="tr-TR" sz="800" b="1" baseline="0" dirty="0" smtClean="0">
                          <a:solidFill>
                            <a:schemeClr val="bg1"/>
                          </a:solidFill>
                        </a:rPr>
                        <a:t>Yüksek Devlet Memuru Aylığı</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800" b="1" dirty="0" smtClean="0">
                          <a:solidFill>
                            <a:schemeClr val="bg1"/>
                          </a:solidFill>
                          <a:effectLst/>
                        </a:rPr>
                        <a:t>( 1500 + 8000 ) X Aylık Katsayısı</a:t>
                      </a:r>
                      <a:endParaRPr lang="tr-TR" sz="800" b="1" i="0" dirty="0" smtClean="0">
                        <a:solidFill>
                          <a:schemeClr val="bg1"/>
                        </a:solidFill>
                        <a:effectLst/>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01"/>
                  </a:ext>
                </a:extLst>
              </a:tr>
              <a:tr h="178686">
                <a:tc>
                  <a:txBody>
                    <a:bodyPr/>
                    <a:lstStyle/>
                    <a:p>
                      <a:r>
                        <a:rPr lang="tr-TR" sz="800" b="1" dirty="0" smtClean="0">
                          <a:solidFill>
                            <a:schemeClr val="bg1"/>
                          </a:solidFill>
                        </a:rPr>
                        <a:t>Aylık</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kern="1200" baseline="0" dirty="0" smtClean="0">
                          <a:solidFill>
                            <a:schemeClr val="bg1"/>
                          </a:solidFill>
                        </a:rPr>
                        <a:t>Aylık Gösterge x Aylık Katsayı</a:t>
                      </a:r>
                      <a:endParaRPr lang="tr-TR" sz="800" b="1" dirty="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02"/>
                  </a:ext>
                </a:extLst>
              </a:tr>
              <a:tr h="178686">
                <a:tc>
                  <a:txBody>
                    <a:bodyPr/>
                    <a:lstStyle/>
                    <a:p>
                      <a:r>
                        <a:rPr lang="tr-TR" sz="800" b="1" dirty="0" smtClean="0">
                          <a:solidFill>
                            <a:schemeClr val="bg1"/>
                          </a:solidFill>
                        </a:rPr>
                        <a:t>Taban</a:t>
                      </a:r>
                      <a:r>
                        <a:rPr lang="tr-TR" sz="800" b="1" baseline="0" dirty="0" smtClean="0">
                          <a:solidFill>
                            <a:schemeClr val="bg1"/>
                          </a:solidFill>
                        </a:rPr>
                        <a:t> Aylığı</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kern="1200" baseline="0" dirty="0" smtClean="0">
                          <a:solidFill>
                            <a:schemeClr val="bg1"/>
                          </a:solidFill>
                        </a:rPr>
                        <a:t>Taban Aylık Göstergesi  1000 x Taban Aylık Katsayısı</a:t>
                      </a:r>
                      <a:endParaRPr lang="tr-TR" sz="800" b="1" dirty="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03"/>
                  </a:ext>
                </a:extLst>
              </a:tr>
              <a:tr h="178686">
                <a:tc>
                  <a:txBody>
                    <a:bodyPr/>
                    <a:lstStyle/>
                    <a:p>
                      <a:r>
                        <a:rPr lang="tr-TR" sz="800" b="1" dirty="0" smtClean="0">
                          <a:solidFill>
                            <a:schemeClr val="bg1"/>
                          </a:solidFill>
                        </a:rPr>
                        <a:t>Ek Gösterge Aylığı</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kern="1200" baseline="0" dirty="0" smtClean="0">
                          <a:solidFill>
                            <a:schemeClr val="bg1"/>
                          </a:solidFill>
                        </a:rPr>
                        <a:t>Ek Gösterge  x Aylık Katsayı</a:t>
                      </a:r>
                      <a:endParaRPr lang="tr-TR" sz="800" b="1" kern="1200" baseline="0" dirty="0" smtClean="0">
                        <a:solidFill>
                          <a:schemeClr val="bg1"/>
                        </a:solidFill>
                        <a:latin typeface="Times New Roman" pitchFamily="18" charset="0"/>
                        <a:ea typeface="+mn-ea"/>
                        <a:cs typeface="Times New Roman" pitchFamily="18" charset="0"/>
                      </a:endParaRPr>
                    </a:p>
                  </a:txBody>
                  <a:tcPr marL="64801" marR="64801" marT="32406" marB="32406" anchor="ctr"/>
                </a:tc>
                <a:extLst>
                  <a:ext uri="{0D108BD9-81ED-4DB2-BD59-A6C34878D82A}">
                    <a16:rowId xmlns:a16="http://schemas.microsoft.com/office/drawing/2014/main" val="10004"/>
                  </a:ext>
                </a:extLst>
              </a:tr>
              <a:tr h="178686">
                <a:tc>
                  <a:txBody>
                    <a:bodyPr/>
                    <a:lstStyle/>
                    <a:p>
                      <a:r>
                        <a:rPr lang="tr-TR" sz="800" b="1" dirty="0" smtClean="0">
                          <a:solidFill>
                            <a:schemeClr val="bg1"/>
                          </a:solidFill>
                        </a:rPr>
                        <a:t>Kıdem Aylığı</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kern="1200" baseline="0" dirty="0" smtClean="0">
                          <a:solidFill>
                            <a:schemeClr val="bg1"/>
                          </a:solidFill>
                        </a:rPr>
                        <a:t>Kıdem Yılı x 20 x Aylık Katsayı (En Fazla 25 Yıl İçin Verilir)</a:t>
                      </a:r>
                      <a:endParaRPr lang="tr-TR" sz="800" b="1" dirty="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05"/>
                  </a:ext>
                </a:extLst>
              </a:tr>
              <a:tr h="196811">
                <a:tc>
                  <a:txBody>
                    <a:bodyPr/>
                    <a:lstStyle/>
                    <a:p>
                      <a:r>
                        <a:rPr lang="tr-TR" sz="800" b="1" dirty="0" smtClean="0">
                          <a:solidFill>
                            <a:schemeClr val="bg1"/>
                          </a:solidFill>
                        </a:rPr>
                        <a:t>Üniversite Ödeneği/Yükseköğretim Tazminatı</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dirty="0" smtClean="0">
                          <a:solidFill>
                            <a:schemeClr val="bg1"/>
                          </a:solidFill>
                          <a:effectLst/>
                        </a:rPr>
                        <a:t>E.Y.D.M.A</a:t>
                      </a:r>
                      <a:r>
                        <a:rPr lang="tr-TR" sz="800" b="1" baseline="0" dirty="0" smtClean="0">
                          <a:solidFill>
                            <a:schemeClr val="bg1"/>
                          </a:solidFill>
                          <a:effectLst/>
                        </a:rPr>
                        <a:t> </a:t>
                      </a:r>
                      <a:r>
                        <a:rPr lang="tr-TR" sz="800" b="1" kern="1200" baseline="0" dirty="0" smtClean="0">
                          <a:solidFill>
                            <a:schemeClr val="bg1"/>
                          </a:solidFill>
                        </a:rPr>
                        <a:t>x Üniversite Ödeneği /Yükseköğretim Tazminatı Oranı</a:t>
                      </a:r>
                      <a:endParaRPr lang="tr-TR" sz="800" b="1" dirty="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06"/>
                  </a:ext>
                </a:extLst>
              </a:tr>
              <a:tr h="178686">
                <a:tc>
                  <a:txBody>
                    <a:bodyPr/>
                    <a:lstStyle/>
                    <a:p>
                      <a:r>
                        <a:rPr lang="tr-TR" sz="800" b="1" dirty="0" smtClean="0">
                          <a:solidFill>
                            <a:schemeClr val="bg1"/>
                          </a:solidFill>
                        </a:rPr>
                        <a:t>Geliştirme Ödeneği</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kern="1200" baseline="0" dirty="0" smtClean="0">
                          <a:solidFill>
                            <a:schemeClr val="bg1"/>
                          </a:solidFill>
                        </a:rPr>
                        <a:t>(Aylık + Ek Gösterge) x Aylık Katsayı x Geliştirme Ödeneği Oranı</a:t>
                      </a:r>
                      <a:endParaRPr lang="tr-TR" sz="800" b="1" dirty="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07"/>
                  </a:ext>
                </a:extLst>
              </a:tr>
              <a:tr h="178686">
                <a:tc>
                  <a:txBody>
                    <a:bodyPr/>
                    <a:lstStyle/>
                    <a:p>
                      <a:r>
                        <a:rPr lang="tr-TR" sz="800" b="1" dirty="0" smtClean="0">
                          <a:solidFill>
                            <a:schemeClr val="bg1"/>
                          </a:solidFill>
                        </a:rPr>
                        <a:t>Eğitim Öğretim Ödeneği</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dirty="0" smtClean="0">
                          <a:solidFill>
                            <a:schemeClr val="bg1"/>
                          </a:solidFill>
                          <a:effectLst/>
                        </a:rPr>
                        <a:t>En Yüksek Devlet Memuru Aylığı </a:t>
                      </a:r>
                      <a:r>
                        <a:rPr lang="tr-TR" sz="800" b="1" kern="1200" baseline="0" dirty="0" smtClean="0">
                          <a:solidFill>
                            <a:schemeClr val="bg1"/>
                          </a:solidFill>
                        </a:rPr>
                        <a:t>/ 12</a:t>
                      </a:r>
                      <a:endParaRPr lang="tr-TR" sz="800" b="1" dirty="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08"/>
                  </a:ext>
                </a:extLst>
              </a:tr>
              <a:tr h="178686">
                <a:tc>
                  <a:txBody>
                    <a:bodyPr/>
                    <a:lstStyle/>
                    <a:p>
                      <a:r>
                        <a:rPr lang="tr-TR" sz="800" b="1" dirty="0" smtClean="0">
                          <a:solidFill>
                            <a:schemeClr val="bg1"/>
                          </a:solidFill>
                        </a:rPr>
                        <a:t>İdari Görev Ödeneği</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kern="1200" baseline="0" dirty="0" smtClean="0">
                          <a:solidFill>
                            <a:schemeClr val="bg1"/>
                          </a:solidFill>
                        </a:rPr>
                        <a:t>(Aylık + Ek Gösterge) x Aylık Katsayı x  İdari Görev Ödeneği Oranı</a:t>
                      </a:r>
                      <a:endParaRPr lang="tr-TR" sz="800" b="1" dirty="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09"/>
                  </a:ext>
                </a:extLst>
              </a:tr>
              <a:tr h="178686">
                <a:tc>
                  <a:txBody>
                    <a:bodyPr/>
                    <a:lstStyle/>
                    <a:p>
                      <a:r>
                        <a:rPr lang="tr-TR" sz="800" b="1" dirty="0" smtClean="0">
                          <a:solidFill>
                            <a:schemeClr val="bg1"/>
                          </a:solidFill>
                        </a:rPr>
                        <a:t>Makam Tazminatı</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kern="1200" baseline="0" dirty="0" smtClean="0">
                          <a:solidFill>
                            <a:schemeClr val="bg1"/>
                          </a:solidFill>
                        </a:rPr>
                        <a:t>Makam Tazminatı Göstergesi x Aylık Katsayı</a:t>
                      </a:r>
                      <a:endParaRPr lang="tr-TR" sz="800" b="1" dirty="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10"/>
                  </a:ext>
                </a:extLst>
              </a:tr>
              <a:tr h="178686">
                <a:tc>
                  <a:txBody>
                    <a:bodyPr/>
                    <a:lstStyle/>
                    <a:p>
                      <a:pPr algn="just"/>
                      <a:r>
                        <a:rPr lang="tr-TR" sz="800" b="1" dirty="0" smtClean="0">
                          <a:solidFill>
                            <a:schemeClr val="bg1"/>
                          </a:solidFill>
                        </a:rPr>
                        <a:t>Görev/Temsil</a:t>
                      </a:r>
                      <a:r>
                        <a:rPr lang="tr-TR" sz="800" b="1" baseline="0" dirty="0" smtClean="0">
                          <a:solidFill>
                            <a:schemeClr val="bg1"/>
                          </a:solidFill>
                        </a:rPr>
                        <a:t> </a:t>
                      </a:r>
                      <a:r>
                        <a:rPr lang="tr-TR" sz="800" b="1" dirty="0" smtClean="0">
                          <a:solidFill>
                            <a:schemeClr val="bg1"/>
                          </a:solidFill>
                        </a:rPr>
                        <a:t>Tazminatı</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800" b="1" kern="1200" baseline="0" dirty="0" smtClean="0">
                          <a:solidFill>
                            <a:schemeClr val="bg1"/>
                          </a:solidFill>
                        </a:rPr>
                        <a:t>Görev/Temsil Tazminatı Göstergesi x Aylık Katsayı</a:t>
                      </a:r>
                      <a:endParaRPr lang="tr-TR" sz="800" b="1" dirty="0" smtClean="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11"/>
                  </a:ext>
                </a:extLst>
              </a:tr>
              <a:tr h="178686">
                <a:tc>
                  <a:txBody>
                    <a:bodyPr/>
                    <a:lstStyle/>
                    <a:p>
                      <a:r>
                        <a:rPr lang="tr-TR" sz="800" b="1" dirty="0" smtClean="0">
                          <a:solidFill>
                            <a:schemeClr val="bg1"/>
                          </a:solidFill>
                        </a:rPr>
                        <a:t>Yabancı</a:t>
                      </a:r>
                      <a:r>
                        <a:rPr lang="tr-TR" sz="800" b="1" baseline="0" dirty="0" smtClean="0">
                          <a:solidFill>
                            <a:schemeClr val="bg1"/>
                          </a:solidFill>
                        </a:rPr>
                        <a:t> Dil Tazminatı</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kern="1200" baseline="0" dirty="0" smtClean="0">
                          <a:solidFill>
                            <a:schemeClr val="bg1"/>
                          </a:solidFill>
                        </a:rPr>
                        <a:t>Yabancı Dil Tazminat Göstergesi x Aylık Katsayı</a:t>
                      </a:r>
                      <a:endParaRPr lang="tr-TR" sz="800" b="1" dirty="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12"/>
                  </a:ext>
                </a:extLst>
              </a:tr>
              <a:tr h="178686">
                <a:tc>
                  <a:txBody>
                    <a:bodyPr/>
                    <a:lstStyle/>
                    <a:p>
                      <a:r>
                        <a:rPr lang="tr-TR" sz="800" b="1" dirty="0" smtClean="0">
                          <a:solidFill>
                            <a:schemeClr val="bg1"/>
                          </a:solidFill>
                        </a:rPr>
                        <a:t>Ek</a:t>
                      </a:r>
                      <a:r>
                        <a:rPr lang="tr-TR" sz="800" b="1" baseline="0" dirty="0" smtClean="0">
                          <a:solidFill>
                            <a:schemeClr val="bg1"/>
                          </a:solidFill>
                        </a:rPr>
                        <a:t> Ödeme</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800" b="1" dirty="0" smtClean="0">
                          <a:solidFill>
                            <a:schemeClr val="bg1"/>
                          </a:solidFill>
                          <a:effectLst/>
                        </a:rPr>
                        <a:t>En Yüksek Devlet Memuru Aylığı  X  Ek Ödeme Oranı %</a:t>
                      </a:r>
                      <a:endParaRPr lang="tr-TR" sz="800" b="1" dirty="0" smtClean="0">
                        <a:solidFill>
                          <a:schemeClr val="bg1"/>
                        </a:solidFill>
                        <a:latin typeface="Times New Roman" pitchFamily="18" charset="0"/>
                        <a:ea typeface="Times New Roman"/>
                        <a:cs typeface="Times New Roman" pitchFamily="18" charset="0"/>
                      </a:endParaRPr>
                    </a:p>
                  </a:txBody>
                  <a:tcPr marL="64801" marR="64801" marT="32406" marB="32406" anchor="ctr"/>
                </a:tc>
                <a:extLst>
                  <a:ext uri="{0D108BD9-81ED-4DB2-BD59-A6C34878D82A}">
                    <a16:rowId xmlns:a16="http://schemas.microsoft.com/office/drawing/2014/main" val="10013"/>
                  </a:ext>
                </a:extLst>
              </a:tr>
              <a:tr h="178686">
                <a:tc>
                  <a:txBody>
                    <a:bodyPr/>
                    <a:lstStyle/>
                    <a:p>
                      <a:r>
                        <a:rPr lang="tr-TR" sz="800" b="1" dirty="0" smtClean="0">
                          <a:solidFill>
                            <a:schemeClr val="bg1"/>
                          </a:solidFill>
                        </a:rPr>
                        <a:t>İlave Seyyanen</a:t>
                      </a:r>
                      <a:r>
                        <a:rPr lang="tr-TR" sz="800" b="1" baseline="0" dirty="0" smtClean="0">
                          <a:solidFill>
                            <a:schemeClr val="bg1"/>
                          </a:solidFill>
                        </a:rPr>
                        <a:t> Ödeme</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800" b="1" dirty="0" smtClean="0">
                          <a:solidFill>
                            <a:schemeClr val="bg1"/>
                          </a:solidFill>
                        </a:rPr>
                        <a:t>15965 X Memur Maaş Katsayısı</a:t>
                      </a:r>
                      <a:endParaRPr lang="tr-TR" sz="800" b="1" dirty="0" smtClean="0">
                        <a:solidFill>
                          <a:schemeClr val="bg1"/>
                        </a:solidFill>
                        <a:latin typeface="Times New Roman" pitchFamily="18" charset="0"/>
                        <a:ea typeface="Times New Roman"/>
                        <a:cs typeface="Times New Roman" pitchFamily="18" charset="0"/>
                      </a:endParaRPr>
                    </a:p>
                  </a:txBody>
                  <a:tcPr marL="64801" marR="64801" marT="32406" marB="32406" anchor="ctr"/>
                </a:tc>
                <a:extLst>
                  <a:ext uri="{0D108BD9-81ED-4DB2-BD59-A6C34878D82A}">
                    <a16:rowId xmlns:a16="http://schemas.microsoft.com/office/drawing/2014/main" val="3491685102"/>
                  </a:ext>
                </a:extLst>
              </a:tr>
              <a:tr h="178686">
                <a:tc>
                  <a:txBody>
                    <a:bodyPr/>
                    <a:lstStyle/>
                    <a:p>
                      <a:r>
                        <a:rPr lang="tr-TR" sz="800" b="1" dirty="0" smtClean="0">
                          <a:solidFill>
                            <a:schemeClr val="bg1"/>
                          </a:solidFill>
                        </a:rPr>
                        <a:t>Eş</a:t>
                      </a:r>
                      <a:r>
                        <a:rPr lang="tr-TR" sz="800" b="1" baseline="0" dirty="0" smtClean="0">
                          <a:solidFill>
                            <a:schemeClr val="bg1"/>
                          </a:solidFill>
                        </a:rPr>
                        <a:t> Yardımı</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kern="1200" baseline="0" dirty="0" smtClean="0">
                          <a:solidFill>
                            <a:schemeClr val="bg1"/>
                          </a:solidFill>
                        </a:rPr>
                        <a:t>2134 x Aylık Katsayı</a:t>
                      </a:r>
                      <a:endParaRPr lang="tr-TR" sz="800" b="1" dirty="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14"/>
                  </a:ext>
                </a:extLst>
              </a:tr>
              <a:tr h="178686">
                <a:tc>
                  <a:txBody>
                    <a:bodyPr/>
                    <a:lstStyle/>
                    <a:p>
                      <a:r>
                        <a:rPr lang="tr-TR" sz="800" b="1" dirty="0" smtClean="0">
                          <a:solidFill>
                            <a:schemeClr val="bg1"/>
                          </a:solidFill>
                        </a:rPr>
                        <a:t>Çocuk</a:t>
                      </a:r>
                      <a:r>
                        <a:rPr lang="tr-TR" sz="800" b="1" baseline="0" dirty="0" smtClean="0">
                          <a:solidFill>
                            <a:schemeClr val="bg1"/>
                          </a:solidFill>
                        </a:rPr>
                        <a:t> Yardımı</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kern="1200" baseline="0" dirty="0" smtClean="0">
                          <a:solidFill>
                            <a:schemeClr val="bg1"/>
                          </a:solidFill>
                        </a:rPr>
                        <a:t>0-6 yaş için  500 x Aylık Katsayı, 6 yaşından büyük 250 x Aylık Katsayı</a:t>
                      </a:r>
                      <a:endParaRPr lang="tr-TR" sz="800" b="1" dirty="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15"/>
                  </a:ext>
                </a:extLst>
              </a:tr>
              <a:tr h="178686">
                <a:tc>
                  <a:txBody>
                    <a:bodyPr/>
                    <a:lstStyle/>
                    <a:p>
                      <a:r>
                        <a:rPr lang="tr-TR" sz="800" b="1" dirty="0" smtClean="0">
                          <a:solidFill>
                            <a:schemeClr val="bg1"/>
                          </a:solidFill>
                        </a:rPr>
                        <a:t>Toplu</a:t>
                      </a:r>
                      <a:r>
                        <a:rPr lang="tr-TR" sz="800" b="1" baseline="0" dirty="0" smtClean="0">
                          <a:solidFill>
                            <a:schemeClr val="bg1"/>
                          </a:solidFill>
                        </a:rPr>
                        <a:t> Sözleşme Ödeneği</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800" b="1" dirty="0" smtClean="0">
                          <a:solidFill>
                            <a:schemeClr val="bg1"/>
                          </a:solidFill>
                        </a:rPr>
                        <a:t>750</a:t>
                      </a:r>
                      <a:r>
                        <a:rPr lang="tr-TR" sz="800" b="1" baseline="0" dirty="0" smtClean="0">
                          <a:solidFill>
                            <a:schemeClr val="bg1"/>
                          </a:solidFill>
                        </a:rPr>
                        <a:t> X Aylık Katsayı</a:t>
                      </a:r>
                      <a:r>
                        <a:rPr lang="tr-TR" sz="800" b="1" dirty="0" smtClean="0">
                          <a:solidFill>
                            <a:schemeClr val="bg1"/>
                          </a:solidFill>
                        </a:rPr>
                        <a:t> (Üç</a:t>
                      </a:r>
                      <a:r>
                        <a:rPr lang="tr-TR" sz="800" b="1" baseline="0" dirty="0" smtClean="0">
                          <a:solidFill>
                            <a:schemeClr val="bg1"/>
                          </a:solidFill>
                        </a:rPr>
                        <a:t> ayda bir)</a:t>
                      </a:r>
                      <a:endParaRPr lang="tr-TR" sz="800" b="1" dirty="0" smtClean="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16"/>
                  </a:ext>
                </a:extLst>
              </a:tr>
              <a:tr h="258896">
                <a:tc>
                  <a:txBody>
                    <a:bodyPr/>
                    <a:lstStyle/>
                    <a:p>
                      <a:r>
                        <a:rPr lang="tr-TR" sz="800" b="1" dirty="0" smtClean="0">
                          <a:solidFill>
                            <a:schemeClr val="bg1"/>
                          </a:solidFill>
                        </a:rPr>
                        <a:t>Malullük, Yaşlılık, Ölüm Sigortası İşveren Payı </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dirty="0" smtClean="0">
                          <a:solidFill>
                            <a:schemeClr val="bg1"/>
                          </a:solidFill>
                        </a:rPr>
                        <a:t>[Aylık + Taban Aylık + Ek Gösterge + Kıdem Aylığı +Üniversite Ödeneği + Makam Tazminatı + Temsil/Görev Tazminatı] x %11</a:t>
                      </a:r>
                      <a:endParaRPr lang="tr-TR" sz="800" b="1" dirty="0" smtClean="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17"/>
                  </a:ext>
                </a:extLst>
              </a:tr>
              <a:tr h="258896">
                <a:tc>
                  <a:txBody>
                    <a:bodyPr/>
                    <a:lstStyle/>
                    <a:p>
                      <a:r>
                        <a:rPr lang="tr-TR" sz="800" b="1" dirty="0" smtClean="0">
                          <a:solidFill>
                            <a:schemeClr val="bg1"/>
                          </a:solidFill>
                        </a:rPr>
                        <a:t>Sağlık Primi İşveren Payı </a:t>
                      </a:r>
                      <a:endParaRPr lang="tr-TR" sz="800" b="1" dirty="0">
                        <a:solidFill>
                          <a:schemeClr val="bg1"/>
                        </a:solidFill>
                        <a:latin typeface="Times New Roman" pitchFamily="18" charset="0"/>
                        <a:cs typeface="Times New Roman" pitchFamily="18" charset="0"/>
                      </a:endParaRPr>
                    </a:p>
                  </a:txBody>
                  <a:tcPr marL="64801" marR="64801" marT="32406" marB="32406" anchor="ctr"/>
                </a:tc>
                <a:tc>
                  <a:txBody>
                    <a:bodyPr/>
                    <a:lstStyle/>
                    <a:p>
                      <a:r>
                        <a:rPr lang="tr-TR" sz="800" b="1" dirty="0" smtClean="0">
                          <a:solidFill>
                            <a:schemeClr val="bg1"/>
                          </a:solidFill>
                        </a:rPr>
                        <a:t>[Aylık + Taban Aylık + Ek Gösterge + Kıdem Aylığı +Üniversite Ödeneği + Makam Tazminatı + Temsil/Görev Tazminatı] x %7,5</a:t>
                      </a:r>
                      <a:endParaRPr lang="tr-TR" sz="800" b="1" dirty="0" smtClean="0">
                        <a:solidFill>
                          <a:schemeClr val="bg1"/>
                        </a:solidFill>
                        <a:latin typeface="Times New Roman" pitchFamily="18" charset="0"/>
                        <a:cs typeface="Times New Roman" pitchFamily="18" charset="0"/>
                      </a:endParaRPr>
                    </a:p>
                  </a:txBody>
                  <a:tcPr marL="64801" marR="64801" marT="32406" marB="32406" anchor="ct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07175233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4" name="3 İçerik Yer Tutucusu"/>
          <p:cNvGraphicFramePr>
            <a:graphicFrameLocks/>
          </p:cNvGraphicFramePr>
          <p:nvPr>
            <p:extLst>
              <p:ext uri="{D42A27DB-BD31-4B8C-83A1-F6EECF244321}">
                <p14:modId xmlns:p14="http://schemas.microsoft.com/office/powerpoint/2010/main" val="186868035"/>
              </p:ext>
            </p:extLst>
          </p:nvPr>
        </p:nvGraphicFramePr>
        <p:xfrm>
          <a:off x="0" y="1149179"/>
          <a:ext cx="7199314" cy="3891134"/>
        </p:xfrm>
        <a:graphic>
          <a:graphicData uri="http://schemas.openxmlformats.org/drawingml/2006/table">
            <a:tbl>
              <a:tblPr firstRow="1" bandRow="1">
                <a:tableStyleId>{5DA37D80-6434-44D0-A028-1B22A696006F}</a:tableStyleId>
              </a:tblPr>
              <a:tblGrid>
                <a:gridCol w="2166831">
                  <a:extLst>
                    <a:ext uri="{9D8B030D-6E8A-4147-A177-3AD203B41FA5}">
                      <a16:colId xmlns:a16="http://schemas.microsoft.com/office/drawing/2014/main" val="20000"/>
                    </a:ext>
                  </a:extLst>
                </a:gridCol>
                <a:gridCol w="5032483">
                  <a:extLst>
                    <a:ext uri="{9D8B030D-6E8A-4147-A177-3AD203B41FA5}">
                      <a16:colId xmlns:a16="http://schemas.microsoft.com/office/drawing/2014/main" val="20001"/>
                    </a:ext>
                  </a:extLst>
                </a:gridCol>
              </a:tblGrid>
              <a:tr h="42529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100" baseline="0" dirty="0" smtClean="0"/>
                        <a:t>5510 SONRASI AKADEMİK PERSONEL MAAŞ HESABI -3</a:t>
                      </a:r>
                      <a:endParaRPr lang="tr-TR" sz="1100" dirty="0" smtClean="0">
                        <a:solidFill>
                          <a:schemeClr val="bg1"/>
                        </a:solidFill>
                        <a:latin typeface="Times New Roman" pitchFamily="18" charset="0"/>
                        <a:cs typeface="Times New Roman" pitchFamily="18" charset="0"/>
                      </a:endParaRPr>
                    </a:p>
                  </a:txBody>
                  <a:tcPr marL="64801" marR="64801" marT="32391" marB="32391" anchor="ctr">
                    <a:solidFill>
                      <a:schemeClr val="bg2"/>
                    </a:solidFill>
                  </a:tcPr>
                </a:tc>
                <a:tc hMerge="1">
                  <a:txBody>
                    <a:bodyPr/>
                    <a:lstStyle/>
                    <a:p>
                      <a:endParaRPr lang="tr-TR" dirty="0">
                        <a:solidFill>
                          <a:schemeClr val="bg1"/>
                        </a:solidFill>
                      </a:endParaRPr>
                    </a:p>
                  </a:txBody>
                  <a:tcPr>
                    <a:solidFill>
                      <a:schemeClr val="accent4">
                        <a:lumMod val="75000"/>
                      </a:schemeClr>
                    </a:solidFill>
                  </a:tcPr>
                </a:tc>
                <a:extLst>
                  <a:ext uri="{0D108BD9-81ED-4DB2-BD59-A6C34878D82A}">
                    <a16:rowId xmlns:a16="http://schemas.microsoft.com/office/drawing/2014/main" val="10000"/>
                  </a:ext>
                </a:extLst>
              </a:tr>
              <a:tr h="334902">
                <a:tc gridSpan="2">
                  <a:txBody>
                    <a:bodyPr/>
                    <a:lstStyle/>
                    <a:p>
                      <a:pPr algn="ctr"/>
                      <a:r>
                        <a:rPr lang="tr-TR" sz="1000" b="1" dirty="0" smtClean="0">
                          <a:solidFill>
                            <a:schemeClr val="bg1"/>
                          </a:solidFill>
                          <a:effectLst/>
                        </a:rPr>
                        <a:t>KESİNTİLER</a:t>
                      </a:r>
                      <a:endParaRPr lang="tr-TR" sz="1000" b="1" i="0" dirty="0" smtClean="0">
                        <a:solidFill>
                          <a:schemeClr val="bg1"/>
                        </a:solidFill>
                        <a:effectLst/>
                        <a:latin typeface="Times New Roman" pitchFamily="18" charset="0"/>
                        <a:cs typeface="Times New Roman" pitchFamily="18" charset="0"/>
                      </a:endParaRPr>
                    </a:p>
                  </a:txBody>
                  <a:tcPr marL="64801" marR="64801" marT="32391" marB="32391" anchor="ct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1400" b="1" i="0" dirty="0" smtClean="0">
                        <a:solidFill>
                          <a:srgbClr val="002060"/>
                        </a:solidFill>
                        <a:effectLst/>
                        <a:latin typeface="Times New Roman" pitchFamily="18" charset="0"/>
                        <a:cs typeface="Times New Roman" pitchFamily="18" charset="0"/>
                      </a:endParaRPr>
                    </a:p>
                  </a:txBody>
                  <a:tcPr marL="91439" marR="91439" marT="45710" marB="45710"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670314">
                <a:tc gridSpan="2">
                  <a:txBody>
                    <a:bodyPr/>
                    <a:lstStyle/>
                    <a:p>
                      <a:pPr algn="just"/>
                      <a:r>
                        <a:rPr lang="tr-TR" sz="1000" b="1" dirty="0" smtClean="0">
                          <a:solidFill>
                            <a:schemeClr val="bg1"/>
                          </a:solidFill>
                        </a:rPr>
                        <a:t>Gelir Vergisi + Damga Vergisi +  Malullük, Yaşlılık, Ölüm Sigortası İşveren Payı (%11) + Sağlık Primi İşveren Payı (%7,5) + Malullük, Yaşlılık, Ölüm Sigortası Sigortalı Payı (%9)+Sağlık Primi Sigortalı Payı (%5) + Sendika Aidatı + Kefalet Aidatı (</a:t>
                      </a:r>
                      <a:r>
                        <a:rPr lang="tr-TR" sz="1000" b="1" dirty="0" err="1" smtClean="0">
                          <a:solidFill>
                            <a:schemeClr val="bg1"/>
                          </a:solidFill>
                        </a:rPr>
                        <a:t>Kefaletli</a:t>
                      </a:r>
                      <a:r>
                        <a:rPr lang="tr-TR" sz="1000" b="1" dirty="0" smtClean="0">
                          <a:solidFill>
                            <a:schemeClr val="bg1"/>
                          </a:solidFill>
                        </a:rPr>
                        <a:t> Görevler için)</a:t>
                      </a:r>
                      <a:endParaRPr lang="tr-TR" sz="1000" b="1" dirty="0" smtClean="0">
                        <a:solidFill>
                          <a:schemeClr val="bg1"/>
                        </a:solidFill>
                        <a:latin typeface="Times New Roman" pitchFamily="18" charset="0"/>
                        <a:cs typeface="Times New Roman" pitchFamily="18" charset="0"/>
                      </a:endParaRPr>
                    </a:p>
                  </a:txBody>
                  <a:tcPr marL="64801" marR="64801" marT="32391" marB="32391" anchor="ctr"/>
                </a:tc>
                <a:tc hMerge="1">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1400" b="1" i="0" u="none" strike="noStrike" cap="none" normalizeH="0" baseline="0" dirty="0" smtClean="0">
                        <a:ln>
                          <a:noFill/>
                        </a:ln>
                        <a:solidFill>
                          <a:srgbClr val="002060"/>
                        </a:solidFill>
                        <a:effectLst/>
                        <a:latin typeface="Times New Roman" pitchFamily="18" charset="0"/>
                        <a:cs typeface="Times New Roman" pitchFamily="18" charset="0"/>
                      </a:endParaRPr>
                    </a:p>
                  </a:txBody>
                  <a:tcPr marL="91439" marR="91439" marT="45710" marB="45710"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533455">
                <a:tc>
                  <a:txBody>
                    <a:bodyPr/>
                    <a:lstStyle/>
                    <a:p>
                      <a:pPr algn="just"/>
                      <a:r>
                        <a:rPr lang="tr-TR" sz="1000" b="1" dirty="0" smtClean="0">
                          <a:solidFill>
                            <a:schemeClr val="bg1"/>
                          </a:solidFill>
                        </a:rPr>
                        <a:t>Gelir Vergisi İstisnası</a:t>
                      </a:r>
                      <a:endParaRPr lang="tr-TR" sz="1000" b="1" dirty="0">
                        <a:solidFill>
                          <a:schemeClr val="bg1"/>
                        </a:solidFill>
                        <a:latin typeface="Times New Roman" pitchFamily="18" charset="0"/>
                        <a:cs typeface="Times New Roman" pitchFamily="18" charset="0"/>
                      </a:endParaRPr>
                    </a:p>
                  </a:txBody>
                  <a:tcPr marL="64801" marR="64801" marT="32394" marB="32394" anchor="ct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000" b="1" u="none" strike="noStrike" cap="none" normalizeH="0" baseline="0" dirty="0" smtClean="0">
                          <a:ln>
                            <a:noFill/>
                          </a:ln>
                          <a:solidFill>
                            <a:schemeClr val="bg1"/>
                          </a:solidFill>
                          <a:effectLst/>
                        </a:rPr>
                        <a:t>Asgari Ücrete bağlı olarak hesaplanır. Asgari Ücretten kesilen gelir vergisi kadar gelir vergisi tutarından indirim yapılır.</a:t>
                      </a:r>
                      <a:endParaRPr kumimoji="0" lang="tr-TR" sz="1000" b="1" i="0" u="none" strike="noStrike" cap="none" normalizeH="0" baseline="0" dirty="0" smtClean="0">
                        <a:ln>
                          <a:noFill/>
                        </a:ln>
                        <a:solidFill>
                          <a:schemeClr val="bg1"/>
                        </a:solidFill>
                        <a:effectLst/>
                        <a:latin typeface="Times New Roman" pitchFamily="18" charset="0"/>
                        <a:cs typeface="Times New Roman" pitchFamily="18" charset="0"/>
                      </a:endParaRPr>
                    </a:p>
                  </a:txBody>
                  <a:tcPr marL="64801" marR="64801" marT="32394" marB="32394" anchor="ctr"/>
                </a:tc>
                <a:extLst>
                  <a:ext uri="{0D108BD9-81ED-4DB2-BD59-A6C34878D82A}">
                    <a16:rowId xmlns:a16="http://schemas.microsoft.com/office/drawing/2014/main" val="10003"/>
                  </a:ext>
                </a:extLst>
              </a:tr>
              <a:tr h="865828">
                <a:tc>
                  <a:txBody>
                    <a:bodyPr/>
                    <a:lstStyle/>
                    <a:p>
                      <a:pPr algn="just"/>
                      <a:r>
                        <a:rPr lang="tr-TR" sz="1000" b="1" dirty="0" smtClean="0">
                          <a:solidFill>
                            <a:schemeClr val="bg1"/>
                          </a:solidFill>
                        </a:rPr>
                        <a:t>Gelir Vergisi Kesintisi</a:t>
                      </a:r>
                      <a:endParaRPr lang="tr-TR" sz="1000" b="1" dirty="0">
                        <a:solidFill>
                          <a:schemeClr val="bg1"/>
                        </a:solidFill>
                        <a:latin typeface="Times New Roman" pitchFamily="18" charset="0"/>
                        <a:cs typeface="Times New Roman" pitchFamily="18" charset="0"/>
                      </a:endParaRPr>
                    </a:p>
                  </a:txBody>
                  <a:tcPr marL="64801" marR="64801" marT="32391" marB="32391" anchor="ctr"/>
                </a:tc>
                <a:tc>
                  <a:txBody>
                    <a:bodyPr/>
                    <a:lstStyle/>
                    <a:p>
                      <a:pPr algn="just"/>
                      <a:r>
                        <a:rPr lang="tr-TR" sz="1000" b="1" kern="1200" baseline="0" dirty="0" smtClean="0">
                          <a:solidFill>
                            <a:schemeClr val="bg1"/>
                          </a:solidFill>
                        </a:rPr>
                        <a:t>[(Aylık + Taban Aylık + Ek Gösterge + Kıdem Aylığı + İdari Görev  Tazminatı - Malullük, Yaşlılık, Ölüm Sigortası Sigortalı Payı (%9) – Sağlık Primi Sigortalı Payı (%5) - Sendika Aidatı– Özel Sigorta Priminden Sağlanan Vergi İndirimi--Engelli İndirimi) x Gelir Vergisi Oranı] – Gelir Vergisi İstisnası</a:t>
                      </a:r>
                      <a:endParaRPr lang="tr-TR" sz="1000" b="1" kern="1200" baseline="0" dirty="0" smtClean="0">
                        <a:solidFill>
                          <a:schemeClr val="bg1"/>
                        </a:solidFill>
                        <a:latin typeface="Times New Roman" pitchFamily="18" charset="0"/>
                        <a:cs typeface="Times New Roman" pitchFamily="18" charset="0"/>
                      </a:endParaRPr>
                    </a:p>
                  </a:txBody>
                  <a:tcPr marL="64801" marR="64801" marT="32391" marB="32391" anchor="ctr"/>
                </a:tc>
                <a:extLst>
                  <a:ext uri="{0D108BD9-81ED-4DB2-BD59-A6C34878D82A}">
                    <a16:rowId xmlns:a16="http://schemas.microsoft.com/office/drawing/2014/main" val="10004"/>
                  </a:ext>
                </a:extLst>
              </a:tr>
              <a:tr h="1061342">
                <a:tc>
                  <a:txBody>
                    <a:bodyPr/>
                    <a:lstStyle/>
                    <a:p>
                      <a:pPr algn="just"/>
                      <a:r>
                        <a:rPr lang="tr-TR" sz="1000" b="1" dirty="0" smtClean="0">
                          <a:solidFill>
                            <a:schemeClr val="bg1"/>
                          </a:solidFill>
                        </a:rPr>
                        <a:t>Damga</a:t>
                      </a:r>
                      <a:r>
                        <a:rPr lang="tr-TR" sz="1000" b="1" baseline="0" dirty="0" smtClean="0">
                          <a:solidFill>
                            <a:schemeClr val="bg1"/>
                          </a:solidFill>
                        </a:rPr>
                        <a:t> Vergisi Kesintisi</a:t>
                      </a:r>
                      <a:endParaRPr lang="tr-TR" sz="1000" b="1" dirty="0">
                        <a:solidFill>
                          <a:schemeClr val="bg1"/>
                        </a:solidFill>
                        <a:latin typeface="Times New Roman" pitchFamily="18" charset="0"/>
                        <a:cs typeface="Times New Roman" pitchFamily="18" charset="0"/>
                      </a:endParaRPr>
                    </a:p>
                  </a:txBody>
                  <a:tcPr marL="64801" marR="64801" marT="32391" marB="32391"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000" b="1" kern="1200" baseline="0" dirty="0" smtClean="0">
                          <a:solidFill>
                            <a:schemeClr val="bg1"/>
                          </a:solidFill>
                        </a:rPr>
                        <a:t>(Aylık + Taban Aylık + Ek Gösterge + Kıdem Aylığı + Üniversite Ödeneği + Ek Ödeme + Üniversite Geliştirme Ödeneği + Eğitim Ödeneği + İdari Görev Tazminatı + Denge Tazminatı + Makam Tazminatı + Temsil/Görev Tazminatı +</a:t>
                      </a:r>
                      <a:r>
                        <a:rPr lang="tr-TR" sz="1000" b="1" dirty="0" smtClean="0">
                          <a:solidFill>
                            <a:schemeClr val="bg1"/>
                          </a:solidFill>
                        </a:rPr>
                        <a:t>Toplu</a:t>
                      </a:r>
                      <a:r>
                        <a:rPr lang="tr-TR" sz="1000" b="1" baseline="0" dirty="0" smtClean="0">
                          <a:solidFill>
                            <a:schemeClr val="bg1"/>
                          </a:solidFill>
                        </a:rPr>
                        <a:t> Sözleşme Ödeneği +</a:t>
                      </a:r>
                      <a:r>
                        <a:rPr lang="tr-TR" sz="1000" b="1" kern="1200" baseline="0" dirty="0" smtClean="0">
                          <a:solidFill>
                            <a:schemeClr val="bg1"/>
                          </a:solidFill>
                        </a:rPr>
                        <a:t> Yabancı Dil Tazminatı ) x Damga Vergisi Oranı</a:t>
                      </a:r>
                      <a:endParaRPr lang="tr-TR" sz="1000" b="1" dirty="0">
                        <a:solidFill>
                          <a:schemeClr val="bg1"/>
                        </a:solidFill>
                        <a:latin typeface="Times New Roman" pitchFamily="18" charset="0"/>
                        <a:cs typeface="Times New Roman" pitchFamily="18" charset="0"/>
                      </a:endParaRPr>
                    </a:p>
                  </a:txBody>
                  <a:tcPr marL="64801" marR="64801" marT="32391" marB="32391"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6917380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İçerik Yer Tutucusu 2"/>
          <p:cNvSpPr txBox="1">
            <a:spLocks/>
          </p:cNvSpPr>
          <p:nvPr/>
        </p:nvSpPr>
        <p:spPr>
          <a:xfrm>
            <a:off x="179172" y="2496065"/>
            <a:ext cx="6896071" cy="1563130"/>
          </a:xfrm>
          <a:prstGeom prst="rect">
            <a:avLst/>
          </a:prstGeom>
        </p:spPr>
        <p:txBody>
          <a:bodyPr>
            <a:normAutofit fontScale="92500" lnSpcReduction="20000"/>
          </a:bodyPr>
          <a:lstStyle>
            <a:lvl1pPr marL="210026" indent="-210026" algn="l" defTabSz="336042" rtl="0" eaLnBrk="1" latinLnBrk="0" hangingPunct="1">
              <a:spcBef>
                <a:spcPts val="0"/>
              </a:spcBef>
              <a:spcAft>
                <a:spcPts val="735"/>
              </a:spcAft>
              <a:buClr>
                <a:schemeClr val="tx1"/>
              </a:buClr>
              <a:buSzPct val="100000"/>
              <a:buFont typeface="Arial"/>
              <a:buChar char="•"/>
              <a:defRPr sz="1323" kern="1200" cap="none">
                <a:solidFill>
                  <a:schemeClr val="tx1"/>
                </a:solidFill>
                <a:effectLst/>
                <a:latin typeface="+mn-lt"/>
                <a:ea typeface="+mn-ea"/>
                <a:cs typeface="+mn-cs"/>
              </a:defRPr>
            </a:lvl1pPr>
            <a:lvl2pPr marL="546068" indent="-210026" algn="l" defTabSz="336042" rtl="0" eaLnBrk="1" latinLnBrk="0" hangingPunct="1">
              <a:spcBef>
                <a:spcPts val="0"/>
              </a:spcBef>
              <a:spcAft>
                <a:spcPts val="735"/>
              </a:spcAft>
              <a:buClr>
                <a:schemeClr val="tx1"/>
              </a:buClr>
              <a:buSzPct val="100000"/>
              <a:buFont typeface="Arial"/>
              <a:buChar char="•"/>
              <a:defRPr sz="1176" kern="1200" cap="none">
                <a:solidFill>
                  <a:schemeClr val="tx1"/>
                </a:solidFill>
                <a:effectLst/>
                <a:latin typeface="+mn-lt"/>
                <a:ea typeface="+mn-ea"/>
                <a:cs typeface="+mn-cs"/>
              </a:defRPr>
            </a:lvl2pPr>
            <a:lvl3pPr marL="882110" indent="-210026" algn="l" defTabSz="336042" rtl="0" eaLnBrk="1" latinLnBrk="0" hangingPunct="1">
              <a:spcBef>
                <a:spcPts val="0"/>
              </a:spcBef>
              <a:spcAft>
                <a:spcPts val="735"/>
              </a:spcAft>
              <a:buClr>
                <a:schemeClr val="tx1"/>
              </a:buClr>
              <a:buSzPct val="100000"/>
              <a:buFont typeface="Arial"/>
              <a:buChar char="•"/>
              <a:defRPr sz="1029" kern="1200" cap="none">
                <a:solidFill>
                  <a:schemeClr val="tx1"/>
                </a:solidFill>
                <a:effectLst/>
                <a:latin typeface="+mn-lt"/>
                <a:ea typeface="+mn-ea"/>
                <a:cs typeface="+mn-cs"/>
              </a:defRPr>
            </a:lvl3pPr>
            <a:lvl4pPr marL="1134142"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4pPr>
            <a:lvl5pPr marL="1470184" indent="-126016"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5pPr>
            <a:lvl6pPr marL="1848231"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6pPr>
            <a:lvl7pPr marL="2184273"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7pPr>
            <a:lvl8pPr marL="2520315"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8pPr>
            <a:lvl9pPr marL="2856357" indent="-168021" algn="l" defTabSz="336042" rtl="0" eaLnBrk="1" latinLnBrk="0" hangingPunct="1">
              <a:spcBef>
                <a:spcPts val="0"/>
              </a:spcBef>
              <a:spcAft>
                <a:spcPts val="735"/>
              </a:spcAft>
              <a:buClr>
                <a:schemeClr val="tx1"/>
              </a:buClr>
              <a:buSzPct val="100000"/>
              <a:buFont typeface="Arial"/>
              <a:buChar char="•"/>
              <a:defRPr sz="882" kern="1200" cap="none">
                <a:solidFill>
                  <a:schemeClr val="tx1"/>
                </a:solidFill>
                <a:effectLst/>
                <a:latin typeface="+mn-lt"/>
                <a:ea typeface="+mn-ea"/>
                <a:cs typeface="+mn-cs"/>
              </a:defRPr>
            </a:lvl9pPr>
          </a:lstStyle>
          <a:p>
            <a:pPr algn="ctr"/>
            <a:r>
              <a:rPr lang="tr-TR" sz="2835" dirty="0" smtClean="0">
                <a:solidFill>
                  <a:srgbClr val="0070C0"/>
                </a:solidFill>
                <a:latin typeface="Baskerville Old Face" panose="02020602080505020303" pitchFamily="18" charset="0"/>
              </a:rPr>
              <a:t>Dinlediğiniz için teşekkürler</a:t>
            </a:r>
            <a:r>
              <a:rPr lang="tr-TR" sz="2835" dirty="0" smtClean="0">
                <a:solidFill>
                  <a:srgbClr val="0070C0"/>
                </a:solidFill>
                <a:latin typeface="Baskerville Old Face" panose="02020602080505020303" pitchFamily="18" charset="0"/>
              </a:rPr>
              <a:t>.</a:t>
            </a:r>
          </a:p>
          <a:p>
            <a:pPr algn="ctr"/>
            <a:endParaRPr lang="tr-TR" sz="2835" dirty="0" smtClean="0">
              <a:solidFill>
                <a:srgbClr val="0070C0"/>
              </a:solidFill>
              <a:latin typeface="Baskerville Old Face" panose="02020602080505020303" pitchFamily="18" charset="0"/>
            </a:endParaRPr>
          </a:p>
          <a:p>
            <a:pPr algn="ctr"/>
            <a:r>
              <a:rPr lang="tr-TR" sz="2835" dirty="0" smtClean="0">
                <a:solidFill>
                  <a:srgbClr val="0070C0"/>
                </a:solidFill>
                <a:latin typeface="Baskerville Old Face" panose="02020602080505020303" pitchFamily="18" charset="0"/>
              </a:rPr>
              <a:t>STRATEJİ GELİŞTİRME DAİRE BAŞKANLIĞI</a:t>
            </a:r>
            <a:endParaRPr lang="tr-TR" sz="2835" dirty="0">
              <a:solidFill>
                <a:srgbClr val="0070C0"/>
              </a:solidFill>
              <a:latin typeface="Baskerville Old Face" panose="02020602080505020303" pitchFamily="18" charset="0"/>
            </a:endParaRP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094" y="1188200"/>
            <a:ext cx="6715125" cy="1181100"/>
          </a:xfrm>
          <a:prstGeom prst="rect">
            <a:avLst/>
          </a:prstGeom>
        </p:spPr>
      </p:pic>
    </p:spTree>
    <p:extLst>
      <p:ext uri="{BB962C8B-B14F-4D97-AF65-F5344CB8AC3E}">
        <p14:creationId xmlns:p14="http://schemas.microsoft.com/office/powerpoint/2010/main" val="3568090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graphicFrame>
        <p:nvGraphicFramePr>
          <p:cNvPr id="7" name="İçerik Yer Tutucusu 3"/>
          <p:cNvGraphicFramePr>
            <a:graphicFrameLocks/>
          </p:cNvGraphicFramePr>
          <p:nvPr>
            <p:extLst>
              <p:ext uri="{D42A27DB-BD31-4B8C-83A1-F6EECF244321}">
                <p14:modId xmlns:p14="http://schemas.microsoft.com/office/powerpoint/2010/main" val="3459084978"/>
              </p:ext>
            </p:extLst>
          </p:nvPr>
        </p:nvGraphicFramePr>
        <p:xfrm>
          <a:off x="0" y="1087396"/>
          <a:ext cx="7199312" cy="3972696"/>
        </p:xfrm>
        <a:graphic>
          <a:graphicData uri="http://schemas.openxmlformats.org/drawingml/2006/table">
            <a:tbl>
              <a:tblPr firstRow="1" bandRow="1">
                <a:tableStyleId>{21E4AEA4-8DFA-4A89-87EB-49C32662AFE0}</a:tableStyleId>
              </a:tblPr>
              <a:tblGrid>
                <a:gridCol w="1028473">
                  <a:extLst>
                    <a:ext uri="{9D8B030D-6E8A-4147-A177-3AD203B41FA5}">
                      <a16:colId xmlns:a16="http://schemas.microsoft.com/office/drawing/2014/main" val="3069090906"/>
                    </a:ext>
                  </a:extLst>
                </a:gridCol>
                <a:gridCol w="886982">
                  <a:extLst>
                    <a:ext uri="{9D8B030D-6E8A-4147-A177-3AD203B41FA5}">
                      <a16:colId xmlns:a16="http://schemas.microsoft.com/office/drawing/2014/main" val="1956084661"/>
                    </a:ext>
                  </a:extLst>
                </a:gridCol>
                <a:gridCol w="1292762">
                  <a:extLst>
                    <a:ext uri="{9D8B030D-6E8A-4147-A177-3AD203B41FA5}">
                      <a16:colId xmlns:a16="http://schemas.microsoft.com/office/drawing/2014/main" val="2078479830"/>
                    </a:ext>
                  </a:extLst>
                </a:gridCol>
                <a:gridCol w="905676">
                  <a:extLst>
                    <a:ext uri="{9D8B030D-6E8A-4147-A177-3AD203B41FA5}">
                      <a16:colId xmlns:a16="http://schemas.microsoft.com/office/drawing/2014/main" val="2251477279"/>
                    </a:ext>
                  </a:extLst>
                </a:gridCol>
                <a:gridCol w="1028473">
                  <a:extLst>
                    <a:ext uri="{9D8B030D-6E8A-4147-A177-3AD203B41FA5}">
                      <a16:colId xmlns:a16="http://schemas.microsoft.com/office/drawing/2014/main" val="1891629565"/>
                    </a:ext>
                  </a:extLst>
                </a:gridCol>
                <a:gridCol w="1028473">
                  <a:extLst>
                    <a:ext uri="{9D8B030D-6E8A-4147-A177-3AD203B41FA5}">
                      <a16:colId xmlns:a16="http://schemas.microsoft.com/office/drawing/2014/main" val="701828884"/>
                    </a:ext>
                  </a:extLst>
                </a:gridCol>
                <a:gridCol w="1028473">
                  <a:extLst>
                    <a:ext uri="{9D8B030D-6E8A-4147-A177-3AD203B41FA5}">
                      <a16:colId xmlns:a16="http://schemas.microsoft.com/office/drawing/2014/main" val="1491804795"/>
                    </a:ext>
                  </a:extLst>
                </a:gridCol>
              </a:tblGrid>
              <a:tr h="450648">
                <a:tc>
                  <a:txBody>
                    <a:bodyPr/>
                    <a:lstStyle/>
                    <a:p>
                      <a:pPr algn="ctr"/>
                      <a:r>
                        <a:rPr lang="tr-TR" sz="1000" dirty="0" smtClean="0"/>
                        <a:t>AYLIKLAR(1)</a:t>
                      </a:r>
                      <a:endParaRPr lang="tr-TR" sz="1000" dirty="0"/>
                    </a:p>
                  </a:txBody>
                  <a:tcPr marL="64802" marR="64802" marT="32401" marB="32401" anchor="b"/>
                </a:tc>
                <a:tc>
                  <a:txBody>
                    <a:bodyPr/>
                    <a:lstStyle/>
                    <a:p>
                      <a:pPr algn="ctr"/>
                      <a:r>
                        <a:rPr lang="tr-TR" sz="1000" dirty="0" smtClean="0"/>
                        <a:t>AYLIKLAR(2)</a:t>
                      </a:r>
                      <a:endParaRPr lang="tr-TR" sz="1000" dirty="0"/>
                    </a:p>
                  </a:txBody>
                  <a:tcPr marL="64802" marR="64802" marT="32401" marB="32401" anchor="b"/>
                </a:tc>
                <a:tc>
                  <a:txBody>
                    <a:bodyPr/>
                    <a:lstStyle/>
                    <a:p>
                      <a:pPr algn="ctr"/>
                      <a:r>
                        <a:rPr lang="tr-TR" sz="1000" dirty="0" smtClean="0"/>
                        <a:t>ZAMLAR VE TAZMİNATLAR</a:t>
                      </a:r>
                      <a:endParaRPr lang="tr-TR" sz="1000" dirty="0"/>
                    </a:p>
                  </a:txBody>
                  <a:tcPr marL="64802" marR="64802" marT="32401" marB="32401" anchor="b"/>
                </a:tc>
                <a:tc>
                  <a:txBody>
                    <a:bodyPr/>
                    <a:lstStyle/>
                    <a:p>
                      <a:pPr algn="ctr"/>
                      <a:r>
                        <a:rPr lang="tr-TR" sz="1000" dirty="0" smtClean="0"/>
                        <a:t>ÖDENEKLER </a:t>
                      </a:r>
                      <a:endParaRPr lang="tr-TR" sz="1000" dirty="0"/>
                    </a:p>
                  </a:txBody>
                  <a:tcPr marL="64802" marR="64802" marT="32401" marB="32401" anchor="b"/>
                </a:tc>
                <a:tc>
                  <a:txBody>
                    <a:bodyPr/>
                    <a:lstStyle/>
                    <a:p>
                      <a:pPr algn="ctr"/>
                      <a:r>
                        <a:rPr lang="tr-TR" sz="1000" dirty="0" smtClean="0"/>
                        <a:t>SOSYAL HAKLAR</a:t>
                      </a:r>
                      <a:endParaRPr lang="tr-TR" sz="1000" dirty="0"/>
                    </a:p>
                  </a:txBody>
                  <a:tcPr marL="64802" marR="64802" marT="32401" marB="32401" anchor="b"/>
                </a:tc>
                <a:tc>
                  <a:txBody>
                    <a:bodyPr/>
                    <a:lstStyle/>
                    <a:p>
                      <a:pPr algn="ctr"/>
                      <a:r>
                        <a:rPr lang="tr-TR" sz="1000" dirty="0" smtClean="0"/>
                        <a:t>SGK</a:t>
                      </a:r>
                      <a:r>
                        <a:rPr lang="tr-TR" sz="1000" baseline="0" dirty="0" smtClean="0"/>
                        <a:t> </a:t>
                      </a:r>
                      <a:r>
                        <a:rPr lang="tr-TR" sz="1000" dirty="0" smtClean="0"/>
                        <a:t>PRİM</a:t>
                      </a:r>
                      <a:r>
                        <a:rPr lang="tr-TR" sz="1000" baseline="0" dirty="0" smtClean="0"/>
                        <a:t> ÖDEMELERİ</a:t>
                      </a:r>
                      <a:endParaRPr lang="tr-TR" sz="1000" dirty="0"/>
                    </a:p>
                  </a:txBody>
                  <a:tcPr marL="64802" marR="64802" marT="32401" marB="32401" anchor="b"/>
                </a:tc>
                <a:tc>
                  <a:txBody>
                    <a:bodyPr/>
                    <a:lstStyle/>
                    <a:p>
                      <a:pPr algn="ctr"/>
                      <a:r>
                        <a:rPr lang="tr-TR" sz="1000" dirty="0" smtClean="0"/>
                        <a:t>SAĞLIK PRİMİ ÖDEMELERİ</a:t>
                      </a:r>
                      <a:endParaRPr lang="tr-TR" sz="1000" dirty="0"/>
                    </a:p>
                  </a:txBody>
                  <a:tcPr marL="64802" marR="64802" marT="32401" marB="32401" anchor="b"/>
                </a:tc>
                <a:extLst>
                  <a:ext uri="{0D108BD9-81ED-4DB2-BD59-A6C34878D82A}">
                    <a16:rowId xmlns:a16="http://schemas.microsoft.com/office/drawing/2014/main" val="3053013923"/>
                  </a:ext>
                </a:extLst>
              </a:tr>
              <a:tr h="300690">
                <a:tc>
                  <a:txBody>
                    <a:bodyPr/>
                    <a:lstStyle/>
                    <a:p>
                      <a:r>
                        <a:rPr lang="tr-TR" sz="1300" dirty="0" smtClean="0"/>
                        <a:t>01.1.10.01</a:t>
                      </a:r>
                      <a:endParaRPr lang="tr-TR" sz="1300" dirty="0"/>
                    </a:p>
                  </a:txBody>
                  <a:tcPr marL="64802" marR="64802" marT="32401" marB="32401"/>
                </a:tc>
                <a:tc>
                  <a:txBody>
                    <a:bodyPr/>
                    <a:lstStyle/>
                    <a:p>
                      <a:r>
                        <a:rPr lang="tr-TR" sz="1300" dirty="0" smtClean="0"/>
                        <a:t>01.1.10.02</a:t>
                      </a:r>
                      <a:endParaRPr lang="tr-TR" sz="1300" dirty="0"/>
                    </a:p>
                  </a:txBody>
                  <a:tcPr marL="64802" marR="64802" marT="32401" marB="32401"/>
                </a:tc>
                <a:tc>
                  <a:txBody>
                    <a:bodyPr/>
                    <a:lstStyle/>
                    <a:p>
                      <a:r>
                        <a:rPr lang="tr-TR" sz="1300" dirty="0" smtClean="0"/>
                        <a:t>01.1.20.01</a:t>
                      </a:r>
                      <a:endParaRPr lang="tr-TR" sz="1300" dirty="0"/>
                    </a:p>
                  </a:txBody>
                  <a:tcPr marL="64802" marR="64802" marT="32401" marB="32401"/>
                </a:tc>
                <a:tc>
                  <a:txBody>
                    <a:bodyPr/>
                    <a:lstStyle/>
                    <a:p>
                      <a:r>
                        <a:rPr lang="tr-TR" sz="1300" dirty="0" smtClean="0"/>
                        <a:t>01.1.30.01</a:t>
                      </a:r>
                      <a:endParaRPr lang="tr-TR" sz="1300" dirty="0"/>
                    </a:p>
                  </a:txBody>
                  <a:tcPr marL="64802" marR="64802" marT="32401" marB="32401"/>
                </a:tc>
                <a:tc>
                  <a:txBody>
                    <a:bodyPr/>
                    <a:lstStyle/>
                    <a:p>
                      <a:r>
                        <a:rPr lang="tr-TR" sz="1300" dirty="0" smtClean="0"/>
                        <a:t>01.1.40.01</a:t>
                      </a:r>
                      <a:endParaRPr lang="tr-TR" sz="1300" dirty="0"/>
                    </a:p>
                  </a:txBody>
                  <a:tcPr marL="64802" marR="64802" marT="32401" marB="32401"/>
                </a:tc>
                <a:tc>
                  <a:txBody>
                    <a:bodyPr/>
                    <a:lstStyle/>
                    <a:p>
                      <a:r>
                        <a:rPr lang="tr-TR" sz="1300" dirty="0" smtClean="0"/>
                        <a:t>02.1.60.01</a:t>
                      </a:r>
                      <a:endParaRPr lang="tr-TR" sz="1300" dirty="0"/>
                    </a:p>
                  </a:txBody>
                  <a:tcPr marL="64802" marR="64802" marT="32401" marB="32401"/>
                </a:tc>
                <a:tc>
                  <a:txBody>
                    <a:bodyPr/>
                    <a:lstStyle/>
                    <a:p>
                      <a:r>
                        <a:rPr lang="tr-TR" sz="1300" dirty="0" smtClean="0"/>
                        <a:t>02.1.60.02</a:t>
                      </a:r>
                      <a:endParaRPr lang="tr-TR" sz="1300" dirty="0"/>
                    </a:p>
                  </a:txBody>
                  <a:tcPr marL="64802" marR="64802" marT="32401" marB="32401"/>
                </a:tc>
                <a:extLst>
                  <a:ext uri="{0D108BD9-81ED-4DB2-BD59-A6C34878D82A}">
                    <a16:rowId xmlns:a16="http://schemas.microsoft.com/office/drawing/2014/main" val="2081575778"/>
                  </a:ext>
                </a:extLst>
              </a:tr>
              <a:tr h="755929">
                <a:tc>
                  <a:txBody>
                    <a:bodyPr/>
                    <a:lstStyle/>
                    <a:p>
                      <a:r>
                        <a:rPr lang="tr-TR" sz="1100" dirty="0" smtClean="0"/>
                        <a:t>Gösterge</a:t>
                      </a:r>
                      <a:r>
                        <a:rPr lang="tr-TR" sz="1100" baseline="0" dirty="0" smtClean="0"/>
                        <a:t> Aylığı</a:t>
                      </a:r>
                      <a:endParaRPr lang="tr-TR" sz="1100" b="1" dirty="0"/>
                    </a:p>
                  </a:txBody>
                  <a:tcPr marL="64802" marR="64802" marT="32401" marB="32401"/>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100" dirty="0" smtClean="0"/>
                        <a:t>Taban Aylığı</a:t>
                      </a:r>
                    </a:p>
                    <a:p>
                      <a:endParaRPr lang="tr-TR" sz="1100" b="1" dirty="0"/>
                    </a:p>
                  </a:txBody>
                  <a:tcPr marL="64802" marR="64802" marT="32401" marB="32401"/>
                </a:tc>
                <a:tc>
                  <a:txBody>
                    <a:bodyPr/>
                    <a:lstStyle/>
                    <a:p>
                      <a:r>
                        <a:rPr lang="tr-TR" sz="1100" dirty="0" smtClean="0"/>
                        <a:t>İş</a:t>
                      </a:r>
                      <a:r>
                        <a:rPr lang="tr-TR" sz="1100" baseline="0" dirty="0" smtClean="0"/>
                        <a:t> riski-güçlüğü temininde güçlük ve mali sorumluluk zamları</a:t>
                      </a:r>
                      <a:endParaRPr lang="tr-TR" sz="1100" b="1" dirty="0"/>
                    </a:p>
                  </a:txBody>
                  <a:tcPr marL="64802" marR="64802" marT="32401" marB="32401"/>
                </a:tc>
                <a:tc>
                  <a:txBody>
                    <a:bodyPr/>
                    <a:lstStyle/>
                    <a:p>
                      <a:r>
                        <a:rPr lang="tr-TR" sz="1100" dirty="0" smtClean="0"/>
                        <a:t>Üniversite Ödeneği</a:t>
                      </a:r>
                      <a:endParaRPr lang="tr-TR" sz="1100" b="1" dirty="0"/>
                    </a:p>
                  </a:txBody>
                  <a:tcPr marL="64802" marR="64802" marT="32401" marB="32401"/>
                </a:tc>
                <a:tc>
                  <a:txBody>
                    <a:bodyPr/>
                    <a:lstStyle/>
                    <a:p>
                      <a:r>
                        <a:rPr lang="tr-TR" sz="1100" dirty="0" smtClean="0"/>
                        <a:t>Aile Yardımı</a:t>
                      </a:r>
                      <a:endParaRPr lang="tr-TR" sz="1100" b="1" dirty="0"/>
                    </a:p>
                  </a:txBody>
                  <a:tcPr marL="64802" marR="64802" marT="32401" marB="32401"/>
                </a:tc>
                <a:tc>
                  <a:txBody>
                    <a:bodyPr/>
                    <a:lstStyle/>
                    <a:p>
                      <a:r>
                        <a:rPr lang="tr-TR" sz="1100" dirty="0" smtClean="0"/>
                        <a:t>Emekli Keseneği</a:t>
                      </a:r>
                      <a:endParaRPr lang="tr-TR" sz="1100" b="1" dirty="0"/>
                    </a:p>
                  </a:txBody>
                  <a:tcPr marL="64802" marR="64802" marT="32401" marB="32401"/>
                </a:tc>
                <a:tc>
                  <a:txBody>
                    <a:bodyPr/>
                    <a:lstStyle/>
                    <a:p>
                      <a:r>
                        <a:rPr lang="tr-TR" sz="1100" dirty="0" smtClean="0"/>
                        <a:t>GSS Devlet Primi</a:t>
                      </a:r>
                      <a:endParaRPr lang="tr-TR" sz="1100" b="1" dirty="0"/>
                    </a:p>
                  </a:txBody>
                  <a:tcPr marL="64802" marR="64802" marT="32401" marB="32401"/>
                </a:tc>
                <a:extLst>
                  <a:ext uri="{0D108BD9-81ED-4DB2-BD59-A6C34878D82A}">
                    <a16:rowId xmlns:a16="http://schemas.microsoft.com/office/drawing/2014/main" val="2220054404"/>
                  </a:ext>
                </a:extLst>
              </a:tr>
              <a:tr h="411272">
                <a:tc>
                  <a:txBody>
                    <a:bodyPr/>
                    <a:lstStyle/>
                    <a:p>
                      <a:r>
                        <a:rPr lang="tr-TR" sz="1100" dirty="0" smtClean="0"/>
                        <a:t>Kıdem</a:t>
                      </a:r>
                      <a:r>
                        <a:rPr lang="tr-TR" sz="1100" baseline="0" dirty="0" smtClean="0"/>
                        <a:t> Aylığı</a:t>
                      </a:r>
                      <a:endParaRPr lang="tr-TR" sz="1100" b="1" dirty="0"/>
                    </a:p>
                  </a:txBody>
                  <a:tcPr marL="64802" marR="64802" marT="32401" marB="32401"/>
                </a:tc>
                <a:tc>
                  <a:txBody>
                    <a:bodyPr/>
                    <a:lstStyle/>
                    <a:p>
                      <a:endParaRPr lang="tr-TR" sz="1100" b="1" dirty="0"/>
                    </a:p>
                  </a:txBody>
                  <a:tcPr marL="64802" marR="64802" marT="32401" marB="32401"/>
                </a:tc>
                <a:tc>
                  <a:txBody>
                    <a:bodyPr/>
                    <a:lstStyle/>
                    <a:p>
                      <a:r>
                        <a:rPr lang="tr-TR" sz="1100" dirty="0" smtClean="0"/>
                        <a:t>Özel</a:t>
                      </a:r>
                      <a:r>
                        <a:rPr lang="tr-TR" sz="1100" baseline="0" dirty="0" smtClean="0"/>
                        <a:t> Hizmet T.</a:t>
                      </a:r>
                      <a:endParaRPr lang="tr-TR" sz="1100" b="1" dirty="0"/>
                    </a:p>
                  </a:txBody>
                  <a:tcPr marL="64802" marR="64802" marT="32401" marB="32401"/>
                </a:tc>
                <a:tc>
                  <a:txBody>
                    <a:bodyPr/>
                    <a:lstStyle/>
                    <a:p>
                      <a:r>
                        <a:rPr lang="tr-TR" sz="1100" dirty="0" smtClean="0"/>
                        <a:t>İdari Görev Ödeneği</a:t>
                      </a:r>
                      <a:endParaRPr lang="tr-TR" sz="1100" b="1" dirty="0"/>
                    </a:p>
                  </a:txBody>
                  <a:tcPr marL="64802" marR="64802" marT="32401" marB="32401"/>
                </a:tc>
                <a:tc>
                  <a:txBody>
                    <a:bodyPr/>
                    <a:lstStyle/>
                    <a:p>
                      <a:r>
                        <a:rPr lang="tr-TR" sz="1100" dirty="0" smtClean="0"/>
                        <a:t>Ölüm Yardımı</a:t>
                      </a:r>
                      <a:endParaRPr lang="tr-TR" sz="1100" b="1" dirty="0"/>
                    </a:p>
                  </a:txBody>
                  <a:tcPr marL="64802" marR="64802" marT="32401" marB="32401"/>
                </a:tc>
                <a:tc>
                  <a:txBody>
                    <a:bodyPr/>
                    <a:lstStyle/>
                    <a:p>
                      <a:r>
                        <a:rPr lang="tr-TR" sz="1100" dirty="0" smtClean="0"/>
                        <a:t>%100 Artış Kesenekleri</a:t>
                      </a:r>
                      <a:endParaRPr lang="tr-TR" sz="1100" b="1" dirty="0"/>
                    </a:p>
                  </a:txBody>
                  <a:tcPr marL="64802" marR="64802" marT="32401" marB="32401"/>
                </a:tc>
                <a:tc>
                  <a:txBody>
                    <a:bodyPr/>
                    <a:lstStyle/>
                    <a:p>
                      <a:r>
                        <a:rPr lang="tr-TR" sz="1100" dirty="0" smtClean="0"/>
                        <a:t>Sağlık Primi İşveren</a:t>
                      </a:r>
                      <a:endParaRPr lang="tr-TR" sz="1100" b="1" dirty="0"/>
                    </a:p>
                  </a:txBody>
                  <a:tcPr marL="64802" marR="64802" marT="32401" marB="32401"/>
                </a:tc>
                <a:extLst>
                  <a:ext uri="{0D108BD9-81ED-4DB2-BD59-A6C34878D82A}">
                    <a16:rowId xmlns:a16="http://schemas.microsoft.com/office/drawing/2014/main" val="2493668860"/>
                  </a:ext>
                </a:extLst>
              </a:tr>
              <a:tr h="411272">
                <a:tc>
                  <a:txBody>
                    <a:bodyPr/>
                    <a:lstStyle/>
                    <a:p>
                      <a:r>
                        <a:rPr lang="tr-TR" sz="1100" dirty="0" smtClean="0"/>
                        <a:t>Ek Gösterge</a:t>
                      </a:r>
                      <a:endParaRPr lang="tr-TR" sz="1100" b="1" dirty="0"/>
                    </a:p>
                  </a:txBody>
                  <a:tcPr marL="64802" marR="64802" marT="32401" marB="32401"/>
                </a:tc>
                <a:tc>
                  <a:txBody>
                    <a:bodyPr/>
                    <a:lstStyle/>
                    <a:p>
                      <a:endParaRPr lang="tr-TR" sz="1100" b="1"/>
                    </a:p>
                  </a:txBody>
                  <a:tcPr marL="64802" marR="64802" marT="32401" marB="32401"/>
                </a:tc>
                <a:tc>
                  <a:txBody>
                    <a:bodyPr/>
                    <a:lstStyle/>
                    <a:p>
                      <a:r>
                        <a:rPr lang="tr-TR" sz="1100" dirty="0" smtClean="0"/>
                        <a:t>Makam T.</a:t>
                      </a:r>
                      <a:endParaRPr lang="tr-TR" sz="1100" b="1" dirty="0"/>
                    </a:p>
                  </a:txBody>
                  <a:tcPr marL="64802" marR="64802" marT="32401" marB="32401"/>
                </a:tc>
                <a:tc>
                  <a:txBody>
                    <a:bodyPr/>
                    <a:lstStyle/>
                    <a:p>
                      <a:r>
                        <a:rPr lang="tr-TR" sz="1100" dirty="0" smtClean="0"/>
                        <a:t>Geliştirme</a:t>
                      </a:r>
                      <a:r>
                        <a:rPr lang="tr-TR" sz="1100" baseline="0" dirty="0" smtClean="0"/>
                        <a:t> Ödeneği</a:t>
                      </a:r>
                      <a:endParaRPr lang="tr-TR" sz="1100" b="1" dirty="0"/>
                    </a:p>
                  </a:txBody>
                  <a:tcPr marL="64802" marR="64802" marT="32401" marB="32401"/>
                </a:tc>
                <a:tc>
                  <a:txBody>
                    <a:bodyPr/>
                    <a:lstStyle/>
                    <a:p>
                      <a:r>
                        <a:rPr lang="tr-TR" sz="1100" dirty="0" smtClean="0"/>
                        <a:t>Giyim Yardımı</a:t>
                      </a:r>
                      <a:endParaRPr lang="tr-TR" sz="1100" b="1" dirty="0"/>
                    </a:p>
                  </a:txBody>
                  <a:tcPr marL="64802" marR="64802" marT="32401" marB="32401"/>
                </a:tc>
                <a:tc>
                  <a:txBody>
                    <a:bodyPr/>
                    <a:lstStyle/>
                    <a:p>
                      <a:r>
                        <a:rPr lang="tr-TR" sz="1100" dirty="0" smtClean="0"/>
                        <a:t>Kesenek</a:t>
                      </a:r>
                      <a:r>
                        <a:rPr lang="tr-TR" sz="1100" baseline="0" dirty="0" smtClean="0"/>
                        <a:t> prim İşveren</a:t>
                      </a:r>
                      <a:endParaRPr lang="tr-TR" sz="1100" b="1" dirty="0"/>
                    </a:p>
                  </a:txBody>
                  <a:tcPr marL="64802" marR="64802" marT="32401" marB="32401"/>
                </a:tc>
                <a:tc>
                  <a:txBody>
                    <a:bodyPr/>
                    <a:lstStyle/>
                    <a:p>
                      <a:endParaRPr lang="tr-TR" sz="1100" b="1" dirty="0"/>
                    </a:p>
                  </a:txBody>
                  <a:tcPr marL="64802" marR="64802" marT="32401" marB="32401"/>
                </a:tc>
                <a:extLst>
                  <a:ext uri="{0D108BD9-81ED-4DB2-BD59-A6C34878D82A}">
                    <a16:rowId xmlns:a16="http://schemas.microsoft.com/office/drawing/2014/main" val="2050955477"/>
                  </a:ext>
                </a:extLst>
              </a:tr>
              <a:tr h="583600">
                <a:tc>
                  <a:txBody>
                    <a:bodyPr/>
                    <a:lstStyle/>
                    <a:p>
                      <a:endParaRPr lang="tr-TR" sz="1100" b="1" dirty="0"/>
                    </a:p>
                  </a:txBody>
                  <a:tcPr marL="64802" marR="64802" marT="32401" marB="32401"/>
                </a:tc>
                <a:tc>
                  <a:txBody>
                    <a:bodyPr/>
                    <a:lstStyle/>
                    <a:p>
                      <a:endParaRPr lang="tr-TR" sz="1100" b="1" dirty="0"/>
                    </a:p>
                  </a:txBody>
                  <a:tcPr marL="64802" marR="64802" marT="32401" marB="32401"/>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tr-TR" sz="11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tr-TR" sz="1100" dirty="0" smtClean="0"/>
                        <a:t>Yabancı</a:t>
                      </a:r>
                      <a:r>
                        <a:rPr lang="tr-TR" sz="1100" baseline="0" dirty="0" smtClean="0"/>
                        <a:t> Dil T.</a:t>
                      </a:r>
                      <a:endParaRPr lang="tr-TR" sz="1100" dirty="0" smtClean="0"/>
                    </a:p>
                    <a:p>
                      <a:endParaRPr lang="tr-TR" sz="1100" b="1" dirty="0"/>
                    </a:p>
                  </a:txBody>
                  <a:tcPr marL="64802" marR="64802" marT="32401" marB="32401"/>
                </a:tc>
                <a:tc>
                  <a:txBody>
                    <a:bodyPr/>
                    <a:lstStyle/>
                    <a:p>
                      <a:r>
                        <a:rPr lang="tr-TR" sz="1100" dirty="0" smtClean="0"/>
                        <a:t>Eğitim-</a:t>
                      </a:r>
                      <a:r>
                        <a:rPr lang="tr-TR" sz="1100" baseline="0" dirty="0" smtClean="0"/>
                        <a:t> Öğretim Ödeneği</a:t>
                      </a:r>
                      <a:endParaRPr lang="tr-TR" sz="1100" b="1" dirty="0"/>
                    </a:p>
                  </a:txBody>
                  <a:tcPr marL="64802" marR="64802" marT="32401" marB="32401"/>
                </a:tc>
                <a:tc>
                  <a:txBody>
                    <a:bodyPr/>
                    <a:lstStyle/>
                    <a:p>
                      <a:endParaRPr lang="tr-TR" sz="1100" b="1" dirty="0"/>
                    </a:p>
                  </a:txBody>
                  <a:tcPr marL="64802" marR="64802" marT="32401" marB="32401"/>
                </a:tc>
                <a:tc>
                  <a:txBody>
                    <a:bodyPr/>
                    <a:lstStyle/>
                    <a:p>
                      <a:endParaRPr lang="tr-TR" sz="1100" b="1" dirty="0"/>
                    </a:p>
                  </a:txBody>
                  <a:tcPr marL="64802" marR="64802" marT="32401" marB="32401"/>
                </a:tc>
                <a:tc>
                  <a:txBody>
                    <a:bodyPr/>
                    <a:lstStyle/>
                    <a:p>
                      <a:endParaRPr lang="tr-TR" sz="1100" b="1" dirty="0"/>
                    </a:p>
                  </a:txBody>
                  <a:tcPr marL="64802" marR="64802" marT="32401" marB="32401"/>
                </a:tc>
                <a:extLst>
                  <a:ext uri="{0D108BD9-81ED-4DB2-BD59-A6C34878D82A}">
                    <a16:rowId xmlns:a16="http://schemas.microsoft.com/office/drawing/2014/main" val="192952997"/>
                  </a:ext>
                </a:extLst>
              </a:tr>
              <a:tr h="475685">
                <a:tc>
                  <a:txBody>
                    <a:bodyPr/>
                    <a:lstStyle/>
                    <a:p>
                      <a:endParaRPr lang="tr-TR" sz="1100" b="1" dirty="0">
                        <a:solidFill>
                          <a:srgbClr val="00B050"/>
                        </a:solidFill>
                      </a:endParaRPr>
                    </a:p>
                  </a:txBody>
                  <a:tcPr marL="64802" marR="64802" marT="32401" marB="32401"/>
                </a:tc>
                <a:tc>
                  <a:txBody>
                    <a:bodyPr/>
                    <a:lstStyle/>
                    <a:p>
                      <a:endParaRPr lang="tr-TR" sz="1100" b="1" dirty="0"/>
                    </a:p>
                  </a:txBody>
                  <a:tcPr marL="64802" marR="64802" marT="32401" marB="32401"/>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tr-TR" sz="11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tr-TR" sz="1100" dirty="0" smtClean="0"/>
                        <a:t>Yükseköğretim T.</a:t>
                      </a:r>
                      <a:endParaRPr lang="tr-TR" sz="1100" b="1" dirty="0" smtClean="0"/>
                    </a:p>
                  </a:txBody>
                  <a:tcPr marL="64802" marR="64802" marT="32401" marB="32401"/>
                </a:tc>
                <a:tc>
                  <a:txBody>
                    <a:bodyPr/>
                    <a:lstStyle/>
                    <a:p>
                      <a:r>
                        <a:rPr lang="tr-TR" sz="1100" dirty="0" smtClean="0"/>
                        <a:t>Akademik</a:t>
                      </a:r>
                      <a:r>
                        <a:rPr lang="tr-TR" sz="1100" baseline="0" dirty="0" smtClean="0"/>
                        <a:t> Teşvik Öd.</a:t>
                      </a:r>
                      <a:endParaRPr lang="tr-TR" sz="1100" b="1" dirty="0"/>
                    </a:p>
                  </a:txBody>
                  <a:tcPr marL="64802" marR="64802" marT="32401" marB="32401"/>
                </a:tc>
                <a:tc>
                  <a:txBody>
                    <a:bodyPr/>
                    <a:lstStyle/>
                    <a:p>
                      <a:endParaRPr lang="tr-TR" sz="1100" b="1" dirty="0"/>
                    </a:p>
                  </a:txBody>
                  <a:tcPr marL="64802" marR="64802" marT="32401" marB="32401"/>
                </a:tc>
                <a:tc>
                  <a:txBody>
                    <a:bodyPr/>
                    <a:lstStyle/>
                    <a:p>
                      <a:endParaRPr lang="tr-TR" sz="1100" b="1" dirty="0"/>
                    </a:p>
                  </a:txBody>
                  <a:tcPr marL="64802" marR="64802" marT="32401" marB="32401"/>
                </a:tc>
                <a:tc>
                  <a:txBody>
                    <a:bodyPr/>
                    <a:lstStyle/>
                    <a:p>
                      <a:endParaRPr lang="tr-TR" sz="1100" b="1" dirty="0"/>
                    </a:p>
                  </a:txBody>
                  <a:tcPr marL="64802" marR="64802" marT="32401" marB="32401"/>
                </a:tc>
                <a:extLst>
                  <a:ext uri="{0D108BD9-81ED-4DB2-BD59-A6C34878D82A}">
                    <a16:rowId xmlns:a16="http://schemas.microsoft.com/office/drawing/2014/main" val="217876080"/>
                  </a:ext>
                </a:extLst>
              </a:tr>
              <a:tr h="583600">
                <a:tc>
                  <a:txBody>
                    <a:bodyPr/>
                    <a:lstStyle/>
                    <a:p>
                      <a:endParaRPr lang="tr-TR" sz="1100" b="1" dirty="0"/>
                    </a:p>
                  </a:txBody>
                  <a:tcPr marL="64802" marR="64802" marT="32401" marB="32401"/>
                </a:tc>
                <a:tc>
                  <a:txBody>
                    <a:bodyPr/>
                    <a:lstStyle/>
                    <a:p>
                      <a:endParaRPr lang="tr-TR" sz="1100" b="1" dirty="0"/>
                    </a:p>
                  </a:txBody>
                  <a:tcPr marL="64802" marR="64802" marT="32401" marB="32401"/>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100" dirty="0" smtClean="0"/>
                        <a:t>İlave Seyyanen</a:t>
                      </a:r>
                      <a:r>
                        <a:rPr lang="tr-TR" sz="1100" baseline="0" dirty="0" smtClean="0"/>
                        <a:t> Ödeme</a:t>
                      </a:r>
                      <a:endParaRPr lang="tr-TR" sz="1100" dirty="0" smtClean="0"/>
                    </a:p>
                    <a:p>
                      <a:endParaRPr lang="tr-TR" sz="1100" b="1" dirty="0"/>
                    </a:p>
                  </a:txBody>
                  <a:tcPr marL="64802" marR="64802" marT="32401" marB="32401"/>
                </a:tc>
                <a:tc>
                  <a:txBody>
                    <a:bodyPr/>
                    <a:lstStyle/>
                    <a:p>
                      <a:r>
                        <a:rPr lang="tr-TR" sz="1100" dirty="0" smtClean="0"/>
                        <a:t>Sendika Öd.</a:t>
                      </a:r>
                      <a:endParaRPr lang="tr-TR" sz="1100" b="1" dirty="0"/>
                    </a:p>
                  </a:txBody>
                  <a:tcPr marL="64802" marR="64802" marT="32401" marB="32401"/>
                </a:tc>
                <a:tc>
                  <a:txBody>
                    <a:bodyPr/>
                    <a:lstStyle/>
                    <a:p>
                      <a:endParaRPr lang="tr-TR" sz="1100" b="1" dirty="0"/>
                    </a:p>
                  </a:txBody>
                  <a:tcPr marL="64802" marR="64802" marT="32401" marB="32401"/>
                </a:tc>
                <a:tc>
                  <a:txBody>
                    <a:bodyPr/>
                    <a:lstStyle/>
                    <a:p>
                      <a:endParaRPr lang="tr-TR" sz="1100" b="1" dirty="0"/>
                    </a:p>
                  </a:txBody>
                  <a:tcPr marL="64802" marR="64802" marT="32401" marB="32401"/>
                </a:tc>
                <a:tc>
                  <a:txBody>
                    <a:bodyPr/>
                    <a:lstStyle/>
                    <a:p>
                      <a:endParaRPr lang="tr-TR" sz="1100" b="1" dirty="0"/>
                    </a:p>
                  </a:txBody>
                  <a:tcPr marL="64802" marR="64802" marT="32401" marB="32401"/>
                </a:tc>
                <a:extLst>
                  <a:ext uri="{0D108BD9-81ED-4DB2-BD59-A6C34878D82A}">
                    <a16:rowId xmlns:a16="http://schemas.microsoft.com/office/drawing/2014/main" val="2788141999"/>
                  </a:ext>
                </a:extLst>
              </a:tr>
            </a:tbl>
          </a:graphicData>
        </a:graphic>
      </p:graphicFrame>
    </p:spTree>
    <p:extLst>
      <p:ext uri="{BB962C8B-B14F-4D97-AF65-F5344CB8AC3E}">
        <p14:creationId xmlns:p14="http://schemas.microsoft.com/office/powerpoint/2010/main" val="658419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Unvan 3"/>
          <p:cNvSpPr>
            <a:spLocks noGrp="1"/>
          </p:cNvSpPr>
          <p:nvPr>
            <p:ph type="title"/>
          </p:nvPr>
        </p:nvSpPr>
        <p:spPr>
          <a:xfrm>
            <a:off x="1476632" y="1680680"/>
            <a:ext cx="4312509" cy="1155196"/>
          </a:xfrm>
        </p:spPr>
        <p:txBody>
          <a:bodyPr>
            <a:normAutofit/>
          </a:bodyPr>
          <a:lstStyle/>
          <a:p>
            <a:pPr algn="ctr"/>
            <a:r>
              <a:rPr lang="tr-TR" sz="5400" b="1" u="sng" dirty="0" smtClean="0">
                <a:solidFill>
                  <a:srgbClr val="0070C0"/>
                </a:solidFill>
              </a:rPr>
              <a:t>aylıklar</a:t>
            </a:r>
            <a:endParaRPr lang="tr-TR" sz="5400" b="1" u="sng" dirty="0">
              <a:solidFill>
                <a:srgbClr val="0070C0"/>
              </a:solidFill>
            </a:endParaRPr>
          </a:p>
        </p:txBody>
      </p:sp>
    </p:spTree>
    <p:extLst>
      <p:ext uri="{BB962C8B-B14F-4D97-AF65-F5344CB8AC3E}">
        <p14:creationId xmlns:p14="http://schemas.microsoft.com/office/powerpoint/2010/main" val="3684820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3" descr="SLAYT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199314" cy="5040313"/>
          </a:xfrm>
          <a:prstGeom prst="rect">
            <a:avLst/>
          </a:prstGeom>
        </p:spPr>
      </p:pic>
      <p:sp>
        <p:nvSpPr>
          <p:cNvPr id="4" name="Unvan 3"/>
          <p:cNvSpPr>
            <a:spLocks noGrp="1"/>
          </p:cNvSpPr>
          <p:nvPr>
            <p:ph type="title"/>
          </p:nvPr>
        </p:nvSpPr>
        <p:spPr>
          <a:xfrm>
            <a:off x="1443402" y="1192588"/>
            <a:ext cx="4312509" cy="605320"/>
          </a:xfrm>
        </p:spPr>
        <p:txBody>
          <a:bodyPr>
            <a:noAutofit/>
          </a:bodyPr>
          <a:lstStyle/>
          <a:p>
            <a:pPr algn="ctr"/>
            <a:r>
              <a:rPr lang="tr-TR" sz="1800" b="1" dirty="0" smtClean="0">
                <a:solidFill>
                  <a:srgbClr val="0070C0"/>
                </a:solidFill>
              </a:rPr>
              <a:t>Aylık ÇEŞİTLERİ</a:t>
            </a:r>
            <a:endParaRPr lang="tr-TR" sz="1800" b="1" dirty="0">
              <a:solidFill>
                <a:srgbClr val="0070C0"/>
              </a:solidFill>
            </a:endParaRPr>
          </a:p>
        </p:txBody>
      </p:sp>
      <p:sp>
        <p:nvSpPr>
          <p:cNvPr id="5" name="2 İçerik Yer Tutucusu"/>
          <p:cNvSpPr txBox="1">
            <a:spLocks/>
          </p:cNvSpPr>
          <p:nvPr/>
        </p:nvSpPr>
        <p:spPr bwMode="auto">
          <a:xfrm>
            <a:off x="284204" y="1981953"/>
            <a:ext cx="6709719" cy="2787756"/>
          </a:xfrm>
          <a:prstGeom prst="rect">
            <a:avLst/>
          </a:prstGeom>
          <a:noFill/>
          <a:ln/>
          <a:extLst/>
        </p:spPr>
        <p:style>
          <a:lnRef idx="1">
            <a:schemeClr val="accent1"/>
          </a:lnRef>
          <a:fillRef idx="2">
            <a:schemeClr val="accent1"/>
          </a:fillRef>
          <a:effectRef idx="1">
            <a:schemeClr val="accent1"/>
          </a:effectRef>
          <a:fontRef idx="minor">
            <a:schemeClr val="dk1"/>
          </a:fontRef>
        </p:style>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v"/>
              <a:defRPr/>
            </a:pPr>
            <a:r>
              <a:rPr lang="tr-TR" sz="1400" b="1" u="sng" dirty="0">
                <a:solidFill>
                  <a:srgbClr val="0070C0"/>
                </a:solidFill>
                <a:latin typeface="Times New Roman" pitchFamily="18" charset="0"/>
                <a:cs typeface="Times New Roman" pitchFamily="18" charset="0"/>
              </a:rPr>
              <a:t>Emekliliğe Esas Aylık</a:t>
            </a:r>
            <a:r>
              <a:rPr lang="tr-TR" sz="1400" b="1" dirty="0">
                <a:solidFill>
                  <a:srgbClr val="0070C0"/>
                </a:solidFill>
                <a:latin typeface="Times New Roman" pitchFamily="18" charset="0"/>
                <a:cs typeface="Times New Roman" pitchFamily="18" charset="0"/>
              </a:rPr>
              <a:t>:</a:t>
            </a:r>
            <a:r>
              <a:rPr lang="tr-TR" sz="1400" dirty="0">
                <a:solidFill>
                  <a:srgbClr val="0070C0"/>
                </a:solidFill>
                <a:latin typeface="Times New Roman" pitchFamily="18" charset="0"/>
                <a:cs typeface="Times New Roman" pitchFamily="18" charset="0"/>
              </a:rPr>
              <a:t> </a:t>
            </a:r>
            <a:r>
              <a:rPr lang="tr-TR" sz="1400" b="1" dirty="0">
                <a:solidFill>
                  <a:srgbClr val="0070C0"/>
                </a:solidFill>
                <a:latin typeface="Times New Roman" pitchFamily="18" charset="0"/>
                <a:cs typeface="Times New Roman" pitchFamily="18" charset="0"/>
              </a:rPr>
              <a:t> </a:t>
            </a:r>
            <a:r>
              <a:rPr lang="tr-TR" sz="1400" dirty="0">
                <a:solidFill>
                  <a:schemeClr val="bg1"/>
                </a:solidFill>
                <a:latin typeface="Times New Roman" pitchFamily="18" charset="0"/>
                <a:cs typeface="Times New Roman" pitchFamily="18" charset="0"/>
              </a:rPr>
              <a:t>Sosyal güvenlik kuruluşlarına prim/kesenek ödemek suretiyle geçen hizmet sürelerinin toplamıdır.(Emekli maaşı bu derece-kademe üzerinden bağlanır.)</a:t>
            </a:r>
          </a:p>
          <a:p>
            <a:pPr algn="just">
              <a:buFont typeface="Wingdings" panose="05000000000000000000" pitchFamily="2" charset="2"/>
              <a:buChar char="v"/>
              <a:defRPr/>
            </a:pPr>
            <a:r>
              <a:rPr lang="tr-TR" sz="1400" b="1" u="sng" dirty="0">
                <a:solidFill>
                  <a:srgbClr val="0070C0"/>
                </a:solidFill>
                <a:latin typeface="Times New Roman" pitchFamily="18" charset="0"/>
                <a:cs typeface="Times New Roman" pitchFamily="18" charset="0"/>
              </a:rPr>
              <a:t>Kazanılmış Hak Aylığı</a:t>
            </a:r>
            <a:r>
              <a:rPr lang="tr-TR" sz="1400" b="1" dirty="0">
                <a:solidFill>
                  <a:srgbClr val="0070C0"/>
                </a:solidFill>
                <a:latin typeface="Times New Roman" pitchFamily="18" charset="0"/>
                <a:cs typeface="Times New Roman" pitchFamily="18" charset="0"/>
              </a:rPr>
              <a:t>:</a:t>
            </a:r>
            <a:r>
              <a:rPr lang="tr-TR" sz="1400" dirty="0">
                <a:solidFill>
                  <a:srgbClr val="0070C0"/>
                </a:solidFill>
                <a:latin typeface="Times New Roman" pitchFamily="18" charset="0"/>
                <a:cs typeface="Times New Roman" pitchFamily="18" charset="0"/>
              </a:rPr>
              <a:t> </a:t>
            </a:r>
            <a:r>
              <a:rPr lang="tr-TR" sz="1400" dirty="0">
                <a:solidFill>
                  <a:schemeClr val="bg1"/>
                </a:solidFill>
                <a:latin typeface="Times New Roman" pitchFamily="18" charset="0"/>
                <a:cs typeface="Times New Roman" pitchFamily="18" charset="0"/>
              </a:rPr>
              <a:t>Memuriyette geçen ve aynı zamanda memuriyette geçmiş sayılan sürelerin toplamıdır. Memur, maaşını bu derece-kademe üzerinden alır.</a:t>
            </a:r>
          </a:p>
          <a:p>
            <a:pPr algn="just">
              <a:buFont typeface="Wingdings" panose="05000000000000000000" pitchFamily="2" charset="2"/>
              <a:buChar char="v"/>
              <a:defRPr/>
            </a:pPr>
            <a:r>
              <a:rPr lang="tr-TR" sz="1400" b="1" u="sng" dirty="0">
                <a:solidFill>
                  <a:srgbClr val="0070C0"/>
                </a:solidFill>
                <a:latin typeface="Times New Roman" pitchFamily="18" charset="0"/>
                <a:cs typeface="Times New Roman" pitchFamily="18" charset="0"/>
              </a:rPr>
              <a:t>Görev Aylığı</a:t>
            </a:r>
            <a:r>
              <a:rPr lang="tr-TR" sz="1400" b="1" dirty="0">
                <a:solidFill>
                  <a:srgbClr val="0070C0"/>
                </a:solidFill>
                <a:latin typeface="Times New Roman" pitchFamily="18" charset="0"/>
                <a:cs typeface="Times New Roman" pitchFamily="18" charset="0"/>
              </a:rPr>
              <a:t>:</a:t>
            </a:r>
            <a:r>
              <a:rPr lang="tr-TR" sz="1400" dirty="0">
                <a:solidFill>
                  <a:srgbClr val="0070C0"/>
                </a:solidFill>
                <a:latin typeface="Times New Roman" pitchFamily="18" charset="0"/>
                <a:cs typeface="Times New Roman" pitchFamily="18" charset="0"/>
              </a:rPr>
              <a:t> </a:t>
            </a:r>
            <a:r>
              <a:rPr lang="tr-TR" sz="1400" dirty="0">
                <a:solidFill>
                  <a:schemeClr val="bg1"/>
                </a:solidFill>
                <a:latin typeface="Times New Roman" pitchFamily="18" charset="0"/>
                <a:cs typeface="Times New Roman" pitchFamily="18" charset="0"/>
              </a:rPr>
              <a:t>"Öğretim Elemanlarının Sınıflandırılması" ile "Öğretim Yardımcıları" bölümlerinde sözü edilen aylıktır. Aynı durum 657/68-B atamalarında görev aylığı sayılmaktadır.</a:t>
            </a:r>
          </a:p>
          <a:p>
            <a:pPr marL="0" indent="0">
              <a:buNone/>
              <a:defRPr/>
            </a:pPr>
            <a:endParaRPr lang="tr-TR" sz="1701" dirty="0">
              <a:solidFill>
                <a:schemeClr val="bg1"/>
              </a:solidFill>
            </a:endParaRPr>
          </a:p>
        </p:txBody>
      </p:sp>
    </p:spTree>
    <p:extLst>
      <p:ext uri="{BB962C8B-B14F-4D97-AF65-F5344CB8AC3E}">
        <p14:creationId xmlns:p14="http://schemas.microsoft.com/office/powerpoint/2010/main" val="33750765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Gökyüzü">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Gökyüzü">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ökyüzü">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TM03457452[[fn=Gökyüzü]]</Template>
  <TotalTime>2590</TotalTime>
  <Words>4854</Words>
  <Application>Microsoft Office PowerPoint</Application>
  <PresentationFormat>Özel</PresentationFormat>
  <Paragraphs>852</Paragraphs>
  <Slides>66</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66</vt:i4>
      </vt:variant>
    </vt:vector>
  </HeadingPairs>
  <TitlesOfParts>
    <vt:vector size="74" baseType="lpstr">
      <vt:lpstr>Arial</vt:lpstr>
      <vt:lpstr>Baskerville Old Face</vt:lpstr>
      <vt:lpstr>Calibri</vt:lpstr>
      <vt:lpstr>Calibri Light</vt:lpstr>
      <vt:lpstr>HelveticaNeueLT Std Blk</vt:lpstr>
      <vt:lpstr>Times New Roman</vt:lpstr>
      <vt:lpstr>Wingdings</vt:lpstr>
      <vt:lpstr>Gökyüzü</vt:lpstr>
      <vt:lpstr>PowerPoint Sunusu</vt:lpstr>
      <vt:lpstr>PowerPoint Sunusu</vt:lpstr>
      <vt:lpstr>PowerPoint Sunusu</vt:lpstr>
      <vt:lpstr>PowerPoint Sunusu</vt:lpstr>
      <vt:lpstr>PowerPoint Sunusu</vt:lpstr>
      <vt:lpstr>PowerPoint Sunusu</vt:lpstr>
      <vt:lpstr>PowerPoint Sunusu</vt:lpstr>
      <vt:lpstr>aylıklar</vt:lpstr>
      <vt:lpstr>Aylık ÇEŞİTLERİ</vt:lpstr>
      <vt:lpstr>PowerPoint Sunusu</vt:lpstr>
      <vt:lpstr>1-Gösterge aylığı</vt:lpstr>
      <vt:lpstr>2-TaBAN AYLIĞI</vt:lpstr>
      <vt:lpstr> 3-EK GÖSTERGE: </vt:lpstr>
      <vt:lpstr>Akademik Personel Ek Gösterge tablosu</vt:lpstr>
      <vt:lpstr>4-kıdem aylığı</vt:lpstr>
      <vt:lpstr>5-Yan Ödeme Aylığı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2-)GELİŞTİRME ÖDENEĞİ</vt:lpstr>
      <vt:lpstr>3-)idari görev ödeneği</vt:lpstr>
      <vt:lpstr>4-)eğitim-öğretim ödeneği</vt:lpstr>
      <vt:lpstr>5-)sendika ödeneği</vt:lpstr>
      <vt:lpstr>6-)akademik teşvik Ödeneği</vt:lpstr>
      <vt:lpstr>PowerPoint Sunusu</vt:lpstr>
      <vt:lpstr>PowerPoint Sunusu</vt:lpstr>
      <vt:lpstr>1-)Aile yardımı</vt:lpstr>
      <vt:lpstr>2-)Çocuk yardımı</vt:lpstr>
      <vt:lpstr>3-) Ölüm yardımı</vt:lpstr>
      <vt:lpstr>4-) Giyim Yardımı</vt:lpstr>
      <vt:lpstr>PowerPoint Sunusu</vt:lpstr>
      <vt:lpstr>01.10.2008 tarihinden ÖNCE işe başlayanlar</vt:lpstr>
      <vt:lpstr>PowerPoint Sunusu</vt:lpstr>
      <vt:lpstr>01.10.2008 tarihinden SONRA işe başlayanlar</vt:lpstr>
      <vt:lpstr>Genel sağlık sigortası primi</vt:lpstr>
      <vt:lpstr>Sendika Aidatı kesintisi</vt:lpstr>
      <vt:lpstr>Kefalet aidatı kesintisi</vt:lpstr>
      <vt:lpstr>PowerPoint Sunusu</vt:lpstr>
      <vt:lpstr>Engellilik İndirimi</vt:lpstr>
      <vt:lpstr>Şahıs Sigorta indirimi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MEMUR MAAŞ HESABI 2019</dc:title>
  <dc:creator>Fatih</dc:creator>
  <cp:lastModifiedBy>STR DELL 7050</cp:lastModifiedBy>
  <cp:revision>158</cp:revision>
  <dcterms:created xsi:type="dcterms:W3CDTF">2019-02-06T05:56:31Z</dcterms:created>
  <dcterms:modified xsi:type="dcterms:W3CDTF">2023-12-05T07:24:27Z</dcterms:modified>
</cp:coreProperties>
</file>