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1"/>
  </p:notesMasterIdLst>
  <p:handoutMasterIdLst>
    <p:handoutMasterId r:id="rId32"/>
  </p:handoutMasterIdLst>
  <p:sldIdLst>
    <p:sldId id="259" r:id="rId2"/>
    <p:sldId id="257" r:id="rId3"/>
    <p:sldId id="279" r:id="rId4"/>
    <p:sldId id="286" r:id="rId5"/>
    <p:sldId id="280" r:id="rId6"/>
    <p:sldId id="281" r:id="rId7"/>
    <p:sldId id="282" r:id="rId8"/>
    <p:sldId id="287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84" r:id="rId28"/>
    <p:sldId id="285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6C5"/>
    <a:srgbClr val="05851D"/>
    <a:srgbClr val="0BCF30"/>
    <a:srgbClr val="FA62F3"/>
    <a:srgbClr val="66FFFF"/>
    <a:srgbClr val="F626CE"/>
    <a:srgbClr val="F2F2F2"/>
    <a:srgbClr val="ADDB7B"/>
    <a:srgbClr val="4AD505"/>
    <a:srgbClr val="D70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32" autoAdjust="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1ED39-57A2-4D14-8523-1FD269F29BE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4D6CBA7-986D-493E-B388-3F9097FAFC8D}">
      <dgm:prSet phldrT="[Metin]"/>
      <dgm:spPr/>
      <dgm:t>
        <a:bodyPr/>
        <a:lstStyle/>
        <a:p>
          <a:r>
            <a:rPr lang="tr-TR" dirty="0"/>
            <a:t>Destek kapsamı nedir?</a:t>
          </a:r>
        </a:p>
      </dgm:t>
    </dgm:pt>
    <dgm:pt modelId="{175F3E67-9C12-4B6B-A04A-ABB43E897742}" type="parTrans" cxnId="{59277665-9B5F-4AD8-87CC-70827D923F73}">
      <dgm:prSet/>
      <dgm:spPr/>
      <dgm:t>
        <a:bodyPr/>
        <a:lstStyle/>
        <a:p>
          <a:endParaRPr lang="tr-TR"/>
        </a:p>
      </dgm:t>
    </dgm:pt>
    <dgm:pt modelId="{3617840C-8439-4B55-86BF-7CD15BC5118B}" type="sibTrans" cxnId="{59277665-9B5F-4AD8-87CC-70827D923F73}">
      <dgm:prSet/>
      <dgm:spPr/>
      <dgm:t>
        <a:bodyPr/>
        <a:lstStyle/>
        <a:p>
          <a:endParaRPr lang="tr-TR"/>
        </a:p>
      </dgm:t>
    </dgm:pt>
    <dgm:pt modelId="{464F8953-5040-45AB-9909-CE285B3CD1BE}">
      <dgm:prSet phldrT="[Metin]"/>
      <dgm:spPr/>
      <dgm:t>
        <a:bodyPr/>
        <a:lstStyle/>
        <a:p>
          <a:r>
            <a:rPr lang="tr-TR" dirty="0"/>
            <a:t>Makine/teçhizat, </a:t>
          </a:r>
        </a:p>
      </dgm:t>
    </dgm:pt>
    <dgm:pt modelId="{9631F584-DEEB-4455-B1D9-B3D3D3B4E057}" type="parTrans" cxnId="{6B4451B0-D7E4-4E5E-897D-70843881C933}">
      <dgm:prSet/>
      <dgm:spPr/>
      <dgm:t>
        <a:bodyPr/>
        <a:lstStyle/>
        <a:p>
          <a:endParaRPr lang="tr-TR"/>
        </a:p>
      </dgm:t>
    </dgm:pt>
    <dgm:pt modelId="{5F7487D1-8EBB-4A87-91A0-6BD69F01E342}" type="sibTrans" cxnId="{6B4451B0-D7E4-4E5E-897D-70843881C933}">
      <dgm:prSet/>
      <dgm:spPr/>
      <dgm:t>
        <a:bodyPr/>
        <a:lstStyle/>
        <a:p>
          <a:endParaRPr lang="tr-TR"/>
        </a:p>
      </dgm:t>
    </dgm:pt>
    <dgm:pt modelId="{46E941AB-7C10-487D-9755-9F615560D4E6}">
      <dgm:prSet phldrT="[Metin]"/>
      <dgm:spPr/>
      <dgm:t>
        <a:bodyPr/>
        <a:lstStyle/>
        <a:p>
          <a:r>
            <a:rPr lang="tr-TR" dirty="0"/>
            <a:t>Karşılanmayan giderler</a:t>
          </a:r>
        </a:p>
      </dgm:t>
    </dgm:pt>
    <dgm:pt modelId="{E54334DE-6D2D-4BF7-81C1-D1D592247A6C}" type="parTrans" cxnId="{11ADA497-0292-4E87-8BF9-0B5E2FA20590}">
      <dgm:prSet/>
      <dgm:spPr/>
      <dgm:t>
        <a:bodyPr/>
        <a:lstStyle/>
        <a:p>
          <a:endParaRPr lang="tr-TR"/>
        </a:p>
      </dgm:t>
    </dgm:pt>
    <dgm:pt modelId="{12FA539E-D89A-486E-A103-3EC46DAA57F2}" type="sibTrans" cxnId="{11ADA497-0292-4E87-8BF9-0B5E2FA20590}">
      <dgm:prSet/>
      <dgm:spPr/>
      <dgm:t>
        <a:bodyPr/>
        <a:lstStyle/>
        <a:p>
          <a:endParaRPr lang="tr-TR"/>
        </a:p>
      </dgm:t>
    </dgm:pt>
    <dgm:pt modelId="{E374D38B-317B-46DC-8ECD-C5AE9BA80C96}">
      <dgm:prSet phldrT="[Metin]"/>
      <dgm:spPr/>
      <dgm:t>
        <a:bodyPr/>
        <a:lstStyle/>
        <a:p>
          <a:r>
            <a:rPr lang="tr-TR" dirty="0"/>
            <a:t>Konferans katılım, yayın ve patent masrafları</a:t>
          </a:r>
        </a:p>
      </dgm:t>
    </dgm:pt>
    <dgm:pt modelId="{DDFA6020-B5C1-4126-BA2A-4938D08418C8}" type="parTrans" cxnId="{AC70F9B0-8C5A-48EF-AB44-C5578693E6F9}">
      <dgm:prSet/>
      <dgm:spPr/>
      <dgm:t>
        <a:bodyPr/>
        <a:lstStyle/>
        <a:p>
          <a:endParaRPr lang="tr-TR"/>
        </a:p>
      </dgm:t>
    </dgm:pt>
    <dgm:pt modelId="{9B7CCC22-E5E1-4E3E-A7C0-8AD6BE4E751F}" type="sibTrans" cxnId="{AC70F9B0-8C5A-48EF-AB44-C5578693E6F9}">
      <dgm:prSet/>
      <dgm:spPr/>
      <dgm:t>
        <a:bodyPr/>
        <a:lstStyle/>
        <a:p>
          <a:endParaRPr lang="tr-TR"/>
        </a:p>
      </dgm:t>
    </dgm:pt>
    <dgm:pt modelId="{D8FB4AC6-D59B-4D3D-9BD3-FDE32CF89AD3}">
      <dgm:prSet phldrT="[Metin]"/>
      <dgm:spPr/>
      <dgm:t>
        <a:bodyPr/>
        <a:lstStyle/>
        <a:p>
          <a:r>
            <a:rPr lang="tr-TR" dirty="0"/>
            <a:t>Sarf malzemesi, </a:t>
          </a:r>
        </a:p>
      </dgm:t>
    </dgm:pt>
    <dgm:pt modelId="{6FE18C53-563E-410F-AC67-980EED6B21C4}" type="parTrans" cxnId="{BC19E292-F124-47A8-9E62-613540C82A75}">
      <dgm:prSet/>
      <dgm:spPr/>
      <dgm:t>
        <a:bodyPr/>
        <a:lstStyle/>
        <a:p>
          <a:endParaRPr lang="tr-TR"/>
        </a:p>
      </dgm:t>
    </dgm:pt>
    <dgm:pt modelId="{120162CA-952E-4AA8-8C8A-0FD2EFEF56B0}" type="sibTrans" cxnId="{BC19E292-F124-47A8-9E62-613540C82A75}">
      <dgm:prSet/>
      <dgm:spPr/>
      <dgm:t>
        <a:bodyPr/>
        <a:lstStyle/>
        <a:p>
          <a:endParaRPr lang="tr-TR"/>
        </a:p>
      </dgm:t>
    </dgm:pt>
    <dgm:pt modelId="{97897D92-198A-4BC4-923B-6A2CFE1D1581}">
      <dgm:prSet phldrT="[Metin]"/>
      <dgm:spPr/>
      <dgm:t>
        <a:bodyPr/>
        <a:lstStyle/>
        <a:p>
          <a:r>
            <a:rPr lang="tr-TR" dirty="0"/>
            <a:t>Seyahat, </a:t>
          </a:r>
        </a:p>
      </dgm:t>
    </dgm:pt>
    <dgm:pt modelId="{98906376-BF71-4B0F-8B30-99C163104D23}" type="parTrans" cxnId="{311947E0-25C2-42E2-A41D-28C2B09A5D06}">
      <dgm:prSet/>
      <dgm:spPr/>
      <dgm:t>
        <a:bodyPr/>
        <a:lstStyle/>
        <a:p>
          <a:endParaRPr lang="tr-TR"/>
        </a:p>
      </dgm:t>
    </dgm:pt>
    <dgm:pt modelId="{A5703425-3ABA-455A-849D-80F7CA99D733}" type="sibTrans" cxnId="{311947E0-25C2-42E2-A41D-28C2B09A5D06}">
      <dgm:prSet/>
      <dgm:spPr/>
      <dgm:t>
        <a:bodyPr/>
        <a:lstStyle/>
        <a:p>
          <a:endParaRPr lang="tr-TR"/>
        </a:p>
      </dgm:t>
    </dgm:pt>
    <dgm:pt modelId="{F600A1FD-039F-4C55-BB33-F92582F26553}">
      <dgm:prSet phldrT="[Metin]"/>
      <dgm:spPr/>
      <dgm:t>
        <a:bodyPr/>
        <a:lstStyle/>
        <a:p>
          <a:r>
            <a:rPr lang="tr-TR" dirty="0"/>
            <a:t>Hizmet alımı</a:t>
          </a:r>
        </a:p>
      </dgm:t>
    </dgm:pt>
    <dgm:pt modelId="{9C8EBC87-F434-48F2-884A-2D5E79C55C7C}" type="parTrans" cxnId="{BFA2EDE3-B20F-4984-AB90-6DF0D1EB3070}">
      <dgm:prSet/>
      <dgm:spPr/>
      <dgm:t>
        <a:bodyPr/>
        <a:lstStyle/>
        <a:p>
          <a:endParaRPr lang="tr-TR"/>
        </a:p>
      </dgm:t>
    </dgm:pt>
    <dgm:pt modelId="{8DEBD38B-318D-4B07-9ACC-39611CF91D4D}" type="sibTrans" cxnId="{BFA2EDE3-B20F-4984-AB90-6DF0D1EB3070}">
      <dgm:prSet/>
      <dgm:spPr/>
      <dgm:t>
        <a:bodyPr/>
        <a:lstStyle/>
        <a:p>
          <a:endParaRPr lang="tr-TR"/>
        </a:p>
      </dgm:t>
    </dgm:pt>
    <dgm:pt modelId="{63DE8077-A3C2-4D03-AD69-AC78B9CDD575}">
      <dgm:prSet phldrT="[Metin]"/>
      <dgm:spPr/>
      <dgm:t>
        <a:bodyPr/>
        <a:lstStyle/>
        <a:p>
          <a:r>
            <a:rPr lang="tr-TR" dirty="0"/>
            <a:t>Konaklama harcamaları</a:t>
          </a:r>
        </a:p>
      </dgm:t>
    </dgm:pt>
    <dgm:pt modelId="{C048A524-5C6A-4587-8BB4-E0803141C407}" type="parTrans" cxnId="{199701A7-FD3A-45AD-97D1-41869AA6969A}">
      <dgm:prSet/>
      <dgm:spPr/>
      <dgm:t>
        <a:bodyPr/>
        <a:lstStyle/>
        <a:p>
          <a:endParaRPr lang="tr-TR"/>
        </a:p>
      </dgm:t>
    </dgm:pt>
    <dgm:pt modelId="{B9945509-EA69-44F8-B7BE-A9B3838F2C7F}" type="sibTrans" cxnId="{199701A7-FD3A-45AD-97D1-41869AA6969A}">
      <dgm:prSet/>
      <dgm:spPr/>
      <dgm:t>
        <a:bodyPr/>
        <a:lstStyle/>
        <a:p>
          <a:endParaRPr lang="tr-TR"/>
        </a:p>
      </dgm:t>
    </dgm:pt>
    <dgm:pt modelId="{149F2147-D2AE-489C-AD8B-1F7A93CA738E}" type="pres">
      <dgm:prSet presAssocID="{75A1ED39-57A2-4D14-8523-1FD269F29BE7}" presName="linear" presStyleCnt="0">
        <dgm:presLayoutVars>
          <dgm:animLvl val="lvl"/>
          <dgm:resizeHandles val="exact"/>
        </dgm:presLayoutVars>
      </dgm:prSet>
      <dgm:spPr/>
    </dgm:pt>
    <dgm:pt modelId="{6453D20D-1671-4E1E-862B-50B321166C27}" type="pres">
      <dgm:prSet presAssocID="{94D6CBA7-986D-493E-B388-3F9097FAFC8D}" presName="parentText" presStyleLbl="node1" presStyleIdx="0" presStyleCnt="2" custLinFactNeighborY="-1997">
        <dgm:presLayoutVars>
          <dgm:chMax val="0"/>
          <dgm:bulletEnabled val="1"/>
        </dgm:presLayoutVars>
      </dgm:prSet>
      <dgm:spPr/>
    </dgm:pt>
    <dgm:pt modelId="{F8758772-08EF-4D85-9E30-46E7F7043144}" type="pres">
      <dgm:prSet presAssocID="{94D6CBA7-986D-493E-B388-3F9097FAFC8D}" presName="childText" presStyleLbl="revTx" presStyleIdx="0" presStyleCnt="2">
        <dgm:presLayoutVars>
          <dgm:bulletEnabled val="1"/>
        </dgm:presLayoutVars>
      </dgm:prSet>
      <dgm:spPr/>
    </dgm:pt>
    <dgm:pt modelId="{262FB319-832B-47C1-934E-300FBA17B894}" type="pres">
      <dgm:prSet presAssocID="{46E941AB-7C10-487D-9755-9F615560D4E6}" presName="parentText" presStyleLbl="node1" presStyleIdx="1" presStyleCnt="2" custLinFactNeighborX="-552" custLinFactNeighborY="18">
        <dgm:presLayoutVars>
          <dgm:chMax val="0"/>
          <dgm:bulletEnabled val="1"/>
        </dgm:presLayoutVars>
      </dgm:prSet>
      <dgm:spPr/>
    </dgm:pt>
    <dgm:pt modelId="{504939CB-3863-4E28-9D05-61235FBEDF88}" type="pres">
      <dgm:prSet presAssocID="{46E941AB-7C10-487D-9755-9F615560D4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9BA433-6EB0-41F7-B19C-03637A1B7D6E}" type="presOf" srcId="{97897D92-198A-4BC4-923B-6A2CFE1D1581}" destId="{F8758772-08EF-4D85-9E30-46E7F7043144}" srcOrd="0" destOrd="2" presId="urn:microsoft.com/office/officeart/2005/8/layout/vList2"/>
    <dgm:cxn modelId="{A6BB483E-FF22-428E-92AF-39CE3EEF43AA}" type="presOf" srcId="{464F8953-5040-45AB-9909-CE285B3CD1BE}" destId="{F8758772-08EF-4D85-9E30-46E7F7043144}" srcOrd="0" destOrd="0" presId="urn:microsoft.com/office/officeart/2005/8/layout/vList2"/>
    <dgm:cxn modelId="{59277665-9B5F-4AD8-87CC-70827D923F73}" srcId="{75A1ED39-57A2-4D14-8523-1FD269F29BE7}" destId="{94D6CBA7-986D-493E-B388-3F9097FAFC8D}" srcOrd="0" destOrd="0" parTransId="{175F3E67-9C12-4B6B-A04A-ABB43E897742}" sibTransId="{3617840C-8439-4B55-86BF-7CD15BC5118B}"/>
    <dgm:cxn modelId="{2F7D5B54-639D-434C-A3C6-15C55BAF0723}" type="presOf" srcId="{F600A1FD-039F-4C55-BB33-F92582F26553}" destId="{F8758772-08EF-4D85-9E30-46E7F7043144}" srcOrd="0" destOrd="3" presId="urn:microsoft.com/office/officeart/2005/8/layout/vList2"/>
    <dgm:cxn modelId="{BC19E292-F124-47A8-9E62-613540C82A75}" srcId="{94D6CBA7-986D-493E-B388-3F9097FAFC8D}" destId="{D8FB4AC6-D59B-4D3D-9BD3-FDE32CF89AD3}" srcOrd="1" destOrd="0" parTransId="{6FE18C53-563E-410F-AC67-980EED6B21C4}" sibTransId="{120162CA-952E-4AA8-8C8A-0FD2EFEF56B0}"/>
    <dgm:cxn modelId="{11ADA497-0292-4E87-8BF9-0B5E2FA20590}" srcId="{75A1ED39-57A2-4D14-8523-1FD269F29BE7}" destId="{46E941AB-7C10-487D-9755-9F615560D4E6}" srcOrd="1" destOrd="0" parTransId="{E54334DE-6D2D-4BF7-81C1-D1D592247A6C}" sibTransId="{12FA539E-D89A-486E-A103-3EC46DAA57F2}"/>
    <dgm:cxn modelId="{199701A7-FD3A-45AD-97D1-41869AA6969A}" srcId="{46E941AB-7C10-487D-9755-9F615560D4E6}" destId="{63DE8077-A3C2-4D03-AD69-AC78B9CDD575}" srcOrd="1" destOrd="0" parTransId="{C048A524-5C6A-4587-8BB4-E0803141C407}" sibTransId="{B9945509-EA69-44F8-B7BE-A9B3838F2C7F}"/>
    <dgm:cxn modelId="{8757FEA7-9327-4F66-AB89-21233D1AC1A1}" type="presOf" srcId="{94D6CBA7-986D-493E-B388-3F9097FAFC8D}" destId="{6453D20D-1671-4E1E-862B-50B321166C27}" srcOrd="0" destOrd="0" presId="urn:microsoft.com/office/officeart/2005/8/layout/vList2"/>
    <dgm:cxn modelId="{6B4451B0-D7E4-4E5E-897D-70843881C933}" srcId="{94D6CBA7-986D-493E-B388-3F9097FAFC8D}" destId="{464F8953-5040-45AB-9909-CE285B3CD1BE}" srcOrd="0" destOrd="0" parTransId="{9631F584-DEEB-4455-B1D9-B3D3D3B4E057}" sibTransId="{5F7487D1-8EBB-4A87-91A0-6BD69F01E342}"/>
    <dgm:cxn modelId="{AC70F9B0-8C5A-48EF-AB44-C5578693E6F9}" srcId="{46E941AB-7C10-487D-9755-9F615560D4E6}" destId="{E374D38B-317B-46DC-8ECD-C5AE9BA80C96}" srcOrd="0" destOrd="0" parTransId="{DDFA6020-B5C1-4126-BA2A-4938D08418C8}" sibTransId="{9B7CCC22-E5E1-4E3E-A7C0-8AD6BE4E751F}"/>
    <dgm:cxn modelId="{311947E0-25C2-42E2-A41D-28C2B09A5D06}" srcId="{94D6CBA7-986D-493E-B388-3F9097FAFC8D}" destId="{97897D92-198A-4BC4-923B-6A2CFE1D1581}" srcOrd="2" destOrd="0" parTransId="{98906376-BF71-4B0F-8B30-99C163104D23}" sibTransId="{A5703425-3ABA-455A-849D-80F7CA99D733}"/>
    <dgm:cxn modelId="{BFA2EDE3-B20F-4984-AB90-6DF0D1EB3070}" srcId="{94D6CBA7-986D-493E-B388-3F9097FAFC8D}" destId="{F600A1FD-039F-4C55-BB33-F92582F26553}" srcOrd="3" destOrd="0" parTransId="{9C8EBC87-F434-48F2-884A-2D5E79C55C7C}" sibTransId="{8DEBD38B-318D-4B07-9ACC-39611CF91D4D}"/>
    <dgm:cxn modelId="{DDAF20E8-6CAB-4F17-B51D-D31DFC3FDAD8}" type="presOf" srcId="{63DE8077-A3C2-4D03-AD69-AC78B9CDD575}" destId="{504939CB-3863-4E28-9D05-61235FBEDF88}" srcOrd="0" destOrd="1" presId="urn:microsoft.com/office/officeart/2005/8/layout/vList2"/>
    <dgm:cxn modelId="{7785C9ED-00C1-4784-BA8A-F6DEC66AF83E}" type="presOf" srcId="{46E941AB-7C10-487D-9755-9F615560D4E6}" destId="{262FB319-832B-47C1-934E-300FBA17B894}" srcOrd="0" destOrd="0" presId="urn:microsoft.com/office/officeart/2005/8/layout/vList2"/>
    <dgm:cxn modelId="{2E747AEF-B49F-47F4-A761-2F3448C48DD1}" type="presOf" srcId="{75A1ED39-57A2-4D14-8523-1FD269F29BE7}" destId="{149F2147-D2AE-489C-AD8B-1F7A93CA738E}" srcOrd="0" destOrd="0" presId="urn:microsoft.com/office/officeart/2005/8/layout/vList2"/>
    <dgm:cxn modelId="{07CCEBF0-6F78-4AB0-B132-0099F3203C3D}" type="presOf" srcId="{E374D38B-317B-46DC-8ECD-C5AE9BA80C96}" destId="{504939CB-3863-4E28-9D05-61235FBEDF88}" srcOrd="0" destOrd="0" presId="urn:microsoft.com/office/officeart/2005/8/layout/vList2"/>
    <dgm:cxn modelId="{833FB2F5-E763-47A9-9935-D298B03A8569}" type="presOf" srcId="{D8FB4AC6-D59B-4D3D-9BD3-FDE32CF89AD3}" destId="{F8758772-08EF-4D85-9E30-46E7F7043144}" srcOrd="0" destOrd="1" presId="urn:microsoft.com/office/officeart/2005/8/layout/vList2"/>
    <dgm:cxn modelId="{1D1FE4C8-E63B-4102-84F8-AC7F7AB65C8A}" type="presParOf" srcId="{149F2147-D2AE-489C-AD8B-1F7A93CA738E}" destId="{6453D20D-1671-4E1E-862B-50B321166C27}" srcOrd="0" destOrd="0" presId="urn:microsoft.com/office/officeart/2005/8/layout/vList2"/>
    <dgm:cxn modelId="{511D47C5-DA52-463A-BD52-53330F30BD06}" type="presParOf" srcId="{149F2147-D2AE-489C-AD8B-1F7A93CA738E}" destId="{F8758772-08EF-4D85-9E30-46E7F7043144}" srcOrd="1" destOrd="0" presId="urn:microsoft.com/office/officeart/2005/8/layout/vList2"/>
    <dgm:cxn modelId="{22D8A509-C909-48C7-98FE-159926933568}" type="presParOf" srcId="{149F2147-D2AE-489C-AD8B-1F7A93CA738E}" destId="{262FB319-832B-47C1-934E-300FBA17B894}" srcOrd="2" destOrd="0" presId="urn:microsoft.com/office/officeart/2005/8/layout/vList2"/>
    <dgm:cxn modelId="{957598D2-091D-4F82-B141-280F410FA525}" type="presParOf" srcId="{149F2147-D2AE-489C-AD8B-1F7A93CA738E}" destId="{504939CB-3863-4E28-9D05-61235FBEDF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09796-2164-4E14-9959-321EC02150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DF22D9B-064C-48BB-B36E-035BA146CE6C}">
      <dgm:prSet phldrT="[Metin]"/>
      <dgm:spPr/>
      <dgm:t>
        <a:bodyPr/>
        <a:lstStyle/>
        <a:p>
          <a:r>
            <a:rPr lang="tr-TR" dirty="0"/>
            <a:t>Araştırma projeleri </a:t>
          </a:r>
          <a:r>
            <a:rPr lang="tr-TR" b="1" dirty="0"/>
            <a:t>en çok 12 aylık süre ile destek</a:t>
          </a:r>
          <a:r>
            <a:rPr lang="tr-TR" dirty="0"/>
            <a:t>lenir.</a:t>
          </a:r>
        </a:p>
      </dgm:t>
    </dgm:pt>
    <dgm:pt modelId="{F6001C7E-F022-49E4-8906-4BD83FA535A0}" type="parTrans" cxnId="{9616E32A-D8E4-42F1-9AB9-43F44C732FC7}">
      <dgm:prSet/>
      <dgm:spPr/>
      <dgm:t>
        <a:bodyPr/>
        <a:lstStyle/>
        <a:p>
          <a:endParaRPr lang="tr-TR"/>
        </a:p>
      </dgm:t>
    </dgm:pt>
    <dgm:pt modelId="{07A826B5-AD5F-43D1-9712-5BD516FB6297}" type="sibTrans" cxnId="{9616E32A-D8E4-42F1-9AB9-43F44C732FC7}">
      <dgm:prSet/>
      <dgm:spPr/>
      <dgm:t>
        <a:bodyPr/>
        <a:lstStyle/>
        <a:p>
          <a:endParaRPr lang="tr-TR"/>
        </a:p>
      </dgm:t>
    </dgm:pt>
    <dgm:pt modelId="{3645623A-E963-4875-8ABD-46D0B98E656E}">
      <dgm:prSet phldrT="[Metin]"/>
      <dgm:spPr/>
      <dgm:t>
        <a:bodyPr/>
        <a:lstStyle/>
        <a:p>
          <a:r>
            <a:rPr lang="tr-TR" b="1" dirty="0"/>
            <a:t>Destek kararını</a:t>
          </a:r>
          <a:r>
            <a:rPr lang="tr-TR" dirty="0"/>
            <a:t>n resmi web sayfasında ilanını </a:t>
          </a:r>
          <a:r>
            <a:rPr lang="tr-TR" b="1" dirty="0"/>
            <a:t>takiben en çok 1 yıl içinde proje tamamlanmalıdır.</a:t>
          </a:r>
        </a:p>
      </dgm:t>
    </dgm:pt>
    <dgm:pt modelId="{291A623B-9B83-476E-806B-0099667D7C14}" type="parTrans" cxnId="{5F1EA338-8DCC-4847-89C5-73FBC33F072F}">
      <dgm:prSet/>
      <dgm:spPr/>
      <dgm:t>
        <a:bodyPr/>
        <a:lstStyle/>
        <a:p>
          <a:endParaRPr lang="tr-TR"/>
        </a:p>
      </dgm:t>
    </dgm:pt>
    <dgm:pt modelId="{15C8335E-D1A8-44C1-B752-E4844283D9A2}" type="sibTrans" cxnId="{5F1EA338-8DCC-4847-89C5-73FBC33F072F}">
      <dgm:prSet/>
      <dgm:spPr/>
      <dgm:t>
        <a:bodyPr/>
        <a:lstStyle/>
        <a:p>
          <a:endParaRPr lang="tr-TR"/>
        </a:p>
      </dgm:t>
    </dgm:pt>
    <dgm:pt modelId="{D8DE026D-D200-4D2C-8589-A16A17858A03}">
      <dgm:prSet phldrT="[Metin]"/>
      <dgm:spPr/>
      <dgm:t>
        <a:bodyPr/>
        <a:lstStyle/>
        <a:p>
          <a:r>
            <a:rPr lang="tr-TR" dirty="0"/>
            <a:t>2022 yılından itibaren </a:t>
          </a:r>
          <a:r>
            <a:rPr lang="tr-TR" b="1" dirty="0"/>
            <a:t>maksimum destek tutarı 6000 TL</a:t>
          </a:r>
          <a:r>
            <a:rPr lang="tr-TR" dirty="0"/>
            <a:t>’dir.</a:t>
          </a:r>
        </a:p>
      </dgm:t>
    </dgm:pt>
    <dgm:pt modelId="{684F69F0-A677-42DE-B886-65F75CA199C0}" type="parTrans" cxnId="{13082F49-B7AA-4A36-A3E8-F23D55F7AA86}">
      <dgm:prSet/>
      <dgm:spPr/>
      <dgm:t>
        <a:bodyPr/>
        <a:lstStyle/>
        <a:p>
          <a:endParaRPr lang="tr-TR"/>
        </a:p>
      </dgm:t>
    </dgm:pt>
    <dgm:pt modelId="{1F6A1BD4-49B7-4DE5-9809-6CF6246F028B}" type="sibTrans" cxnId="{13082F49-B7AA-4A36-A3E8-F23D55F7AA86}">
      <dgm:prSet/>
      <dgm:spPr/>
      <dgm:t>
        <a:bodyPr/>
        <a:lstStyle/>
        <a:p>
          <a:endParaRPr lang="tr-TR"/>
        </a:p>
      </dgm:t>
    </dgm:pt>
    <dgm:pt modelId="{F41DF6A3-FCFF-4343-B9E4-C98080C07115}">
      <dgm:prSet phldrT="[Metin]"/>
      <dgm:spPr/>
      <dgm:t>
        <a:bodyPr/>
        <a:lstStyle/>
        <a:p>
          <a:r>
            <a:rPr lang="tr-TR" dirty="0"/>
            <a:t>Online başvuruda girilecek </a:t>
          </a:r>
          <a:r>
            <a:rPr lang="tr-TR" b="1" dirty="0"/>
            <a:t>IBAN numarası proje yürütücüsü öğrenciye ait</a:t>
          </a:r>
          <a:r>
            <a:rPr lang="tr-TR" dirty="0"/>
            <a:t> olmalıdır.</a:t>
          </a:r>
        </a:p>
      </dgm:t>
    </dgm:pt>
    <dgm:pt modelId="{858BDD41-8348-457A-B045-A0141224654F}" type="parTrans" cxnId="{FE6CF000-E423-4A4A-B030-E9F79FE9C0F9}">
      <dgm:prSet/>
      <dgm:spPr/>
      <dgm:t>
        <a:bodyPr/>
        <a:lstStyle/>
        <a:p>
          <a:endParaRPr lang="tr-TR"/>
        </a:p>
      </dgm:t>
    </dgm:pt>
    <dgm:pt modelId="{EC7E024A-8CF2-4AD7-8F9F-449C7126C66F}" type="sibTrans" cxnId="{FE6CF000-E423-4A4A-B030-E9F79FE9C0F9}">
      <dgm:prSet/>
      <dgm:spPr/>
      <dgm:t>
        <a:bodyPr/>
        <a:lstStyle/>
        <a:p>
          <a:endParaRPr lang="tr-TR"/>
        </a:p>
      </dgm:t>
    </dgm:pt>
    <dgm:pt modelId="{6FEF0732-FFA4-42BC-9E8E-0425CF7239FA}">
      <dgm:prSet phldrT="[Metin]"/>
      <dgm:spPr/>
      <dgm:t>
        <a:bodyPr/>
        <a:lstStyle/>
        <a:p>
          <a:r>
            <a:rPr lang="tr-TR" dirty="0"/>
            <a:t>Öğrenci ve danışmanlara </a:t>
          </a:r>
          <a:r>
            <a:rPr lang="tr-TR" b="1" dirty="0"/>
            <a:t>harcırah ya da yevmiye ödemesi yapılmaz.</a:t>
          </a:r>
        </a:p>
      </dgm:t>
    </dgm:pt>
    <dgm:pt modelId="{3FB86EB7-338B-4DB0-AD46-6A96975B6016}" type="parTrans" cxnId="{C8F860C1-1CF7-4E25-92EB-2360CF3D45BD}">
      <dgm:prSet/>
      <dgm:spPr/>
      <dgm:t>
        <a:bodyPr/>
        <a:lstStyle/>
        <a:p>
          <a:endParaRPr lang="tr-TR"/>
        </a:p>
      </dgm:t>
    </dgm:pt>
    <dgm:pt modelId="{7F7EEA06-C12B-406F-A11E-07026EE7A1CA}" type="sibTrans" cxnId="{C8F860C1-1CF7-4E25-92EB-2360CF3D45BD}">
      <dgm:prSet/>
      <dgm:spPr/>
      <dgm:t>
        <a:bodyPr/>
        <a:lstStyle/>
        <a:p>
          <a:endParaRPr lang="tr-TR"/>
        </a:p>
      </dgm:t>
    </dgm:pt>
    <dgm:pt modelId="{87BE87FC-75A5-4E30-992F-32721D6F96E8}" type="pres">
      <dgm:prSet presAssocID="{26909796-2164-4E14-9959-321EC0215019}" presName="diagram" presStyleCnt="0">
        <dgm:presLayoutVars>
          <dgm:dir/>
          <dgm:resizeHandles val="exact"/>
        </dgm:presLayoutVars>
      </dgm:prSet>
      <dgm:spPr/>
    </dgm:pt>
    <dgm:pt modelId="{68A04A74-3F06-47EF-898F-14739A27055B}" type="pres">
      <dgm:prSet presAssocID="{FDF22D9B-064C-48BB-B36E-035BA146CE6C}" presName="node" presStyleLbl="node1" presStyleIdx="0" presStyleCnt="5">
        <dgm:presLayoutVars>
          <dgm:bulletEnabled val="1"/>
        </dgm:presLayoutVars>
      </dgm:prSet>
      <dgm:spPr/>
    </dgm:pt>
    <dgm:pt modelId="{38C2C542-CA3E-4073-971F-C4BEB6A04E3C}" type="pres">
      <dgm:prSet presAssocID="{07A826B5-AD5F-43D1-9712-5BD516FB6297}" presName="sibTrans" presStyleCnt="0"/>
      <dgm:spPr/>
    </dgm:pt>
    <dgm:pt modelId="{58B67663-AAD6-476B-86FF-E08920233B53}" type="pres">
      <dgm:prSet presAssocID="{3645623A-E963-4875-8ABD-46D0B98E656E}" presName="node" presStyleLbl="node1" presStyleIdx="1" presStyleCnt="5">
        <dgm:presLayoutVars>
          <dgm:bulletEnabled val="1"/>
        </dgm:presLayoutVars>
      </dgm:prSet>
      <dgm:spPr/>
    </dgm:pt>
    <dgm:pt modelId="{53044C0A-2C0F-4C09-A7CB-E42EC8996AFE}" type="pres">
      <dgm:prSet presAssocID="{15C8335E-D1A8-44C1-B752-E4844283D9A2}" presName="sibTrans" presStyleCnt="0"/>
      <dgm:spPr/>
    </dgm:pt>
    <dgm:pt modelId="{859E256E-9B29-495E-ACE9-E06DBD9C54E8}" type="pres">
      <dgm:prSet presAssocID="{D8DE026D-D200-4D2C-8589-A16A17858A03}" presName="node" presStyleLbl="node1" presStyleIdx="2" presStyleCnt="5">
        <dgm:presLayoutVars>
          <dgm:bulletEnabled val="1"/>
        </dgm:presLayoutVars>
      </dgm:prSet>
      <dgm:spPr/>
    </dgm:pt>
    <dgm:pt modelId="{327D53EF-E205-408A-ABFB-0DD1179AF7E8}" type="pres">
      <dgm:prSet presAssocID="{1F6A1BD4-49B7-4DE5-9809-6CF6246F028B}" presName="sibTrans" presStyleCnt="0"/>
      <dgm:spPr/>
    </dgm:pt>
    <dgm:pt modelId="{53EC524C-B1EC-47F2-9F14-19840EAC422A}" type="pres">
      <dgm:prSet presAssocID="{F41DF6A3-FCFF-4343-B9E4-C98080C07115}" presName="node" presStyleLbl="node1" presStyleIdx="3" presStyleCnt="5">
        <dgm:presLayoutVars>
          <dgm:bulletEnabled val="1"/>
        </dgm:presLayoutVars>
      </dgm:prSet>
      <dgm:spPr/>
    </dgm:pt>
    <dgm:pt modelId="{284775BB-173D-493A-921B-1D364227FFF8}" type="pres">
      <dgm:prSet presAssocID="{EC7E024A-8CF2-4AD7-8F9F-449C7126C66F}" presName="sibTrans" presStyleCnt="0"/>
      <dgm:spPr/>
    </dgm:pt>
    <dgm:pt modelId="{77316461-3A74-4266-876B-A183BA14908E}" type="pres">
      <dgm:prSet presAssocID="{6FEF0732-FFA4-42BC-9E8E-0425CF7239FA}" presName="node" presStyleLbl="node1" presStyleIdx="4" presStyleCnt="5">
        <dgm:presLayoutVars>
          <dgm:bulletEnabled val="1"/>
        </dgm:presLayoutVars>
      </dgm:prSet>
      <dgm:spPr/>
    </dgm:pt>
  </dgm:ptLst>
  <dgm:cxnLst>
    <dgm:cxn modelId="{FE6CF000-E423-4A4A-B030-E9F79FE9C0F9}" srcId="{26909796-2164-4E14-9959-321EC0215019}" destId="{F41DF6A3-FCFF-4343-B9E4-C98080C07115}" srcOrd="3" destOrd="0" parTransId="{858BDD41-8348-457A-B045-A0141224654F}" sibTransId="{EC7E024A-8CF2-4AD7-8F9F-449C7126C66F}"/>
    <dgm:cxn modelId="{3C15360D-F458-4C0B-BDA7-741A9E44750C}" type="presOf" srcId="{F41DF6A3-FCFF-4343-B9E4-C98080C07115}" destId="{53EC524C-B1EC-47F2-9F14-19840EAC422A}" srcOrd="0" destOrd="0" presId="urn:microsoft.com/office/officeart/2005/8/layout/default"/>
    <dgm:cxn modelId="{5E877C22-DF9A-4E4C-A1F0-5CF55A83BB1C}" type="presOf" srcId="{26909796-2164-4E14-9959-321EC0215019}" destId="{87BE87FC-75A5-4E30-992F-32721D6F96E8}" srcOrd="0" destOrd="0" presId="urn:microsoft.com/office/officeart/2005/8/layout/default"/>
    <dgm:cxn modelId="{9616E32A-D8E4-42F1-9AB9-43F44C732FC7}" srcId="{26909796-2164-4E14-9959-321EC0215019}" destId="{FDF22D9B-064C-48BB-B36E-035BA146CE6C}" srcOrd="0" destOrd="0" parTransId="{F6001C7E-F022-49E4-8906-4BD83FA535A0}" sibTransId="{07A826B5-AD5F-43D1-9712-5BD516FB6297}"/>
    <dgm:cxn modelId="{5F1EA338-8DCC-4847-89C5-73FBC33F072F}" srcId="{26909796-2164-4E14-9959-321EC0215019}" destId="{3645623A-E963-4875-8ABD-46D0B98E656E}" srcOrd="1" destOrd="0" parTransId="{291A623B-9B83-476E-806B-0099667D7C14}" sibTransId="{15C8335E-D1A8-44C1-B752-E4844283D9A2}"/>
    <dgm:cxn modelId="{2C98CD46-DE10-4518-A7B9-26C8C5A2E22B}" type="presOf" srcId="{FDF22D9B-064C-48BB-B36E-035BA146CE6C}" destId="{68A04A74-3F06-47EF-898F-14739A27055B}" srcOrd="0" destOrd="0" presId="urn:microsoft.com/office/officeart/2005/8/layout/default"/>
    <dgm:cxn modelId="{13082F49-B7AA-4A36-A3E8-F23D55F7AA86}" srcId="{26909796-2164-4E14-9959-321EC0215019}" destId="{D8DE026D-D200-4D2C-8589-A16A17858A03}" srcOrd="2" destOrd="0" parTransId="{684F69F0-A677-42DE-B886-65F75CA199C0}" sibTransId="{1F6A1BD4-49B7-4DE5-9809-6CF6246F028B}"/>
    <dgm:cxn modelId="{13D76969-4A58-4EEF-980C-DA18DE0915B8}" type="presOf" srcId="{6FEF0732-FFA4-42BC-9E8E-0425CF7239FA}" destId="{77316461-3A74-4266-876B-A183BA14908E}" srcOrd="0" destOrd="0" presId="urn:microsoft.com/office/officeart/2005/8/layout/default"/>
    <dgm:cxn modelId="{7A98EDA5-485C-4E86-B44B-5314560DF79A}" type="presOf" srcId="{D8DE026D-D200-4D2C-8589-A16A17858A03}" destId="{859E256E-9B29-495E-ACE9-E06DBD9C54E8}" srcOrd="0" destOrd="0" presId="urn:microsoft.com/office/officeart/2005/8/layout/default"/>
    <dgm:cxn modelId="{C8F860C1-1CF7-4E25-92EB-2360CF3D45BD}" srcId="{26909796-2164-4E14-9959-321EC0215019}" destId="{6FEF0732-FFA4-42BC-9E8E-0425CF7239FA}" srcOrd="4" destOrd="0" parTransId="{3FB86EB7-338B-4DB0-AD46-6A96975B6016}" sibTransId="{7F7EEA06-C12B-406F-A11E-07026EE7A1CA}"/>
    <dgm:cxn modelId="{B9FFE6E5-3D9A-49DC-9D53-FF165C5F3D45}" type="presOf" srcId="{3645623A-E963-4875-8ABD-46D0B98E656E}" destId="{58B67663-AAD6-476B-86FF-E08920233B53}" srcOrd="0" destOrd="0" presId="urn:microsoft.com/office/officeart/2005/8/layout/default"/>
    <dgm:cxn modelId="{7D3E603A-7FB0-46CD-B7A0-AF1BCDB105C5}" type="presParOf" srcId="{87BE87FC-75A5-4E30-992F-32721D6F96E8}" destId="{68A04A74-3F06-47EF-898F-14739A27055B}" srcOrd="0" destOrd="0" presId="urn:microsoft.com/office/officeart/2005/8/layout/default"/>
    <dgm:cxn modelId="{2C23D595-6984-4A73-BC83-06B861798229}" type="presParOf" srcId="{87BE87FC-75A5-4E30-992F-32721D6F96E8}" destId="{38C2C542-CA3E-4073-971F-C4BEB6A04E3C}" srcOrd="1" destOrd="0" presId="urn:microsoft.com/office/officeart/2005/8/layout/default"/>
    <dgm:cxn modelId="{70EECDDB-6520-4A53-B071-338E14D92DDF}" type="presParOf" srcId="{87BE87FC-75A5-4E30-992F-32721D6F96E8}" destId="{58B67663-AAD6-476B-86FF-E08920233B53}" srcOrd="2" destOrd="0" presId="urn:microsoft.com/office/officeart/2005/8/layout/default"/>
    <dgm:cxn modelId="{5C4B2E04-EB89-4908-8125-D40A6DD671AA}" type="presParOf" srcId="{87BE87FC-75A5-4E30-992F-32721D6F96E8}" destId="{53044C0A-2C0F-4C09-A7CB-E42EC8996AFE}" srcOrd="3" destOrd="0" presId="urn:microsoft.com/office/officeart/2005/8/layout/default"/>
    <dgm:cxn modelId="{899228C2-752E-4A6B-81E7-5C11A90796F1}" type="presParOf" srcId="{87BE87FC-75A5-4E30-992F-32721D6F96E8}" destId="{859E256E-9B29-495E-ACE9-E06DBD9C54E8}" srcOrd="4" destOrd="0" presId="urn:microsoft.com/office/officeart/2005/8/layout/default"/>
    <dgm:cxn modelId="{E17917DF-85A4-4ADB-9D37-07BCA4F5CA98}" type="presParOf" srcId="{87BE87FC-75A5-4E30-992F-32721D6F96E8}" destId="{327D53EF-E205-408A-ABFB-0DD1179AF7E8}" srcOrd="5" destOrd="0" presId="urn:microsoft.com/office/officeart/2005/8/layout/default"/>
    <dgm:cxn modelId="{25B63A25-1F51-43DF-9BD7-3B003058D1F2}" type="presParOf" srcId="{87BE87FC-75A5-4E30-992F-32721D6F96E8}" destId="{53EC524C-B1EC-47F2-9F14-19840EAC422A}" srcOrd="6" destOrd="0" presId="urn:microsoft.com/office/officeart/2005/8/layout/default"/>
    <dgm:cxn modelId="{91255F37-2147-4017-96B6-1D47BE67C737}" type="presParOf" srcId="{87BE87FC-75A5-4E30-992F-32721D6F96E8}" destId="{284775BB-173D-493A-921B-1D364227FFF8}" srcOrd="7" destOrd="0" presId="urn:microsoft.com/office/officeart/2005/8/layout/default"/>
    <dgm:cxn modelId="{89F8407C-613D-4DA3-90D3-B69B7092BC8E}" type="presParOf" srcId="{87BE87FC-75A5-4E30-992F-32721D6F96E8}" destId="{77316461-3A74-4266-876B-A183BA1490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841A8-EBC8-41FF-8FA4-640356ABA84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B4C50EA-871F-465B-94AF-CA4351CDC684}">
      <dgm:prSet phldrT="[Metin]" custT="1"/>
      <dgm:spPr/>
      <dgm:t>
        <a:bodyPr/>
        <a:lstStyle/>
        <a:p>
          <a:r>
            <a:rPr lang="tr-TR" sz="3600" dirty="0"/>
            <a:t>Önerilen</a:t>
          </a:r>
        </a:p>
      </dgm:t>
    </dgm:pt>
    <dgm:pt modelId="{20F5A34E-53AA-4DAD-911C-4F29D0041977}" type="parTrans" cxnId="{3F2D5B7B-A5DD-40D0-AAFE-F1DA62206419}">
      <dgm:prSet/>
      <dgm:spPr/>
      <dgm:t>
        <a:bodyPr/>
        <a:lstStyle/>
        <a:p>
          <a:endParaRPr lang="tr-TR" sz="1400"/>
        </a:p>
      </dgm:t>
    </dgm:pt>
    <dgm:pt modelId="{06D0A61D-C42F-4FB0-8A5A-FD886817C3B6}" type="sibTrans" cxnId="{3F2D5B7B-A5DD-40D0-AAFE-F1DA62206419}">
      <dgm:prSet/>
      <dgm:spPr/>
      <dgm:t>
        <a:bodyPr/>
        <a:lstStyle/>
        <a:p>
          <a:endParaRPr lang="tr-TR" sz="1400"/>
        </a:p>
      </dgm:t>
    </dgm:pt>
    <dgm:pt modelId="{6770AB9D-FD28-4AE1-BD73-E48D78F38506}">
      <dgm:prSet phldrT="[Metin]" custT="1"/>
      <dgm:spPr/>
      <dgm:t>
        <a:bodyPr/>
        <a:lstStyle/>
        <a:p>
          <a:r>
            <a:rPr lang="tr-TR" sz="3600" dirty="0"/>
            <a:t>… belirtilmektedir.</a:t>
          </a:r>
        </a:p>
      </dgm:t>
    </dgm:pt>
    <dgm:pt modelId="{13C77FC5-CBCD-4C37-A6B5-46D978525654}" type="parTrans" cxnId="{7A79A52E-CD2A-4E6C-980F-5EA2A224D857}">
      <dgm:prSet/>
      <dgm:spPr/>
      <dgm:t>
        <a:bodyPr/>
        <a:lstStyle/>
        <a:p>
          <a:endParaRPr lang="tr-TR" sz="1400"/>
        </a:p>
      </dgm:t>
    </dgm:pt>
    <dgm:pt modelId="{960D9426-C0A0-4421-A356-D7326C1AA8CB}" type="sibTrans" cxnId="{7A79A52E-CD2A-4E6C-980F-5EA2A224D857}">
      <dgm:prSet/>
      <dgm:spPr/>
      <dgm:t>
        <a:bodyPr/>
        <a:lstStyle/>
        <a:p>
          <a:endParaRPr lang="tr-TR" sz="1400"/>
        </a:p>
      </dgm:t>
    </dgm:pt>
    <dgm:pt modelId="{70A2E779-79BD-4E6C-A0F6-6FF1B9A59A51}">
      <dgm:prSet phldrT="[Metin]" custT="1"/>
      <dgm:spPr/>
      <dgm:t>
        <a:bodyPr/>
        <a:lstStyle/>
        <a:p>
          <a:r>
            <a:rPr lang="tr-TR" sz="3600" dirty="0"/>
            <a:t>bilinen veriler dahilinde</a:t>
          </a:r>
        </a:p>
      </dgm:t>
    </dgm:pt>
    <dgm:pt modelId="{4B04A408-2783-4BA3-A03D-D89BE77424C5}" type="parTrans" cxnId="{096BB4F8-5611-468D-B65E-0EA3A2678167}">
      <dgm:prSet/>
      <dgm:spPr/>
      <dgm:t>
        <a:bodyPr/>
        <a:lstStyle/>
        <a:p>
          <a:endParaRPr lang="tr-TR" sz="1400"/>
        </a:p>
      </dgm:t>
    </dgm:pt>
    <dgm:pt modelId="{D029CF2F-1405-404F-A10D-14FDFA14ECB7}" type="sibTrans" cxnId="{096BB4F8-5611-468D-B65E-0EA3A2678167}">
      <dgm:prSet/>
      <dgm:spPr/>
      <dgm:t>
        <a:bodyPr/>
        <a:lstStyle/>
        <a:p>
          <a:endParaRPr lang="tr-TR" sz="1400"/>
        </a:p>
      </dgm:t>
    </dgm:pt>
    <dgm:pt modelId="{A0F8B0DC-F56E-4C1C-88E7-DA7BE44CEEAC}">
      <dgm:prSet phldrT="[Metin]" custT="1"/>
      <dgm:spPr/>
      <dgm:t>
        <a:bodyPr/>
        <a:lstStyle/>
        <a:p>
          <a:r>
            <a:rPr lang="tr-TR" sz="3600" dirty="0"/>
            <a:t>Önerilmeyen</a:t>
          </a:r>
        </a:p>
      </dgm:t>
    </dgm:pt>
    <dgm:pt modelId="{E833D5CF-4F52-4B4F-A702-DC26D11FAEE3}" type="parTrans" cxnId="{AB0D94BD-A9D4-4080-8F6B-B90105391AA6}">
      <dgm:prSet/>
      <dgm:spPr/>
      <dgm:t>
        <a:bodyPr/>
        <a:lstStyle/>
        <a:p>
          <a:endParaRPr lang="tr-TR" sz="1400"/>
        </a:p>
      </dgm:t>
    </dgm:pt>
    <dgm:pt modelId="{8FF0CD10-FB40-457B-8A58-46A58BF4265C}" type="sibTrans" cxnId="{AB0D94BD-A9D4-4080-8F6B-B90105391AA6}">
      <dgm:prSet/>
      <dgm:spPr/>
      <dgm:t>
        <a:bodyPr/>
        <a:lstStyle/>
        <a:p>
          <a:endParaRPr lang="tr-TR" sz="1400"/>
        </a:p>
      </dgm:t>
    </dgm:pt>
    <dgm:pt modelId="{BCF7F8A2-A09C-4AD7-90FB-997A318E0455}">
      <dgm:prSet phldrT="[Metin]" custT="1"/>
      <dgm:spPr/>
      <dgm:t>
        <a:bodyPr/>
        <a:lstStyle/>
        <a:p>
          <a:r>
            <a:rPr lang="tr-TR" sz="3600" dirty="0"/>
            <a:t>…bildirilmiştir.</a:t>
          </a:r>
        </a:p>
      </dgm:t>
    </dgm:pt>
    <dgm:pt modelId="{92CBAC8E-0A0D-4A30-AD5A-9385009497E2}" type="parTrans" cxnId="{688E0E51-5C07-49CB-813A-E9843F3BFA79}">
      <dgm:prSet/>
      <dgm:spPr/>
      <dgm:t>
        <a:bodyPr/>
        <a:lstStyle/>
        <a:p>
          <a:endParaRPr lang="tr-TR" sz="1400"/>
        </a:p>
      </dgm:t>
    </dgm:pt>
    <dgm:pt modelId="{5DCD3F3F-EF3D-41CF-850E-2548638445C1}" type="sibTrans" cxnId="{688E0E51-5C07-49CB-813A-E9843F3BFA79}">
      <dgm:prSet/>
      <dgm:spPr/>
      <dgm:t>
        <a:bodyPr/>
        <a:lstStyle/>
        <a:p>
          <a:endParaRPr lang="tr-TR" sz="1400"/>
        </a:p>
      </dgm:t>
    </dgm:pt>
    <dgm:pt modelId="{FC4811B9-FA73-4DC9-9BFE-F934879F05DF}">
      <dgm:prSet phldrT="[Metin]" custT="1"/>
      <dgm:spPr/>
      <dgm:t>
        <a:bodyPr/>
        <a:lstStyle/>
        <a:p>
          <a:r>
            <a:rPr lang="tr-TR" sz="3600" dirty="0"/>
            <a:t>muğlak ifade, tahmin</a:t>
          </a:r>
        </a:p>
      </dgm:t>
    </dgm:pt>
    <dgm:pt modelId="{AD413148-3AC5-47F2-9A43-5FCD096A09B2}" type="parTrans" cxnId="{3D2395B2-8C9E-4D96-B1C0-DE7D1CB627C4}">
      <dgm:prSet/>
      <dgm:spPr/>
      <dgm:t>
        <a:bodyPr/>
        <a:lstStyle/>
        <a:p>
          <a:endParaRPr lang="tr-TR" sz="1400"/>
        </a:p>
      </dgm:t>
    </dgm:pt>
    <dgm:pt modelId="{A30B80E3-2958-4779-A176-8830A162D936}" type="sibTrans" cxnId="{3D2395B2-8C9E-4D96-B1C0-DE7D1CB627C4}">
      <dgm:prSet/>
      <dgm:spPr/>
      <dgm:t>
        <a:bodyPr/>
        <a:lstStyle/>
        <a:p>
          <a:endParaRPr lang="tr-TR" sz="1400"/>
        </a:p>
      </dgm:t>
    </dgm:pt>
    <dgm:pt modelId="{1BECA366-B1AF-4820-9E87-D309775C473D}">
      <dgm:prSet phldrT="[Metin]" custT="1"/>
      <dgm:spPr/>
      <dgm:t>
        <a:bodyPr/>
        <a:lstStyle/>
        <a:p>
          <a:r>
            <a:rPr lang="tr-TR" sz="3600" dirty="0"/>
            <a:t>…öngörülmektedir.</a:t>
          </a:r>
        </a:p>
      </dgm:t>
    </dgm:pt>
    <dgm:pt modelId="{DC8ABD06-7B21-402E-8D89-686144E16F10}" type="parTrans" cxnId="{C1484C1C-02E8-4D30-80CB-AFCC3E19DD20}">
      <dgm:prSet/>
      <dgm:spPr/>
      <dgm:t>
        <a:bodyPr/>
        <a:lstStyle/>
        <a:p>
          <a:endParaRPr lang="tr-TR" sz="1400"/>
        </a:p>
      </dgm:t>
    </dgm:pt>
    <dgm:pt modelId="{5210CB1D-165A-44E2-8098-2F09412F0B39}" type="sibTrans" cxnId="{C1484C1C-02E8-4D30-80CB-AFCC3E19DD20}">
      <dgm:prSet/>
      <dgm:spPr/>
      <dgm:t>
        <a:bodyPr/>
        <a:lstStyle/>
        <a:p>
          <a:endParaRPr lang="tr-TR" sz="1400"/>
        </a:p>
      </dgm:t>
    </dgm:pt>
    <dgm:pt modelId="{FEE90710-A248-4587-BB4B-814592F5ACBD}">
      <dgm:prSet phldrT="[Metin]" custT="1"/>
      <dgm:spPr/>
      <dgm:t>
        <a:bodyPr/>
        <a:lstStyle/>
        <a:p>
          <a:r>
            <a:rPr lang="tr-TR" sz="3600" dirty="0"/>
            <a:t>…düşünülmektedir.</a:t>
          </a:r>
        </a:p>
      </dgm:t>
    </dgm:pt>
    <dgm:pt modelId="{555FC72B-E0A5-4E26-A4ED-62224178C0D8}" type="parTrans" cxnId="{12B6E0A1-C49A-40B7-912E-7E0D3C98A538}">
      <dgm:prSet/>
      <dgm:spPr/>
      <dgm:t>
        <a:bodyPr/>
        <a:lstStyle/>
        <a:p>
          <a:endParaRPr lang="tr-TR" sz="1400"/>
        </a:p>
      </dgm:t>
    </dgm:pt>
    <dgm:pt modelId="{2CC72189-4D8F-4170-A6C8-C2FF8A639C9B}" type="sibTrans" cxnId="{12B6E0A1-C49A-40B7-912E-7E0D3C98A538}">
      <dgm:prSet/>
      <dgm:spPr/>
      <dgm:t>
        <a:bodyPr/>
        <a:lstStyle/>
        <a:p>
          <a:endParaRPr lang="tr-TR" sz="1400"/>
        </a:p>
      </dgm:t>
    </dgm:pt>
    <dgm:pt modelId="{EAEA8B6E-1636-4E8B-A244-F4EBA0997DAE}" type="pres">
      <dgm:prSet presAssocID="{FF1841A8-EBC8-41FF-8FA4-640356ABA84C}" presName="Name0" presStyleCnt="0">
        <dgm:presLayoutVars>
          <dgm:dir/>
          <dgm:animLvl val="lvl"/>
          <dgm:resizeHandles val="exact"/>
        </dgm:presLayoutVars>
      </dgm:prSet>
      <dgm:spPr/>
    </dgm:pt>
    <dgm:pt modelId="{BF7C8C72-DDE6-4306-9DD8-D5E6BE32E063}" type="pres">
      <dgm:prSet presAssocID="{4B4C50EA-871F-465B-94AF-CA4351CDC684}" presName="composite" presStyleCnt="0"/>
      <dgm:spPr/>
    </dgm:pt>
    <dgm:pt modelId="{2C716CA6-FAFC-4AB5-87E2-002C8956B5B8}" type="pres">
      <dgm:prSet presAssocID="{4B4C50EA-871F-465B-94AF-CA4351CDC68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F4FF0AC-6B74-440D-99A2-E9D6CA3C6ACA}" type="pres">
      <dgm:prSet presAssocID="{4B4C50EA-871F-465B-94AF-CA4351CDC684}" presName="desTx" presStyleLbl="alignAccFollowNode1" presStyleIdx="0" presStyleCnt="2" custScaleX="100002">
        <dgm:presLayoutVars>
          <dgm:bulletEnabled val="1"/>
        </dgm:presLayoutVars>
      </dgm:prSet>
      <dgm:spPr/>
    </dgm:pt>
    <dgm:pt modelId="{E522231F-02A3-497D-8566-1AA8434A1D41}" type="pres">
      <dgm:prSet presAssocID="{06D0A61D-C42F-4FB0-8A5A-FD886817C3B6}" presName="space" presStyleCnt="0"/>
      <dgm:spPr/>
    </dgm:pt>
    <dgm:pt modelId="{2EBA8155-FC17-48AF-BCAB-CE3913B0A735}" type="pres">
      <dgm:prSet presAssocID="{A0F8B0DC-F56E-4C1C-88E7-DA7BE44CEEAC}" presName="composite" presStyleCnt="0"/>
      <dgm:spPr/>
    </dgm:pt>
    <dgm:pt modelId="{93779422-8B9A-460D-95D0-05071F9ED16E}" type="pres">
      <dgm:prSet presAssocID="{A0F8B0DC-F56E-4C1C-88E7-DA7BE44CEE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1ECF418-011F-4CBE-B725-0801E4F1532A}" type="pres">
      <dgm:prSet presAssocID="{A0F8B0DC-F56E-4C1C-88E7-DA7BE44CEEA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5A7750F-23F4-42B0-AF74-AB905B3B7024}" type="presOf" srcId="{FEE90710-A248-4587-BB4B-814592F5ACBD}" destId="{01ECF418-011F-4CBE-B725-0801E4F1532A}" srcOrd="0" destOrd="2" presId="urn:microsoft.com/office/officeart/2005/8/layout/hList1"/>
    <dgm:cxn modelId="{C1484C1C-02E8-4D30-80CB-AFCC3E19DD20}" srcId="{4B4C50EA-871F-465B-94AF-CA4351CDC684}" destId="{1BECA366-B1AF-4820-9E87-D309775C473D}" srcOrd="2" destOrd="0" parTransId="{DC8ABD06-7B21-402E-8D89-686144E16F10}" sibTransId="{5210CB1D-165A-44E2-8098-2F09412F0B39}"/>
    <dgm:cxn modelId="{7A79A52E-CD2A-4E6C-980F-5EA2A224D857}" srcId="{4B4C50EA-871F-465B-94AF-CA4351CDC684}" destId="{6770AB9D-FD28-4AE1-BD73-E48D78F38506}" srcOrd="0" destOrd="0" parTransId="{13C77FC5-CBCD-4C37-A6B5-46D978525654}" sibTransId="{960D9426-C0A0-4421-A356-D7326C1AA8CB}"/>
    <dgm:cxn modelId="{688E0E51-5C07-49CB-813A-E9843F3BFA79}" srcId="{A0F8B0DC-F56E-4C1C-88E7-DA7BE44CEEAC}" destId="{BCF7F8A2-A09C-4AD7-90FB-997A318E0455}" srcOrd="0" destOrd="0" parTransId="{92CBAC8E-0A0D-4A30-AD5A-9385009497E2}" sibTransId="{5DCD3F3F-EF3D-41CF-850E-2548638445C1}"/>
    <dgm:cxn modelId="{82385F77-6DE1-4340-8F32-3F899CC97B99}" type="presOf" srcId="{A0F8B0DC-F56E-4C1C-88E7-DA7BE44CEEAC}" destId="{93779422-8B9A-460D-95D0-05071F9ED16E}" srcOrd="0" destOrd="0" presId="urn:microsoft.com/office/officeart/2005/8/layout/hList1"/>
    <dgm:cxn modelId="{3F2D5B7B-A5DD-40D0-AAFE-F1DA62206419}" srcId="{FF1841A8-EBC8-41FF-8FA4-640356ABA84C}" destId="{4B4C50EA-871F-465B-94AF-CA4351CDC684}" srcOrd="0" destOrd="0" parTransId="{20F5A34E-53AA-4DAD-911C-4F29D0041977}" sibTransId="{06D0A61D-C42F-4FB0-8A5A-FD886817C3B6}"/>
    <dgm:cxn modelId="{4EFEB988-8893-456E-8323-018CF204EB31}" type="presOf" srcId="{FF1841A8-EBC8-41FF-8FA4-640356ABA84C}" destId="{EAEA8B6E-1636-4E8B-A244-F4EBA0997DAE}" srcOrd="0" destOrd="0" presId="urn:microsoft.com/office/officeart/2005/8/layout/hList1"/>
    <dgm:cxn modelId="{12B6E0A1-C49A-40B7-912E-7E0D3C98A538}" srcId="{A0F8B0DC-F56E-4C1C-88E7-DA7BE44CEEAC}" destId="{FEE90710-A248-4587-BB4B-814592F5ACBD}" srcOrd="2" destOrd="0" parTransId="{555FC72B-E0A5-4E26-A4ED-62224178C0D8}" sibTransId="{2CC72189-4D8F-4170-A6C8-C2FF8A639C9B}"/>
    <dgm:cxn modelId="{FB99B7A3-B53F-43B6-BBDD-79B5476C7BC3}" type="presOf" srcId="{FC4811B9-FA73-4DC9-9BFE-F934879F05DF}" destId="{01ECF418-011F-4CBE-B725-0801E4F1532A}" srcOrd="0" destOrd="1" presId="urn:microsoft.com/office/officeart/2005/8/layout/hList1"/>
    <dgm:cxn modelId="{32879EAA-0772-4A63-817A-D67783A6EB11}" type="presOf" srcId="{1BECA366-B1AF-4820-9E87-D309775C473D}" destId="{FF4FF0AC-6B74-440D-99A2-E9D6CA3C6ACA}" srcOrd="0" destOrd="2" presId="urn:microsoft.com/office/officeart/2005/8/layout/hList1"/>
    <dgm:cxn modelId="{CBE7E3B0-DB29-4E40-B8D4-D796C9E6E01A}" type="presOf" srcId="{4B4C50EA-871F-465B-94AF-CA4351CDC684}" destId="{2C716CA6-FAFC-4AB5-87E2-002C8956B5B8}" srcOrd="0" destOrd="0" presId="urn:microsoft.com/office/officeart/2005/8/layout/hList1"/>
    <dgm:cxn modelId="{3D2395B2-8C9E-4D96-B1C0-DE7D1CB627C4}" srcId="{A0F8B0DC-F56E-4C1C-88E7-DA7BE44CEEAC}" destId="{FC4811B9-FA73-4DC9-9BFE-F934879F05DF}" srcOrd="1" destOrd="0" parTransId="{AD413148-3AC5-47F2-9A43-5FCD096A09B2}" sibTransId="{A30B80E3-2958-4779-A176-8830A162D936}"/>
    <dgm:cxn modelId="{AB0D94BD-A9D4-4080-8F6B-B90105391AA6}" srcId="{FF1841A8-EBC8-41FF-8FA4-640356ABA84C}" destId="{A0F8B0DC-F56E-4C1C-88E7-DA7BE44CEEAC}" srcOrd="1" destOrd="0" parTransId="{E833D5CF-4F52-4B4F-A702-DC26D11FAEE3}" sibTransId="{8FF0CD10-FB40-457B-8A58-46A58BF4265C}"/>
    <dgm:cxn modelId="{AB8D18C8-3E7F-4B68-9EA6-14F20BE5B448}" type="presOf" srcId="{BCF7F8A2-A09C-4AD7-90FB-997A318E0455}" destId="{01ECF418-011F-4CBE-B725-0801E4F1532A}" srcOrd="0" destOrd="0" presId="urn:microsoft.com/office/officeart/2005/8/layout/hList1"/>
    <dgm:cxn modelId="{7BFB32CC-5905-48FC-A719-AF84CA0A0FA1}" type="presOf" srcId="{70A2E779-79BD-4E6C-A0F6-6FF1B9A59A51}" destId="{FF4FF0AC-6B74-440D-99A2-E9D6CA3C6ACA}" srcOrd="0" destOrd="1" presId="urn:microsoft.com/office/officeart/2005/8/layout/hList1"/>
    <dgm:cxn modelId="{F89266F8-DAB2-45DE-8A8C-792ABA604F5E}" type="presOf" srcId="{6770AB9D-FD28-4AE1-BD73-E48D78F38506}" destId="{FF4FF0AC-6B74-440D-99A2-E9D6CA3C6ACA}" srcOrd="0" destOrd="0" presId="urn:microsoft.com/office/officeart/2005/8/layout/hList1"/>
    <dgm:cxn modelId="{096BB4F8-5611-468D-B65E-0EA3A2678167}" srcId="{4B4C50EA-871F-465B-94AF-CA4351CDC684}" destId="{70A2E779-79BD-4E6C-A0F6-6FF1B9A59A51}" srcOrd="1" destOrd="0" parTransId="{4B04A408-2783-4BA3-A03D-D89BE77424C5}" sibTransId="{D029CF2F-1405-404F-A10D-14FDFA14ECB7}"/>
    <dgm:cxn modelId="{0EEE46D1-984A-4637-A9BB-C3F8EDD0D9E2}" type="presParOf" srcId="{EAEA8B6E-1636-4E8B-A244-F4EBA0997DAE}" destId="{BF7C8C72-DDE6-4306-9DD8-D5E6BE32E063}" srcOrd="0" destOrd="0" presId="urn:microsoft.com/office/officeart/2005/8/layout/hList1"/>
    <dgm:cxn modelId="{216885EC-6688-42EA-B38A-A25F6C84A6FC}" type="presParOf" srcId="{BF7C8C72-DDE6-4306-9DD8-D5E6BE32E063}" destId="{2C716CA6-FAFC-4AB5-87E2-002C8956B5B8}" srcOrd="0" destOrd="0" presId="urn:microsoft.com/office/officeart/2005/8/layout/hList1"/>
    <dgm:cxn modelId="{8702FF0C-1971-40A8-8C8F-5F925CB6375E}" type="presParOf" srcId="{BF7C8C72-DDE6-4306-9DD8-D5E6BE32E063}" destId="{FF4FF0AC-6B74-440D-99A2-E9D6CA3C6ACA}" srcOrd="1" destOrd="0" presId="urn:microsoft.com/office/officeart/2005/8/layout/hList1"/>
    <dgm:cxn modelId="{F40200D3-39BE-4516-99C8-49F60978825D}" type="presParOf" srcId="{EAEA8B6E-1636-4E8B-A244-F4EBA0997DAE}" destId="{E522231F-02A3-497D-8566-1AA8434A1D41}" srcOrd="1" destOrd="0" presId="urn:microsoft.com/office/officeart/2005/8/layout/hList1"/>
    <dgm:cxn modelId="{32FD5CA3-CF27-477E-A136-4694E3FC7B4C}" type="presParOf" srcId="{EAEA8B6E-1636-4E8B-A244-F4EBA0997DAE}" destId="{2EBA8155-FC17-48AF-BCAB-CE3913B0A735}" srcOrd="2" destOrd="0" presId="urn:microsoft.com/office/officeart/2005/8/layout/hList1"/>
    <dgm:cxn modelId="{6BF498C9-AE46-4306-B2D0-F5928CF02D35}" type="presParOf" srcId="{2EBA8155-FC17-48AF-BCAB-CE3913B0A735}" destId="{93779422-8B9A-460D-95D0-05071F9ED16E}" srcOrd="0" destOrd="0" presId="urn:microsoft.com/office/officeart/2005/8/layout/hList1"/>
    <dgm:cxn modelId="{A6D235C7-7523-4E36-9054-06398C325821}" type="presParOf" srcId="{2EBA8155-FC17-48AF-BCAB-CE3913B0A735}" destId="{01ECF418-011F-4CBE-B725-0801E4F153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3D20D-1671-4E1E-862B-50B321166C27}">
      <dsp:nvSpPr>
        <dsp:cNvPr id="0" name=""/>
        <dsp:cNvSpPr/>
      </dsp:nvSpPr>
      <dsp:spPr>
        <a:xfrm>
          <a:off x="0" y="3610"/>
          <a:ext cx="6622691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Destek kapsamı nedir?</a:t>
          </a:r>
        </a:p>
      </dsp:txBody>
      <dsp:txXfrm>
        <a:off x="46834" y="50444"/>
        <a:ext cx="6529023" cy="865732"/>
      </dsp:txXfrm>
    </dsp:sp>
    <dsp:sp modelId="{F8758772-08EF-4D85-9E30-46E7F7043144}">
      <dsp:nvSpPr>
        <dsp:cNvPr id="0" name=""/>
        <dsp:cNvSpPr/>
      </dsp:nvSpPr>
      <dsp:spPr>
        <a:xfrm>
          <a:off x="0" y="1004534"/>
          <a:ext cx="6622691" cy="207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3200" kern="1200" dirty="0"/>
            <a:t>Makine/teçhizat,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3200" kern="1200" dirty="0"/>
            <a:t>Sarf malzemesi,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3200" kern="1200" dirty="0"/>
            <a:t>Seyahat,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3200" kern="1200" dirty="0"/>
            <a:t>Hizmet alımı</a:t>
          </a:r>
        </a:p>
      </dsp:txBody>
      <dsp:txXfrm>
        <a:off x="0" y="1004534"/>
        <a:ext cx="6622691" cy="2079314"/>
      </dsp:txXfrm>
    </dsp:sp>
    <dsp:sp modelId="{262FB319-832B-47C1-934E-300FBA17B894}">
      <dsp:nvSpPr>
        <dsp:cNvPr id="0" name=""/>
        <dsp:cNvSpPr/>
      </dsp:nvSpPr>
      <dsp:spPr>
        <a:xfrm>
          <a:off x="0" y="3084116"/>
          <a:ext cx="6622691" cy="959400"/>
        </a:xfrm>
        <a:prstGeom prst="roundRect">
          <a:avLst/>
        </a:prstGeom>
        <a:solidFill>
          <a:schemeClr val="accent4">
            <a:hueOff val="-14723321"/>
            <a:satOff val="16858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Karşılanmayan giderler</a:t>
          </a:r>
        </a:p>
      </dsp:txBody>
      <dsp:txXfrm>
        <a:off x="46834" y="3130950"/>
        <a:ext cx="6529023" cy="865732"/>
      </dsp:txXfrm>
    </dsp:sp>
    <dsp:sp modelId="{504939CB-3863-4E28-9D05-61235FBEDF88}">
      <dsp:nvSpPr>
        <dsp:cNvPr id="0" name=""/>
        <dsp:cNvSpPr/>
      </dsp:nvSpPr>
      <dsp:spPr>
        <a:xfrm>
          <a:off x="0" y="4043248"/>
          <a:ext cx="6622691" cy="148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3200" kern="1200" dirty="0"/>
            <a:t>Konferans katılım, yayın ve patent masrafları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3200" kern="1200" dirty="0"/>
            <a:t>Konaklama harcamaları</a:t>
          </a:r>
        </a:p>
      </dsp:txBody>
      <dsp:txXfrm>
        <a:off x="0" y="4043248"/>
        <a:ext cx="6622691" cy="1485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4A74-3F06-47EF-898F-14739A27055B}">
      <dsp:nvSpPr>
        <dsp:cNvPr id="0" name=""/>
        <dsp:cNvSpPr/>
      </dsp:nvSpPr>
      <dsp:spPr>
        <a:xfrm>
          <a:off x="0" y="476522"/>
          <a:ext cx="3696487" cy="22178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Araştırma projeleri </a:t>
          </a:r>
          <a:r>
            <a:rPr lang="tr-TR" sz="2900" b="1" kern="1200" dirty="0"/>
            <a:t>en çok 12 aylık süre ile destek</a:t>
          </a:r>
          <a:r>
            <a:rPr lang="tr-TR" sz="2900" kern="1200" dirty="0"/>
            <a:t>lenir.</a:t>
          </a:r>
        </a:p>
      </dsp:txBody>
      <dsp:txXfrm>
        <a:off x="0" y="476522"/>
        <a:ext cx="3696487" cy="2217892"/>
      </dsp:txXfrm>
    </dsp:sp>
    <dsp:sp modelId="{58B67663-AAD6-476B-86FF-E08920233B53}">
      <dsp:nvSpPr>
        <dsp:cNvPr id="0" name=""/>
        <dsp:cNvSpPr/>
      </dsp:nvSpPr>
      <dsp:spPr>
        <a:xfrm>
          <a:off x="4066136" y="476522"/>
          <a:ext cx="3696487" cy="22178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dirty="0"/>
            <a:t>Destek kararını</a:t>
          </a:r>
          <a:r>
            <a:rPr lang="tr-TR" sz="2900" kern="1200" dirty="0"/>
            <a:t>n resmi web sayfasında ilanını </a:t>
          </a:r>
          <a:r>
            <a:rPr lang="tr-TR" sz="2900" b="1" kern="1200" dirty="0"/>
            <a:t>takiben en çok 1 yıl içinde proje tamamlanmalıdır.</a:t>
          </a:r>
        </a:p>
      </dsp:txBody>
      <dsp:txXfrm>
        <a:off x="4066136" y="476522"/>
        <a:ext cx="3696487" cy="2217892"/>
      </dsp:txXfrm>
    </dsp:sp>
    <dsp:sp modelId="{859E256E-9B29-495E-ACE9-E06DBD9C54E8}">
      <dsp:nvSpPr>
        <dsp:cNvPr id="0" name=""/>
        <dsp:cNvSpPr/>
      </dsp:nvSpPr>
      <dsp:spPr>
        <a:xfrm>
          <a:off x="8132273" y="476522"/>
          <a:ext cx="3696487" cy="22178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2022 yılından itibaren </a:t>
          </a:r>
          <a:r>
            <a:rPr lang="tr-TR" sz="2900" b="1" kern="1200" dirty="0"/>
            <a:t>maksimum destek tutarı 6000 TL</a:t>
          </a:r>
          <a:r>
            <a:rPr lang="tr-TR" sz="2900" kern="1200" dirty="0"/>
            <a:t>’dir.</a:t>
          </a:r>
        </a:p>
      </dsp:txBody>
      <dsp:txXfrm>
        <a:off x="8132273" y="476522"/>
        <a:ext cx="3696487" cy="2217892"/>
      </dsp:txXfrm>
    </dsp:sp>
    <dsp:sp modelId="{53EC524C-B1EC-47F2-9F14-19840EAC422A}">
      <dsp:nvSpPr>
        <dsp:cNvPr id="0" name=""/>
        <dsp:cNvSpPr/>
      </dsp:nvSpPr>
      <dsp:spPr>
        <a:xfrm>
          <a:off x="2033068" y="3064064"/>
          <a:ext cx="3696487" cy="22178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Online başvuruda girilecek </a:t>
          </a:r>
          <a:r>
            <a:rPr lang="tr-TR" sz="2900" b="1" kern="1200" dirty="0"/>
            <a:t>IBAN numarası proje yürütücüsü öğrenciye ait</a:t>
          </a:r>
          <a:r>
            <a:rPr lang="tr-TR" sz="2900" kern="1200" dirty="0"/>
            <a:t> olmalıdır.</a:t>
          </a:r>
        </a:p>
      </dsp:txBody>
      <dsp:txXfrm>
        <a:off x="2033068" y="3064064"/>
        <a:ext cx="3696487" cy="2217892"/>
      </dsp:txXfrm>
    </dsp:sp>
    <dsp:sp modelId="{77316461-3A74-4266-876B-A183BA14908E}">
      <dsp:nvSpPr>
        <dsp:cNvPr id="0" name=""/>
        <dsp:cNvSpPr/>
      </dsp:nvSpPr>
      <dsp:spPr>
        <a:xfrm>
          <a:off x="6099204" y="3064064"/>
          <a:ext cx="3696487" cy="22178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Öğrenci ve danışmanlara </a:t>
          </a:r>
          <a:r>
            <a:rPr lang="tr-TR" sz="2900" b="1" kern="1200" dirty="0"/>
            <a:t>harcırah ya da yevmiye ödemesi yapılmaz.</a:t>
          </a:r>
        </a:p>
      </dsp:txBody>
      <dsp:txXfrm>
        <a:off x="6099204" y="3064064"/>
        <a:ext cx="3696487" cy="2217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16CA6-FAFC-4AB5-87E2-002C8956B5B8}">
      <dsp:nvSpPr>
        <dsp:cNvPr id="0" name=""/>
        <dsp:cNvSpPr/>
      </dsp:nvSpPr>
      <dsp:spPr>
        <a:xfrm>
          <a:off x="55" y="5993"/>
          <a:ext cx="5321079" cy="1526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Önerilen</a:t>
          </a:r>
        </a:p>
      </dsp:txBody>
      <dsp:txXfrm>
        <a:off x="55" y="5993"/>
        <a:ext cx="5321079" cy="1526400"/>
      </dsp:txXfrm>
    </dsp:sp>
    <dsp:sp modelId="{FF4FF0AC-6B74-440D-99A2-E9D6CA3C6ACA}">
      <dsp:nvSpPr>
        <dsp:cNvPr id="0" name=""/>
        <dsp:cNvSpPr/>
      </dsp:nvSpPr>
      <dsp:spPr>
        <a:xfrm>
          <a:off x="2" y="1532394"/>
          <a:ext cx="5321185" cy="23277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… belirtilmektedir.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bilinen veriler dahilinde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…öngörülmektedir.</a:t>
          </a:r>
        </a:p>
      </dsp:txBody>
      <dsp:txXfrm>
        <a:off x="2" y="1532394"/>
        <a:ext cx="5321185" cy="2327760"/>
      </dsp:txXfrm>
    </dsp:sp>
    <dsp:sp modelId="{93779422-8B9A-460D-95D0-05071F9ED16E}">
      <dsp:nvSpPr>
        <dsp:cNvPr id="0" name=""/>
        <dsp:cNvSpPr/>
      </dsp:nvSpPr>
      <dsp:spPr>
        <a:xfrm>
          <a:off x="6066139" y="5993"/>
          <a:ext cx="5321079" cy="1526400"/>
        </a:xfrm>
        <a:prstGeom prst="rect">
          <a:avLst/>
        </a:prstGeom>
        <a:solidFill>
          <a:schemeClr val="accent4">
            <a:hueOff val="-14723321"/>
            <a:satOff val="16858"/>
            <a:lumOff val="-9607"/>
            <a:alphaOff val="0"/>
          </a:schemeClr>
        </a:solidFill>
        <a:ln w="12700" cap="flat" cmpd="sng" algn="ctr">
          <a:solidFill>
            <a:schemeClr val="accent4">
              <a:hueOff val="-14723321"/>
              <a:satOff val="16858"/>
              <a:lumOff val="-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Önerilmeyen</a:t>
          </a:r>
        </a:p>
      </dsp:txBody>
      <dsp:txXfrm>
        <a:off x="6066139" y="5993"/>
        <a:ext cx="5321079" cy="1526400"/>
      </dsp:txXfrm>
    </dsp:sp>
    <dsp:sp modelId="{01ECF418-011F-4CBE-B725-0801E4F1532A}">
      <dsp:nvSpPr>
        <dsp:cNvPr id="0" name=""/>
        <dsp:cNvSpPr/>
      </dsp:nvSpPr>
      <dsp:spPr>
        <a:xfrm>
          <a:off x="6066139" y="1532394"/>
          <a:ext cx="5321079" cy="2327760"/>
        </a:xfrm>
        <a:prstGeom prst="rect">
          <a:avLst/>
        </a:prstGeom>
        <a:solidFill>
          <a:schemeClr val="accent4">
            <a:tint val="40000"/>
            <a:alpha val="90000"/>
            <a:hueOff val="-14829956"/>
            <a:satOff val="6790"/>
            <a:lumOff val="-86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4829956"/>
              <a:satOff val="6790"/>
              <a:lumOff val="-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…bildirilmiştir.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muğlak ifade, tahmin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…düşünülmektedir.</a:t>
          </a:r>
        </a:p>
      </dsp:txBody>
      <dsp:txXfrm>
        <a:off x="6066139" y="1532394"/>
        <a:ext cx="5321079" cy="232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5194F0-826B-4C16-ABA8-B5A6AEFC57A2}" type="datetime1">
              <a:rPr lang="tr-TR" smtClean="0"/>
              <a:t>24.05.2023</a:t>
            </a:fld>
            <a:endParaRPr lang="en-US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Asıl metin stillerini düzenlemek için tıklayın</a:t>
            </a:r>
            <a:endParaRPr lang="en-US"/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Başvurular iki dönem halindedir. Genellikle bir veya iki kez başvuru süresi uzatılmaktadır.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Çalışmanın standardizasyonu açısından sarf malzeme, makine teçhizat vb. marka model olarak detaylandırılmalı.</a:t>
            </a:r>
          </a:p>
          <a:p>
            <a:r>
              <a:rPr lang="tr-TR" dirty="0"/>
              <a:t>Mesleki terminoloji her kesim tarafından anlaşılabilir şekilde açıklanmalı. </a:t>
            </a:r>
          </a:p>
          <a:p>
            <a:r>
              <a:rPr lang="tr-TR" dirty="0"/>
              <a:t>Kullanılacak formül ve indeksler açıkça belirtilmeli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Örnek analizin grafik veya tablo şeklinde sunumu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7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Telafisi mümkün ve gerçekçi olası riskler ile çözüm senaryoları belirtilmelidir.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1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Resmi kabul tarihine kadar talep edilen hizmet veya ürünün maliyeti artabileceğinden hibe desteğinin tamamını kullanmak yararlı olabilir.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TÜBİTAK resmi internet sayfasında lisans kategorisinde yer alan burs programları seçeneğinden dönem çağrı süresi ve sonuçlarına ulaşabilirsiniz.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En fazla 5 anahtar kelime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9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Çalışmayı emsallerinden farklı ve değerli kılan hususlar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Amaç tek bir cümle ile özetlenebilirken; hedefler bu doğrultuda yer alan alt maddelerdir.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İstatistik uzmanı desteğiyle veya rehber teşkil eden benzer çalışmalar incelenerek örneklem grubu belirlenebilir.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Örnek analiz resimleri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Tablo grafik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Uygulama aşamaları önce başlıklar halinde sunulmalı.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2F1702B-1860-4B1A-9481-75C91A53A724}" type="datetime1">
              <a:rPr lang="tr-TR" smtClean="0"/>
              <a:t>24.05.2023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494F0B-4310-4D74-B4C1-A25B3C35B41D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1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94279-87DC-42EA-AB16-DACAD195CAA1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FC7F80-B267-4500-A87A-452F8B026E67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0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C23867-5BAA-49C6-9118-C8BA5EA07C47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8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CC002A-5637-417E-9D1D-6947E43A399E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72D73B-2964-46AC-9338-2AE4FA219D1C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8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755016-64D7-46E3-B4B2-826F86279EA8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4B7DA0-A2BB-44D6-A136-E16900994766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3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FD3113-F805-4D12-8E00-12FFDEA7FD3E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A5F8-DDC7-46D6-AA48-4BD8D4E78190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7580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A5F8-DDC7-46D6-AA48-4BD8D4E78190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9637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A5F8-DDC7-46D6-AA48-4BD8D4E78190}" type="datetime1">
              <a:rPr lang="tr-TR" smtClean="0"/>
              <a:t>24.05.2023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22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F9BEAD5-2C45-013B-A723-C7C1EE7F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90" y="1191491"/>
            <a:ext cx="12202579" cy="3366653"/>
          </a:xfrm>
          <a:noFill/>
        </p:spPr>
        <p:txBody>
          <a:bodyPr rtlCol="0" anchor="ctr">
            <a:noAutofit/>
          </a:bodyPr>
          <a:lstStyle/>
          <a:p>
            <a:pPr rtl="0"/>
            <a:r>
              <a:rPr lang="tr" sz="44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2209-A</a:t>
            </a:r>
            <a:br>
              <a:rPr lang="tr" sz="44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" sz="44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 ÖĞRENCİLERİ </a:t>
            </a:r>
            <a:br>
              <a:rPr lang="tr" sz="44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" sz="44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 PROJELERİ DESTEKLEME PROGRAMI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83" y="4849090"/>
            <a:ext cx="9440034" cy="2048017"/>
          </a:xfrm>
        </p:spPr>
        <p:txBody>
          <a:bodyPr rtlCol="0">
            <a:normAutofit/>
          </a:bodyPr>
          <a:lstStyle/>
          <a:p>
            <a:pPr rtl="0"/>
            <a:r>
              <a:rPr lang="tr" sz="24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Arş. Gör. Dt. Fatma Ceren Göktan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" sz="20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Gazi Üniversitesi Diş Hekimliği Fakültesi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" sz="20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Ağız Diş ve Çene Radyolojisi Ana Bilim Dalı</a:t>
            </a:r>
          </a:p>
          <a:p>
            <a:pPr rtl="0"/>
            <a:endParaRPr lang="tr" sz="24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D303AD4-32C2-0E73-07C5-032C7E78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37" y="18959"/>
            <a:ext cx="7827985" cy="6839041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7A59EAF-9DB6-318C-BF3D-8DF270F6DBF5}"/>
              </a:ext>
            </a:extLst>
          </p:cNvPr>
          <p:cNvSpPr/>
          <p:nvPr/>
        </p:nvSpPr>
        <p:spPr>
          <a:xfrm>
            <a:off x="5347855" y="55421"/>
            <a:ext cx="2964872" cy="400050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256CD52-C451-FA7D-10B1-043B1C5F4F81}"/>
              </a:ext>
            </a:extLst>
          </p:cNvPr>
          <p:cNvSpPr/>
          <p:nvPr/>
        </p:nvSpPr>
        <p:spPr>
          <a:xfrm>
            <a:off x="2095535" y="1841789"/>
            <a:ext cx="1617483" cy="665883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165519E-C1CA-4EC2-E6D2-C90583ECD748}"/>
              </a:ext>
            </a:extLst>
          </p:cNvPr>
          <p:cNvSpPr/>
          <p:nvPr/>
        </p:nvSpPr>
        <p:spPr>
          <a:xfrm>
            <a:off x="2192517" y="400051"/>
            <a:ext cx="910901" cy="367577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19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1C59B8-4910-73D2-0616-59BCCA38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5961" y="6321818"/>
            <a:ext cx="2743200" cy="365125"/>
          </a:xfrm>
        </p:spPr>
        <p:txBody>
          <a:bodyPr/>
          <a:lstStyle/>
          <a:p>
            <a:pPr rtl="0"/>
            <a:fld id="{4FC23867-5BAA-49C6-9118-C8BA5EA07C47}" type="datetime1">
              <a:rPr lang="tr-TR" smtClean="0"/>
              <a:t>24.05.2023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75B7AD9-808E-AFD6-3639-11A0A782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327" y="31418"/>
            <a:ext cx="7882237" cy="6826581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8DB98D2D-7E5F-F47D-A94B-BD13184927D3}"/>
              </a:ext>
            </a:extLst>
          </p:cNvPr>
          <p:cNvSpPr/>
          <p:nvPr/>
        </p:nvSpPr>
        <p:spPr>
          <a:xfrm>
            <a:off x="2161306" y="110835"/>
            <a:ext cx="568037" cy="246595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A0ECA21-2FEE-D0D6-C81A-67C44232D7A2}"/>
              </a:ext>
            </a:extLst>
          </p:cNvPr>
          <p:cNvSpPr/>
          <p:nvPr/>
        </p:nvSpPr>
        <p:spPr>
          <a:xfrm>
            <a:off x="2201864" y="1551708"/>
            <a:ext cx="1441881" cy="246595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91DEB53-D978-DD8E-CCE1-98222632EF39}"/>
              </a:ext>
            </a:extLst>
          </p:cNvPr>
          <p:cNvSpPr/>
          <p:nvPr/>
        </p:nvSpPr>
        <p:spPr>
          <a:xfrm>
            <a:off x="6025718" y="1911928"/>
            <a:ext cx="3062864" cy="263236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4E2E128-8CE7-76F4-3A8C-7BDA9A39876F}"/>
              </a:ext>
            </a:extLst>
          </p:cNvPr>
          <p:cNvSpPr/>
          <p:nvPr/>
        </p:nvSpPr>
        <p:spPr>
          <a:xfrm>
            <a:off x="3808991" y="2951017"/>
            <a:ext cx="1857518" cy="249383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F6401DE-29C8-A2BE-C59C-6040F3EA5780}"/>
              </a:ext>
            </a:extLst>
          </p:cNvPr>
          <p:cNvSpPr/>
          <p:nvPr/>
        </p:nvSpPr>
        <p:spPr>
          <a:xfrm>
            <a:off x="5666509" y="4157756"/>
            <a:ext cx="1995055" cy="263236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80CF2BA-1C3C-AC76-AEFE-6C63D415F386}"/>
              </a:ext>
            </a:extLst>
          </p:cNvPr>
          <p:cNvSpPr/>
          <p:nvPr/>
        </p:nvSpPr>
        <p:spPr>
          <a:xfrm>
            <a:off x="6664036" y="5392900"/>
            <a:ext cx="2743200" cy="263236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E8F2F92-705B-9D6F-4FBB-58D247156580}"/>
              </a:ext>
            </a:extLst>
          </p:cNvPr>
          <p:cNvSpPr/>
          <p:nvPr/>
        </p:nvSpPr>
        <p:spPr>
          <a:xfrm>
            <a:off x="2201864" y="3809999"/>
            <a:ext cx="2356281" cy="246595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73D39E42-1108-BE19-6F14-6A8D46576E43}"/>
              </a:ext>
            </a:extLst>
          </p:cNvPr>
          <p:cNvSpPr/>
          <p:nvPr/>
        </p:nvSpPr>
        <p:spPr>
          <a:xfrm>
            <a:off x="2161307" y="6488105"/>
            <a:ext cx="5043058" cy="263236"/>
          </a:xfrm>
          <a:prstGeom prst="rect">
            <a:avLst/>
          </a:prstGeom>
          <a:solidFill>
            <a:srgbClr val="D7037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413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F86115-D301-3C01-203F-1E121B97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300" y="6333259"/>
            <a:ext cx="2743200" cy="365125"/>
          </a:xfrm>
        </p:spPr>
        <p:txBody>
          <a:bodyPr/>
          <a:lstStyle/>
          <a:p>
            <a:pPr rtl="0"/>
            <a:fld id="{4FC23867-5BAA-49C6-9118-C8BA5EA07C47}" type="datetime1">
              <a:rPr lang="tr-TR" smtClean="0"/>
              <a:t>24.05.2023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E9FB93E-26DF-7E5C-015D-AFBBC521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33" y="0"/>
            <a:ext cx="8130285" cy="687168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64E2D341-5E8C-D45B-D2C8-550FA51EDA68}"/>
              </a:ext>
            </a:extLst>
          </p:cNvPr>
          <p:cNvSpPr/>
          <p:nvPr/>
        </p:nvSpPr>
        <p:spPr>
          <a:xfrm>
            <a:off x="5831754" y="5043053"/>
            <a:ext cx="2120755" cy="235529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635D210-8390-663A-C35D-598661684DC5}"/>
              </a:ext>
            </a:extLst>
          </p:cNvPr>
          <p:cNvSpPr/>
          <p:nvPr/>
        </p:nvSpPr>
        <p:spPr>
          <a:xfrm>
            <a:off x="2052225" y="16042"/>
            <a:ext cx="6662282" cy="737937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73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38CA242-3733-EA01-6034-7D5F47E2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2" y="1238250"/>
            <a:ext cx="10956128" cy="40767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E144191-2A6D-630E-6DDB-67A7F9B9FF63}"/>
              </a:ext>
            </a:extLst>
          </p:cNvPr>
          <p:cNvSpPr/>
          <p:nvPr/>
        </p:nvSpPr>
        <p:spPr>
          <a:xfrm>
            <a:off x="747135" y="1869495"/>
            <a:ext cx="2716501" cy="319523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F56C94F-B546-4AE6-C628-9AF6A3C19E32}"/>
              </a:ext>
            </a:extLst>
          </p:cNvPr>
          <p:cNvSpPr/>
          <p:nvPr/>
        </p:nvSpPr>
        <p:spPr>
          <a:xfrm>
            <a:off x="774843" y="2823268"/>
            <a:ext cx="4753121" cy="319523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C3EBFF4-CB17-7199-8A81-D15C178743B7}"/>
              </a:ext>
            </a:extLst>
          </p:cNvPr>
          <p:cNvSpPr/>
          <p:nvPr/>
        </p:nvSpPr>
        <p:spPr>
          <a:xfrm>
            <a:off x="658905" y="1348131"/>
            <a:ext cx="2324927" cy="319523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67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68083E7-FE95-68A9-D2A1-AA5A2EB6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69" y="584612"/>
            <a:ext cx="9478240" cy="5416137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3CA78AFA-2C51-1E7A-1A99-3E3209A22D60}"/>
              </a:ext>
            </a:extLst>
          </p:cNvPr>
          <p:cNvSpPr/>
          <p:nvPr/>
        </p:nvSpPr>
        <p:spPr>
          <a:xfrm>
            <a:off x="1342881" y="2479095"/>
            <a:ext cx="2314719" cy="333378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BC647FA-E2F2-9A59-5DD3-6A60A50A18D3}"/>
              </a:ext>
            </a:extLst>
          </p:cNvPr>
          <p:cNvSpPr/>
          <p:nvPr/>
        </p:nvSpPr>
        <p:spPr>
          <a:xfrm>
            <a:off x="1342881" y="3712150"/>
            <a:ext cx="3921846" cy="333378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DBAA4C8-3D11-4AEA-4F08-3AD0472B6CAE}"/>
              </a:ext>
            </a:extLst>
          </p:cNvPr>
          <p:cNvSpPr/>
          <p:nvPr/>
        </p:nvSpPr>
        <p:spPr>
          <a:xfrm>
            <a:off x="2618508" y="1898073"/>
            <a:ext cx="2826327" cy="21589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58C8929-11AC-6B56-E3C7-F3F2C02BD559}"/>
              </a:ext>
            </a:extLst>
          </p:cNvPr>
          <p:cNvSpPr/>
          <p:nvPr/>
        </p:nvSpPr>
        <p:spPr>
          <a:xfrm>
            <a:off x="3303805" y="2127825"/>
            <a:ext cx="1268196" cy="215897"/>
          </a:xfrm>
          <a:prstGeom prst="rect">
            <a:avLst/>
          </a:prstGeom>
          <a:solidFill>
            <a:srgbClr val="05851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519EA64-56C1-470F-427B-CC2565D907BF}"/>
              </a:ext>
            </a:extLst>
          </p:cNvPr>
          <p:cNvSpPr/>
          <p:nvPr/>
        </p:nvSpPr>
        <p:spPr>
          <a:xfrm>
            <a:off x="9153740" y="1919573"/>
            <a:ext cx="682987" cy="194397"/>
          </a:xfrm>
          <a:prstGeom prst="rect">
            <a:avLst/>
          </a:prstGeom>
          <a:solidFill>
            <a:srgbClr val="05851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865D89A-99CC-AC44-563E-72BA7DA6FDD7}"/>
              </a:ext>
            </a:extLst>
          </p:cNvPr>
          <p:cNvSpPr/>
          <p:nvPr/>
        </p:nvSpPr>
        <p:spPr>
          <a:xfrm>
            <a:off x="1198781" y="622724"/>
            <a:ext cx="1255661" cy="23452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54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900319B-CCDF-3549-9EE7-60761E325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82" y="558223"/>
            <a:ext cx="9023954" cy="53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8A5540-88A1-2979-537E-81E53AFE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FC2A57-D079-36EC-50BD-4520EA279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8991D1-93E5-9992-B1E9-B19B498A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55" y="74927"/>
            <a:ext cx="8526241" cy="67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8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7A43C42-DE47-3F3A-651E-9EFBD74A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64" y="1808018"/>
            <a:ext cx="9388699" cy="2453634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50815BF6-5294-D033-1DE0-0D26AF5395F2}"/>
              </a:ext>
            </a:extLst>
          </p:cNvPr>
          <p:cNvSpPr/>
          <p:nvPr/>
        </p:nvSpPr>
        <p:spPr>
          <a:xfrm>
            <a:off x="1254064" y="2008041"/>
            <a:ext cx="2314719" cy="333378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98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7C3393F-5795-9502-8578-0817FE26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29" y="262060"/>
            <a:ext cx="8913141" cy="633388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C14824D-F638-B072-308B-53E94AA9CB27}"/>
              </a:ext>
            </a:extLst>
          </p:cNvPr>
          <p:cNvSpPr/>
          <p:nvPr/>
        </p:nvSpPr>
        <p:spPr>
          <a:xfrm>
            <a:off x="6904157" y="1854899"/>
            <a:ext cx="3648413" cy="264846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E71278-7281-FF53-A322-8D63A1F81EDC}"/>
              </a:ext>
            </a:extLst>
          </p:cNvPr>
          <p:cNvSpPr/>
          <p:nvPr/>
        </p:nvSpPr>
        <p:spPr>
          <a:xfrm>
            <a:off x="2387577" y="2105890"/>
            <a:ext cx="2447659" cy="264846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F61DCEE-00C3-2A10-EC99-0E5050FA6743}"/>
              </a:ext>
            </a:extLst>
          </p:cNvPr>
          <p:cNvSpPr/>
          <p:nvPr/>
        </p:nvSpPr>
        <p:spPr>
          <a:xfrm>
            <a:off x="4789077" y="2273753"/>
            <a:ext cx="5763493" cy="264846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72E7C76-63D5-E984-4D37-993BBCAAC928}"/>
              </a:ext>
            </a:extLst>
          </p:cNvPr>
          <p:cNvSpPr/>
          <p:nvPr/>
        </p:nvSpPr>
        <p:spPr>
          <a:xfrm>
            <a:off x="7181249" y="2501859"/>
            <a:ext cx="3371322" cy="264846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C1680E2-0376-28AD-9AD1-F10BA830FE2F}"/>
              </a:ext>
            </a:extLst>
          </p:cNvPr>
          <p:cNvSpPr/>
          <p:nvPr/>
        </p:nvSpPr>
        <p:spPr>
          <a:xfrm>
            <a:off x="2387588" y="2700026"/>
            <a:ext cx="2780158" cy="264846"/>
          </a:xfrm>
          <a:prstGeom prst="rect">
            <a:avLst/>
          </a:prstGeom>
          <a:solidFill>
            <a:srgbClr val="4AD50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41D0B50-DCB8-E899-62BA-0F9789F03095}"/>
              </a:ext>
            </a:extLst>
          </p:cNvPr>
          <p:cNvSpPr/>
          <p:nvPr/>
        </p:nvSpPr>
        <p:spPr>
          <a:xfrm>
            <a:off x="3611406" y="4741657"/>
            <a:ext cx="5283212" cy="814015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59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9C33B-60E9-5425-4B65-9475C32A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E901FE-E6A3-9B9F-FC42-D708438B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AEBC47-BEC2-AF2B-FA63-B5BAF28A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86" y="159934"/>
            <a:ext cx="10202979" cy="654566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442E22D4-4DDD-0BBE-736A-BFECBD6F39C8}"/>
              </a:ext>
            </a:extLst>
          </p:cNvPr>
          <p:cNvSpPr/>
          <p:nvPr/>
        </p:nvSpPr>
        <p:spPr>
          <a:xfrm>
            <a:off x="989186" y="3360821"/>
            <a:ext cx="3014777" cy="467652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8F0384B-D0DB-C0AC-6EDF-AD4D2D31B578}"/>
              </a:ext>
            </a:extLst>
          </p:cNvPr>
          <p:cNvSpPr/>
          <p:nvPr/>
        </p:nvSpPr>
        <p:spPr>
          <a:xfrm>
            <a:off x="989187" y="4921766"/>
            <a:ext cx="3582813" cy="467652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60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037101-781E-5059-153B-81CF4D1F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722" y="882120"/>
            <a:ext cx="6211446" cy="1257300"/>
          </a:xfrm>
        </p:spPr>
        <p:txBody>
          <a:bodyPr>
            <a:normAutofit fontScale="90000"/>
          </a:bodyPr>
          <a:lstStyle/>
          <a:p>
            <a:r>
              <a:rPr lang="tr-TR" dirty="0"/>
              <a:t>TÜBİTAK 2209-A Proje Destek Programı Nedir?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A06314AE-D875-672E-0AC8-1269B31434CD}"/>
              </a:ext>
            </a:extLst>
          </p:cNvPr>
          <p:cNvCxnSpPr/>
          <p:nvPr/>
        </p:nvCxnSpPr>
        <p:spPr>
          <a:xfrm>
            <a:off x="387927" y="521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585E74A7-7120-2DD8-4A11-D627527CBAF0}"/>
              </a:ext>
            </a:extLst>
          </p:cNvPr>
          <p:cNvSpPr txBox="1"/>
          <p:nvPr/>
        </p:nvSpPr>
        <p:spPr>
          <a:xfrm>
            <a:off x="1065721" y="2385407"/>
            <a:ext cx="6393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Üniversitede öğrenim görmekte olan lisans öğrencileri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 hazırladığı araştırma projelerinin gerektirdiği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makine/teçhizat, </a:t>
            </a:r>
            <a:r>
              <a:rPr lang="tr-T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 malzemesi, </a:t>
            </a:r>
            <a:r>
              <a:rPr lang="tr-TR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seyahat,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 alım giderleri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</a:t>
            </a:r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hibe desteği sağlayan bir program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</a:p>
        </p:txBody>
      </p:sp>
      <p:pic>
        <p:nvPicPr>
          <p:cNvPr id="2052" name="Picture 4" descr="Görüntü kaynağı: ">
            <a:extLst>
              <a:ext uri="{FF2B5EF4-FFF2-40B4-BE49-F238E27FC236}">
                <a16:creationId xmlns:a16="http://schemas.microsoft.com/office/drawing/2014/main" id="{D9A8D1E4-1E62-EC6B-9A20-67B390B3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0020" y="-4011"/>
            <a:ext cx="3801979" cy="68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9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04EEF58-C5FB-7334-C1F7-65B363DF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492126"/>
            <a:ext cx="8631383" cy="55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6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023834-5970-9068-E91F-88FFE3BC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33D865-2E67-8F65-8915-31CA4EF26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45C8A6-2999-3D1A-DA1F-6BF252F9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C23867-5BAA-49C6-9118-C8BA5EA07C47}" type="datetime1">
              <a:rPr lang="tr-TR" smtClean="0"/>
              <a:t>24.05.2023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04EF661-E711-7E7C-7F67-17625472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748144"/>
            <a:ext cx="9975273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8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EF6F01-411C-E2B5-5A91-53DAA81A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939A01-68EA-7EBC-7DA9-E34BBD37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F6FC411-C3CC-EED4-51D9-2987C80D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2"/>
            <a:ext cx="12192000" cy="6750455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3F46C5A-A1F0-AA55-D659-7B69A22144AB}"/>
              </a:ext>
            </a:extLst>
          </p:cNvPr>
          <p:cNvSpPr/>
          <p:nvPr/>
        </p:nvSpPr>
        <p:spPr>
          <a:xfrm>
            <a:off x="-5426" y="-8022"/>
            <a:ext cx="2026732" cy="745958"/>
          </a:xfrm>
          <a:prstGeom prst="rect">
            <a:avLst/>
          </a:prstGeom>
          <a:solidFill>
            <a:srgbClr val="05851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BC4F9A2-563B-6C82-F49B-C56FE23CD157}"/>
              </a:ext>
            </a:extLst>
          </p:cNvPr>
          <p:cNvSpPr/>
          <p:nvPr/>
        </p:nvSpPr>
        <p:spPr>
          <a:xfrm>
            <a:off x="435730" y="2438399"/>
            <a:ext cx="11499596" cy="745958"/>
          </a:xfrm>
          <a:prstGeom prst="rect">
            <a:avLst/>
          </a:prstGeom>
          <a:solidFill>
            <a:srgbClr val="05851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577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184ECA2-2D79-06FF-E672-E46C06CE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29" y="1205620"/>
            <a:ext cx="11484742" cy="399202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3FF041C-198F-8BE1-6FC9-FF701F18C88D}"/>
              </a:ext>
            </a:extLst>
          </p:cNvPr>
          <p:cNvSpPr/>
          <p:nvPr/>
        </p:nvSpPr>
        <p:spPr>
          <a:xfrm>
            <a:off x="437042" y="1237705"/>
            <a:ext cx="2241990" cy="462759"/>
          </a:xfrm>
          <a:prstGeom prst="rect">
            <a:avLst/>
          </a:prstGeom>
          <a:solidFill>
            <a:srgbClr val="C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33A82AF-E462-1642-1EB9-7D80AC80F37B}"/>
              </a:ext>
            </a:extLst>
          </p:cNvPr>
          <p:cNvSpPr/>
          <p:nvPr/>
        </p:nvSpPr>
        <p:spPr>
          <a:xfrm>
            <a:off x="1086744" y="3299118"/>
            <a:ext cx="10571962" cy="462759"/>
          </a:xfrm>
          <a:prstGeom prst="rect">
            <a:avLst/>
          </a:prstGeom>
          <a:solidFill>
            <a:srgbClr val="C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4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D3117A-8C43-D6A5-5734-64B69862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18BF8B-16DE-1DC3-67C4-54E1EADB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D17D6C0-F7AF-581F-895A-76D261BA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9" y="318655"/>
            <a:ext cx="11606596" cy="619299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94696FD-49B4-A8DE-EA03-138E60DAD6DF}"/>
              </a:ext>
            </a:extLst>
          </p:cNvPr>
          <p:cNvSpPr/>
          <p:nvPr/>
        </p:nvSpPr>
        <p:spPr>
          <a:xfrm>
            <a:off x="1339409" y="1041793"/>
            <a:ext cx="5542653" cy="604445"/>
          </a:xfrm>
          <a:prstGeom prst="rect">
            <a:avLst/>
          </a:prstGeom>
          <a:solidFill>
            <a:srgbClr val="FFC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279E571-10D0-0F7B-55BA-7F2407C02DD0}"/>
              </a:ext>
            </a:extLst>
          </p:cNvPr>
          <p:cNvSpPr/>
          <p:nvPr/>
        </p:nvSpPr>
        <p:spPr>
          <a:xfrm>
            <a:off x="8325853" y="1049815"/>
            <a:ext cx="2855494" cy="604445"/>
          </a:xfrm>
          <a:prstGeom prst="rect">
            <a:avLst/>
          </a:prstGeom>
          <a:solidFill>
            <a:srgbClr val="FFC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2576543-4485-A6C7-2AB8-E2CE36FF4627}"/>
              </a:ext>
            </a:extLst>
          </p:cNvPr>
          <p:cNvSpPr/>
          <p:nvPr/>
        </p:nvSpPr>
        <p:spPr>
          <a:xfrm>
            <a:off x="3761871" y="351985"/>
            <a:ext cx="4563982" cy="403250"/>
          </a:xfrm>
          <a:prstGeom prst="rect">
            <a:avLst/>
          </a:prstGeom>
          <a:solidFill>
            <a:srgbClr val="FFC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044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F609527-0EC9-3509-62CE-D633C822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90" y="317420"/>
            <a:ext cx="10061571" cy="606274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B5A0C4E-AC27-1B05-76E5-9DBBA45D7B98}"/>
              </a:ext>
            </a:extLst>
          </p:cNvPr>
          <p:cNvSpPr/>
          <p:nvPr/>
        </p:nvSpPr>
        <p:spPr>
          <a:xfrm>
            <a:off x="2502568" y="818147"/>
            <a:ext cx="1909011" cy="35292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4C0AA6-A024-CC39-1863-FAFB7F2DC378}"/>
              </a:ext>
            </a:extLst>
          </p:cNvPr>
          <p:cNvSpPr/>
          <p:nvPr/>
        </p:nvSpPr>
        <p:spPr>
          <a:xfrm>
            <a:off x="1283370" y="1459244"/>
            <a:ext cx="1909011" cy="35292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450E7D3-6D7C-12E4-FD05-A9D1D96D2BD0}"/>
              </a:ext>
            </a:extLst>
          </p:cNvPr>
          <p:cNvSpPr/>
          <p:nvPr/>
        </p:nvSpPr>
        <p:spPr>
          <a:xfrm>
            <a:off x="1283370" y="3462504"/>
            <a:ext cx="2342146" cy="35551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CA74DD2-C3AD-C69C-EB0B-CBA2D55ACB7E}"/>
              </a:ext>
            </a:extLst>
          </p:cNvPr>
          <p:cNvSpPr/>
          <p:nvPr/>
        </p:nvSpPr>
        <p:spPr>
          <a:xfrm>
            <a:off x="1259310" y="5413624"/>
            <a:ext cx="4114795" cy="562061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A3B86B7-B151-37B6-1E57-499F821EEF6D}"/>
              </a:ext>
            </a:extLst>
          </p:cNvPr>
          <p:cNvSpPr/>
          <p:nvPr/>
        </p:nvSpPr>
        <p:spPr>
          <a:xfrm>
            <a:off x="9954125" y="1531434"/>
            <a:ext cx="665750" cy="20052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EF65B90-F8D3-E01E-2BE2-F21C7DAAEEF8}"/>
              </a:ext>
            </a:extLst>
          </p:cNvPr>
          <p:cNvSpPr/>
          <p:nvPr/>
        </p:nvSpPr>
        <p:spPr>
          <a:xfrm>
            <a:off x="9256295" y="1739980"/>
            <a:ext cx="1467854" cy="200527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E5A7585-87E2-66BE-204A-2848EF61860E}"/>
              </a:ext>
            </a:extLst>
          </p:cNvPr>
          <p:cNvSpPr/>
          <p:nvPr/>
        </p:nvSpPr>
        <p:spPr>
          <a:xfrm>
            <a:off x="5847349" y="2887580"/>
            <a:ext cx="2285998" cy="215980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AAC57E9-DD82-6D0C-ABE7-1F9F0F58E81A}"/>
              </a:ext>
            </a:extLst>
          </p:cNvPr>
          <p:cNvSpPr/>
          <p:nvPr/>
        </p:nvSpPr>
        <p:spPr>
          <a:xfrm>
            <a:off x="5903496" y="4018542"/>
            <a:ext cx="2630903" cy="215980"/>
          </a:xfrm>
          <a:prstGeom prst="rect">
            <a:avLst/>
          </a:prstGeom>
          <a:solidFill>
            <a:srgbClr val="0BA6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72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B9AC182-938A-A238-2629-642849DF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45" y="609600"/>
            <a:ext cx="10108662" cy="518159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F0A0E31-65EA-2929-CC1B-293E029137D6}"/>
              </a:ext>
            </a:extLst>
          </p:cNvPr>
          <p:cNvSpPr/>
          <p:nvPr/>
        </p:nvSpPr>
        <p:spPr>
          <a:xfrm>
            <a:off x="1145296" y="1963885"/>
            <a:ext cx="9827503" cy="1735279"/>
          </a:xfrm>
          <a:prstGeom prst="rect">
            <a:avLst/>
          </a:prstGeom>
          <a:solidFill>
            <a:srgbClr val="7030A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23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49C120-7EAA-B714-C406-02A8A08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102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Yazım Aşamasındaki İfadeler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1BB949B3-FC13-4606-8ECD-535FEE937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50793"/>
              </p:ext>
            </p:extLst>
          </p:nvPr>
        </p:nvGraphicFramePr>
        <p:xfrm>
          <a:off x="497306" y="1892968"/>
          <a:ext cx="11387221" cy="38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0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6">
            <a:extLst>
              <a:ext uri="{FF2B5EF4-FFF2-40B4-BE49-F238E27FC236}">
                <a16:creationId xmlns:a16="http://schemas.microsoft.com/office/drawing/2014/main" id="{A0595746-CD98-BCAB-06F6-CEF10563C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42394"/>
              </p:ext>
            </p:extLst>
          </p:nvPr>
        </p:nvGraphicFramePr>
        <p:xfrm>
          <a:off x="850232" y="961341"/>
          <a:ext cx="10491536" cy="46452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91536">
                  <a:extLst>
                    <a:ext uri="{9D8B030D-6E8A-4147-A177-3AD203B41FA5}">
                      <a16:colId xmlns:a16="http://schemas.microsoft.com/office/drawing/2014/main" val="3716218401"/>
                    </a:ext>
                  </a:extLst>
                </a:gridCol>
              </a:tblGrid>
              <a:tr h="522805"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ÖNEMLİ NOKTALAR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93157"/>
                  </a:ext>
                </a:extLst>
              </a:tr>
              <a:tr h="522805">
                <a:tc>
                  <a:txBody>
                    <a:bodyPr/>
                    <a:lstStyle/>
                    <a:p>
                      <a:r>
                        <a:rPr lang="tr-TR" sz="2800" dirty="0"/>
                        <a:t>Belirlenen konunun çalışma grubu için önemi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75282"/>
                  </a:ext>
                </a:extLst>
              </a:tr>
              <a:tr h="522805">
                <a:tc>
                  <a:txBody>
                    <a:bodyPr/>
                    <a:lstStyle/>
                    <a:p>
                      <a:r>
                        <a:rPr lang="tr-TR" sz="2800" dirty="0"/>
                        <a:t>Çalışma amacı ve özgün değeri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273622"/>
                  </a:ext>
                </a:extLst>
              </a:tr>
              <a:tr h="522805">
                <a:tc>
                  <a:txBody>
                    <a:bodyPr/>
                    <a:lstStyle/>
                    <a:p>
                      <a:r>
                        <a:rPr lang="tr-TR" sz="2800" dirty="0"/>
                        <a:t>Şema, şekil, tablo, fotoğraf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7026"/>
                  </a:ext>
                </a:extLst>
              </a:tr>
              <a:tr h="508787">
                <a:tc>
                  <a:txBody>
                    <a:bodyPr/>
                    <a:lstStyle/>
                    <a:p>
                      <a:r>
                        <a:rPr lang="tr-TR" sz="2800" dirty="0"/>
                        <a:t>Yöntem konunun uzmanı olmayan biri tarafından anlaşılabilir netlikte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67432"/>
                  </a:ext>
                </a:extLst>
              </a:tr>
              <a:tr h="568142">
                <a:tc>
                  <a:txBody>
                    <a:bodyPr/>
                    <a:lstStyle/>
                    <a:p>
                      <a:r>
                        <a:rPr lang="tr-TR" sz="2800" dirty="0"/>
                        <a:t>Somut ve konuya yönelik bilgi ile destekleme, literatürden yararlanma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5748"/>
                  </a:ext>
                </a:extLst>
              </a:tr>
              <a:tr h="522805">
                <a:tc>
                  <a:txBody>
                    <a:bodyPr/>
                    <a:lstStyle/>
                    <a:p>
                      <a:r>
                        <a:rPr lang="tr-TR" sz="2800" dirty="0"/>
                        <a:t>Anket, broşür vb. çalışma materyali ve belgeler: ek metin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34432"/>
                  </a:ext>
                </a:extLst>
              </a:tr>
              <a:tr h="941049">
                <a:tc>
                  <a:txBody>
                    <a:bodyPr/>
                    <a:lstStyle/>
                    <a:p>
                      <a:r>
                        <a:rPr lang="tr-TR" sz="2800" dirty="0"/>
                        <a:t>Riskler: maliyet ve kalite unsurları vb. çözümü yönetilebilecek olasılıklar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9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109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B50153-1C81-02B8-ED74-DB273FE7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6998"/>
            <a:ext cx="6858001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8EB4D2A-CAAF-7C4D-C433-12A813D5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569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FC943-BE56-DDB2-606E-69EDF594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27" y="303075"/>
            <a:ext cx="10353762" cy="1257300"/>
          </a:xfrm>
        </p:spPr>
        <p:txBody>
          <a:bodyPr>
            <a:normAutofit/>
          </a:bodyPr>
          <a:lstStyle/>
          <a:p>
            <a:r>
              <a:rPr lang="tr-TR" dirty="0"/>
              <a:t>Ne Zaman, Nereden Başvurulabilir?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000DC9-5E5B-F2A0-7073-EC0AEF05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057" t="28221" r="39919" b="36444"/>
          <a:stretch/>
        </p:blipFill>
        <p:spPr>
          <a:xfrm>
            <a:off x="775527" y="1463844"/>
            <a:ext cx="10807205" cy="4876798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64BAC87-5FE8-4553-7CFE-F20981A01066}"/>
              </a:ext>
            </a:extLst>
          </p:cNvPr>
          <p:cNvSpPr/>
          <p:nvPr/>
        </p:nvSpPr>
        <p:spPr>
          <a:xfrm>
            <a:off x="3020291" y="3879279"/>
            <a:ext cx="8396182" cy="3255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DA754A62-E5D8-335E-102F-C568EC0531D5}"/>
              </a:ext>
            </a:extLst>
          </p:cNvPr>
          <p:cNvCxnSpPr>
            <a:cxnSpLocks/>
          </p:cNvCxnSpPr>
          <p:nvPr/>
        </p:nvCxnSpPr>
        <p:spPr>
          <a:xfrm flipH="1">
            <a:off x="2923309" y="4828310"/>
            <a:ext cx="8493164" cy="0"/>
          </a:xfrm>
          <a:prstGeom prst="line">
            <a:avLst/>
          </a:prstGeom>
          <a:ln w="38100">
            <a:solidFill>
              <a:srgbClr val="D70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97C15D6-3658-D6CD-60D7-91646ACECEFB}"/>
              </a:ext>
            </a:extLst>
          </p:cNvPr>
          <p:cNvCxnSpPr>
            <a:cxnSpLocks/>
          </p:cNvCxnSpPr>
          <p:nvPr/>
        </p:nvCxnSpPr>
        <p:spPr>
          <a:xfrm flipH="1">
            <a:off x="919119" y="5479472"/>
            <a:ext cx="9721185" cy="0"/>
          </a:xfrm>
          <a:prstGeom prst="line">
            <a:avLst/>
          </a:prstGeom>
          <a:ln w="38100">
            <a:solidFill>
              <a:srgbClr val="0BC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54895FF6-E8B4-6BB8-5985-D2EC5BCFD812}"/>
              </a:ext>
            </a:extLst>
          </p:cNvPr>
          <p:cNvCxnSpPr>
            <a:cxnSpLocks/>
          </p:cNvCxnSpPr>
          <p:nvPr/>
        </p:nvCxnSpPr>
        <p:spPr>
          <a:xfrm flipH="1">
            <a:off x="6262255" y="5153891"/>
            <a:ext cx="5154218" cy="0"/>
          </a:xfrm>
          <a:prstGeom prst="line">
            <a:avLst/>
          </a:prstGeom>
          <a:ln w="38100">
            <a:solidFill>
              <a:srgbClr val="0BC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1B0E92FE-0F42-59C4-19E5-5EACFD1CA961}"/>
              </a:ext>
            </a:extLst>
          </p:cNvPr>
          <p:cNvCxnSpPr>
            <a:cxnSpLocks/>
          </p:cNvCxnSpPr>
          <p:nvPr/>
        </p:nvCxnSpPr>
        <p:spPr>
          <a:xfrm flipH="1">
            <a:off x="8935838" y="5798134"/>
            <a:ext cx="248063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B77C0C5B-F0F5-74F1-E56A-8E6739E8DC94}"/>
              </a:ext>
            </a:extLst>
          </p:cNvPr>
          <p:cNvCxnSpPr>
            <a:cxnSpLocks/>
          </p:cNvCxnSpPr>
          <p:nvPr/>
        </p:nvCxnSpPr>
        <p:spPr>
          <a:xfrm flipH="1">
            <a:off x="900564" y="5146964"/>
            <a:ext cx="1219190" cy="0"/>
          </a:xfrm>
          <a:prstGeom prst="line">
            <a:avLst/>
          </a:prstGeom>
          <a:ln w="38100">
            <a:solidFill>
              <a:srgbClr val="D70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0AF6B71A-C931-B30D-5991-B0A917957BE7}"/>
              </a:ext>
            </a:extLst>
          </p:cNvPr>
          <p:cNvCxnSpPr>
            <a:cxnSpLocks/>
          </p:cNvCxnSpPr>
          <p:nvPr/>
        </p:nvCxnSpPr>
        <p:spPr>
          <a:xfrm flipH="1">
            <a:off x="900213" y="6116794"/>
            <a:ext cx="764804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66BE84-D85C-4E2A-0419-0F19B384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C23867-5BAA-49C6-9118-C8BA5EA07C47}" type="datetime1">
              <a:rPr lang="tr-TR" smtClean="0"/>
              <a:t>24.05.2023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2067FB-B9BF-118B-9EDB-3E8918CFB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2" y="-4288"/>
            <a:ext cx="10484050" cy="68622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2B5EF2-1D58-5430-43CC-1EAAD260495B}"/>
              </a:ext>
            </a:extLst>
          </p:cNvPr>
          <p:cNvSpPr/>
          <p:nvPr/>
        </p:nvSpPr>
        <p:spPr>
          <a:xfrm>
            <a:off x="2458455" y="1780674"/>
            <a:ext cx="1572126" cy="753979"/>
          </a:xfrm>
          <a:prstGeom prst="ellipse">
            <a:avLst/>
          </a:prstGeom>
          <a:noFill/>
          <a:ln w="57150">
            <a:solidFill>
              <a:srgbClr val="F62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D5077D97-8016-6CFE-2439-8854DE32A63C}"/>
              </a:ext>
            </a:extLst>
          </p:cNvPr>
          <p:cNvCxnSpPr/>
          <p:nvPr/>
        </p:nvCxnSpPr>
        <p:spPr>
          <a:xfrm flipH="1">
            <a:off x="7491663" y="5807242"/>
            <a:ext cx="561474" cy="320842"/>
          </a:xfrm>
          <a:prstGeom prst="straightConnector1">
            <a:avLst/>
          </a:prstGeom>
          <a:ln w="76200">
            <a:solidFill>
              <a:srgbClr val="F626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9CB3DE3-D601-77EF-D3B6-AC9D0E075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046843"/>
              </p:ext>
            </p:extLst>
          </p:nvPr>
        </p:nvGraphicFramePr>
        <p:xfrm>
          <a:off x="2784654" y="538434"/>
          <a:ext cx="6622691" cy="557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77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B8F385-872A-BDBF-E15C-F92AED26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61" y="252854"/>
            <a:ext cx="10353762" cy="12573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Destek Ne Kadar, Kime Ödenir?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8619A08E-C98C-DC71-F7F3-61AACFB49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783414"/>
              </p:ext>
            </p:extLst>
          </p:nvPr>
        </p:nvGraphicFramePr>
        <p:xfrm>
          <a:off x="181619" y="1099520"/>
          <a:ext cx="11828761" cy="575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05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2E2BAB-DD89-DE7D-C68F-8DD0997E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61" y="252854"/>
            <a:ext cx="10353762" cy="12573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Kimler Başvurabilir?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458BC8-0B77-97C1-5812-B423A1C18045}"/>
              </a:ext>
            </a:extLst>
          </p:cNvPr>
          <p:cNvSpPr txBox="1"/>
          <p:nvPr/>
        </p:nvSpPr>
        <p:spPr>
          <a:xfrm>
            <a:off x="1054060" y="1510154"/>
            <a:ext cx="102348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Başvuru sahibi ön lisans veya lisans öğrenimi görüyor olmalı</a:t>
            </a:r>
            <a:r>
              <a:rPr lang="tr-TR" sz="2800" dirty="0"/>
              <a:t>dır. Açık Öğretim ve hazırlık sınıfı öğrencileri başvuramaz.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 akademik danışman rehberliğinde yapılmalı</a:t>
            </a:r>
            <a:r>
              <a:rPr lang="tr-TR" sz="2800" dirty="0"/>
              <a:t>dır. </a:t>
            </a:r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Araştırma görevlileri ve öğretim görevlileri de akademik danışman olabilir. Birleşik doktora öğrenimi gören araştırma/öğretim görevlileri, akademik danışman olabilmek için doktora yeterliliğini almış olmalıdır. </a:t>
            </a:r>
            <a:r>
              <a:rPr lang="tr-TR" sz="2800" dirty="0"/>
              <a:t>Yüksek lisans sonrası doktora öğrenimi gören araştırma/öğretim görevlileri için yeterliliği almış olma koşulu aranmaz. 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9970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C7AA46-B705-B792-01B3-F9A698A7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743"/>
            <a:ext cx="10515600" cy="43513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FA62F3"/>
                </a:solidFill>
              </a:rPr>
              <a:t>Aynı dönemde birden fazla başvuruda </a:t>
            </a:r>
            <a:r>
              <a:rPr lang="tr-TR" sz="2800" dirty="0"/>
              <a:t>veya önceki dönemlerde desteği devam eden bir 2209-A ya da 2209-B projesinde </a:t>
            </a:r>
            <a:r>
              <a:rPr lang="tr-TR" sz="2800" dirty="0">
                <a:solidFill>
                  <a:srgbClr val="FA62F3"/>
                </a:solidFill>
              </a:rPr>
              <a:t>yer alınmamalıdır.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66FFFF"/>
                </a:solidFill>
              </a:rPr>
              <a:t>Daha önce aynı proje için TÜBİTAK’tan destek alınmamış </a:t>
            </a:r>
            <a:r>
              <a:rPr lang="tr-TR" sz="2800" dirty="0"/>
              <a:t>olması gerekir.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/>
              <a:t>Öğrenciler programa </a:t>
            </a:r>
            <a:r>
              <a:rPr lang="tr-TR" sz="2800" dirty="0">
                <a:solidFill>
                  <a:srgbClr val="0BCF30"/>
                </a:solidFill>
              </a:rPr>
              <a:t>bireysel veya takım halinde</a:t>
            </a:r>
            <a:r>
              <a:rPr lang="tr-TR" sz="2800" dirty="0"/>
              <a:t> başvurabilir. </a:t>
            </a:r>
            <a:r>
              <a:rPr lang="tr-TR" sz="2800" dirty="0">
                <a:solidFill>
                  <a:srgbClr val="0BCF30"/>
                </a:solidFill>
              </a:rPr>
              <a:t>Takım halinde öğrencilerden biri Proje Yürütücüsü</a:t>
            </a:r>
            <a:r>
              <a:rPr lang="tr-TR" sz="2800" dirty="0"/>
              <a:t> olarak TÜBİTAK’a karşı sorumludur.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/>
              <a:t>Bir projede </a:t>
            </a:r>
            <a:r>
              <a:rPr lang="tr-TR" sz="2800" dirty="0">
                <a:solidFill>
                  <a:srgbClr val="FFFF00"/>
                </a:solidFill>
              </a:rPr>
              <a:t>yürütücü dışında en fazla 3 proje ortağı </a:t>
            </a:r>
            <a:r>
              <a:rPr lang="tr-TR" sz="2800" dirty="0"/>
              <a:t>yer alabilir.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25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B8EC7F3-5ECB-1BEF-CFAF-5D08A908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95" y="1848668"/>
            <a:ext cx="10261293" cy="2634407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90398C54-08F6-D258-F43F-9495A0D8DAFB}"/>
              </a:ext>
            </a:extLst>
          </p:cNvPr>
          <p:cNvSpPr/>
          <p:nvPr/>
        </p:nvSpPr>
        <p:spPr>
          <a:xfrm>
            <a:off x="105553" y="2155520"/>
            <a:ext cx="1189489" cy="828311"/>
          </a:xfrm>
          <a:prstGeom prst="rightArrow">
            <a:avLst/>
          </a:prstGeom>
          <a:solidFill>
            <a:srgbClr val="B54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≤ 3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2EF396ED-2301-31EC-8F3D-C14E7F7197DB}"/>
              </a:ext>
            </a:extLst>
          </p:cNvPr>
          <p:cNvSpPr/>
          <p:nvPr/>
        </p:nvSpPr>
        <p:spPr>
          <a:xfrm>
            <a:off x="137638" y="3250188"/>
            <a:ext cx="1132062" cy="6640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953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Özel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647</TotalTime>
  <Words>566</Words>
  <Application>Microsoft Office PowerPoint</Application>
  <PresentationFormat>Geniş ekran</PresentationFormat>
  <Paragraphs>94</Paragraphs>
  <Slides>29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Teması</vt:lpstr>
      <vt:lpstr>TÜBİTAK 2209-A ÜNİVERSİTE ÖĞRENCİLERİ  ARAŞTIRMA PROJELERİ DESTEKLEME PROGRAMI</vt:lpstr>
      <vt:lpstr>TÜBİTAK 2209-A Proje Destek Programı Nedir?</vt:lpstr>
      <vt:lpstr>Ne Zaman, Nereden Başvurulabilir?</vt:lpstr>
      <vt:lpstr>PowerPoint Sunusu</vt:lpstr>
      <vt:lpstr>PowerPoint Sunusu</vt:lpstr>
      <vt:lpstr>Destek Ne Kadar, Kime Ödenir?</vt:lpstr>
      <vt:lpstr>Kimler Başvurabilir?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Yazım Aşamasındaki İfadeler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2209-A ÜNİVERSİTE ÖĞRENCİLERİ ARAŞTIRMA PROJELERİ DESTEĞİ PROGRAMI</dc:title>
  <dc:creator>fatma ceren</dc:creator>
  <cp:lastModifiedBy>Gazi</cp:lastModifiedBy>
  <cp:revision>5</cp:revision>
  <dcterms:created xsi:type="dcterms:W3CDTF">2022-11-28T06:53:48Z</dcterms:created>
  <dcterms:modified xsi:type="dcterms:W3CDTF">2023-05-24T05:39:56Z</dcterms:modified>
</cp:coreProperties>
</file>