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4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73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89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22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14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12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90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40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2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97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C9DF6-EA8B-4275-98FD-D0FBD77A2821}" type="datetimeFigureOut">
              <a:rPr lang="tr-TR" smtClean="0"/>
              <a:t>24.05.2023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4348-4AEA-4D03-A722-BD19D05B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7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4A636F91-DDC2-6416-837E-482B2C7F3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24" t="56251" r="38695" b="31376"/>
          <a:stretch/>
        </p:blipFill>
        <p:spPr>
          <a:xfrm>
            <a:off x="212037" y="964095"/>
            <a:ext cx="8719925" cy="1272209"/>
          </a:xfrm>
          <a:prstGeom prst="rect">
            <a:avLst/>
          </a:prstGeom>
        </p:spPr>
      </p:pic>
      <p:sp>
        <p:nvSpPr>
          <p:cNvPr id="7" name="Alt Başlık 6">
            <a:extLst>
              <a:ext uri="{FF2B5EF4-FFF2-40B4-BE49-F238E27FC236}">
                <a16:creationId xmlns:a16="http://schemas.microsoft.com/office/drawing/2014/main" id="{0CB4BBB5-BBFB-8297-B5A7-3113A84E9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924" y="2601119"/>
            <a:ext cx="7378149" cy="2659994"/>
          </a:xfrm>
        </p:spPr>
        <p:txBody>
          <a:bodyPr>
            <a:normAutofit/>
          </a:bodyPr>
          <a:lstStyle/>
          <a:p>
            <a:r>
              <a:rPr lang="tr-TR" dirty="0">
                <a:highlight>
                  <a:srgbClr val="FFFF00"/>
                </a:highlight>
              </a:rPr>
              <a:t>Akademik Danışman kimler olabilir:</a:t>
            </a:r>
          </a:p>
          <a:p>
            <a:r>
              <a:rPr lang="tr-TR" dirty="0"/>
              <a:t>ÖĞRETİM ELEMANLARI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Öğretim Üyeleri, Araştırma Görevlileri, Öğretim Görevlileri</a:t>
            </a:r>
          </a:p>
        </p:txBody>
      </p:sp>
    </p:spTree>
    <p:extLst>
      <p:ext uri="{BB962C8B-B14F-4D97-AF65-F5344CB8AC3E}">
        <p14:creationId xmlns:p14="http://schemas.microsoft.com/office/powerpoint/2010/main" val="259534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B66114-B825-A497-2E2F-D78A30E6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 KAPSAMI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CA7C4B-696B-E653-B73D-82545A890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825625"/>
            <a:ext cx="8091280" cy="4351338"/>
          </a:xfrm>
        </p:spPr>
        <p:txBody>
          <a:bodyPr/>
          <a:lstStyle/>
          <a:p>
            <a:pPr algn="l" fontAlgn="base"/>
            <a:r>
              <a:rPr lang="tr-TR" b="1" i="0" dirty="0">
                <a:solidFill>
                  <a:srgbClr val="FFFFFF"/>
                </a:solidFill>
                <a:effectLst/>
                <a:latin typeface="helvetica" panose="020B0604020202020204" pitchFamily="34" charset="0"/>
              </a:rPr>
              <a:t>Destek Kapsamı</a:t>
            </a:r>
          </a:p>
          <a:p>
            <a:pPr algn="just" fontAlgn="base"/>
            <a:r>
              <a:rPr lang="tr-TR" b="0" i="0" dirty="0">
                <a:solidFill>
                  <a:srgbClr val="333333"/>
                </a:solidFill>
                <a:effectLst/>
                <a:latin typeface="inherit"/>
              </a:rPr>
              <a:t>Üniversitelerde öğrenim görmekte olan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inherit"/>
              </a:rPr>
              <a:t>önlisans</a:t>
            </a:r>
            <a:r>
              <a:rPr lang="tr-TR" b="0" i="0" dirty="0">
                <a:solidFill>
                  <a:srgbClr val="333333"/>
                </a:solidFill>
                <a:effectLst/>
                <a:latin typeface="inherit"/>
              </a:rPr>
              <a:t> ve lisans öğrencisinin/öğrencilerinin hazırladıkları araştırma projelerinin gerektirdiği </a:t>
            </a:r>
            <a:r>
              <a:rPr lang="tr-TR" b="0" i="0" dirty="0">
                <a:solidFill>
                  <a:srgbClr val="333333"/>
                </a:solidFill>
                <a:effectLst/>
                <a:highlight>
                  <a:srgbClr val="00FF00"/>
                </a:highlight>
                <a:latin typeface="inherit"/>
              </a:rPr>
              <a:t>makine/teçhizat, sarf malzemesi, seyahat, hizmet alımı giderleri için hibe desteği sağlanır. </a:t>
            </a:r>
          </a:p>
          <a:p>
            <a:pPr algn="just" fontAlgn="base"/>
            <a:r>
              <a:rPr lang="tr-TR" b="0" i="0" dirty="0">
                <a:solidFill>
                  <a:srgbClr val="333333"/>
                </a:solidFill>
                <a:effectLst/>
                <a:latin typeface="inherit"/>
              </a:rPr>
              <a:t>2020/2 dönemi itibarıyla konferans katılım, </a:t>
            </a:r>
            <a:r>
              <a:rPr lang="tr-TR" b="0" i="0" dirty="0">
                <a:solidFill>
                  <a:srgbClr val="333333"/>
                </a:solidFill>
                <a:effectLst/>
                <a:highlight>
                  <a:srgbClr val="FF0000"/>
                </a:highlight>
                <a:latin typeface="inherit"/>
              </a:rPr>
              <a:t>yayın ve patent, konaklama, ve gündelik (yeme-içme) masraflar</a:t>
            </a:r>
            <a:r>
              <a:rPr lang="tr-TR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tr-TR" b="0" i="0" dirty="0">
                <a:solidFill>
                  <a:srgbClr val="333333"/>
                </a:solidFill>
                <a:effectLst/>
                <a:highlight>
                  <a:srgbClr val="FF0000"/>
                </a:highlight>
                <a:latin typeface="inherit"/>
              </a:rPr>
              <a:t>2209 proje desteği bütçesine dahil edilemez.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44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CB2715-2AEF-C9E5-3FBE-7D3F48397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62610"/>
            <a:ext cx="7886700" cy="1815548"/>
          </a:xfrm>
        </p:spPr>
        <p:txBody>
          <a:bodyPr/>
          <a:lstStyle/>
          <a:p>
            <a:r>
              <a:rPr lang="tr-TR" dirty="0"/>
              <a:t>Proje?</a:t>
            </a:r>
          </a:p>
          <a:p>
            <a:r>
              <a:rPr lang="tr-TR" dirty="0"/>
              <a:t>Bilimsel çalışma?</a:t>
            </a:r>
          </a:p>
          <a:p>
            <a:r>
              <a:rPr lang="tr-TR" dirty="0"/>
              <a:t>MAKALE ?</a:t>
            </a:r>
          </a:p>
        </p:txBody>
      </p:sp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EBB160ED-4D53-0B91-4A7E-DFB8A55A11D5}"/>
              </a:ext>
            </a:extLst>
          </p:cNvPr>
          <p:cNvSpPr/>
          <p:nvPr/>
        </p:nvSpPr>
        <p:spPr>
          <a:xfrm>
            <a:off x="450575" y="2478159"/>
            <a:ext cx="8309112" cy="2690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highlight>
                  <a:srgbClr val="000080"/>
                </a:highlight>
              </a:rPr>
              <a:t>Proje; </a:t>
            </a:r>
            <a:r>
              <a:rPr lang="tr-TR" sz="2000" b="1" dirty="0"/>
              <a:t>Bir amacı belirli bir süre içinde gerçekleştirmek için, bireysel veya grup olarak yapılan çalışmalar olarak tanımlanabilir. </a:t>
            </a:r>
          </a:p>
          <a:p>
            <a:r>
              <a:rPr lang="tr-TR" sz="2000" b="1" dirty="0"/>
              <a:t>Ayrıca bu çalışmada; </a:t>
            </a:r>
            <a:r>
              <a:rPr lang="tr-TR" sz="2000" b="1" dirty="0">
                <a:highlight>
                  <a:srgbClr val="000080"/>
                </a:highlight>
              </a:rPr>
              <a:t>kimlerle, ne zaman, ne kadar zaman, nasıl, hangi çalışmalarda bulunulacağının önceden belirlenmesinin yanında, gelir ve giderlerin ne kadar olacağının da net bir şekilde tanımlanıp planlanması gerekir.</a:t>
            </a:r>
          </a:p>
        </p:txBody>
      </p:sp>
    </p:spTree>
    <p:extLst>
      <p:ext uri="{BB962C8B-B14F-4D97-AF65-F5344CB8AC3E}">
        <p14:creationId xmlns:p14="http://schemas.microsoft.com/office/powerpoint/2010/main" val="4460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E1E2F6-5430-100A-3967-1BAB2F54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7318"/>
            <a:ext cx="7886700" cy="1325563"/>
          </a:xfrm>
        </p:spPr>
        <p:txBody>
          <a:bodyPr/>
          <a:lstStyle/>
          <a:p>
            <a:r>
              <a:rPr lang="tr-TR" dirty="0"/>
              <a:t>PROJE YAPMANIN AMACI NEDİR?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9E25E4-A13B-9476-7E50-3EFC745D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16" y="1113182"/>
            <a:ext cx="8354667" cy="5035827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*Araştırmayı alışkanlık haline getirmek *</a:t>
            </a:r>
          </a:p>
          <a:p>
            <a:r>
              <a:rPr lang="tr-TR" dirty="0"/>
              <a:t>Yeni teknolojileri algılayabilme ve kullanabilme *Keşfedici, yapıcı ve eleştirel düşünme becerisini kazandırma </a:t>
            </a:r>
          </a:p>
          <a:p>
            <a:r>
              <a:rPr lang="tr-TR" dirty="0"/>
              <a:t>*Soru sorma, gözlem yapma ve yargılara vararak bilimsel düşünme becerisi kazandırma </a:t>
            </a:r>
          </a:p>
          <a:p>
            <a:r>
              <a:rPr lang="tr-TR" dirty="0"/>
              <a:t>*Toplanan verileri yorumlama, karşılaştırma ve eleştirme becerisi kazandırma </a:t>
            </a:r>
          </a:p>
          <a:p>
            <a:r>
              <a:rPr lang="tr-TR" dirty="0"/>
              <a:t>*Verileri doğru ve amaca uygun olarak değerlendirme *Araştırma sonuçlarını yaptıkları gözlem, karşılaştıkları çeşitli sorun ve düşünceleri açıklamada kullanma</a:t>
            </a:r>
          </a:p>
          <a:p>
            <a:r>
              <a:rPr lang="tr-TR" dirty="0"/>
              <a:t> *Akademik dürüstlük ilkelerine uygun davranmayı ve bunu alışkanlık haline getirmeyi amaçlar.</a:t>
            </a:r>
          </a:p>
        </p:txBody>
      </p:sp>
      <p:sp>
        <p:nvSpPr>
          <p:cNvPr id="6" name="Yıldız: 5 Nokta 5">
            <a:extLst>
              <a:ext uri="{FF2B5EF4-FFF2-40B4-BE49-F238E27FC236}">
                <a16:creationId xmlns:a16="http://schemas.microsoft.com/office/drawing/2014/main" id="{DCB6989C-53E3-AE43-0E74-DB17BBEE0D04}"/>
              </a:ext>
            </a:extLst>
          </p:cNvPr>
          <p:cNvSpPr/>
          <p:nvPr/>
        </p:nvSpPr>
        <p:spPr>
          <a:xfrm>
            <a:off x="6520069" y="1113182"/>
            <a:ext cx="914400" cy="914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ıldız: 5 Nokta 6">
            <a:extLst>
              <a:ext uri="{FF2B5EF4-FFF2-40B4-BE49-F238E27FC236}">
                <a16:creationId xmlns:a16="http://schemas.microsoft.com/office/drawing/2014/main" id="{8146D28E-CC86-AE7E-D3CB-5B67AA2D41B2}"/>
              </a:ext>
            </a:extLst>
          </p:cNvPr>
          <p:cNvSpPr/>
          <p:nvPr/>
        </p:nvSpPr>
        <p:spPr>
          <a:xfrm>
            <a:off x="8222973" y="2514600"/>
            <a:ext cx="914400" cy="914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ıldız: 5 Nokta 7">
            <a:extLst>
              <a:ext uri="{FF2B5EF4-FFF2-40B4-BE49-F238E27FC236}">
                <a16:creationId xmlns:a16="http://schemas.microsoft.com/office/drawing/2014/main" id="{62B2F025-3150-90F4-CE3E-CF096DA0691E}"/>
              </a:ext>
            </a:extLst>
          </p:cNvPr>
          <p:cNvSpPr/>
          <p:nvPr/>
        </p:nvSpPr>
        <p:spPr>
          <a:xfrm>
            <a:off x="7856881" y="4373218"/>
            <a:ext cx="914400" cy="9144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6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B0F27B-6123-9B75-4447-0AABBB30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YAPMANIN BASAMAKLARI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4E9555-76AA-01A7-17FE-1AC79FA39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772879"/>
          </a:xfrm>
        </p:spPr>
        <p:txBody>
          <a:bodyPr/>
          <a:lstStyle/>
          <a:p>
            <a:r>
              <a:rPr lang="tr-TR" dirty="0"/>
              <a:t>1-PROJENİN KONUSUNU SEÇMEK</a:t>
            </a:r>
          </a:p>
          <a:p>
            <a:r>
              <a:rPr lang="tr-TR" dirty="0"/>
              <a:t>2-BİLGİ TOPLAMAK</a:t>
            </a:r>
          </a:p>
          <a:p>
            <a:r>
              <a:rPr lang="tr-TR" dirty="0"/>
              <a:t>3-BİLİMSEL YÖNTEM BELİRLEMEK</a:t>
            </a:r>
          </a:p>
          <a:p>
            <a:r>
              <a:rPr lang="tr-TR" dirty="0"/>
              <a:t>4-DENEY YAPMAK VE SONUÇLARI KAYDETMEK</a:t>
            </a:r>
          </a:p>
          <a:p>
            <a:r>
              <a:rPr lang="tr-TR" dirty="0"/>
              <a:t>5-RAPOR YAZMA  </a:t>
            </a:r>
          </a:p>
        </p:txBody>
      </p:sp>
    </p:spTree>
    <p:extLst>
      <p:ext uri="{BB962C8B-B14F-4D97-AF65-F5344CB8AC3E}">
        <p14:creationId xmlns:p14="http://schemas.microsoft.com/office/powerpoint/2010/main" val="417593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239</Words>
  <Application>Microsoft Office PowerPoint</Application>
  <PresentationFormat>Ekran Gösterisi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inherit</vt:lpstr>
      <vt:lpstr>Office Teması</vt:lpstr>
      <vt:lpstr>PowerPoint Sunusu</vt:lpstr>
      <vt:lpstr>DESTEK KAPSAMI</vt:lpstr>
      <vt:lpstr>PowerPoint Sunusu</vt:lpstr>
      <vt:lpstr>PROJE YAPMANIN AMACI NEDİR? </vt:lpstr>
      <vt:lpstr>PROJE YAPMANIN BASAMAKLARI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İLKAY PEKER</dc:creator>
  <cp:lastModifiedBy>Gazi</cp:lastModifiedBy>
  <cp:revision>2</cp:revision>
  <dcterms:created xsi:type="dcterms:W3CDTF">2023-03-14T08:36:23Z</dcterms:created>
  <dcterms:modified xsi:type="dcterms:W3CDTF">2023-05-24T05:39:37Z</dcterms:modified>
</cp:coreProperties>
</file>