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74" r:id="rId4"/>
    <p:sldId id="258" r:id="rId5"/>
    <p:sldId id="265" r:id="rId6"/>
    <p:sldId id="285" r:id="rId7"/>
    <p:sldId id="279" r:id="rId8"/>
    <p:sldId id="259" r:id="rId9"/>
    <p:sldId id="267" r:id="rId10"/>
    <p:sldId id="283" r:id="rId11"/>
    <p:sldId id="280" r:id="rId12"/>
    <p:sldId id="260" r:id="rId13"/>
    <p:sldId id="284" r:id="rId14"/>
    <p:sldId id="273" r:id="rId15"/>
    <p:sldId id="272" r:id="rId16"/>
    <p:sldId id="281" r:id="rId17"/>
    <p:sldId id="282" r:id="rId18"/>
    <p:sldId id="277" r:id="rId19"/>
    <p:sldId id="262" r:id="rId20"/>
    <p:sldId id="278" r:id="rId21"/>
    <p:sldId id="263" r:id="rId22"/>
    <p:sldId id="28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75"/>
    <a:srgbClr val="85A5B0"/>
    <a:srgbClr val="7F8FA9"/>
    <a:srgbClr val="284D70"/>
    <a:srgbClr val="98BAE8"/>
    <a:srgbClr val="E8EEF1"/>
    <a:srgbClr val="4B6FED"/>
    <a:srgbClr val="EFEFEF"/>
    <a:srgbClr val="9EC4E6"/>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260F5F-885B-4C97-B4B0-C282085423F5}" v="670" dt="2021-12-22T12:40:17.559"/>
    <p1510:client id="{28CCE277-B4A8-41C8-9BAA-5FBA7ED7054D}" v="5355" dt="2021-12-22T11:23:35.320"/>
    <p1510:client id="{A695EB74-1765-4DA4-9C49-74BE3FE7E792}" v="436" dt="2021-12-22T13:07:20.907"/>
    <p1510:client id="{D91666E2-02C1-0035-8370-5EB0E9AC3C5D}" v="39" dt="2021-12-22T11:58:40.885"/>
    <p1510:client id="{F2C44D95-2CB4-7AB1-D59E-BEA60773A3E9}" v="5" dt="2021-12-22T11:14:34.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ata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21.svg"/><Relationship Id="rId1" Type="http://schemas.openxmlformats.org/officeDocument/2006/relationships/image" Target="../media/image12.png"/><Relationship Id="rId6" Type="http://schemas.openxmlformats.org/officeDocument/2006/relationships/image" Target="../media/image25.svg"/><Relationship Id="rId5" Type="http://schemas.openxmlformats.org/officeDocument/2006/relationships/image" Target="../media/image1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21.svg"/><Relationship Id="rId1" Type="http://schemas.openxmlformats.org/officeDocument/2006/relationships/image" Target="../media/image12.png"/><Relationship Id="rId6" Type="http://schemas.openxmlformats.org/officeDocument/2006/relationships/image" Target="../media/image25.svg"/><Relationship Id="rId5" Type="http://schemas.openxmlformats.org/officeDocument/2006/relationships/image" Target="../media/image1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5FEF8-977C-4B73-978E-B814FDA0B15C}" type="doc">
      <dgm:prSet loTypeId="urn:microsoft.com/office/officeart/2018/5/layout/IconCircleLabelList" loCatId="icon" qsTypeId="urn:microsoft.com/office/officeart/2005/8/quickstyle/simple1" qsCatId="simple" csTypeId="urn:microsoft.com/office/officeart/2018/5/colors/Iconchunking_neutralicon_accent0_3" csCatId="mainScheme" phldr="1"/>
      <dgm:spPr/>
      <dgm:t>
        <a:bodyPr/>
        <a:lstStyle/>
        <a:p>
          <a:endParaRPr lang="en-US"/>
        </a:p>
      </dgm:t>
    </dgm:pt>
    <dgm:pt modelId="{6E58471D-F047-4568-8BCA-C6FFFDF30DAC}">
      <dgm:prSet/>
      <dgm:spPr/>
      <dgm:t>
        <a:bodyPr/>
        <a:lstStyle/>
        <a:p>
          <a:pPr>
            <a:defRPr cap="all"/>
          </a:pPr>
          <a:r>
            <a:rPr lang="tr-TR"/>
            <a:t>Değerlendirme </a:t>
          </a:r>
          <a:endParaRPr lang="en-US"/>
        </a:p>
      </dgm:t>
    </dgm:pt>
    <dgm:pt modelId="{98DABF99-76DF-4DAC-9CA3-A75103707981}" type="parTrans" cxnId="{E00483E6-46AF-4139-88AB-8A99E39EC977}">
      <dgm:prSet/>
      <dgm:spPr/>
      <dgm:t>
        <a:bodyPr/>
        <a:lstStyle/>
        <a:p>
          <a:endParaRPr lang="en-US"/>
        </a:p>
      </dgm:t>
    </dgm:pt>
    <dgm:pt modelId="{6723C475-DB7A-448D-B8A4-070260172AE4}" type="sibTrans" cxnId="{E00483E6-46AF-4139-88AB-8A99E39EC977}">
      <dgm:prSet/>
      <dgm:spPr/>
      <dgm:t>
        <a:bodyPr/>
        <a:lstStyle/>
        <a:p>
          <a:endParaRPr lang="en-US"/>
        </a:p>
      </dgm:t>
    </dgm:pt>
    <dgm:pt modelId="{CD2396FF-B696-4C47-9E62-67B9F7F28220}">
      <dgm:prSet/>
      <dgm:spPr/>
      <dgm:t>
        <a:bodyPr/>
        <a:lstStyle/>
        <a:p>
          <a:pPr>
            <a:defRPr cap="all"/>
          </a:pPr>
          <a:r>
            <a:rPr lang="tr-TR"/>
            <a:t>İyileştirme</a:t>
          </a:r>
          <a:endParaRPr lang="en-US"/>
        </a:p>
      </dgm:t>
    </dgm:pt>
    <dgm:pt modelId="{DE7CDD23-499B-452D-AA2A-3C7E9346C06A}" type="parTrans" cxnId="{63A89ED0-A6A2-4B34-A89B-CD3CABF71FA7}">
      <dgm:prSet/>
      <dgm:spPr/>
      <dgm:t>
        <a:bodyPr/>
        <a:lstStyle/>
        <a:p>
          <a:endParaRPr lang="en-US"/>
        </a:p>
      </dgm:t>
    </dgm:pt>
    <dgm:pt modelId="{6AFCD86C-ACAA-45F6-825E-9B9327BD368B}" type="sibTrans" cxnId="{63A89ED0-A6A2-4B34-A89B-CD3CABF71FA7}">
      <dgm:prSet/>
      <dgm:spPr/>
      <dgm:t>
        <a:bodyPr/>
        <a:lstStyle/>
        <a:p>
          <a:endParaRPr lang="en-US"/>
        </a:p>
      </dgm:t>
    </dgm:pt>
    <dgm:pt modelId="{9AA62CC2-B37E-4333-AE1E-D5EE3CABF967}">
      <dgm:prSet/>
      <dgm:spPr/>
      <dgm:t>
        <a:bodyPr/>
        <a:lstStyle/>
        <a:p>
          <a:pPr>
            <a:defRPr cap="all"/>
          </a:pPr>
          <a:r>
            <a:rPr lang="tr-TR" dirty="0"/>
            <a:t>Paydaş Katılımı</a:t>
          </a:r>
          <a:endParaRPr lang="en-US" dirty="0"/>
        </a:p>
      </dgm:t>
    </dgm:pt>
    <dgm:pt modelId="{CF33593D-AB0B-4345-849D-9CBFE96244AD}" type="parTrans" cxnId="{A6B1A45E-B3B9-424C-82C3-9F4BA7D88DF3}">
      <dgm:prSet/>
      <dgm:spPr/>
      <dgm:t>
        <a:bodyPr/>
        <a:lstStyle/>
        <a:p>
          <a:endParaRPr lang="en-US"/>
        </a:p>
      </dgm:t>
    </dgm:pt>
    <dgm:pt modelId="{742CB52F-7639-4599-8D6E-E6B345FE1401}" type="sibTrans" cxnId="{A6B1A45E-B3B9-424C-82C3-9F4BA7D88DF3}">
      <dgm:prSet/>
      <dgm:spPr/>
      <dgm:t>
        <a:bodyPr/>
        <a:lstStyle/>
        <a:p>
          <a:endParaRPr lang="en-US"/>
        </a:p>
      </dgm:t>
    </dgm:pt>
    <dgm:pt modelId="{C77C22A9-CE45-46BF-89B6-2500DC27F846}">
      <dgm:prSet/>
      <dgm:spPr/>
      <dgm:t>
        <a:bodyPr/>
        <a:lstStyle/>
        <a:p>
          <a:pPr>
            <a:defRPr cap="all"/>
          </a:pPr>
          <a:r>
            <a:rPr lang="tr-TR"/>
            <a:t>Politika ve Stratejik Hedefler</a:t>
          </a:r>
          <a:endParaRPr lang="en-US"/>
        </a:p>
      </dgm:t>
    </dgm:pt>
    <dgm:pt modelId="{E65ABA73-FFDA-41C6-8656-51F841705576}" type="parTrans" cxnId="{70A42914-768C-495D-AEFE-75EE3D9D38AD}">
      <dgm:prSet/>
      <dgm:spPr/>
      <dgm:t>
        <a:bodyPr/>
        <a:lstStyle/>
        <a:p>
          <a:endParaRPr lang="en-US"/>
        </a:p>
      </dgm:t>
    </dgm:pt>
    <dgm:pt modelId="{B1EEEC67-7E20-4C6F-A151-D5AA35A38336}" type="sibTrans" cxnId="{70A42914-768C-495D-AEFE-75EE3D9D38AD}">
      <dgm:prSet/>
      <dgm:spPr/>
      <dgm:t>
        <a:bodyPr/>
        <a:lstStyle/>
        <a:p>
          <a:endParaRPr lang="en-US"/>
        </a:p>
      </dgm:t>
    </dgm:pt>
    <dgm:pt modelId="{8CA617FA-66C4-466E-938A-DB78A2BD7D56}">
      <dgm:prSet/>
      <dgm:spPr/>
      <dgm:t>
        <a:bodyPr/>
        <a:lstStyle/>
        <a:p>
          <a:pPr>
            <a:defRPr cap="all"/>
          </a:pPr>
          <a:r>
            <a:rPr lang="tr-TR"/>
            <a:t>Akreditasyon</a:t>
          </a:r>
          <a:endParaRPr lang="en-US"/>
        </a:p>
      </dgm:t>
    </dgm:pt>
    <dgm:pt modelId="{89901F4F-12A9-4CBF-BE77-9AB5CEAF4979}" type="parTrans" cxnId="{C72A1275-9A1A-4DA4-AA4C-D38CE2251CAB}">
      <dgm:prSet/>
      <dgm:spPr/>
      <dgm:t>
        <a:bodyPr/>
        <a:lstStyle/>
        <a:p>
          <a:endParaRPr lang="en-US"/>
        </a:p>
      </dgm:t>
    </dgm:pt>
    <dgm:pt modelId="{57087FAC-7B33-4948-B451-8594B6527946}" type="sibTrans" cxnId="{C72A1275-9A1A-4DA4-AA4C-D38CE2251CAB}">
      <dgm:prSet/>
      <dgm:spPr/>
      <dgm:t>
        <a:bodyPr/>
        <a:lstStyle/>
        <a:p>
          <a:endParaRPr lang="en-US"/>
        </a:p>
      </dgm:t>
    </dgm:pt>
    <dgm:pt modelId="{F5B2051B-D7E2-43AE-A696-2138E8442442}">
      <dgm:prSet/>
      <dgm:spPr/>
      <dgm:t>
        <a:bodyPr/>
        <a:lstStyle/>
        <a:p>
          <a:pPr>
            <a:defRPr cap="all"/>
          </a:pPr>
          <a:r>
            <a:rPr lang="tr-TR"/>
            <a:t>Kalite Kültürünü Yaygınlaştırma</a:t>
          </a:r>
          <a:endParaRPr lang="en-US"/>
        </a:p>
      </dgm:t>
    </dgm:pt>
    <dgm:pt modelId="{B11A1B54-87BB-4333-AC09-877C1DD88828}" type="parTrans" cxnId="{4A81D2F8-FFCC-466B-A3E2-B8F283682D1F}">
      <dgm:prSet/>
      <dgm:spPr/>
      <dgm:t>
        <a:bodyPr/>
        <a:lstStyle/>
        <a:p>
          <a:endParaRPr lang="en-US"/>
        </a:p>
      </dgm:t>
    </dgm:pt>
    <dgm:pt modelId="{04267D9D-916C-4740-B6ED-5BFB27F31CF8}" type="sibTrans" cxnId="{4A81D2F8-FFCC-466B-A3E2-B8F283682D1F}">
      <dgm:prSet/>
      <dgm:spPr/>
      <dgm:t>
        <a:bodyPr/>
        <a:lstStyle/>
        <a:p>
          <a:endParaRPr lang="en-US"/>
        </a:p>
      </dgm:t>
    </dgm:pt>
    <dgm:pt modelId="{C6A1366F-99B6-4CC4-B631-094E27AC478A}" type="pres">
      <dgm:prSet presAssocID="{4B75FEF8-977C-4B73-978E-B814FDA0B15C}" presName="root" presStyleCnt="0">
        <dgm:presLayoutVars>
          <dgm:dir/>
          <dgm:resizeHandles val="exact"/>
        </dgm:presLayoutVars>
      </dgm:prSet>
      <dgm:spPr/>
      <dgm:t>
        <a:bodyPr/>
        <a:lstStyle/>
        <a:p>
          <a:endParaRPr lang="en-US"/>
        </a:p>
      </dgm:t>
    </dgm:pt>
    <dgm:pt modelId="{5224FC4C-D698-4E77-861D-377283137DEC}" type="pres">
      <dgm:prSet presAssocID="{6E58471D-F047-4568-8BCA-C6FFFDF30DAC}" presName="compNode" presStyleCnt="0"/>
      <dgm:spPr/>
    </dgm:pt>
    <dgm:pt modelId="{5948FAE5-20E8-406E-95A4-E2AA1CAABA6F}" type="pres">
      <dgm:prSet presAssocID="{6E58471D-F047-4568-8BCA-C6FFFDF30DAC}" presName="iconBgRect" presStyleLbl="bgShp" presStyleIdx="0" presStyleCnt="6"/>
      <dgm:spPr/>
    </dgm:pt>
    <dgm:pt modelId="{9DAAB8E7-F90D-41A1-8CCE-80E14157A60F}" type="pres">
      <dgm:prSet presAssocID="{6E58471D-F047-4568-8BCA-C6FFFDF30DAC}"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Onay işareti"/>
        </a:ext>
      </dgm:extLst>
    </dgm:pt>
    <dgm:pt modelId="{13D773BF-5122-4D95-BDB4-E2BB2281B067}" type="pres">
      <dgm:prSet presAssocID="{6E58471D-F047-4568-8BCA-C6FFFDF30DAC}" presName="spaceRect" presStyleCnt="0"/>
      <dgm:spPr/>
    </dgm:pt>
    <dgm:pt modelId="{5E7ADCAE-CB09-45DA-A3F1-851FAC32F4EB}" type="pres">
      <dgm:prSet presAssocID="{6E58471D-F047-4568-8BCA-C6FFFDF30DAC}" presName="textRect" presStyleLbl="revTx" presStyleIdx="0" presStyleCnt="6">
        <dgm:presLayoutVars>
          <dgm:chMax val="1"/>
          <dgm:chPref val="1"/>
        </dgm:presLayoutVars>
      </dgm:prSet>
      <dgm:spPr/>
      <dgm:t>
        <a:bodyPr/>
        <a:lstStyle/>
        <a:p>
          <a:endParaRPr lang="en-US"/>
        </a:p>
      </dgm:t>
    </dgm:pt>
    <dgm:pt modelId="{71F570B8-710B-4E38-8E6D-4B6F5EB0EC0D}" type="pres">
      <dgm:prSet presAssocID="{6723C475-DB7A-448D-B8A4-070260172AE4}" presName="sibTrans" presStyleCnt="0"/>
      <dgm:spPr/>
    </dgm:pt>
    <dgm:pt modelId="{DC6B286F-A676-4064-A341-B6A8449218A7}" type="pres">
      <dgm:prSet presAssocID="{CD2396FF-B696-4C47-9E62-67B9F7F28220}" presName="compNode" presStyleCnt="0"/>
      <dgm:spPr/>
    </dgm:pt>
    <dgm:pt modelId="{705DC5D3-AE64-487F-9BC1-0D7CD89BC34D}" type="pres">
      <dgm:prSet presAssocID="{CD2396FF-B696-4C47-9E62-67B9F7F28220}" presName="iconBgRect" presStyleLbl="bgShp" presStyleIdx="1" presStyleCnt="6"/>
      <dgm:spPr/>
    </dgm:pt>
    <dgm:pt modelId="{10FF9416-B8FB-4937-8D9D-7B506F97B02C}" type="pres">
      <dgm:prSet presAssocID="{CD2396FF-B696-4C47-9E62-67B9F7F28220}"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itki"/>
        </a:ext>
      </dgm:extLst>
    </dgm:pt>
    <dgm:pt modelId="{C107203F-AC32-422E-89C2-F4492B282024}" type="pres">
      <dgm:prSet presAssocID="{CD2396FF-B696-4C47-9E62-67B9F7F28220}" presName="spaceRect" presStyleCnt="0"/>
      <dgm:spPr/>
    </dgm:pt>
    <dgm:pt modelId="{F53C561F-CD99-4020-AB2F-6B445EF4C0EA}" type="pres">
      <dgm:prSet presAssocID="{CD2396FF-B696-4C47-9E62-67B9F7F28220}" presName="textRect" presStyleLbl="revTx" presStyleIdx="1" presStyleCnt="6">
        <dgm:presLayoutVars>
          <dgm:chMax val="1"/>
          <dgm:chPref val="1"/>
        </dgm:presLayoutVars>
      </dgm:prSet>
      <dgm:spPr/>
      <dgm:t>
        <a:bodyPr/>
        <a:lstStyle/>
        <a:p>
          <a:endParaRPr lang="en-US"/>
        </a:p>
      </dgm:t>
    </dgm:pt>
    <dgm:pt modelId="{3EEC3FA8-291F-4874-B39E-42E19FBF015C}" type="pres">
      <dgm:prSet presAssocID="{6AFCD86C-ACAA-45F6-825E-9B9327BD368B}" presName="sibTrans" presStyleCnt="0"/>
      <dgm:spPr/>
    </dgm:pt>
    <dgm:pt modelId="{20F29BEE-0939-405C-B8BA-E8E9327D1BA8}" type="pres">
      <dgm:prSet presAssocID="{9AA62CC2-B37E-4333-AE1E-D5EE3CABF967}" presName="compNode" presStyleCnt="0"/>
      <dgm:spPr/>
    </dgm:pt>
    <dgm:pt modelId="{1E17A496-6020-4BD4-B058-6BB3144F3E1C}" type="pres">
      <dgm:prSet presAssocID="{9AA62CC2-B37E-4333-AE1E-D5EE3CABF967}" presName="iconBgRect" presStyleLbl="bgShp" presStyleIdx="2" presStyleCnt="6"/>
      <dgm:spPr/>
    </dgm:pt>
    <dgm:pt modelId="{585EF1C5-2D83-4E2B-8AFE-4730A9E90ED4}" type="pres">
      <dgm:prSet presAssocID="{9AA62CC2-B37E-4333-AE1E-D5EE3CABF967}"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Kullanıcılar"/>
        </a:ext>
      </dgm:extLst>
    </dgm:pt>
    <dgm:pt modelId="{04860258-D396-4354-BB98-FD67DA9781DF}" type="pres">
      <dgm:prSet presAssocID="{9AA62CC2-B37E-4333-AE1E-D5EE3CABF967}" presName="spaceRect" presStyleCnt="0"/>
      <dgm:spPr/>
    </dgm:pt>
    <dgm:pt modelId="{6A38976D-9159-4C0F-995D-B4124AB35DC2}" type="pres">
      <dgm:prSet presAssocID="{9AA62CC2-B37E-4333-AE1E-D5EE3CABF967}" presName="textRect" presStyleLbl="revTx" presStyleIdx="2" presStyleCnt="6">
        <dgm:presLayoutVars>
          <dgm:chMax val="1"/>
          <dgm:chPref val="1"/>
        </dgm:presLayoutVars>
      </dgm:prSet>
      <dgm:spPr/>
      <dgm:t>
        <a:bodyPr/>
        <a:lstStyle/>
        <a:p>
          <a:endParaRPr lang="en-US"/>
        </a:p>
      </dgm:t>
    </dgm:pt>
    <dgm:pt modelId="{03F243CD-6789-46C9-BA1B-6B2B2EA31AF0}" type="pres">
      <dgm:prSet presAssocID="{742CB52F-7639-4599-8D6E-E6B345FE1401}" presName="sibTrans" presStyleCnt="0"/>
      <dgm:spPr/>
    </dgm:pt>
    <dgm:pt modelId="{1C1F1B73-338C-4B40-8FF2-4BEE1649F96C}" type="pres">
      <dgm:prSet presAssocID="{C77C22A9-CE45-46BF-89B6-2500DC27F846}" presName="compNode" presStyleCnt="0"/>
      <dgm:spPr/>
    </dgm:pt>
    <dgm:pt modelId="{379AC519-2894-46B0-A91B-BE484565E721}" type="pres">
      <dgm:prSet presAssocID="{C77C22A9-CE45-46BF-89B6-2500DC27F846}" presName="iconBgRect" presStyleLbl="bgShp" presStyleIdx="3" presStyleCnt="6"/>
      <dgm:spPr/>
    </dgm:pt>
    <dgm:pt modelId="{7CEC0D37-9CE5-48F1-A178-356F61A28298}" type="pres">
      <dgm:prSet presAssocID="{C77C22A9-CE45-46BF-89B6-2500DC27F846}"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Hedef merkezi"/>
        </a:ext>
      </dgm:extLst>
    </dgm:pt>
    <dgm:pt modelId="{2015CBBB-F013-43ED-A148-2A9AE3811D68}" type="pres">
      <dgm:prSet presAssocID="{C77C22A9-CE45-46BF-89B6-2500DC27F846}" presName="spaceRect" presStyleCnt="0"/>
      <dgm:spPr/>
    </dgm:pt>
    <dgm:pt modelId="{3C69A5F0-19AD-4230-BD07-601696853560}" type="pres">
      <dgm:prSet presAssocID="{C77C22A9-CE45-46BF-89B6-2500DC27F846}" presName="textRect" presStyleLbl="revTx" presStyleIdx="3" presStyleCnt="6">
        <dgm:presLayoutVars>
          <dgm:chMax val="1"/>
          <dgm:chPref val="1"/>
        </dgm:presLayoutVars>
      </dgm:prSet>
      <dgm:spPr/>
      <dgm:t>
        <a:bodyPr/>
        <a:lstStyle/>
        <a:p>
          <a:endParaRPr lang="en-US"/>
        </a:p>
      </dgm:t>
    </dgm:pt>
    <dgm:pt modelId="{94798D38-5ADB-4498-BB24-0DF80740FB80}" type="pres">
      <dgm:prSet presAssocID="{B1EEEC67-7E20-4C6F-A151-D5AA35A38336}" presName="sibTrans" presStyleCnt="0"/>
      <dgm:spPr/>
    </dgm:pt>
    <dgm:pt modelId="{88781800-B6CD-4201-AD04-29B1AD2C55BB}" type="pres">
      <dgm:prSet presAssocID="{8CA617FA-66C4-466E-938A-DB78A2BD7D56}" presName="compNode" presStyleCnt="0"/>
      <dgm:spPr/>
    </dgm:pt>
    <dgm:pt modelId="{26AC6E2F-B2E9-4F4E-A896-3D0E6350EC53}" type="pres">
      <dgm:prSet presAssocID="{8CA617FA-66C4-466E-938A-DB78A2BD7D56}" presName="iconBgRect" presStyleLbl="bgShp" presStyleIdx="4" presStyleCnt="6"/>
      <dgm:spPr/>
    </dgm:pt>
    <dgm:pt modelId="{070A52C2-3C31-49EF-9A12-637F37DAB6C2}" type="pres">
      <dgm:prSet presAssocID="{8CA617FA-66C4-466E-938A-DB78A2BD7D56}"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Diploma"/>
        </a:ext>
      </dgm:extLst>
    </dgm:pt>
    <dgm:pt modelId="{51049A54-0B18-4E24-A585-317A7948B84B}" type="pres">
      <dgm:prSet presAssocID="{8CA617FA-66C4-466E-938A-DB78A2BD7D56}" presName="spaceRect" presStyleCnt="0"/>
      <dgm:spPr/>
    </dgm:pt>
    <dgm:pt modelId="{04BE163D-1247-4ED7-B10F-35DC301F9AA3}" type="pres">
      <dgm:prSet presAssocID="{8CA617FA-66C4-466E-938A-DB78A2BD7D56}" presName="textRect" presStyleLbl="revTx" presStyleIdx="4" presStyleCnt="6">
        <dgm:presLayoutVars>
          <dgm:chMax val="1"/>
          <dgm:chPref val="1"/>
        </dgm:presLayoutVars>
      </dgm:prSet>
      <dgm:spPr/>
      <dgm:t>
        <a:bodyPr/>
        <a:lstStyle/>
        <a:p>
          <a:endParaRPr lang="en-US"/>
        </a:p>
      </dgm:t>
    </dgm:pt>
    <dgm:pt modelId="{9B710CE4-7481-4220-9F53-DAA9F9EA231C}" type="pres">
      <dgm:prSet presAssocID="{57087FAC-7B33-4948-B451-8594B6527946}" presName="sibTrans" presStyleCnt="0"/>
      <dgm:spPr/>
    </dgm:pt>
    <dgm:pt modelId="{C5C0A1B9-A7AF-489B-9B39-5FFD309B7F28}" type="pres">
      <dgm:prSet presAssocID="{F5B2051B-D7E2-43AE-A696-2138E8442442}" presName="compNode" presStyleCnt="0"/>
      <dgm:spPr/>
    </dgm:pt>
    <dgm:pt modelId="{5E0324EB-51A3-4C76-8E5F-487FA710CEED}" type="pres">
      <dgm:prSet presAssocID="{F5B2051B-D7E2-43AE-A696-2138E8442442}" presName="iconBgRect" presStyleLbl="bgShp" presStyleIdx="5" presStyleCnt="6"/>
      <dgm:spPr/>
    </dgm:pt>
    <dgm:pt modelId="{0B82DE6D-D738-41DB-A069-54E682D28504}" type="pres">
      <dgm:prSet presAssocID="{F5B2051B-D7E2-43AE-A696-2138E8442442}" presName="iconRect" presStyleLbl="node1" presStyleIdx="5" presStyleCnt="6"/>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Thumbs Up Sign"/>
        </a:ext>
      </dgm:extLst>
    </dgm:pt>
    <dgm:pt modelId="{47E98747-6D51-4E4D-BB41-E66B82697EED}" type="pres">
      <dgm:prSet presAssocID="{F5B2051B-D7E2-43AE-A696-2138E8442442}" presName="spaceRect" presStyleCnt="0"/>
      <dgm:spPr/>
    </dgm:pt>
    <dgm:pt modelId="{12194E84-92A7-4AC3-8FEA-DDE165B7D7AF}" type="pres">
      <dgm:prSet presAssocID="{F5B2051B-D7E2-43AE-A696-2138E8442442}" presName="textRect" presStyleLbl="revTx" presStyleIdx="5" presStyleCnt="6">
        <dgm:presLayoutVars>
          <dgm:chMax val="1"/>
          <dgm:chPref val="1"/>
        </dgm:presLayoutVars>
      </dgm:prSet>
      <dgm:spPr/>
      <dgm:t>
        <a:bodyPr/>
        <a:lstStyle/>
        <a:p>
          <a:endParaRPr lang="en-US"/>
        </a:p>
      </dgm:t>
    </dgm:pt>
  </dgm:ptLst>
  <dgm:cxnLst>
    <dgm:cxn modelId="{E00483E6-46AF-4139-88AB-8A99E39EC977}" srcId="{4B75FEF8-977C-4B73-978E-B814FDA0B15C}" destId="{6E58471D-F047-4568-8BCA-C6FFFDF30DAC}" srcOrd="0" destOrd="0" parTransId="{98DABF99-76DF-4DAC-9CA3-A75103707981}" sibTransId="{6723C475-DB7A-448D-B8A4-070260172AE4}"/>
    <dgm:cxn modelId="{4A81D2F8-FFCC-466B-A3E2-B8F283682D1F}" srcId="{4B75FEF8-977C-4B73-978E-B814FDA0B15C}" destId="{F5B2051B-D7E2-43AE-A696-2138E8442442}" srcOrd="5" destOrd="0" parTransId="{B11A1B54-87BB-4333-AC09-877C1DD88828}" sibTransId="{04267D9D-916C-4740-B6ED-5BFB27F31CF8}"/>
    <dgm:cxn modelId="{92C191F4-A4B2-494E-ACD0-CD9B15B67750}" type="presOf" srcId="{9AA62CC2-B37E-4333-AE1E-D5EE3CABF967}" destId="{6A38976D-9159-4C0F-995D-B4124AB35DC2}" srcOrd="0" destOrd="0" presId="urn:microsoft.com/office/officeart/2018/5/layout/IconCircleLabelList"/>
    <dgm:cxn modelId="{A6B1A45E-B3B9-424C-82C3-9F4BA7D88DF3}" srcId="{4B75FEF8-977C-4B73-978E-B814FDA0B15C}" destId="{9AA62CC2-B37E-4333-AE1E-D5EE3CABF967}" srcOrd="2" destOrd="0" parTransId="{CF33593D-AB0B-4345-849D-9CBFE96244AD}" sibTransId="{742CB52F-7639-4599-8D6E-E6B345FE1401}"/>
    <dgm:cxn modelId="{56425F46-7C7A-4697-AEFD-376CFAF00DE3}" type="presOf" srcId="{CD2396FF-B696-4C47-9E62-67B9F7F28220}" destId="{F53C561F-CD99-4020-AB2F-6B445EF4C0EA}" srcOrd="0" destOrd="0" presId="urn:microsoft.com/office/officeart/2018/5/layout/IconCircleLabelList"/>
    <dgm:cxn modelId="{C72A1275-9A1A-4DA4-AA4C-D38CE2251CAB}" srcId="{4B75FEF8-977C-4B73-978E-B814FDA0B15C}" destId="{8CA617FA-66C4-466E-938A-DB78A2BD7D56}" srcOrd="4" destOrd="0" parTransId="{89901F4F-12A9-4CBF-BE77-9AB5CEAF4979}" sibTransId="{57087FAC-7B33-4948-B451-8594B6527946}"/>
    <dgm:cxn modelId="{37A94BE9-F08E-4BEA-B740-42FB9E1D69E5}" type="presOf" srcId="{4B75FEF8-977C-4B73-978E-B814FDA0B15C}" destId="{C6A1366F-99B6-4CC4-B631-094E27AC478A}" srcOrd="0" destOrd="0" presId="urn:microsoft.com/office/officeart/2018/5/layout/IconCircleLabelList"/>
    <dgm:cxn modelId="{2B7AC115-5D3E-4B1B-8F5E-627A558DF49F}" type="presOf" srcId="{F5B2051B-D7E2-43AE-A696-2138E8442442}" destId="{12194E84-92A7-4AC3-8FEA-DDE165B7D7AF}" srcOrd="0" destOrd="0" presId="urn:microsoft.com/office/officeart/2018/5/layout/IconCircleLabelList"/>
    <dgm:cxn modelId="{280F0596-B1AA-4EA2-9659-878AA869AA72}" type="presOf" srcId="{8CA617FA-66C4-466E-938A-DB78A2BD7D56}" destId="{04BE163D-1247-4ED7-B10F-35DC301F9AA3}" srcOrd="0" destOrd="0" presId="urn:microsoft.com/office/officeart/2018/5/layout/IconCircleLabelList"/>
    <dgm:cxn modelId="{9B051737-B104-47B1-BF04-501E502277E2}" type="presOf" srcId="{6E58471D-F047-4568-8BCA-C6FFFDF30DAC}" destId="{5E7ADCAE-CB09-45DA-A3F1-851FAC32F4EB}" srcOrd="0" destOrd="0" presId="urn:microsoft.com/office/officeart/2018/5/layout/IconCircleLabelList"/>
    <dgm:cxn modelId="{ECE4E979-9C50-4E48-A8BD-B1A0648EB7A5}" type="presOf" srcId="{C77C22A9-CE45-46BF-89B6-2500DC27F846}" destId="{3C69A5F0-19AD-4230-BD07-601696853560}" srcOrd="0" destOrd="0" presId="urn:microsoft.com/office/officeart/2018/5/layout/IconCircleLabelList"/>
    <dgm:cxn modelId="{70A42914-768C-495D-AEFE-75EE3D9D38AD}" srcId="{4B75FEF8-977C-4B73-978E-B814FDA0B15C}" destId="{C77C22A9-CE45-46BF-89B6-2500DC27F846}" srcOrd="3" destOrd="0" parTransId="{E65ABA73-FFDA-41C6-8656-51F841705576}" sibTransId="{B1EEEC67-7E20-4C6F-A151-D5AA35A38336}"/>
    <dgm:cxn modelId="{63A89ED0-A6A2-4B34-A89B-CD3CABF71FA7}" srcId="{4B75FEF8-977C-4B73-978E-B814FDA0B15C}" destId="{CD2396FF-B696-4C47-9E62-67B9F7F28220}" srcOrd="1" destOrd="0" parTransId="{DE7CDD23-499B-452D-AA2A-3C7E9346C06A}" sibTransId="{6AFCD86C-ACAA-45F6-825E-9B9327BD368B}"/>
    <dgm:cxn modelId="{BDB7755E-B67A-4872-ABE8-48BAE816EF6B}" type="presParOf" srcId="{C6A1366F-99B6-4CC4-B631-094E27AC478A}" destId="{5224FC4C-D698-4E77-861D-377283137DEC}" srcOrd="0" destOrd="0" presId="urn:microsoft.com/office/officeart/2018/5/layout/IconCircleLabelList"/>
    <dgm:cxn modelId="{1E9D5548-67E3-4AA6-A61F-036E90DEAD85}" type="presParOf" srcId="{5224FC4C-D698-4E77-861D-377283137DEC}" destId="{5948FAE5-20E8-406E-95A4-E2AA1CAABA6F}" srcOrd="0" destOrd="0" presId="urn:microsoft.com/office/officeart/2018/5/layout/IconCircleLabelList"/>
    <dgm:cxn modelId="{A66A20DA-EADB-4F2F-B4AD-FC741B997A7E}" type="presParOf" srcId="{5224FC4C-D698-4E77-861D-377283137DEC}" destId="{9DAAB8E7-F90D-41A1-8CCE-80E14157A60F}" srcOrd="1" destOrd="0" presId="urn:microsoft.com/office/officeart/2018/5/layout/IconCircleLabelList"/>
    <dgm:cxn modelId="{46CE6B11-9ED8-4E5C-A149-0554ED3702C3}" type="presParOf" srcId="{5224FC4C-D698-4E77-861D-377283137DEC}" destId="{13D773BF-5122-4D95-BDB4-E2BB2281B067}" srcOrd="2" destOrd="0" presId="urn:microsoft.com/office/officeart/2018/5/layout/IconCircleLabelList"/>
    <dgm:cxn modelId="{55D56D5F-F816-46FF-9F78-E28E21F4AF49}" type="presParOf" srcId="{5224FC4C-D698-4E77-861D-377283137DEC}" destId="{5E7ADCAE-CB09-45DA-A3F1-851FAC32F4EB}" srcOrd="3" destOrd="0" presId="urn:microsoft.com/office/officeart/2018/5/layout/IconCircleLabelList"/>
    <dgm:cxn modelId="{39C4C86E-6BCF-4A75-8C78-76F7099E685D}" type="presParOf" srcId="{C6A1366F-99B6-4CC4-B631-094E27AC478A}" destId="{71F570B8-710B-4E38-8E6D-4B6F5EB0EC0D}" srcOrd="1" destOrd="0" presId="urn:microsoft.com/office/officeart/2018/5/layout/IconCircleLabelList"/>
    <dgm:cxn modelId="{924D4B81-484D-40FE-99A2-0C79C5310588}" type="presParOf" srcId="{C6A1366F-99B6-4CC4-B631-094E27AC478A}" destId="{DC6B286F-A676-4064-A341-B6A8449218A7}" srcOrd="2" destOrd="0" presId="urn:microsoft.com/office/officeart/2018/5/layout/IconCircleLabelList"/>
    <dgm:cxn modelId="{82D1943E-6325-446B-A2AF-0CFD7FBF4D99}" type="presParOf" srcId="{DC6B286F-A676-4064-A341-B6A8449218A7}" destId="{705DC5D3-AE64-487F-9BC1-0D7CD89BC34D}" srcOrd="0" destOrd="0" presId="urn:microsoft.com/office/officeart/2018/5/layout/IconCircleLabelList"/>
    <dgm:cxn modelId="{A70F5C9B-03C4-4CD6-A850-803510051D52}" type="presParOf" srcId="{DC6B286F-A676-4064-A341-B6A8449218A7}" destId="{10FF9416-B8FB-4937-8D9D-7B506F97B02C}" srcOrd="1" destOrd="0" presId="urn:microsoft.com/office/officeart/2018/5/layout/IconCircleLabelList"/>
    <dgm:cxn modelId="{DF22EA6D-96E6-4F04-8C66-B98D0F3EC12A}" type="presParOf" srcId="{DC6B286F-A676-4064-A341-B6A8449218A7}" destId="{C107203F-AC32-422E-89C2-F4492B282024}" srcOrd="2" destOrd="0" presId="urn:microsoft.com/office/officeart/2018/5/layout/IconCircleLabelList"/>
    <dgm:cxn modelId="{E44A8873-DAF9-42ED-B79F-0EA8699AA755}" type="presParOf" srcId="{DC6B286F-A676-4064-A341-B6A8449218A7}" destId="{F53C561F-CD99-4020-AB2F-6B445EF4C0EA}" srcOrd="3" destOrd="0" presId="urn:microsoft.com/office/officeart/2018/5/layout/IconCircleLabelList"/>
    <dgm:cxn modelId="{5A66B9E6-B542-4A9A-B57A-76E0EF620239}" type="presParOf" srcId="{C6A1366F-99B6-4CC4-B631-094E27AC478A}" destId="{3EEC3FA8-291F-4874-B39E-42E19FBF015C}" srcOrd="3" destOrd="0" presId="urn:microsoft.com/office/officeart/2018/5/layout/IconCircleLabelList"/>
    <dgm:cxn modelId="{C14EA2ED-7995-4CB0-9AD7-1FD6E3967BD7}" type="presParOf" srcId="{C6A1366F-99B6-4CC4-B631-094E27AC478A}" destId="{20F29BEE-0939-405C-B8BA-E8E9327D1BA8}" srcOrd="4" destOrd="0" presId="urn:microsoft.com/office/officeart/2018/5/layout/IconCircleLabelList"/>
    <dgm:cxn modelId="{5D64FAD8-FFA3-4E68-9AA7-BFA5360ED6EF}" type="presParOf" srcId="{20F29BEE-0939-405C-B8BA-E8E9327D1BA8}" destId="{1E17A496-6020-4BD4-B058-6BB3144F3E1C}" srcOrd="0" destOrd="0" presId="urn:microsoft.com/office/officeart/2018/5/layout/IconCircleLabelList"/>
    <dgm:cxn modelId="{E2961AFF-BF97-4A57-9C55-FC6091CD9925}" type="presParOf" srcId="{20F29BEE-0939-405C-B8BA-E8E9327D1BA8}" destId="{585EF1C5-2D83-4E2B-8AFE-4730A9E90ED4}" srcOrd="1" destOrd="0" presId="urn:microsoft.com/office/officeart/2018/5/layout/IconCircleLabelList"/>
    <dgm:cxn modelId="{19E7B275-9B56-408A-B64D-29FBCC8C6798}" type="presParOf" srcId="{20F29BEE-0939-405C-B8BA-E8E9327D1BA8}" destId="{04860258-D396-4354-BB98-FD67DA9781DF}" srcOrd="2" destOrd="0" presId="urn:microsoft.com/office/officeart/2018/5/layout/IconCircleLabelList"/>
    <dgm:cxn modelId="{A2CC2D3E-19FF-4E40-92A6-FB90663C8181}" type="presParOf" srcId="{20F29BEE-0939-405C-B8BA-E8E9327D1BA8}" destId="{6A38976D-9159-4C0F-995D-B4124AB35DC2}" srcOrd="3" destOrd="0" presId="urn:microsoft.com/office/officeart/2018/5/layout/IconCircleLabelList"/>
    <dgm:cxn modelId="{4B3AC787-6090-4931-B93D-4BAB65A0E5DA}" type="presParOf" srcId="{C6A1366F-99B6-4CC4-B631-094E27AC478A}" destId="{03F243CD-6789-46C9-BA1B-6B2B2EA31AF0}" srcOrd="5" destOrd="0" presId="urn:microsoft.com/office/officeart/2018/5/layout/IconCircleLabelList"/>
    <dgm:cxn modelId="{6E6B939D-A80D-42D0-A24C-6F6BC2FE8E04}" type="presParOf" srcId="{C6A1366F-99B6-4CC4-B631-094E27AC478A}" destId="{1C1F1B73-338C-4B40-8FF2-4BEE1649F96C}" srcOrd="6" destOrd="0" presId="urn:microsoft.com/office/officeart/2018/5/layout/IconCircleLabelList"/>
    <dgm:cxn modelId="{0C6BDC31-DED2-4697-B098-65BD3E821F4D}" type="presParOf" srcId="{1C1F1B73-338C-4B40-8FF2-4BEE1649F96C}" destId="{379AC519-2894-46B0-A91B-BE484565E721}" srcOrd="0" destOrd="0" presId="urn:microsoft.com/office/officeart/2018/5/layout/IconCircleLabelList"/>
    <dgm:cxn modelId="{47160B8E-1A85-45A4-B424-0A5F8C25DCAB}" type="presParOf" srcId="{1C1F1B73-338C-4B40-8FF2-4BEE1649F96C}" destId="{7CEC0D37-9CE5-48F1-A178-356F61A28298}" srcOrd="1" destOrd="0" presId="urn:microsoft.com/office/officeart/2018/5/layout/IconCircleLabelList"/>
    <dgm:cxn modelId="{8E95F545-7559-4B8B-990A-7FBF9F29B138}" type="presParOf" srcId="{1C1F1B73-338C-4B40-8FF2-4BEE1649F96C}" destId="{2015CBBB-F013-43ED-A148-2A9AE3811D68}" srcOrd="2" destOrd="0" presId="urn:microsoft.com/office/officeart/2018/5/layout/IconCircleLabelList"/>
    <dgm:cxn modelId="{C9CD4CDB-D6E7-4B57-89D9-0421E430B2D3}" type="presParOf" srcId="{1C1F1B73-338C-4B40-8FF2-4BEE1649F96C}" destId="{3C69A5F0-19AD-4230-BD07-601696853560}" srcOrd="3" destOrd="0" presId="urn:microsoft.com/office/officeart/2018/5/layout/IconCircleLabelList"/>
    <dgm:cxn modelId="{93F18750-FB42-4444-9E26-541578170E07}" type="presParOf" srcId="{C6A1366F-99B6-4CC4-B631-094E27AC478A}" destId="{94798D38-5ADB-4498-BB24-0DF80740FB80}" srcOrd="7" destOrd="0" presId="urn:microsoft.com/office/officeart/2018/5/layout/IconCircleLabelList"/>
    <dgm:cxn modelId="{B4CCFB2A-D4DE-4FB1-BB28-0CFBAFD643CA}" type="presParOf" srcId="{C6A1366F-99B6-4CC4-B631-094E27AC478A}" destId="{88781800-B6CD-4201-AD04-29B1AD2C55BB}" srcOrd="8" destOrd="0" presId="urn:microsoft.com/office/officeart/2018/5/layout/IconCircleLabelList"/>
    <dgm:cxn modelId="{87BC7C6B-F5EA-4C2C-B3C9-C65D793674A8}" type="presParOf" srcId="{88781800-B6CD-4201-AD04-29B1AD2C55BB}" destId="{26AC6E2F-B2E9-4F4E-A896-3D0E6350EC53}" srcOrd="0" destOrd="0" presId="urn:microsoft.com/office/officeart/2018/5/layout/IconCircleLabelList"/>
    <dgm:cxn modelId="{430C037B-6A92-4FE2-8DA0-BDB3A5FBA35F}" type="presParOf" srcId="{88781800-B6CD-4201-AD04-29B1AD2C55BB}" destId="{070A52C2-3C31-49EF-9A12-637F37DAB6C2}" srcOrd="1" destOrd="0" presId="urn:microsoft.com/office/officeart/2018/5/layout/IconCircleLabelList"/>
    <dgm:cxn modelId="{943E05D6-3ACE-4855-9E01-AAD47CA37890}" type="presParOf" srcId="{88781800-B6CD-4201-AD04-29B1AD2C55BB}" destId="{51049A54-0B18-4E24-A585-317A7948B84B}" srcOrd="2" destOrd="0" presId="urn:microsoft.com/office/officeart/2018/5/layout/IconCircleLabelList"/>
    <dgm:cxn modelId="{7AD20FDC-82B5-4FC4-9A29-285E5AE46EE5}" type="presParOf" srcId="{88781800-B6CD-4201-AD04-29B1AD2C55BB}" destId="{04BE163D-1247-4ED7-B10F-35DC301F9AA3}" srcOrd="3" destOrd="0" presId="urn:microsoft.com/office/officeart/2018/5/layout/IconCircleLabelList"/>
    <dgm:cxn modelId="{4F0548F8-4BE7-413E-AFE7-3004500FF7A8}" type="presParOf" srcId="{C6A1366F-99B6-4CC4-B631-094E27AC478A}" destId="{9B710CE4-7481-4220-9F53-DAA9F9EA231C}" srcOrd="9" destOrd="0" presId="urn:microsoft.com/office/officeart/2018/5/layout/IconCircleLabelList"/>
    <dgm:cxn modelId="{4A5FCEBC-58CD-4239-80A0-43F8369695B0}" type="presParOf" srcId="{C6A1366F-99B6-4CC4-B631-094E27AC478A}" destId="{C5C0A1B9-A7AF-489B-9B39-5FFD309B7F28}" srcOrd="10" destOrd="0" presId="urn:microsoft.com/office/officeart/2018/5/layout/IconCircleLabelList"/>
    <dgm:cxn modelId="{DFF1D162-F044-4018-B604-5A93A92B7CC2}" type="presParOf" srcId="{C5C0A1B9-A7AF-489B-9B39-5FFD309B7F28}" destId="{5E0324EB-51A3-4C76-8E5F-487FA710CEED}" srcOrd="0" destOrd="0" presId="urn:microsoft.com/office/officeart/2018/5/layout/IconCircleLabelList"/>
    <dgm:cxn modelId="{42019DA9-5E97-4409-A186-87A6FDD25B9A}" type="presParOf" srcId="{C5C0A1B9-A7AF-489B-9B39-5FFD309B7F28}" destId="{0B82DE6D-D738-41DB-A069-54E682D28504}" srcOrd="1" destOrd="0" presId="urn:microsoft.com/office/officeart/2018/5/layout/IconCircleLabelList"/>
    <dgm:cxn modelId="{9B2E87D2-8CF4-4ADE-9DCA-643A56194CCB}" type="presParOf" srcId="{C5C0A1B9-A7AF-489B-9B39-5FFD309B7F28}" destId="{47E98747-6D51-4E4D-BB41-E66B82697EED}" srcOrd="2" destOrd="0" presId="urn:microsoft.com/office/officeart/2018/5/layout/IconCircleLabelList"/>
    <dgm:cxn modelId="{E1CD15C8-EB1E-4B2C-B512-BE46D7A39084}" type="presParOf" srcId="{C5C0A1B9-A7AF-489B-9B39-5FFD309B7F28}" destId="{12194E84-92A7-4AC3-8FEA-DDE165B7D7A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34DE9F-0C63-478E-88DB-D27BCCD171E6}" type="doc">
      <dgm:prSet loTypeId="urn:microsoft.com/office/officeart/2018/5/layout/IconLeafLabelList" loCatId="icon" qsTypeId="urn:microsoft.com/office/officeart/2005/8/quickstyle/simple1" qsCatId="simple" csTypeId="urn:microsoft.com/office/officeart/2005/8/colors/accent2_4" csCatId="accent2" phldr="1"/>
      <dgm:spPr/>
      <dgm:t>
        <a:bodyPr/>
        <a:lstStyle/>
        <a:p>
          <a:endParaRPr lang="en-US"/>
        </a:p>
      </dgm:t>
    </dgm:pt>
    <dgm:pt modelId="{A8171F0B-0A90-409C-860A-DBC30CC525A1}">
      <dgm:prSet custT="1"/>
      <dgm:spPr/>
      <dgm:t>
        <a:bodyPr/>
        <a:lstStyle/>
        <a:p>
          <a:pPr>
            <a:lnSpc>
              <a:spcPct val="100000"/>
            </a:lnSpc>
            <a:defRPr cap="all"/>
          </a:pPr>
          <a:r>
            <a:rPr lang="tr-TR" sz="1200" cap="none" dirty="0"/>
            <a:t>Komisyon üyeleri tarafından kalite güvencesi sistemi, eğitim ve öğretim, araştırma ve geliştirme, toplumsal katkı, yönetim sistemi ve uzaktan eğitim alanlarında iyileştirme önerileri geliştirilmiştir.</a:t>
          </a:r>
          <a:endParaRPr lang="en-US" sz="1200" cap="none" dirty="0"/>
        </a:p>
      </dgm:t>
    </dgm:pt>
    <dgm:pt modelId="{464CAC21-D5DE-4A69-8B80-0F040CFDB5C6}" type="parTrans" cxnId="{E48015AC-E189-4972-AC85-2E7B5047A9BE}">
      <dgm:prSet/>
      <dgm:spPr/>
      <dgm:t>
        <a:bodyPr/>
        <a:lstStyle/>
        <a:p>
          <a:endParaRPr lang="en-US" sz="2000"/>
        </a:p>
      </dgm:t>
    </dgm:pt>
    <dgm:pt modelId="{E4845B59-B6EA-4044-BBAC-0A505138F25A}" type="sibTrans" cxnId="{E48015AC-E189-4972-AC85-2E7B5047A9BE}">
      <dgm:prSet/>
      <dgm:spPr/>
      <dgm:t>
        <a:bodyPr/>
        <a:lstStyle/>
        <a:p>
          <a:endParaRPr lang="en-US" sz="2000"/>
        </a:p>
      </dgm:t>
    </dgm:pt>
    <dgm:pt modelId="{1B371F9C-7BA0-4011-BC05-539DB2443FF9}">
      <dgm:prSet custT="1"/>
      <dgm:spPr/>
      <dgm:t>
        <a:bodyPr/>
        <a:lstStyle/>
        <a:p>
          <a:pPr>
            <a:lnSpc>
              <a:spcPct val="100000"/>
            </a:lnSpc>
            <a:defRPr cap="all"/>
          </a:pPr>
          <a:r>
            <a:rPr lang="tr-TR" sz="1200" cap="none"/>
            <a:t>Sorumlu ve iş birliği yapılacak kurul/komisyon/koordinatörlük ve idari birimlerin katıldığı iyileştirme çalışmaları iş birliği toplantılarında karşılıklı görüşmelerle karara bağlanmıştır. </a:t>
          </a:r>
          <a:endParaRPr lang="en-US" sz="1200" cap="none"/>
        </a:p>
      </dgm:t>
    </dgm:pt>
    <dgm:pt modelId="{35733CD4-1A6D-4C84-99BE-6E5F7414CC70}" type="parTrans" cxnId="{B449881A-902D-44A9-969E-6386744DD03A}">
      <dgm:prSet/>
      <dgm:spPr/>
      <dgm:t>
        <a:bodyPr/>
        <a:lstStyle/>
        <a:p>
          <a:endParaRPr lang="en-US" sz="2000"/>
        </a:p>
      </dgm:t>
    </dgm:pt>
    <dgm:pt modelId="{562242DF-39D9-47C1-9B35-AA4899500816}" type="sibTrans" cxnId="{B449881A-902D-44A9-969E-6386744DD03A}">
      <dgm:prSet/>
      <dgm:spPr/>
      <dgm:t>
        <a:bodyPr/>
        <a:lstStyle/>
        <a:p>
          <a:endParaRPr lang="en-US" sz="2000"/>
        </a:p>
      </dgm:t>
    </dgm:pt>
    <dgm:pt modelId="{4D292A03-D8BE-40ED-A62E-F853BAF3A8EB}">
      <dgm:prSet custT="1"/>
      <dgm:spPr/>
      <dgm:t>
        <a:bodyPr/>
        <a:lstStyle/>
        <a:p>
          <a:pPr>
            <a:lnSpc>
              <a:spcPct val="100000"/>
            </a:lnSpc>
            <a:defRPr cap="all"/>
          </a:pPr>
          <a:r>
            <a:rPr lang="tr-TR" sz="1200" cap="none"/>
            <a:t>Karara bağlanan tüm çalışmaların ilgili birimlerimiz tarafından ivedilikle hayata geçirilmesi ve sonuçlarının takip edilerek kanıtları ile düzenli raporlanması istenmiştir. </a:t>
          </a:r>
          <a:endParaRPr lang="en-US" sz="1200" cap="none"/>
        </a:p>
      </dgm:t>
    </dgm:pt>
    <dgm:pt modelId="{9B2FADC3-FFAE-4459-BAE9-10491B151380}" type="parTrans" cxnId="{258315D2-3E59-4E9C-927F-F922CBAD91EB}">
      <dgm:prSet/>
      <dgm:spPr/>
      <dgm:t>
        <a:bodyPr/>
        <a:lstStyle/>
        <a:p>
          <a:endParaRPr lang="en-US" sz="2000"/>
        </a:p>
      </dgm:t>
    </dgm:pt>
    <dgm:pt modelId="{8CC98509-0DDD-4395-895D-832FED35937F}" type="sibTrans" cxnId="{258315D2-3E59-4E9C-927F-F922CBAD91EB}">
      <dgm:prSet/>
      <dgm:spPr/>
      <dgm:t>
        <a:bodyPr/>
        <a:lstStyle/>
        <a:p>
          <a:endParaRPr lang="en-US" sz="2000"/>
        </a:p>
      </dgm:t>
    </dgm:pt>
    <dgm:pt modelId="{1A2FC94E-AB51-4D6E-B8BD-45F3026B47F3}">
      <dgm:prSet custT="1"/>
      <dgm:spPr/>
      <dgm:t>
        <a:bodyPr/>
        <a:lstStyle/>
        <a:p>
          <a:pPr>
            <a:lnSpc>
              <a:spcPct val="100000"/>
            </a:lnSpc>
            <a:defRPr cap="all"/>
          </a:pPr>
          <a:r>
            <a:rPr lang="tr-TR" sz="1200" cap="none"/>
            <a:t>Sürdürülen çalışmaların takibi düzenli toplantılarla gerçekleştirilirken bir yandan da iyileştirme planları geliştirilerek çeşitlendirilmiştir. </a:t>
          </a:r>
          <a:endParaRPr lang="en-US" sz="1200" cap="none"/>
        </a:p>
      </dgm:t>
    </dgm:pt>
    <dgm:pt modelId="{A28386D0-BC1D-4845-BEC6-86C859A943D8}" type="parTrans" cxnId="{7AAFE093-8C66-4A62-B724-2750800021AB}">
      <dgm:prSet/>
      <dgm:spPr/>
      <dgm:t>
        <a:bodyPr/>
        <a:lstStyle/>
        <a:p>
          <a:endParaRPr lang="en-US" sz="2000"/>
        </a:p>
      </dgm:t>
    </dgm:pt>
    <dgm:pt modelId="{D7FC9CD0-2D9D-46DC-BD0F-24CFAAC763A0}" type="sibTrans" cxnId="{7AAFE093-8C66-4A62-B724-2750800021AB}">
      <dgm:prSet/>
      <dgm:spPr/>
      <dgm:t>
        <a:bodyPr/>
        <a:lstStyle/>
        <a:p>
          <a:endParaRPr lang="en-US" sz="2000"/>
        </a:p>
      </dgm:t>
    </dgm:pt>
    <dgm:pt modelId="{49028312-8C2A-4A3B-AC5B-C08985737D84}" type="pres">
      <dgm:prSet presAssocID="{2234DE9F-0C63-478E-88DB-D27BCCD171E6}" presName="root" presStyleCnt="0">
        <dgm:presLayoutVars>
          <dgm:dir/>
          <dgm:resizeHandles val="exact"/>
        </dgm:presLayoutVars>
      </dgm:prSet>
      <dgm:spPr/>
      <dgm:t>
        <a:bodyPr/>
        <a:lstStyle/>
        <a:p>
          <a:endParaRPr lang="en-US"/>
        </a:p>
      </dgm:t>
    </dgm:pt>
    <dgm:pt modelId="{CD341D8C-9F76-424B-8978-5636D9365F33}" type="pres">
      <dgm:prSet presAssocID="{A8171F0B-0A90-409C-860A-DBC30CC525A1}" presName="compNode" presStyleCnt="0"/>
      <dgm:spPr/>
    </dgm:pt>
    <dgm:pt modelId="{CD7F8D3C-963B-485B-924C-D0AC974DE745}" type="pres">
      <dgm:prSet presAssocID="{A8171F0B-0A90-409C-860A-DBC30CC525A1}" presName="iconBgRect" presStyleLbl="bgShp" presStyleIdx="0" presStyleCnt="4">
        <dgm:style>
          <a:lnRef idx="0">
            <a:scrgbClr r="0" g="0" b="0"/>
          </a:lnRef>
          <a:fillRef idx="0">
            <a:scrgbClr r="0" g="0" b="0"/>
          </a:fillRef>
          <a:effectRef idx="0">
            <a:scrgbClr r="0" g="0" b="0"/>
          </a:effectRef>
          <a:fontRef idx="minor">
            <a:schemeClr val="lt1"/>
          </a:fontRef>
        </dgm:style>
      </dgm:prSet>
      <dgm:spPr>
        <a:prstGeom prst="round2DiagRect">
          <a:avLst>
            <a:gd name="adj1" fmla="val 29727"/>
            <a:gd name="adj2" fmla="val 0"/>
          </a:avLst>
        </a:prstGeom>
      </dgm:spPr>
    </dgm:pt>
    <dgm:pt modelId="{5AE46FCE-4CC9-4E90-B78B-BBA3AA750512}" type="pres">
      <dgm:prSet presAssocID="{A8171F0B-0A90-409C-860A-DBC30CC525A1}"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dgm:spPr>
    </dgm:pt>
    <dgm:pt modelId="{F292402C-AD73-4372-B455-C3924994B9D4}" type="pres">
      <dgm:prSet presAssocID="{A8171F0B-0A90-409C-860A-DBC30CC525A1}" presName="spaceRect" presStyleCnt="0"/>
      <dgm:spPr/>
    </dgm:pt>
    <dgm:pt modelId="{2E9B5B46-B38B-4B5A-9640-7371D8E41BB6}" type="pres">
      <dgm:prSet presAssocID="{A8171F0B-0A90-409C-860A-DBC30CC525A1}" presName="textRect" presStyleLbl="revTx" presStyleIdx="0" presStyleCnt="4">
        <dgm:presLayoutVars>
          <dgm:chMax val="1"/>
          <dgm:chPref val="1"/>
        </dgm:presLayoutVars>
      </dgm:prSet>
      <dgm:spPr/>
      <dgm:t>
        <a:bodyPr/>
        <a:lstStyle/>
        <a:p>
          <a:endParaRPr lang="en-US"/>
        </a:p>
      </dgm:t>
    </dgm:pt>
    <dgm:pt modelId="{C9760B8F-6F23-4B2A-B000-F693E509CD8D}" type="pres">
      <dgm:prSet presAssocID="{E4845B59-B6EA-4044-BBAC-0A505138F25A}" presName="sibTrans" presStyleCnt="0"/>
      <dgm:spPr/>
    </dgm:pt>
    <dgm:pt modelId="{00908AD6-AE31-44EE-A548-3665B0F9BFD9}" type="pres">
      <dgm:prSet presAssocID="{1B371F9C-7BA0-4011-BC05-539DB2443FF9}" presName="compNode" presStyleCnt="0"/>
      <dgm:spPr/>
    </dgm:pt>
    <dgm:pt modelId="{08A00843-640D-4B35-ACAB-7DA354BA6B99}" type="pres">
      <dgm:prSet presAssocID="{1B371F9C-7BA0-4011-BC05-539DB2443FF9}" presName="iconBgRect" presStyleLbl="bgShp" presStyleIdx="1" presStyleCnt="4">
        <dgm:style>
          <a:lnRef idx="0">
            <a:scrgbClr r="0" g="0" b="0"/>
          </a:lnRef>
          <a:fillRef idx="0">
            <a:scrgbClr r="0" g="0" b="0"/>
          </a:fillRef>
          <a:effectRef idx="0">
            <a:scrgbClr r="0" g="0" b="0"/>
          </a:effectRef>
          <a:fontRef idx="minor">
            <a:schemeClr val="lt1"/>
          </a:fontRef>
        </dgm:style>
      </dgm:prSet>
      <dgm:spPr>
        <a:prstGeom prst="round2DiagRect">
          <a:avLst>
            <a:gd name="adj1" fmla="val 29727"/>
            <a:gd name="adj2" fmla="val 0"/>
          </a:avLst>
        </a:prstGeom>
      </dgm:spPr>
    </dgm:pt>
    <dgm:pt modelId="{C8F33755-9CFD-4D8D-BF12-C25FF4E19F11}" type="pres">
      <dgm:prSet presAssocID="{1B371F9C-7BA0-4011-BC05-539DB2443FF9}"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Office Worker"/>
        </a:ext>
      </dgm:extLst>
    </dgm:pt>
    <dgm:pt modelId="{50CFC2FD-B9DF-47E4-982C-C32FFC9EE477}" type="pres">
      <dgm:prSet presAssocID="{1B371F9C-7BA0-4011-BC05-539DB2443FF9}" presName="spaceRect" presStyleCnt="0"/>
      <dgm:spPr/>
    </dgm:pt>
    <dgm:pt modelId="{ED969F84-93B7-402A-940D-FB9B2D713F42}" type="pres">
      <dgm:prSet presAssocID="{1B371F9C-7BA0-4011-BC05-539DB2443FF9}" presName="textRect" presStyleLbl="revTx" presStyleIdx="1" presStyleCnt="4">
        <dgm:presLayoutVars>
          <dgm:chMax val="1"/>
          <dgm:chPref val="1"/>
        </dgm:presLayoutVars>
      </dgm:prSet>
      <dgm:spPr/>
      <dgm:t>
        <a:bodyPr/>
        <a:lstStyle/>
        <a:p>
          <a:endParaRPr lang="en-US"/>
        </a:p>
      </dgm:t>
    </dgm:pt>
    <dgm:pt modelId="{76BC7530-A69D-49EC-9212-661B4A929E0F}" type="pres">
      <dgm:prSet presAssocID="{562242DF-39D9-47C1-9B35-AA4899500816}" presName="sibTrans" presStyleCnt="0"/>
      <dgm:spPr/>
    </dgm:pt>
    <dgm:pt modelId="{33564D3E-295E-4293-B3BB-453E8DA950B9}" type="pres">
      <dgm:prSet presAssocID="{4D292A03-D8BE-40ED-A62E-F853BAF3A8EB}" presName="compNode" presStyleCnt="0"/>
      <dgm:spPr/>
    </dgm:pt>
    <dgm:pt modelId="{98A8C3F5-3324-48A9-85DF-0CC4CD932627}" type="pres">
      <dgm:prSet presAssocID="{4D292A03-D8BE-40ED-A62E-F853BAF3A8EB}" presName="iconBgRect" presStyleLbl="bgShp" presStyleIdx="2" presStyleCnt="4">
        <dgm:style>
          <a:lnRef idx="0">
            <a:scrgbClr r="0" g="0" b="0"/>
          </a:lnRef>
          <a:fillRef idx="0">
            <a:scrgbClr r="0" g="0" b="0"/>
          </a:fillRef>
          <a:effectRef idx="0">
            <a:scrgbClr r="0" g="0" b="0"/>
          </a:effectRef>
          <a:fontRef idx="minor">
            <a:schemeClr val="lt1"/>
          </a:fontRef>
        </dgm:style>
      </dgm:prSet>
      <dgm:spPr>
        <a:prstGeom prst="round2DiagRect">
          <a:avLst>
            <a:gd name="adj1" fmla="val 29727"/>
            <a:gd name="adj2" fmla="val 0"/>
          </a:avLst>
        </a:prstGeom>
      </dgm:spPr>
    </dgm:pt>
    <dgm:pt modelId="{911F8EEF-430C-4DE1-AB84-D05299C4CE65}" type="pres">
      <dgm:prSet presAssocID="{4D292A03-D8BE-40ED-A62E-F853BAF3A8EB}"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Magnifying glass"/>
        </a:ext>
      </dgm:extLst>
    </dgm:pt>
    <dgm:pt modelId="{783C36A9-DED1-4EE0-9AF6-884BB29B089D}" type="pres">
      <dgm:prSet presAssocID="{4D292A03-D8BE-40ED-A62E-F853BAF3A8EB}" presName="spaceRect" presStyleCnt="0"/>
      <dgm:spPr/>
    </dgm:pt>
    <dgm:pt modelId="{BACBA98F-F47A-421D-9162-212C7DB7F170}" type="pres">
      <dgm:prSet presAssocID="{4D292A03-D8BE-40ED-A62E-F853BAF3A8EB}" presName="textRect" presStyleLbl="revTx" presStyleIdx="2" presStyleCnt="4">
        <dgm:presLayoutVars>
          <dgm:chMax val="1"/>
          <dgm:chPref val="1"/>
        </dgm:presLayoutVars>
      </dgm:prSet>
      <dgm:spPr/>
      <dgm:t>
        <a:bodyPr/>
        <a:lstStyle/>
        <a:p>
          <a:endParaRPr lang="en-US"/>
        </a:p>
      </dgm:t>
    </dgm:pt>
    <dgm:pt modelId="{F182A9C7-9469-485E-ACAC-15BF3C147C55}" type="pres">
      <dgm:prSet presAssocID="{8CC98509-0DDD-4395-895D-832FED35937F}" presName="sibTrans" presStyleCnt="0"/>
      <dgm:spPr/>
    </dgm:pt>
    <dgm:pt modelId="{B27F191F-97C4-4765-8305-6D69FFC83C72}" type="pres">
      <dgm:prSet presAssocID="{1A2FC94E-AB51-4D6E-B8BD-45F3026B47F3}" presName="compNode" presStyleCnt="0"/>
      <dgm:spPr/>
    </dgm:pt>
    <dgm:pt modelId="{483A0B8B-D0F6-494D-A382-01C443886CEC}" type="pres">
      <dgm:prSet presAssocID="{1A2FC94E-AB51-4D6E-B8BD-45F3026B47F3}" presName="iconBgRect" presStyleLbl="bgShp" presStyleIdx="3" presStyleCnt="4">
        <dgm:style>
          <a:lnRef idx="0">
            <a:scrgbClr r="0" g="0" b="0"/>
          </a:lnRef>
          <a:fillRef idx="0">
            <a:scrgbClr r="0" g="0" b="0"/>
          </a:fillRef>
          <a:effectRef idx="0">
            <a:scrgbClr r="0" g="0" b="0"/>
          </a:effectRef>
          <a:fontRef idx="minor">
            <a:schemeClr val="lt1"/>
          </a:fontRef>
        </dgm:style>
      </dgm:prSet>
      <dgm:spPr>
        <a:prstGeom prst="round2DiagRect">
          <a:avLst>
            <a:gd name="adj1" fmla="val 29727"/>
            <a:gd name="adj2" fmla="val 0"/>
          </a:avLst>
        </a:prstGeom>
      </dgm:spPr>
    </dgm:pt>
    <dgm:pt modelId="{07DF91B8-3B0B-452A-806D-1C18CE55B7BC}" type="pres">
      <dgm:prSet presAssocID="{1A2FC94E-AB51-4D6E-B8BD-45F3026B47F3}"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dgm:spPr>
      <dgm:t>
        <a:bodyPr/>
        <a:lstStyle/>
        <a:p>
          <a:endParaRPr lang="en-US"/>
        </a:p>
      </dgm:t>
      <dgm:extLst>
        <a:ext uri="{E40237B7-FDA0-4F09-8148-C483321AD2D9}">
          <dgm14:cNvPr xmlns:dgm14="http://schemas.microsoft.com/office/drawing/2010/diagram" id="0" name="" descr="İş akışı "/>
        </a:ext>
      </dgm:extLst>
    </dgm:pt>
    <dgm:pt modelId="{28B18272-ADE2-45C9-A30A-E49C2B5FEF4A}" type="pres">
      <dgm:prSet presAssocID="{1A2FC94E-AB51-4D6E-B8BD-45F3026B47F3}" presName="spaceRect" presStyleCnt="0"/>
      <dgm:spPr/>
    </dgm:pt>
    <dgm:pt modelId="{CE0E5D26-FC25-487B-A09E-572842245BA9}" type="pres">
      <dgm:prSet presAssocID="{1A2FC94E-AB51-4D6E-B8BD-45F3026B47F3}" presName="textRect" presStyleLbl="revTx" presStyleIdx="3" presStyleCnt="4">
        <dgm:presLayoutVars>
          <dgm:chMax val="1"/>
          <dgm:chPref val="1"/>
        </dgm:presLayoutVars>
      </dgm:prSet>
      <dgm:spPr/>
      <dgm:t>
        <a:bodyPr/>
        <a:lstStyle/>
        <a:p>
          <a:endParaRPr lang="en-US"/>
        </a:p>
      </dgm:t>
    </dgm:pt>
  </dgm:ptLst>
  <dgm:cxnLst>
    <dgm:cxn modelId="{32B45847-7E2B-44F7-998F-4EAE7F77617C}" type="presOf" srcId="{2234DE9F-0C63-478E-88DB-D27BCCD171E6}" destId="{49028312-8C2A-4A3B-AC5B-C08985737D84}" srcOrd="0" destOrd="0" presId="urn:microsoft.com/office/officeart/2018/5/layout/IconLeafLabelList"/>
    <dgm:cxn modelId="{EF71FC49-BBFF-47DD-8FF9-1C38018B350B}" type="presOf" srcId="{1B371F9C-7BA0-4011-BC05-539DB2443FF9}" destId="{ED969F84-93B7-402A-940D-FB9B2D713F42}" srcOrd="0" destOrd="0" presId="urn:microsoft.com/office/officeart/2018/5/layout/IconLeafLabelList"/>
    <dgm:cxn modelId="{258315D2-3E59-4E9C-927F-F922CBAD91EB}" srcId="{2234DE9F-0C63-478E-88DB-D27BCCD171E6}" destId="{4D292A03-D8BE-40ED-A62E-F853BAF3A8EB}" srcOrd="2" destOrd="0" parTransId="{9B2FADC3-FFAE-4459-BAE9-10491B151380}" sibTransId="{8CC98509-0DDD-4395-895D-832FED35937F}"/>
    <dgm:cxn modelId="{BEF6D4F9-4D28-433B-8C5A-9F7BBBB59BDF}" type="presOf" srcId="{4D292A03-D8BE-40ED-A62E-F853BAF3A8EB}" destId="{BACBA98F-F47A-421D-9162-212C7DB7F170}" srcOrd="0" destOrd="0" presId="urn:microsoft.com/office/officeart/2018/5/layout/IconLeafLabelList"/>
    <dgm:cxn modelId="{E48015AC-E189-4972-AC85-2E7B5047A9BE}" srcId="{2234DE9F-0C63-478E-88DB-D27BCCD171E6}" destId="{A8171F0B-0A90-409C-860A-DBC30CC525A1}" srcOrd="0" destOrd="0" parTransId="{464CAC21-D5DE-4A69-8B80-0F040CFDB5C6}" sibTransId="{E4845B59-B6EA-4044-BBAC-0A505138F25A}"/>
    <dgm:cxn modelId="{7AAFE093-8C66-4A62-B724-2750800021AB}" srcId="{2234DE9F-0C63-478E-88DB-D27BCCD171E6}" destId="{1A2FC94E-AB51-4D6E-B8BD-45F3026B47F3}" srcOrd="3" destOrd="0" parTransId="{A28386D0-BC1D-4845-BEC6-86C859A943D8}" sibTransId="{D7FC9CD0-2D9D-46DC-BD0F-24CFAAC763A0}"/>
    <dgm:cxn modelId="{B449881A-902D-44A9-969E-6386744DD03A}" srcId="{2234DE9F-0C63-478E-88DB-D27BCCD171E6}" destId="{1B371F9C-7BA0-4011-BC05-539DB2443FF9}" srcOrd="1" destOrd="0" parTransId="{35733CD4-1A6D-4C84-99BE-6E5F7414CC70}" sibTransId="{562242DF-39D9-47C1-9B35-AA4899500816}"/>
    <dgm:cxn modelId="{ED04AC92-F0A0-4B39-8A48-5651713783A4}" type="presOf" srcId="{A8171F0B-0A90-409C-860A-DBC30CC525A1}" destId="{2E9B5B46-B38B-4B5A-9640-7371D8E41BB6}" srcOrd="0" destOrd="0" presId="urn:microsoft.com/office/officeart/2018/5/layout/IconLeafLabelList"/>
    <dgm:cxn modelId="{8CE6B6A5-C594-428F-BE04-19512F5EEE11}" type="presOf" srcId="{1A2FC94E-AB51-4D6E-B8BD-45F3026B47F3}" destId="{CE0E5D26-FC25-487B-A09E-572842245BA9}" srcOrd="0" destOrd="0" presId="urn:microsoft.com/office/officeart/2018/5/layout/IconLeafLabelList"/>
    <dgm:cxn modelId="{00274A05-94D9-4A3A-A722-678582002737}" type="presParOf" srcId="{49028312-8C2A-4A3B-AC5B-C08985737D84}" destId="{CD341D8C-9F76-424B-8978-5636D9365F33}" srcOrd="0" destOrd="0" presId="urn:microsoft.com/office/officeart/2018/5/layout/IconLeafLabelList"/>
    <dgm:cxn modelId="{B9219E27-AA12-461E-988E-B55836ED4722}" type="presParOf" srcId="{CD341D8C-9F76-424B-8978-5636D9365F33}" destId="{CD7F8D3C-963B-485B-924C-D0AC974DE745}" srcOrd="0" destOrd="0" presId="urn:microsoft.com/office/officeart/2018/5/layout/IconLeafLabelList"/>
    <dgm:cxn modelId="{1AA957FC-E2CF-4BC0-9200-5BB3EA076624}" type="presParOf" srcId="{CD341D8C-9F76-424B-8978-5636D9365F33}" destId="{5AE46FCE-4CC9-4E90-B78B-BBA3AA750512}" srcOrd="1" destOrd="0" presId="urn:microsoft.com/office/officeart/2018/5/layout/IconLeafLabelList"/>
    <dgm:cxn modelId="{0EDABF37-B071-43A4-8CD4-AE5FBB09E854}" type="presParOf" srcId="{CD341D8C-9F76-424B-8978-5636D9365F33}" destId="{F292402C-AD73-4372-B455-C3924994B9D4}" srcOrd="2" destOrd="0" presId="urn:microsoft.com/office/officeart/2018/5/layout/IconLeafLabelList"/>
    <dgm:cxn modelId="{C9FB64DB-8ADC-4FDE-877F-52E70FEB2B90}" type="presParOf" srcId="{CD341D8C-9F76-424B-8978-5636D9365F33}" destId="{2E9B5B46-B38B-4B5A-9640-7371D8E41BB6}" srcOrd="3" destOrd="0" presId="urn:microsoft.com/office/officeart/2018/5/layout/IconLeafLabelList"/>
    <dgm:cxn modelId="{9C5FF890-766F-4374-964E-3CC24F8E00F3}" type="presParOf" srcId="{49028312-8C2A-4A3B-AC5B-C08985737D84}" destId="{C9760B8F-6F23-4B2A-B000-F693E509CD8D}" srcOrd="1" destOrd="0" presId="urn:microsoft.com/office/officeart/2018/5/layout/IconLeafLabelList"/>
    <dgm:cxn modelId="{67315E11-A7B6-4FBC-AFEE-61A9148CE091}" type="presParOf" srcId="{49028312-8C2A-4A3B-AC5B-C08985737D84}" destId="{00908AD6-AE31-44EE-A548-3665B0F9BFD9}" srcOrd="2" destOrd="0" presId="urn:microsoft.com/office/officeart/2018/5/layout/IconLeafLabelList"/>
    <dgm:cxn modelId="{E67AB5A5-7EB1-4FC9-BA40-C6D1BB9C665D}" type="presParOf" srcId="{00908AD6-AE31-44EE-A548-3665B0F9BFD9}" destId="{08A00843-640D-4B35-ACAB-7DA354BA6B99}" srcOrd="0" destOrd="0" presId="urn:microsoft.com/office/officeart/2018/5/layout/IconLeafLabelList"/>
    <dgm:cxn modelId="{7D32977C-8CEF-410A-AB2B-20779FE94042}" type="presParOf" srcId="{00908AD6-AE31-44EE-A548-3665B0F9BFD9}" destId="{C8F33755-9CFD-4D8D-BF12-C25FF4E19F11}" srcOrd="1" destOrd="0" presId="urn:microsoft.com/office/officeart/2018/5/layout/IconLeafLabelList"/>
    <dgm:cxn modelId="{754C6DF8-8143-4C85-A488-A255779693EC}" type="presParOf" srcId="{00908AD6-AE31-44EE-A548-3665B0F9BFD9}" destId="{50CFC2FD-B9DF-47E4-982C-C32FFC9EE477}" srcOrd="2" destOrd="0" presId="urn:microsoft.com/office/officeart/2018/5/layout/IconLeafLabelList"/>
    <dgm:cxn modelId="{2560DE75-B714-4987-9018-C42A49BC19E6}" type="presParOf" srcId="{00908AD6-AE31-44EE-A548-3665B0F9BFD9}" destId="{ED969F84-93B7-402A-940D-FB9B2D713F42}" srcOrd="3" destOrd="0" presId="urn:microsoft.com/office/officeart/2018/5/layout/IconLeafLabelList"/>
    <dgm:cxn modelId="{9DEEB50E-D3D0-4C50-80CB-18FC4B4E12CB}" type="presParOf" srcId="{49028312-8C2A-4A3B-AC5B-C08985737D84}" destId="{76BC7530-A69D-49EC-9212-661B4A929E0F}" srcOrd="3" destOrd="0" presId="urn:microsoft.com/office/officeart/2018/5/layout/IconLeafLabelList"/>
    <dgm:cxn modelId="{EED2767E-C64B-4626-8355-AE77EF903976}" type="presParOf" srcId="{49028312-8C2A-4A3B-AC5B-C08985737D84}" destId="{33564D3E-295E-4293-B3BB-453E8DA950B9}" srcOrd="4" destOrd="0" presId="urn:microsoft.com/office/officeart/2018/5/layout/IconLeafLabelList"/>
    <dgm:cxn modelId="{5444DFFF-89BE-4C95-A0B5-41A036222096}" type="presParOf" srcId="{33564D3E-295E-4293-B3BB-453E8DA950B9}" destId="{98A8C3F5-3324-48A9-85DF-0CC4CD932627}" srcOrd="0" destOrd="0" presId="urn:microsoft.com/office/officeart/2018/5/layout/IconLeafLabelList"/>
    <dgm:cxn modelId="{024CD209-E889-4B04-BFD1-30053B613ED0}" type="presParOf" srcId="{33564D3E-295E-4293-B3BB-453E8DA950B9}" destId="{911F8EEF-430C-4DE1-AB84-D05299C4CE65}" srcOrd="1" destOrd="0" presId="urn:microsoft.com/office/officeart/2018/5/layout/IconLeafLabelList"/>
    <dgm:cxn modelId="{1B06CDAB-20DB-4F63-A2BB-701B0B369B9C}" type="presParOf" srcId="{33564D3E-295E-4293-B3BB-453E8DA950B9}" destId="{783C36A9-DED1-4EE0-9AF6-884BB29B089D}" srcOrd="2" destOrd="0" presId="urn:microsoft.com/office/officeart/2018/5/layout/IconLeafLabelList"/>
    <dgm:cxn modelId="{E74944A6-3939-4F3E-B7EE-E7216EBE1272}" type="presParOf" srcId="{33564D3E-295E-4293-B3BB-453E8DA950B9}" destId="{BACBA98F-F47A-421D-9162-212C7DB7F170}" srcOrd="3" destOrd="0" presId="urn:microsoft.com/office/officeart/2018/5/layout/IconLeafLabelList"/>
    <dgm:cxn modelId="{3A7BFD2D-84A8-466E-8579-8580F1C4E73D}" type="presParOf" srcId="{49028312-8C2A-4A3B-AC5B-C08985737D84}" destId="{F182A9C7-9469-485E-ACAC-15BF3C147C55}" srcOrd="5" destOrd="0" presId="urn:microsoft.com/office/officeart/2018/5/layout/IconLeafLabelList"/>
    <dgm:cxn modelId="{9E1EC75B-B405-4B48-930E-13A6CA391251}" type="presParOf" srcId="{49028312-8C2A-4A3B-AC5B-C08985737D84}" destId="{B27F191F-97C4-4765-8305-6D69FFC83C72}" srcOrd="6" destOrd="0" presId="urn:microsoft.com/office/officeart/2018/5/layout/IconLeafLabelList"/>
    <dgm:cxn modelId="{BCBE8609-58FB-4F1E-8EA9-653CDF3772D6}" type="presParOf" srcId="{B27F191F-97C4-4765-8305-6D69FFC83C72}" destId="{483A0B8B-D0F6-494D-A382-01C443886CEC}" srcOrd="0" destOrd="0" presId="urn:microsoft.com/office/officeart/2018/5/layout/IconLeafLabelList"/>
    <dgm:cxn modelId="{EFD3639D-5CFA-47E6-8530-820319FC7AB2}" type="presParOf" srcId="{B27F191F-97C4-4765-8305-6D69FFC83C72}" destId="{07DF91B8-3B0B-452A-806D-1C18CE55B7BC}" srcOrd="1" destOrd="0" presId="urn:microsoft.com/office/officeart/2018/5/layout/IconLeafLabelList"/>
    <dgm:cxn modelId="{49EDF5B5-ADBF-4AFD-A4E1-6A44FA17A833}" type="presParOf" srcId="{B27F191F-97C4-4765-8305-6D69FFC83C72}" destId="{28B18272-ADE2-45C9-A30A-E49C2B5FEF4A}" srcOrd="2" destOrd="0" presId="urn:microsoft.com/office/officeart/2018/5/layout/IconLeafLabelList"/>
    <dgm:cxn modelId="{E46E4F5A-C2B4-473C-B585-460AAC0A95E2}" type="presParOf" srcId="{B27F191F-97C4-4765-8305-6D69FFC83C72}" destId="{CE0E5D26-FC25-487B-A09E-572842245BA9}"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8FAE5-20E8-406E-95A4-E2AA1CAABA6F}">
      <dsp:nvSpPr>
        <dsp:cNvPr id="0" name=""/>
        <dsp:cNvSpPr/>
      </dsp:nvSpPr>
      <dsp:spPr>
        <a:xfrm>
          <a:off x="311379"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AAB8E7-F90D-41A1-8CCE-80E14157A60F}">
      <dsp:nvSpPr>
        <dsp:cNvPr id="0" name=""/>
        <dsp:cNvSpPr/>
      </dsp:nvSpPr>
      <dsp:spPr>
        <a:xfrm>
          <a:off x="517957" y="1349543"/>
          <a:ext cx="556171" cy="55617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7ADCAE-CB09-45DA-A3F1-851FAC32F4EB}">
      <dsp:nvSpPr>
        <dsp:cNvPr id="0" name=""/>
        <dsp:cNvSpPr/>
      </dsp:nvSpPr>
      <dsp:spPr>
        <a:xfrm>
          <a:off x="1512"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a:t>Değerlendirme </a:t>
          </a:r>
          <a:endParaRPr lang="en-US" sz="1500" kern="1200"/>
        </a:p>
      </dsp:txBody>
      <dsp:txXfrm>
        <a:off x="1512" y="2414215"/>
        <a:ext cx="1589062" cy="635625"/>
      </dsp:txXfrm>
    </dsp:sp>
    <dsp:sp modelId="{705DC5D3-AE64-487F-9BC1-0D7CD89BC34D}">
      <dsp:nvSpPr>
        <dsp:cNvPr id="0" name=""/>
        <dsp:cNvSpPr/>
      </dsp:nvSpPr>
      <dsp:spPr>
        <a:xfrm>
          <a:off x="2178527"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FF9416-B8FB-4937-8D9D-7B506F97B02C}">
      <dsp:nvSpPr>
        <dsp:cNvPr id="0" name=""/>
        <dsp:cNvSpPr/>
      </dsp:nvSpPr>
      <dsp:spPr>
        <a:xfrm>
          <a:off x="2385105" y="1349543"/>
          <a:ext cx="556171" cy="55617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3C561F-CD99-4020-AB2F-6B445EF4C0EA}">
      <dsp:nvSpPr>
        <dsp:cNvPr id="0" name=""/>
        <dsp:cNvSpPr/>
      </dsp:nvSpPr>
      <dsp:spPr>
        <a:xfrm>
          <a:off x="1868660"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a:t>İyileştirme</a:t>
          </a:r>
          <a:endParaRPr lang="en-US" sz="1500" kern="1200"/>
        </a:p>
      </dsp:txBody>
      <dsp:txXfrm>
        <a:off x="1868660" y="2414215"/>
        <a:ext cx="1589062" cy="635625"/>
      </dsp:txXfrm>
    </dsp:sp>
    <dsp:sp modelId="{1E17A496-6020-4BD4-B058-6BB3144F3E1C}">
      <dsp:nvSpPr>
        <dsp:cNvPr id="0" name=""/>
        <dsp:cNvSpPr/>
      </dsp:nvSpPr>
      <dsp:spPr>
        <a:xfrm>
          <a:off x="4045676"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EF1C5-2D83-4E2B-8AFE-4730A9E90ED4}">
      <dsp:nvSpPr>
        <dsp:cNvPr id="0" name=""/>
        <dsp:cNvSpPr/>
      </dsp:nvSpPr>
      <dsp:spPr>
        <a:xfrm>
          <a:off x="4252254" y="1349543"/>
          <a:ext cx="556171" cy="55617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38976D-9159-4C0F-995D-B4124AB35DC2}">
      <dsp:nvSpPr>
        <dsp:cNvPr id="0" name=""/>
        <dsp:cNvSpPr/>
      </dsp:nvSpPr>
      <dsp:spPr>
        <a:xfrm>
          <a:off x="3735809"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dirty="0"/>
            <a:t>Paydaş Katılımı</a:t>
          </a:r>
          <a:endParaRPr lang="en-US" sz="1500" kern="1200" dirty="0"/>
        </a:p>
      </dsp:txBody>
      <dsp:txXfrm>
        <a:off x="3735809" y="2414215"/>
        <a:ext cx="1589062" cy="635625"/>
      </dsp:txXfrm>
    </dsp:sp>
    <dsp:sp modelId="{379AC519-2894-46B0-A91B-BE484565E721}">
      <dsp:nvSpPr>
        <dsp:cNvPr id="0" name=""/>
        <dsp:cNvSpPr/>
      </dsp:nvSpPr>
      <dsp:spPr>
        <a:xfrm>
          <a:off x="5912824"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EC0D37-9CE5-48F1-A178-356F61A28298}">
      <dsp:nvSpPr>
        <dsp:cNvPr id="0" name=""/>
        <dsp:cNvSpPr/>
      </dsp:nvSpPr>
      <dsp:spPr>
        <a:xfrm>
          <a:off x="6119402" y="1349543"/>
          <a:ext cx="556171" cy="556171"/>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69A5F0-19AD-4230-BD07-601696853560}">
      <dsp:nvSpPr>
        <dsp:cNvPr id="0" name=""/>
        <dsp:cNvSpPr/>
      </dsp:nvSpPr>
      <dsp:spPr>
        <a:xfrm>
          <a:off x="5602957"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a:t>Politika ve Stratejik Hedefler</a:t>
          </a:r>
          <a:endParaRPr lang="en-US" sz="1500" kern="1200"/>
        </a:p>
      </dsp:txBody>
      <dsp:txXfrm>
        <a:off x="5602957" y="2414215"/>
        <a:ext cx="1589062" cy="635625"/>
      </dsp:txXfrm>
    </dsp:sp>
    <dsp:sp modelId="{26AC6E2F-B2E9-4F4E-A896-3D0E6350EC53}">
      <dsp:nvSpPr>
        <dsp:cNvPr id="0" name=""/>
        <dsp:cNvSpPr/>
      </dsp:nvSpPr>
      <dsp:spPr>
        <a:xfrm>
          <a:off x="7779973"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0A52C2-3C31-49EF-9A12-637F37DAB6C2}">
      <dsp:nvSpPr>
        <dsp:cNvPr id="0" name=""/>
        <dsp:cNvSpPr/>
      </dsp:nvSpPr>
      <dsp:spPr>
        <a:xfrm>
          <a:off x="7986551" y="1349543"/>
          <a:ext cx="556171" cy="556171"/>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BE163D-1247-4ED7-B10F-35DC301F9AA3}">
      <dsp:nvSpPr>
        <dsp:cNvPr id="0" name=""/>
        <dsp:cNvSpPr/>
      </dsp:nvSpPr>
      <dsp:spPr>
        <a:xfrm>
          <a:off x="7470105"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a:t>Akreditasyon</a:t>
          </a:r>
          <a:endParaRPr lang="en-US" sz="1500" kern="1200"/>
        </a:p>
      </dsp:txBody>
      <dsp:txXfrm>
        <a:off x="7470105" y="2414215"/>
        <a:ext cx="1589062" cy="635625"/>
      </dsp:txXfrm>
    </dsp:sp>
    <dsp:sp modelId="{5E0324EB-51A3-4C76-8E5F-487FA710CEED}">
      <dsp:nvSpPr>
        <dsp:cNvPr id="0" name=""/>
        <dsp:cNvSpPr/>
      </dsp:nvSpPr>
      <dsp:spPr>
        <a:xfrm>
          <a:off x="9647121" y="1142964"/>
          <a:ext cx="969328" cy="969328"/>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82DE6D-D738-41DB-A069-54E682D28504}">
      <dsp:nvSpPr>
        <dsp:cNvPr id="0" name=""/>
        <dsp:cNvSpPr/>
      </dsp:nvSpPr>
      <dsp:spPr>
        <a:xfrm>
          <a:off x="9853699" y="1349543"/>
          <a:ext cx="556171" cy="556171"/>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194E84-92A7-4AC3-8FEA-DDE165B7D7AF}">
      <dsp:nvSpPr>
        <dsp:cNvPr id="0" name=""/>
        <dsp:cNvSpPr/>
      </dsp:nvSpPr>
      <dsp:spPr>
        <a:xfrm>
          <a:off x="9337254" y="2414215"/>
          <a:ext cx="1589062" cy="63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66750">
            <a:lnSpc>
              <a:spcPct val="90000"/>
            </a:lnSpc>
            <a:spcBef>
              <a:spcPct val="0"/>
            </a:spcBef>
            <a:spcAft>
              <a:spcPct val="35000"/>
            </a:spcAft>
            <a:defRPr cap="all"/>
          </a:pPr>
          <a:r>
            <a:rPr lang="tr-TR" sz="1500" kern="1200"/>
            <a:t>Kalite Kültürünü Yaygınlaştırma</a:t>
          </a:r>
          <a:endParaRPr lang="en-US" sz="1500" kern="1200"/>
        </a:p>
      </dsp:txBody>
      <dsp:txXfrm>
        <a:off x="9337254" y="2414215"/>
        <a:ext cx="1589062" cy="635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F8D3C-963B-485B-924C-D0AC974DE745}">
      <dsp:nvSpPr>
        <dsp:cNvPr id="0" name=""/>
        <dsp:cNvSpPr/>
      </dsp:nvSpPr>
      <dsp:spPr>
        <a:xfrm>
          <a:off x="973190" y="436262"/>
          <a:ext cx="1264141" cy="1264141"/>
        </a:xfrm>
        <a:prstGeom prst="round2DiagRect">
          <a:avLst>
            <a:gd name="adj1" fmla="val 29727"/>
            <a:gd name="adj2" fmla="val 0"/>
          </a:avLst>
        </a:prstGeom>
        <a:noFill/>
        <a:ln>
          <a:noFill/>
        </a:ln>
        <a:effectLst/>
      </dsp:spPr>
      <dsp:style>
        <a:lnRef idx="0">
          <a:scrgbClr r="0" g="0" b="0"/>
        </a:lnRef>
        <a:fillRef idx="0">
          <a:scrgbClr r="0" g="0" b="0"/>
        </a:fillRef>
        <a:effectRef idx="0">
          <a:scrgbClr r="0" g="0" b="0"/>
        </a:effectRef>
        <a:fontRef idx="minor">
          <a:schemeClr val="lt1"/>
        </a:fontRef>
      </dsp:style>
    </dsp:sp>
    <dsp:sp modelId="{5AE46FCE-4CC9-4E90-B78B-BBA3AA750512}">
      <dsp:nvSpPr>
        <dsp:cNvPr id="0" name=""/>
        <dsp:cNvSpPr/>
      </dsp:nvSpPr>
      <dsp:spPr>
        <a:xfrm>
          <a:off x="1242597" y="705669"/>
          <a:ext cx="725326" cy="725326"/>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9B5B46-B38B-4B5A-9640-7371D8E41BB6}">
      <dsp:nvSpPr>
        <dsp:cNvPr id="0" name=""/>
        <dsp:cNvSpPr/>
      </dsp:nvSpPr>
      <dsp:spPr>
        <a:xfrm>
          <a:off x="569079" y="2094152"/>
          <a:ext cx="2072362"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tr-TR" sz="1200" kern="1200" cap="none" dirty="0"/>
            <a:t>Komisyon üyeleri tarafından kalite güvencesi sistemi, eğitim ve öğretim, araştırma ve geliştirme, toplumsal katkı, yönetim sistemi ve uzaktan eğitim alanlarında iyileştirme önerileri geliştirilmiştir.</a:t>
          </a:r>
          <a:endParaRPr lang="en-US" sz="1200" kern="1200" cap="none" dirty="0"/>
        </a:p>
      </dsp:txBody>
      <dsp:txXfrm>
        <a:off x="569079" y="2094152"/>
        <a:ext cx="2072362" cy="1305000"/>
      </dsp:txXfrm>
    </dsp:sp>
    <dsp:sp modelId="{08A00843-640D-4B35-ACAB-7DA354BA6B99}">
      <dsp:nvSpPr>
        <dsp:cNvPr id="0" name=""/>
        <dsp:cNvSpPr/>
      </dsp:nvSpPr>
      <dsp:spPr>
        <a:xfrm>
          <a:off x="3408216" y="436262"/>
          <a:ext cx="1264141" cy="1264141"/>
        </a:xfrm>
        <a:prstGeom prst="round2DiagRect">
          <a:avLst>
            <a:gd name="adj1" fmla="val 29727"/>
            <a:gd name="adj2" fmla="val 0"/>
          </a:avLst>
        </a:prstGeom>
        <a:noFill/>
        <a:ln>
          <a:noFill/>
        </a:ln>
        <a:effectLst/>
      </dsp:spPr>
      <dsp:style>
        <a:lnRef idx="0">
          <a:scrgbClr r="0" g="0" b="0"/>
        </a:lnRef>
        <a:fillRef idx="0">
          <a:scrgbClr r="0" g="0" b="0"/>
        </a:fillRef>
        <a:effectRef idx="0">
          <a:scrgbClr r="0" g="0" b="0"/>
        </a:effectRef>
        <a:fontRef idx="minor">
          <a:schemeClr val="lt1"/>
        </a:fontRef>
      </dsp:style>
    </dsp:sp>
    <dsp:sp modelId="{C8F33755-9CFD-4D8D-BF12-C25FF4E19F11}">
      <dsp:nvSpPr>
        <dsp:cNvPr id="0" name=""/>
        <dsp:cNvSpPr/>
      </dsp:nvSpPr>
      <dsp:spPr>
        <a:xfrm>
          <a:off x="3677623" y="705669"/>
          <a:ext cx="725326" cy="72532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69F84-93B7-402A-940D-FB9B2D713F42}">
      <dsp:nvSpPr>
        <dsp:cNvPr id="0" name=""/>
        <dsp:cNvSpPr/>
      </dsp:nvSpPr>
      <dsp:spPr>
        <a:xfrm>
          <a:off x="3004105" y="2094152"/>
          <a:ext cx="2072362"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tr-TR" sz="1200" kern="1200" cap="none"/>
            <a:t>Sorumlu ve iş birliği yapılacak kurul/komisyon/koordinatörlük ve idari birimlerin katıldığı iyileştirme çalışmaları iş birliği toplantılarında karşılıklı görüşmelerle karara bağlanmıştır. </a:t>
          </a:r>
          <a:endParaRPr lang="en-US" sz="1200" kern="1200" cap="none"/>
        </a:p>
      </dsp:txBody>
      <dsp:txXfrm>
        <a:off x="3004105" y="2094152"/>
        <a:ext cx="2072362" cy="1305000"/>
      </dsp:txXfrm>
    </dsp:sp>
    <dsp:sp modelId="{98A8C3F5-3324-48A9-85DF-0CC4CD932627}">
      <dsp:nvSpPr>
        <dsp:cNvPr id="0" name=""/>
        <dsp:cNvSpPr/>
      </dsp:nvSpPr>
      <dsp:spPr>
        <a:xfrm>
          <a:off x="5843242" y="436262"/>
          <a:ext cx="1264141" cy="1264141"/>
        </a:xfrm>
        <a:prstGeom prst="round2DiagRect">
          <a:avLst>
            <a:gd name="adj1" fmla="val 29727"/>
            <a:gd name="adj2" fmla="val 0"/>
          </a:avLst>
        </a:prstGeom>
        <a:noFill/>
        <a:ln>
          <a:noFill/>
        </a:ln>
        <a:effectLst/>
      </dsp:spPr>
      <dsp:style>
        <a:lnRef idx="0">
          <a:scrgbClr r="0" g="0" b="0"/>
        </a:lnRef>
        <a:fillRef idx="0">
          <a:scrgbClr r="0" g="0" b="0"/>
        </a:fillRef>
        <a:effectRef idx="0">
          <a:scrgbClr r="0" g="0" b="0"/>
        </a:effectRef>
        <a:fontRef idx="minor">
          <a:schemeClr val="lt1"/>
        </a:fontRef>
      </dsp:style>
    </dsp:sp>
    <dsp:sp modelId="{911F8EEF-430C-4DE1-AB84-D05299C4CE65}">
      <dsp:nvSpPr>
        <dsp:cNvPr id="0" name=""/>
        <dsp:cNvSpPr/>
      </dsp:nvSpPr>
      <dsp:spPr>
        <a:xfrm>
          <a:off x="6112649" y="705669"/>
          <a:ext cx="725326" cy="72532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CBA98F-F47A-421D-9162-212C7DB7F170}">
      <dsp:nvSpPr>
        <dsp:cNvPr id="0" name=""/>
        <dsp:cNvSpPr/>
      </dsp:nvSpPr>
      <dsp:spPr>
        <a:xfrm>
          <a:off x="5439131" y="2094152"/>
          <a:ext cx="2072362"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tr-TR" sz="1200" kern="1200" cap="none"/>
            <a:t>Karara bağlanan tüm çalışmaların ilgili birimlerimiz tarafından ivedilikle hayata geçirilmesi ve sonuçlarının takip edilerek kanıtları ile düzenli raporlanması istenmiştir. </a:t>
          </a:r>
          <a:endParaRPr lang="en-US" sz="1200" kern="1200" cap="none"/>
        </a:p>
      </dsp:txBody>
      <dsp:txXfrm>
        <a:off x="5439131" y="2094152"/>
        <a:ext cx="2072362" cy="1305000"/>
      </dsp:txXfrm>
    </dsp:sp>
    <dsp:sp modelId="{483A0B8B-D0F6-494D-A382-01C443886CEC}">
      <dsp:nvSpPr>
        <dsp:cNvPr id="0" name=""/>
        <dsp:cNvSpPr/>
      </dsp:nvSpPr>
      <dsp:spPr>
        <a:xfrm>
          <a:off x="8278268" y="436262"/>
          <a:ext cx="1264141" cy="1264141"/>
        </a:xfrm>
        <a:prstGeom prst="round2DiagRect">
          <a:avLst>
            <a:gd name="adj1" fmla="val 29727"/>
            <a:gd name="adj2" fmla="val 0"/>
          </a:avLst>
        </a:prstGeom>
        <a:noFill/>
        <a:ln>
          <a:noFill/>
        </a:ln>
        <a:effectLst/>
      </dsp:spPr>
      <dsp:style>
        <a:lnRef idx="0">
          <a:scrgbClr r="0" g="0" b="0"/>
        </a:lnRef>
        <a:fillRef idx="0">
          <a:scrgbClr r="0" g="0" b="0"/>
        </a:fillRef>
        <a:effectRef idx="0">
          <a:scrgbClr r="0" g="0" b="0"/>
        </a:effectRef>
        <a:fontRef idx="minor">
          <a:schemeClr val="lt1"/>
        </a:fontRef>
      </dsp:style>
    </dsp:sp>
    <dsp:sp modelId="{07DF91B8-3B0B-452A-806D-1C18CE55B7BC}">
      <dsp:nvSpPr>
        <dsp:cNvPr id="0" name=""/>
        <dsp:cNvSpPr/>
      </dsp:nvSpPr>
      <dsp:spPr>
        <a:xfrm>
          <a:off x="8547675" y="705669"/>
          <a:ext cx="725326" cy="72532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0E5D26-FC25-487B-A09E-572842245BA9}">
      <dsp:nvSpPr>
        <dsp:cNvPr id="0" name=""/>
        <dsp:cNvSpPr/>
      </dsp:nvSpPr>
      <dsp:spPr>
        <a:xfrm>
          <a:off x="7874157" y="2094152"/>
          <a:ext cx="2072362"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100000"/>
            </a:lnSpc>
            <a:spcBef>
              <a:spcPct val="0"/>
            </a:spcBef>
            <a:spcAft>
              <a:spcPct val="35000"/>
            </a:spcAft>
            <a:defRPr cap="all"/>
          </a:pPr>
          <a:r>
            <a:rPr lang="tr-TR" sz="1200" kern="1200" cap="none"/>
            <a:t>Sürdürülen çalışmaların takibi düzenli toplantılarla gerçekleştirilirken bir yandan da iyileştirme planları geliştirilerek çeşitlendirilmiştir. </a:t>
          </a:r>
          <a:endParaRPr lang="en-US" sz="1200" kern="1200" cap="none"/>
        </a:p>
      </dsp:txBody>
      <dsp:txXfrm>
        <a:off x="7874157" y="2094152"/>
        <a:ext cx="2072362" cy="130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754D6-4F3D-4EBA-8C21-DDB36B3B6604}" type="datetimeFigureOut">
              <a:rPr lang="en-US" smtClean="0"/>
              <a:t>12/23/2021</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671C65-D657-4747-8C1F-BEB337B91951}" type="slidenum">
              <a:rPr lang="en-US" smtClean="0"/>
              <a:t>‹#›</a:t>
            </a:fld>
            <a:endParaRPr lang="en-US"/>
          </a:p>
        </p:txBody>
      </p:sp>
    </p:spTree>
    <p:extLst>
      <p:ext uri="{BB962C8B-B14F-4D97-AF65-F5344CB8AC3E}">
        <p14:creationId xmlns:p14="http://schemas.microsoft.com/office/powerpoint/2010/main" val="47712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77671C65-D657-4747-8C1F-BEB337B91951}" type="slidenum">
              <a:rPr lang="en-US" smtClean="0"/>
              <a:t>2</a:t>
            </a:fld>
            <a:endParaRPr lang="en-US"/>
          </a:p>
        </p:txBody>
      </p:sp>
    </p:spTree>
    <p:extLst>
      <p:ext uri="{BB962C8B-B14F-4D97-AF65-F5344CB8AC3E}">
        <p14:creationId xmlns:p14="http://schemas.microsoft.com/office/powerpoint/2010/main" val="2212524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40C6AF9-AC12-486F-9C28-D876137B09AF}" type="datetimeFigureOut">
              <a:rPr lang="tr-TR" smtClean="0"/>
              <a:t>23.12.2021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8AA4C-2D1D-4967-A1AE-7101E8A84F36}" type="slidenum">
              <a:rPr lang="tr-TR" smtClean="0"/>
              <a:t>‹#›</a:t>
            </a:fld>
            <a:endParaRPr lang="tr-TR"/>
          </a:p>
        </p:txBody>
      </p:sp>
      <p:pic>
        <p:nvPicPr>
          <p:cNvPr id="9" name="Resim 8" descr="karanlık içeren bir resim&#10;&#10;Açıklama otomatik olarak oluşturuldu">
            <a:extLst>
              <a:ext uri="{FF2B5EF4-FFF2-40B4-BE49-F238E27FC236}">
                <a16:creationId xmlns:a16="http://schemas.microsoft.com/office/drawing/2014/main" id="{42C1DAF4-B088-4388-918D-DA89F0ED26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141104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40C6AF9-AC12-486F-9C28-D876137B09AF}" type="datetimeFigureOut">
              <a:rPr lang="tr-TR" smtClean="0"/>
              <a:t>23.12.2021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340453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40C6AF9-AC12-486F-9C28-D876137B09AF}" type="datetimeFigureOut">
              <a:rPr lang="tr-TR" smtClean="0"/>
              <a:t>23.12.2021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214234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40C6AF9-AC12-486F-9C28-D876137B09AF}" type="datetimeFigureOut">
              <a:rPr lang="tr-TR" smtClean="0"/>
              <a:t>23.12.2021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68151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C40C6AF9-AC12-486F-9C28-D876137B09AF}" type="datetimeFigureOut">
              <a:rPr lang="tr-TR" smtClean="0"/>
              <a:t>23.12.2021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8AA4C-2D1D-4967-A1AE-7101E8A84F36}" type="slidenum">
              <a:rPr lang="tr-TR" smtClean="0"/>
              <a:t>‹#›</a:t>
            </a:fld>
            <a:endParaRPr lang="tr-TR"/>
          </a:p>
        </p:txBody>
      </p:sp>
      <p:pic>
        <p:nvPicPr>
          <p:cNvPr id="7" name="Resim 6" descr="karanlık içeren bir resim&#10;&#10;Açıklama otomatik olarak oluşturuldu">
            <a:extLst>
              <a:ext uri="{FF2B5EF4-FFF2-40B4-BE49-F238E27FC236}">
                <a16:creationId xmlns:a16="http://schemas.microsoft.com/office/drawing/2014/main" id="{352D7BE4-57AF-4D64-91F2-62E8459415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117008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40C6AF9-AC12-486F-9C28-D876137B09AF}" type="datetimeFigureOut">
              <a:rPr lang="tr-TR" smtClean="0"/>
              <a:t>23.12.2021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38010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40C6AF9-AC12-486F-9C28-D876137B09AF}" type="datetimeFigureOut">
              <a:rPr lang="tr-TR" smtClean="0"/>
              <a:t>23.12.2021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147315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40C6AF9-AC12-486F-9C28-D876137B09AF}" type="datetimeFigureOut">
              <a:rPr lang="tr-TR" smtClean="0"/>
              <a:t>23.12.2021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65467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40C6AF9-AC12-486F-9C28-D876137B09AF}" type="datetimeFigureOut">
              <a:rPr lang="tr-TR" smtClean="0"/>
              <a:t>23.12.2021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290688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40C6AF9-AC12-486F-9C28-D876137B09AF}" type="datetimeFigureOut">
              <a:rPr lang="tr-TR" smtClean="0"/>
              <a:t>23.12.2021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195799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40C6AF9-AC12-486F-9C28-D876137B09AF}" type="datetimeFigureOut">
              <a:rPr lang="tr-TR" smtClean="0"/>
              <a:t>23.12.2021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8AA4C-2D1D-4967-A1AE-7101E8A84F36}" type="slidenum">
              <a:rPr lang="tr-TR" smtClean="0"/>
              <a:t>‹#›</a:t>
            </a:fld>
            <a:endParaRPr lang="tr-TR"/>
          </a:p>
        </p:txBody>
      </p:sp>
    </p:spTree>
    <p:extLst>
      <p:ext uri="{BB962C8B-B14F-4D97-AF65-F5344CB8AC3E}">
        <p14:creationId xmlns:p14="http://schemas.microsoft.com/office/powerpoint/2010/main" val="171722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C40C6AF9-AC12-486F-9C28-D876137B09AF}" type="datetimeFigureOut">
              <a:rPr lang="tr-TR" smtClean="0"/>
              <a:pPr/>
              <a:t>23.12.2021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5078AA4C-2D1D-4967-A1AE-7101E8A84F36}" type="slidenum">
              <a:rPr lang="tr-TR" smtClean="0"/>
              <a:pPr/>
              <a:t>‹#›</a:t>
            </a:fld>
            <a:endParaRPr lang="tr-TR"/>
          </a:p>
        </p:txBody>
      </p:sp>
    </p:spTree>
    <p:extLst>
      <p:ext uri="{BB962C8B-B14F-4D97-AF65-F5344CB8AC3E}">
        <p14:creationId xmlns:p14="http://schemas.microsoft.com/office/powerpoint/2010/main" val="1686291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7.svg"/><Relationship Id="rId7" Type="http://schemas.openxmlformats.org/officeDocument/2006/relationships/image" Target="../media/image31.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9.svg"/><Relationship Id="rId4" Type="http://schemas.openxmlformats.org/officeDocument/2006/relationships/image" Target="../media/image11.png"/><Relationship Id="rId9" Type="http://schemas.openxmlformats.org/officeDocument/2006/relationships/image" Target="../media/image33.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22.png"/><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36.sv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42.sv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47.svg"/><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1.svg"/><Relationship Id="rId7" Type="http://schemas.openxmlformats.org/officeDocument/2006/relationships/image" Target="../media/image55.sv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53.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7.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9.sv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diagramLayout" Target="../diagrams/layout2.xml"/><Relationship Id="rId7" Type="http://schemas.openxmlformats.org/officeDocument/2006/relationships/image" Target="../media/image1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56442" y="1958595"/>
            <a:ext cx="10079115" cy="2387600"/>
          </a:xfrm>
        </p:spPr>
        <p:txBody>
          <a:bodyPr/>
          <a:lstStyle/>
          <a:p>
            <a:r>
              <a:rPr lang="tr-TR" sz="7200" b="0" dirty="0" smtClean="0">
                <a:solidFill>
                  <a:srgbClr val="164175"/>
                </a:solidFill>
              </a:rPr>
              <a:t>Kalite Komisyonu </a:t>
            </a:r>
            <a:r>
              <a:rPr lang="tr-TR" dirty="0">
                <a:solidFill>
                  <a:srgbClr val="164175"/>
                </a:solidFill>
              </a:rPr>
              <a:t/>
            </a:r>
            <a:br>
              <a:rPr lang="tr-TR" dirty="0">
                <a:solidFill>
                  <a:srgbClr val="164175"/>
                </a:solidFill>
              </a:rPr>
            </a:br>
            <a:r>
              <a:rPr lang="tr-TR" sz="6200" dirty="0">
                <a:solidFill>
                  <a:srgbClr val="164175"/>
                </a:solidFill>
              </a:rPr>
              <a:t>2021 </a:t>
            </a:r>
            <a:r>
              <a:rPr lang="tr-TR" sz="6200" dirty="0" smtClean="0">
                <a:solidFill>
                  <a:srgbClr val="164175"/>
                </a:solidFill>
              </a:rPr>
              <a:t>Yılı Faaliyetler</a:t>
            </a:r>
            <a:r>
              <a:rPr lang="tr-TR" dirty="0" smtClean="0">
                <a:solidFill>
                  <a:srgbClr val="164175"/>
                </a:solidFill>
              </a:rPr>
              <a:t>i </a:t>
            </a:r>
            <a:endParaRPr lang="tr-TR" dirty="0">
              <a:solidFill>
                <a:srgbClr val="164175"/>
              </a:solidFill>
            </a:endParaRPr>
          </a:p>
        </p:txBody>
      </p:sp>
      <p:sp>
        <p:nvSpPr>
          <p:cNvPr id="3" name="Alt Başlık 2"/>
          <p:cNvSpPr>
            <a:spLocks noGrp="1"/>
          </p:cNvSpPr>
          <p:nvPr>
            <p:ph type="subTitle" idx="1"/>
          </p:nvPr>
        </p:nvSpPr>
        <p:spPr>
          <a:xfrm>
            <a:off x="1524000" y="4346469"/>
            <a:ext cx="9144000" cy="1655762"/>
          </a:xfrm>
        </p:spPr>
        <p:txBody>
          <a:bodyPr/>
          <a:lstStyle/>
          <a:p>
            <a:endParaRPr lang="tr-TR" spc="600" dirty="0"/>
          </a:p>
        </p:txBody>
      </p:sp>
      <p:pic>
        <p:nvPicPr>
          <p:cNvPr id="6" name="Resim 5">
            <a:extLst>
              <a:ext uri="{FF2B5EF4-FFF2-40B4-BE49-F238E27FC236}">
                <a16:creationId xmlns:a16="http://schemas.microsoft.com/office/drawing/2014/main" id="{299E75BF-D09F-4036-AC24-DA2A3472CE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506" y="302559"/>
            <a:ext cx="1420988" cy="1958595"/>
          </a:xfrm>
          <a:prstGeom prst="rect">
            <a:avLst/>
          </a:prstGeom>
        </p:spPr>
      </p:pic>
    </p:spTree>
    <p:extLst>
      <p:ext uri="{BB962C8B-B14F-4D97-AF65-F5344CB8AC3E}">
        <p14:creationId xmlns:p14="http://schemas.microsoft.com/office/powerpoint/2010/main" val="213319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6E130B-DE05-4D3A-8737-7A7DCCB5969E}"/>
              </a:ext>
            </a:extLst>
          </p:cNvPr>
          <p:cNvSpPr>
            <a:spLocks noGrp="1"/>
          </p:cNvSpPr>
          <p:nvPr>
            <p:ph type="title"/>
          </p:nvPr>
        </p:nvSpPr>
        <p:spPr/>
        <p:txBody>
          <a:bodyPr/>
          <a:lstStyle/>
          <a:p>
            <a:r>
              <a:rPr lang="tr-TR" dirty="0"/>
              <a:t>İyileştirme - Kalite Komisyonu</a:t>
            </a:r>
            <a:endParaRPr lang="en-US" dirty="0"/>
          </a:p>
        </p:txBody>
      </p:sp>
      <p:pic>
        <p:nvPicPr>
          <p:cNvPr id="4" name="Graphic 75" descr="Users">
            <a:extLst>
              <a:ext uri="{FF2B5EF4-FFF2-40B4-BE49-F238E27FC236}">
                <a16:creationId xmlns:a16="http://schemas.microsoft.com/office/drawing/2014/main" id="{269B814E-85B2-419D-954E-BF882F49CD5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65988" y="3460818"/>
            <a:ext cx="914400" cy="914400"/>
          </a:xfrm>
          <a:prstGeom prst="rect">
            <a:avLst/>
          </a:prstGeom>
        </p:spPr>
      </p:pic>
      <p:pic>
        <p:nvPicPr>
          <p:cNvPr id="5" name="Graphic 76" descr="Puzzle">
            <a:extLst>
              <a:ext uri="{FF2B5EF4-FFF2-40B4-BE49-F238E27FC236}">
                <a16:creationId xmlns:a16="http://schemas.microsoft.com/office/drawing/2014/main" id="{45C35902-64EB-4091-83E5-34EA8302FEA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903783" y="2921320"/>
            <a:ext cx="914400" cy="914400"/>
          </a:xfrm>
          <a:prstGeom prst="rect">
            <a:avLst/>
          </a:prstGeom>
        </p:spPr>
      </p:pic>
      <p:pic>
        <p:nvPicPr>
          <p:cNvPr id="6" name="Graphic 77" descr="Lightbulb">
            <a:extLst>
              <a:ext uri="{FF2B5EF4-FFF2-40B4-BE49-F238E27FC236}">
                <a16:creationId xmlns:a16="http://schemas.microsoft.com/office/drawing/2014/main" id="{61169DAA-9987-41C9-B2D7-8FB5DAF3B45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346109" y="3460818"/>
            <a:ext cx="914400" cy="914400"/>
          </a:xfrm>
          <a:prstGeom prst="rect">
            <a:avLst/>
          </a:prstGeom>
        </p:spPr>
      </p:pic>
      <p:grpSp>
        <p:nvGrpSpPr>
          <p:cNvPr id="7" name="Group 79">
            <a:extLst>
              <a:ext uri="{FF2B5EF4-FFF2-40B4-BE49-F238E27FC236}">
                <a16:creationId xmlns:a16="http://schemas.microsoft.com/office/drawing/2014/main" id="{2E5BCBD6-D09F-40A3-9AD0-C8C0C6BF2CBC}"/>
              </a:ext>
            </a:extLst>
          </p:cNvPr>
          <p:cNvGrpSpPr/>
          <p:nvPr/>
        </p:nvGrpSpPr>
        <p:grpSpPr>
          <a:xfrm>
            <a:off x="838200" y="4144789"/>
            <a:ext cx="3094607" cy="2028816"/>
            <a:chOff x="15916" y="2627766"/>
            <a:chExt cx="3926024" cy="2028816"/>
          </a:xfrm>
        </p:grpSpPr>
        <p:sp>
          <p:nvSpPr>
            <p:cNvPr id="8" name="TextBox 80">
              <a:extLst>
                <a:ext uri="{FF2B5EF4-FFF2-40B4-BE49-F238E27FC236}">
                  <a16:creationId xmlns:a16="http://schemas.microsoft.com/office/drawing/2014/main" id="{D8741CD3-A588-4FB9-A91C-9ACB0887058E}"/>
                </a:ext>
              </a:extLst>
            </p:cNvPr>
            <p:cNvSpPr txBox="1"/>
            <p:nvPr/>
          </p:nvSpPr>
          <p:spPr>
            <a:xfrm>
              <a:off x="332936" y="2627766"/>
              <a:ext cx="2937088" cy="461665"/>
            </a:xfrm>
            <a:prstGeom prst="rect">
              <a:avLst/>
            </a:prstGeom>
            <a:noFill/>
          </p:spPr>
          <p:txBody>
            <a:bodyPr wrap="square" lIns="0" rIns="0" rtlCol="0" anchor="b">
              <a:spAutoFit/>
            </a:bodyPr>
            <a:lstStyle/>
            <a:p>
              <a:pPr algn="ctr"/>
              <a:r>
                <a:rPr lang="en-US" sz="2400" b="1" cap="all" dirty="0" err="1">
                  <a:solidFill>
                    <a:schemeClr val="tx2"/>
                  </a:solidFill>
                </a:rPr>
                <a:t>Eylül</a:t>
              </a:r>
              <a:r>
                <a:rPr lang="en-US" sz="2400" b="1" cap="all" dirty="0">
                  <a:solidFill>
                    <a:schemeClr val="tx2"/>
                  </a:solidFill>
                </a:rPr>
                <a:t> 2021</a:t>
              </a:r>
            </a:p>
          </p:txBody>
        </p:sp>
        <p:sp>
          <p:nvSpPr>
            <p:cNvPr id="9" name="TextBox 81">
              <a:extLst>
                <a:ext uri="{FF2B5EF4-FFF2-40B4-BE49-F238E27FC236}">
                  <a16:creationId xmlns:a16="http://schemas.microsoft.com/office/drawing/2014/main" id="{654B1A28-0A7A-44B7-8597-595BF0A1171D}"/>
                </a:ext>
              </a:extLst>
            </p:cNvPr>
            <p:cNvSpPr txBox="1"/>
            <p:nvPr/>
          </p:nvSpPr>
          <p:spPr>
            <a:xfrm>
              <a:off x="15916" y="3086922"/>
              <a:ext cx="3926024" cy="1569660"/>
            </a:xfrm>
            <a:prstGeom prst="rect">
              <a:avLst/>
            </a:prstGeom>
            <a:noFill/>
          </p:spPr>
          <p:txBody>
            <a:bodyPr wrap="square" lIns="0" rIns="0" rtlCol="0" anchor="t">
              <a:spAutoFit/>
            </a:bodyPr>
            <a:lstStyle/>
            <a:p>
              <a:pPr algn="just"/>
              <a:r>
                <a:rPr lang="en-US" sz="1200" noProof="1"/>
                <a:t>Birim ziyaretleri ve yapılan toplantılar hakkında geri bildirim alınması amacıyla GÜKK Geri Bildirim Formu hazırlanmıştır.</a:t>
              </a:r>
            </a:p>
            <a:p>
              <a:pPr algn="just"/>
              <a:r>
                <a:rPr lang="en-US" sz="1200" noProof="1"/>
                <a:t>İlgili birim yönetici ve kalite ekipleri tarafından isimsiz doldurulan formlar analiz edilerek sonuçları Komisyonda değerlendirilmiş ve bulguları, yeni iyileştirme planı ve kararlara dönüştürülmüştür.</a:t>
              </a:r>
            </a:p>
          </p:txBody>
        </p:sp>
      </p:grpSp>
      <p:grpSp>
        <p:nvGrpSpPr>
          <p:cNvPr id="10" name="Group 82">
            <a:extLst>
              <a:ext uri="{FF2B5EF4-FFF2-40B4-BE49-F238E27FC236}">
                <a16:creationId xmlns:a16="http://schemas.microsoft.com/office/drawing/2014/main" id="{CCB01115-EC88-44EE-9876-FD9FDF834A76}"/>
              </a:ext>
            </a:extLst>
          </p:cNvPr>
          <p:cNvGrpSpPr/>
          <p:nvPr/>
        </p:nvGrpSpPr>
        <p:grpSpPr>
          <a:xfrm>
            <a:off x="3428453" y="1434952"/>
            <a:ext cx="2903579" cy="1659485"/>
            <a:chOff x="57246" y="2627766"/>
            <a:chExt cx="3683673" cy="1659485"/>
          </a:xfrm>
        </p:grpSpPr>
        <p:sp>
          <p:nvSpPr>
            <p:cNvPr id="11" name="TextBox 83">
              <a:extLst>
                <a:ext uri="{FF2B5EF4-FFF2-40B4-BE49-F238E27FC236}">
                  <a16:creationId xmlns:a16="http://schemas.microsoft.com/office/drawing/2014/main" id="{27B7646B-1A49-4345-84FE-3E5ADB63D92F}"/>
                </a:ext>
              </a:extLst>
            </p:cNvPr>
            <p:cNvSpPr txBox="1"/>
            <p:nvPr/>
          </p:nvSpPr>
          <p:spPr>
            <a:xfrm>
              <a:off x="332936" y="2627766"/>
              <a:ext cx="2937088" cy="461665"/>
            </a:xfrm>
            <a:prstGeom prst="rect">
              <a:avLst/>
            </a:prstGeom>
            <a:noFill/>
          </p:spPr>
          <p:txBody>
            <a:bodyPr wrap="square" lIns="0" rIns="0" rtlCol="0" anchor="b">
              <a:spAutoFit/>
            </a:bodyPr>
            <a:lstStyle/>
            <a:p>
              <a:pPr algn="ctr"/>
              <a:r>
                <a:rPr lang="en-US" sz="2400" b="1" cap="all" dirty="0">
                  <a:solidFill>
                    <a:schemeClr val="accent2"/>
                  </a:solidFill>
                </a:rPr>
                <a:t>11 </a:t>
              </a:r>
              <a:r>
                <a:rPr lang="en-US" sz="2400" b="1" cap="all" dirty="0" err="1">
                  <a:solidFill>
                    <a:schemeClr val="accent2"/>
                  </a:solidFill>
                </a:rPr>
                <a:t>kasım</a:t>
              </a:r>
              <a:r>
                <a:rPr lang="en-US" sz="2400" b="1" cap="all" dirty="0">
                  <a:solidFill>
                    <a:schemeClr val="accent2"/>
                  </a:solidFill>
                </a:rPr>
                <a:t> 2021</a:t>
              </a:r>
            </a:p>
          </p:txBody>
        </p:sp>
        <p:sp>
          <p:nvSpPr>
            <p:cNvPr id="12" name="TextBox 84">
              <a:extLst>
                <a:ext uri="{FF2B5EF4-FFF2-40B4-BE49-F238E27FC236}">
                  <a16:creationId xmlns:a16="http://schemas.microsoft.com/office/drawing/2014/main" id="{A2509D36-C769-49BB-B728-9C5F1BCC43DD}"/>
                </a:ext>
              </a:extLst>
            </p:cNvPr>
            <p:cNvSpPr txBox="1"/>
            <p:nvPr/>
          </p:nvSpPr>
          <p:spPr>
            <a:xfrm>
              <a:off x="57246" y="3086922"/>
              <a:ext cx="3683673" cy="1200329"/>
            </a:xfrm>
            <a:prstGeom prst="rect">
              <a:avLst/>
            </a:prstGeom>
            <a:noFill/>
          </p:spPr>
          <p:txBody>
            <a:bodyPr wrap="square" lIns="0" rIns="0" rtlCol="0" anchor="t">
              <a:spAutoFit/>
            </a:bodyPr>
            <a:lstStyle/>
            <a:p>
              <a:pPr algn="just"/>
              <a:r>
                <a:rPr lang="en-US" sz="1200" noProof="1"/>
                <a:t>Resmi Gazete’de </a:t>
              </a:r>
              <a:r>
                <a:rPr lang="en-US" sz="1200" noProof="1" smtClean="0"/>
                <a:t>yayı</a:t>
              </a:r>
              <a:r>
                <a:rPr lang="tr-TR" sz="1200" noProof="1" smtClean="0"/>
                <a:t>m</a:t>
              </a:r>
              <a:r>
                <a:rPr lang="en-US" sz="1200" noProof="1" smtClean="0"/>
                <a:t>lanan </a:t>
              </a:r>
              <a:r>
                <a:rPr lang="en-US" sz="1200" noProof="1"/>
                <a:t>Yükseköğretim Kalite Güvencesi ve Yükseköğretim Kalite Kurulu </a:t>
              </a:r>
              <a:r>
                <a:rPr lang="en-US" sz="1200" noProof="1" smtClean="0"/>
                <a:t>Yönetmeliği</a:t>
              </a:r>
              <a:r>
                <a:rPr lang="tr-TR" sz="1200" noProof="1" smtClean="0"/>
                <a:t>’</a:t>
              </a:r>
              <a:r>
                <a:rPr lang="en-US" sz="1200" noProof="1" smtClean="0"/>
                <a:t>nde </a:t>
              </a:r>
              <a:r>
                <a:rPr lang="en-US" sz="1200" noProof="1"/>
                <a:t>Değişiklik Yapılmasına Dair Yönetmelik gereği Gazi Üniversitesi Kalite Güvencesi ve Kalite Komisyonu Yönergesi güncellenmiştir.</a:t>
              </a:r>
            </a:p>
          </p:txBody>
        </p:sp>
      </p:grpSp>
      <p:grpSp>
        <p:nvGrpSpPr>
          <p:cNvPr id="13" name="Group 86">
            <a:extLst>
              <a:ext uri="{FF2B5EF4-FFF2-40B4-BE49-F238E27FC236}">
                <a16:creationId xmlns:a16="http://schemas.microsoft.com/office/drawing/2014/main" id="{E60B8922-B3F9-49D5-9452-8452401ED47A}"/>
              </a:ext>
            </a:extLst>
          </p:cNvPr>
          <p:cNvGrpSpPr/>
          <p:nvPr/>
        </p:nvGrpSpPr>
        <p:grpSpPr>
          <a:xfrm>
            <a:off x="5912161" y="4144789"/>
            <a:ext cx="3057447" cy="1290153"/>
            <a:chOff x="-199742" y="2627766"/>
            <a:chExt cx="3878880" cy="1290153"/>
          </a:xfrm>
        </p:grpSpPr>
        <p:sp>
          <p:nvSpPr>
            <p:cNvPr id="14" name="TextBox 90">
              <a:extLst>
                <a:ext uri="{FF2B5EF4-FFF2-40B4-BE49-F238E27FC236}">
                  <a16:creationId xmlns:a16="http://schemas.microsoft.com/office/drawing/2014/main" id="{4CF03584-C7D7-4A94-B19D-6471CD4D3D23}"/>
                </a:ext>
              </a:extLst>
            </p:cNvPr>
            <p:cNvSpPr txBox="1"/>
            <p:nvPr/>
          </p:nvSpPr>
          <p:spPr>
            <a:xfrm>
              <a:off x="332936" y="2627766"/>
              <a:ext cx="2937088" cy="461665"/>
            </a:xfrm>
            <a:prstGeom prst="rect">
              <a:avLst/>
            </a:prstGeom>
            <a:noFill/>
          </p:spPr>
          <p:txBody>
            <a:bodyPr wrap="square" lIns="0" rIns="0" rtlCol="0" anchor="b">
              <a:spAutoFit/>
            </a:bodyPr>
            <a:lstStyle/>
            <a:p>
              <a:pPr algn="ctr"/>
              <a:r>
                <a:rPr lang="en-US" sz="2400" b="1" cap="all" dirty="0">
                  <a:solidFill>
                    <a:schemeClr val="accent3">
                      <a:lumMod val="75000"/>
                    </a:schemeClr>
                  </a:solidFill>
                </a:rPr>
                <a:t>14 </a:t>
              </a:r>
              <a:r>
                <a:rPr lang="en-US" sz="2400" b="1" cap="all" dirty="0" err="1">
                  <a:solidFill>
                    <a:schemeClr val="accent3">
                      <a:lumMod val="75000"/>
                    </a:schemeClr>
                  </a:solidFill>
                </a:rPr>
                <a:t>Aralık</a:t>
              </a:r>
              <a:r>
                <a:rPr lang="en-US" sz="2400" b="1" cap="all" dirty="0">
                  <a:solidFill>
                    <a:schemeClr val="accent3">
                      <a:lumMod val="75000"/>
                    </a:schemeClr>
                  </a:solidFill>
                </a:rPr>
                <a:t> 2021</a:t>
              </a:r>
            </a:p>
          </p:txBody>
        </p:sp>
        <p:sp>
          <p:nvSpPr>
            <p:cNvPr id="15" name="TextBox 91">
              <a:extLst>
                <a:ext uri="{FF2B5EF4-FFF2-40B4-BE49-F238E27FC236}">
                  <a16:creationId xmlns:a16="http://schemas.microsoft.com/office/drawing/2014/main" id="{3B15359E-403B-43DC-A6D0-14DC8E3B7F35}"/>
                </a:ext>
              </a:extLst>
            </p:cNvPr>
            <p:cNvSpPr txBox="1"/>
            <p:nvPr/>
          </p:nvSpPr>
          <p:spPr>
            <a:xfrm>
              <a:off x="-199742" y="3086922"/>
              <a:ext cx="3878880" cy="830997"/>
            </a:xfrm>
            <a:prstGeom prst="rect">
              <a:avLst/>
            </a:prstGeom>
            <a:noFill/>
          </p:spPr>
          <p:txBody>
            <a:bodyPr wrap="square" lIns="0" rIns="0" rtlCol="0" anchor="t">
              <a:spAutoFit/>
            </a:bodyPr>
            <a:lstStyle/>
            <a:p>
              <a:pPr algn="just"/>
              <a:r>
                <a:rPr lang="en-US" sz="1200" noProof="1"/>
                <a:t>Senato toplantısında yeni üyelerin katılımıyla üye sayısı 23’e çıkan Komisyonun Çalışma Grupları, güncellenen YÖKAK Dereceli Değerlendirme Anahtarı doğrultusunda yeniden belirlenmiştir.</a:t>
              </a:r>
            </a:p>
          </p:txBody>
        </p:sp>
      </p:grpSp>
      <p:sp>
        <p:nvSpPr>
          <p:cNvPr id="18" name="TextBox 89">
            <a:extLst>
              <a:ext uri="{FF2B5EF4-FFF2-40B4-BE49-F238E27FC236}">
                <a16:creationId xmlns:a16="http://schemas.microsoft.com/office/drawing/2014/main" id="{FF27003C-182B-481A-B7B7-B4C81EF4A384}"/>
              </a:ext>
            </a:extLst>
          </p:cNvPr>
          <p:cNvSpPr txBox="1"/>
          <p:nvPr/>
        </p:nvSpPr>
        <p:spPr>
          <a:xfrm>
            <a:off x="8389935" y="1894108"/>
            <a:ext cx="3204302" cy="1200329"/>
          </a:xfrm>
          <a:prstGeom prst="rect">
            <a:avLst/>
          </a:prstGeom>
          <a:noFill/>
        </p:spPr>
        <p:txBody>
          <a:bodyPr wrap="square" lIns="0" rIns="0" rtlCol="0" anchor="t">
            <a:spAutoFit/>
          </a:bodyPr>
          <a:lstStyle/>
          <a:p>
            <a:pPr algn="just"/>
            <a:r>
              <a:rPr lang="en-US" sz="1200" noProof="1"/>
              <a:t>Üye sayısı 23’e çıkan Komisyonun Çalışma Grupları, güncellenen YÖKAK Dereceli Değerlendirme Anahtarı doğrultusunda yeniden belirlenmiştir.</a:t>
            </a:r>
          </a:p>
          <a:p>
            <a:pPr algn="just"/>
            <a:r>
              <a:rPr lang="en-US" sz="1200" noProof="1"/>
              <a:t>Bu incelemeler sonucu yeni iyileştirme planları belirlenerek Komisyon çalışma takvimine alınacaktır. </a:t>
            </a:r>
          </a:p>
        </p:txBody>
      </p:sp>
      <p:grpSp>
        <p:nvGrpSpPr>
          <p:cNvPr id="19" name="Group 11">
            <a:extLst>
              <a:ext uri="{FF2B5EF4-FFF2-40B4-BE49-F238E27FC236}">
                <a16:creationId xmlns:a16="http://schemas.microsoft.com/office/drawing/2014/main" id="{A2929665-9A6B-4BF3-8D20-FD092F3F7452}"/>
              </a:ext>
            </a:extLst>
          </p:cNvPr>
          <p:cNvGrpSpPr/>
          <p:nvPr/>
        </p:nvGrpSpPr>
        <p:grpSpPr>
          <a:xfrm>
            <a:off x="838200" y="2129644"/>
            <a:ext cx="2814871" cy="1407435"/>
            <a:chOff x="838200" y="1889947"/>
            <a:chExt cx="2814871" cy="1407435"/>
          </a:xfrm>
        </p:grpSpPr>
        <p:sp>
          <p:nvSpPr>
            <p:cNvPr id="20" name="Freeform: Shape 37">
              <a:extLst>
                <a:ext uri="{FF2B5EF4-FFF2-40B4-BE49-F238E27FC236}">
                  <a16:creationId xmlns:a16="http://schemas.microsoft.com/office/drawing/2014/main" id="{D7E40F25-8115-4B5F-A319-A6B7EA58B679}"/>
                </a:ext>
              </a:extLst>
            </p:cNvPr>
            <p:cNvSpPr/>
            <p:nvPr/>
          </p:nvSpPr>
          <p:spPr>
            <a:xfrm>
              <a:off x="838200" y="1889947"/>
              <a:ext cx="2814871" cy="1407435"/>
            </a:xfrm>
            <a:custGeom>
              <a:avLst/>
              <a:gdLst>
                <a:gd name="connsiteX0" fmla="*/ 1970853 w 3941707"/>
                <a:gd name="connsiteY0" fmla="*/ 0 h 1970853"/>
                <a:gd name="connsiteX1" fmla="*/ 3941707 w 3941707"/>
                <a:gd name="connsiteY1" fmla="*/ 1970853 h 1970853"/>
                <a:gd name="connsiteX2" fmla="*/ 3448994 w 3941707"/>
                <a:gd name="connsiteY2" fmla="*/ 1970853 h 1970853"/>
                <a:gd name="connsiteX3" fmla="*/ 1970853 w 3941707"/>
                <a:gd name="connsiteY3" fmla="*/ 492713 h 1970853"/>
                <a:gd name="connsiteX4" fmla="*/ 492713 w 3941707"/>
                <a:gd name="connsiteY4" fmla="*/ 1970853 h 1970853"/>
                <a:gd name="connsiteX5" fmla="*/ 0 w 3941707"/>
                <a:gd name="connsiteY5" fmla="*/ 1970853 h 197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1707" h="1970853">
                  <a:moveTo>
                    <a:pt x="1970853" y="0"/>
                  </a:moveTo>
                  <a:lnTo>
                    <a:pt x="3941707" y="1970853"/>
                  </a:lnTo>
                  <a:lnTo>
                    <a:pt x="3448994" y="1970853"/>
                  </a:lnTo>
                  <a:lnTo>
                    <a:pt x="1970853" y="492713"/>
                  </a:lnTo>
                  <a:lnTo>
                    <a:pt x="492713" y="1970853"/>
                  </a:lnTo>
                  <a:lnTo>
                    <a:pt x="0" y="197085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92">
              <a:extLst>
                <a:ext uri="{FF2B5EF4-FFF2-40B4-BE49-F238E27FC236}">
                  <a16:creationId xmlns:a16="http://schemas.microsoft.com/office/drawing/2014/main" id="{6B7B52B0-F037-426C-A84F-E4C4CAE44DCE}"/>
                </a:ext>
              </a:extLst>
            </p:cNvPr>
            <p:cNvSpPr/>
            <p:nvPr/>
          </p:nvSpPr>
          <p:spPr>
            <a:xfrm>
              <a:off x="1062817" y="2114564"/>
              <a:ext cx="2365636" cy="1182818"/>
            </a:xfrm>
            <a:custGeom>
              <a:avLst/>
              <a:gdLst>
                <a:gd name="connsiteX0" fmla="*/ 1182818 w 2365636"/>
                <a:gd name="connsiteY0" fmla="*/ 0 h 1182818"/>
                <a:gd name="connsiteX1" fmla="*/ 2365636 w 2365636"/>
                <a:gd name="connsiteY1" fmla="*/ 1182818 h 1182818"/>
                <a:gd name="connsiteX2" fmla="*/ 2238396 w 2365636"/>
                <a:gd name="connsiteY2" fmla="*/ 1182818 h 1182818"/>
                <a:gd name="connsiteX3" fmla="*/ 1182818 w 2365636"/>
                <a:gd name="connsiteY3" fmla="*/ 127242 h 1182818"/>
                <a:gd name="connsiteX4" fmla="*/ 127242 w 2365636"/>
                <a:gd name="connsiteY4" fmla="*/ 1182818 h 1182818"/>
                <a:gd name="connsiteX5" fmla="*/ 0 w 2365636"/>
                <a:gd name="connsiteY5" fmla="*/ 1182818 h 118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5636" h="1182818">
                  <a:moveTo>
                    <a:pt x="1182818" y="0"/>
                  </a:moveTo>
                  <a:lnTo>
                    <a:pt x="2365636" y="1182818"/>
                  </a:lnTo>
                  <a:lnTo>
                    <a:pt x="2238396" y="1182818"/>
                  </a:lnTo>
                  <a:lnTo>
                    <a:pt x="1182818" y="127242"/>
                  </a:lnTo>
                  <a:lnTo>
                    <a:pt x="127242" y="1182818"/>
                  </a:lnTo>
                  <a:lnTo>
                    <a:pt x="0" y="1182818"/>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9">
            <a:extLst>
              <a:ext uri="{FF2B5EF4-FFF2-40B4-BE49-F238E27FC236}">
                <a16:creationId xmlns:a16="http://schemas.microsoft.com/office/drawing/2014/main" id="{68C383B0-1F8D-419A-9934-1BFBCCF14177}"/>
              </a:ext>
            </a:extLst>
          </p:cNvPr>
          <p:cNvGrpSpPr/>
          <p:nvPr/>
        </p:nvGrpSpPr>
        <p:grpSpPr>
          <a:xfrm>
            <a:off x="5953548" y="2129644"/>
            <a:ext cx="2814871" cy="1407435"/>
            <a:chOff x="5953548" y="1889947"/>
            <a:chExt cx="2814871" cy="1407435"/>
          </a:xfrm>
        </p:grpSpPr>
        <p:sp>
          <p:nvSpPr>
            <p:cNvPr id="23" name="Freeform: Shape 73">
              <a:extLst>
                <a:ext uri="{FF2B5EF4-FFF2-40B4-BE49-F238E27FC236}">
                  <a16:creationId xmlns:a16="http://schemas.microsoft.com/office/drawing/2014/main" id="{62099BC9-D751-4016-8E46-E308EA1774BA}"/>
                </a:ext>
              </a:extLst>
            </p:cNvPr>
            <p:cNvSpPr/>
            <p:nvPr/>
          </p:nvSpPr>
          <p:spPr>
            <a:xfrm>
              <a:off x="5953548" y="1889947"/>
              <a:ext cx="2814871" cy="1407435"/>
            </a:xfrm>
            <a:custGeom>
              <a:avLst/>
              <a:gdLst>
                <a:gd name="connsiteX0" fmla="*/ 1970853 w 3941707"/>
                <a:gd name="connsiteY0" fmla="*/ 0 h 1970853"/>
                <a:gd name="connsiteX1" fmla="*/ 3941707 w 3941707"/>
                <a:gd name="connsiteY1" fmla="*/ 1970853 h 1970853"/>
                <a:gd name="connsiteX2" fmla="*/ 3448994 w 3941707"/>
                <a:gd name="connsiteY2" fmla="*/ 1970853 h 1970853"/>
                <a:gd name="connsiteX3" fmla="*/ 1970853 w 3941707"/>
                <a:gd name="connsiteY3" fmla="*/ 492713 h 1970853"/>
                <a:gd name="connsiteX4" fmla="*/ 492713 w 3941707"/>
                <a:gd name="connsiteY4" fmla="*/ 1970853 h 1970853"/>
                <a:gd name="connsiteX5" fmla="*/ 0 w 3941707"/>
                <a:gd name="connsiteY5" fmla="*/ 1970853 h 197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1707" h="1970853">
                  <a:moveTo>
                    <a:pt x="1970853" y="0"/>
                  </a:moveTo>
                  <a:lnTo>
                    <a:pt x="3941707" y="1970853"/>
                  </a:lnTo>
                  <a:lnTo>
                    <a:pt x="3448994" y="1970853"/>
                  </a:lnTo>
                  <a:lnTo>
                    <a:pt x="1970853" y="492713"/>
                  </a:lnTo>
                  <a:lnTo>
                    <a:pt x="492713" y="1970853"/>
                  </a:lnTo>
                  <a:lnTo>
                    <a:pt x="0" y="197085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93">
              <a:extLst>
                <a:ext uri="{FF2B5EF4-FFF2-40B4-BE49-F238E27FC236}">
                  <a16:creationId xmlns:a16="http://schemas.microsoft.com/office/drawing/2014/main" id="{6155E5DE-DF8B-4557-99BE-61BF45BE4395}"/>
                </a:ext>
              </a:extLst>
            </p:cNvPr>
            <p:cNvSpPr/>
            <p:nvPr/>
          </p:nvSpPr>
          <p:spPr>
            <a:xfrm>
              <a:off x="6178165" y="2114564"/>
              <a:ext cx="2365636" cy="1182818"/>
            </a:xfrm>
            <a:custGeom>
              <a:avLst/>
              <a:gdLst>
                <a:gd name="connsiteX0" fmla="*/ 1182818 w 2365636"/>
                <a:gd name="connsiteY0" fmla="*/ 0 h 1182818"/>
                <a:gd name="connsiteX1" fmla="*/ 2365636 w 2365636"/>
                <a:gd name="connsiteY1" fmla="*/ 1182818 h 1182818"/>
                <a:gd name="connsiteX2" fmla="*/ 2238396 w 2365636"/>
                <a:gd name="connsiteY2" fmla="*/ 1182818 h 1182818"/>
                <a:gd name="connsiteX3" fmla="*/ 1182818 w 2365636"/>
                <a:gd name="connsiteY3" fmla="*/ 127242 h 1182818"/>
                <a:gd name="connsiteX4" fmla="*/ 127242 w 2365636"/>
                <a:gd name="connsiteY4" fmla="*/ 1182818 h 1182818"/>
                <a:gd name="connsiteX5" fmla="*/ 0 w 2365636"/>
                <a:gd name="connsiteY5" fmla="*/ 1182818 h 118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5636" h="1182818">
                  <a:moveTo>
                    <a:pt x="1182818" y="0"/>
                  </a:moveTo>
                  <a:lnTo>
                    <a:pt x="2365636" y="1182818"/>
                  </a:lnTo>
                  <a:lnTo>
                    <a:pt x="2238396" y="1182818"/>
                  </a:lnTo>
                  <a:lnTo>
                    <a:pt x="1182818" y="127242"/>
                  </a:lnTo>
                  <a:lnTo>
                    <a:pt x="127242" y="1182818"/>
                  </a:lnTo>
                  <a:lnTo>
                    <a:pt x="0" y="1182818"/>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10">
            <a:extLst>
              <a:ext uri="{FF2B5EF4-FFF2-40B4-BE49-F238E27FC236}">
                <a16:creationId xmlns:a16="http://schemas.microsoft.com/office/drawing/2014/main" id="{84F0BA51-5F35-42BE-BE7C-0F49D226FDF8}"/>
              </a:ext>
            </a:extLst>
          </p:cNvPr>
          <p:cNvGrpSpPr/>
          <p:nvPr/>
        </p:nvGrpSpPr>
        <p:grpSpPr>
          <a:xfrm>
            <a:off x="3395874" y="3668697"/>
            <a:ext cx="2814871" cy="1407435"/>
            <a:chOff x="3395874" y="3429000"/>
            <a:chExt cx="2814871" cy="1407435"/>
          </a:xfrm>
        </p:grpSpPr>
        <p:sp>
          <p:nvSpPr>
            <p:cNvPr id="26" name="Freeform: Shape 39">
              <a:extLst>
                <a:ext uri="{FF2B5EF4-FFF2-40B4-BE49-F238E27FC236}">
                  <a16:creationId xmlns:a16="http://schemas.microsoft.com/office/drawing/2014/main" id="{1D6F7F8C-F27F-4DEA-9BDA-54A666B0F822}"/>
                </a:ext>
              </a:extLst>
            </p:cNvPr>
            <p:cNvSpPr/>
            <p:nvPr/>
          </p:nvSpPr>
          <p:spPr>
            <a:xfrm rot="10800000">
              <a:off x="3395874" y="3429000"/>
              <a:ext cx="2814871" cy="1407435"/>
            </a:xfrm>
            <a:custGeom>
              <a:avLst/>
              <a:gdLst>
                <a:gd name="connsiteX0" fmla="*/ 1970853 w 3941707"/>
                <a:gd name="connsiteY0" fmla="*/ 0 h 1970853"/>
                <a:gd name="connsiteX1" fmla="*/ 3941707 w 3941707"/>
                <a:gd name="connsiteY1" fmla="*/ 1970853 h 1970853"/>
                <a:gd name="connsiteX2" fmla="*/ 3448994 w 3941707"/>
                <a:gd name="connsiteY2" fmla="*/ 1970853 h 1970853"/>
                <a:gd name="connsiteX3" fmla="*/ 1970853 w 3941707"/>
                <a:gd name="connsiteY3" fmla="*/ 492713 h 1970853"/>
                <a:gd name="connsiteX4" fmla="*/ 492713 w 3941707"/>
                <a:gd name="connsiteY4" fmla="*/ 1970853 h 1970853"/>
                <a:gd name="connsiteX5" fmla="*/ 0 w 3941707"/>
                <a:gd name="connsiteY5" fmla="*/ 1970853 h 197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1707" h="1970853">
                  <a:moveTo>
                    <a:pt x="1970853" y="0"/>
                  </a:moveTo>
                  <a:lnTo>
                    <a:pt x="3941707" y="1970853"/>
                  </a:lnTo>
                  <a:lnTo>
                    <a:pt x="3448994" y="1970853"/>
                  </a:lnTo>
                  <a:lnTo>
                    <a:pt x="1970853" y="492713"/>
                  </a:lnTo>
                  <a:lnTo>
                    <a:pt x="492713" y="1970853"/>
                  </a:lnTo>
                  <a:lnTo>
                    <a:pt x="0" y="197085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94">
              <a:extLst>
                <a:ext uri="{FF2B5EF4-FFF2-40B4-BE49-F238E27FC236}">
                  <a16:creationId xmlns:a16="http://schemas.microsoft.com/office/drawing/2014/main" id="{1E0AC490-694D-4521-BDF5-8D9F2968A4A4}"/>
                </a:ext>
              </a:extLst>
            </p:cNvPr>
            <p:cNvSpPr/>
            <p:nvPr/>
          </p:nvSpPr>
          <p:spPr>
            <a:xfrm rot="10800000">
              <a:off x="3620492" y="3429000"/>
              <a:ext cx="2365636" cy="1182818"/>
            </a:xfrm>
            <a:custGeom>
              <a:avLst/>
              <a:gdLst>
                <a:gd name="connsiteX0" fmla="*/ 1182818 w 2365636"/>
                <a:gd name="connsiteY0" fmla="*/ 0 h 1182818"/>
                <a:gd name="connsiteX1" fmla="*/ 2365636 w 2365636"/>
                <a:gd name="connsiteY1" fmla="*/ 1182818 h 1182818"/>
                <a:gd name="connsiteX2" fmla="*/ 2238396 w 2365636"/>
                <a:gd name="connsiteY2" fmla="*/ 1182818 h 1182818"/>
                <a:gd name="connsiteX3" fmla="*/ 1182818 w 2365636"/>
                <a:gd name="connsiteY3" fmla="*/ 127242 h 1182818"/>
                <a:gd name="connsiteX4" fmla="*/ 127242 w 2365636"/>
                <a:gd name="connsiteY4" fmla="*/ 1182818 h 1182818"/>
                <a:gd name="connsiteX5" fmla="*/ 0 w 2365636"/>
                <a:gd name="connsiteY5" fmla="*/ 1182818 h 118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5636" h="1182818">
                  <a:moveTo>
                    <a:pt x="1182818" y="0"/>
                  </a:moveTo>
                  <a:lnTo>
                    <a:pt x="2365636" y="1182818"/>
                  </a:lnTo>
                  <a:lnTo>
                    <a:pt x="2238396" y="1182818"/>
                  </a:lnTo>
                  <a:lnTo>
                    <a:pt x="1182818" y="127242"/>
                  </a:lnTo>
                  <a:lnTo>
                    <a:pt x="127242" y="1182818"/>
                  </a:lnTo>
                  <a:lnTo>
                    <a:pt x="0" y="1182818"/>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8">
            <a:extLst>
              <a:ext uri="{FF2B5EF4-FFF2-40B4-BE49-F238E27FC236}">
                <a16:creationId xmlns:a16="http://schemas.microsoft.com/office/drawing/2014/main" id="{E8FA2467-124B-4E02-9334-6551D979A6DC}"/>
              </a:ext>
            </a:extLst>
          </p:cNvPr>
          <p:cNvGrpSpPr/>
          <p:nvPr/>
        </p:nvGrpSpPr>
        <p:grpSpPr>
          <a:xfrm>
            <a:off x="8511221" y="3668696"/>
            <a:ext cx="2814871" cy="1407436"/>
            <a:chOff x="8511221" y="3428999"/>
            <a:chExt cx="2814871" cy="1407436"/>
          </a:xfrm>
        </p:grpSpPr>
        <p:sp>
          <p:nvSpPr>
            <p:cNvPr id="29" name="Freeform: Shape 74">
              <a:extLst>
                <a:ext uri="{FF2B5EF4-FFF2-40B4-BE49-F238E27FC236}">
                  <a16:creationId xmlns:a16="http://schemas.microsoft.com/office/drawing/2014/main" id="{4B25D9F8-0396-4ABB-A9C3-E98759CAB602}"/>
                </a:ext>
              </a:extLst>
            </p:cNvPr>
            <p:cNvSpPr/>
            <p:nvPr/>
          </p:nvSpPr>
          <p:spPr>
            <a:xfrm rot="10800000">
              <a:off x="8511221" y="3429000"/>
              <a:ext cx="2814871" cy="1407435"/>
            </a:xfrm>
            <a:custGeom>
              <a:avLst/>
              <a:gdLst>
                <a:gd name="connsiteX0" fmla="*/ 1970853 w 3941707"/>
                <a:gd name="connsiteY0" fmla="*/ 0 h 1970853"/>
                <a:gd name="connsiteX1" fmla="*/ 3941707 w 3941707"/>
                <a:gd name="connsiteY1" fmla="*/ 1970853 h 1970853"/>
                <a:gd name="connsiteX2" fmla="*/ 3448994 w 3941707"/>
                <a:gd name="connsiteY2" fmla="*/ 1970853 h 1970853"/>
                <a:gd name="connsiteX3" fmla="*/ 1970853 w 3941707"/>
                <a:gd name="connsiteY3" fmla="*/ 492713 h 1970853"/>
                <a:gd name="connsiteX4" fmla="*/ 492713 w 3941707"/>
                <a:gd name="connsiteY4" fmla="*/ 1970853 h 1970853"/>
                <a:gd name="connsiteX5" fmla="*/ 0 w 3941707"/>
                <a:gd name="connsiteY5" fmla="*/ 1970853 h 197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1707" h="1970853">
                  <a:moveTo>
                    <a:pt x="1970853" y="0"/>
                  </a:moveTo>
                  <a:lnTo>
                    <a:pt x="3941707" y="1970853"/>
                  </a:lnTo>
                  <a:lnTo>
                    <a:pt x="3448994" y="1970853"/>
                  </a:lnTo>
                  <a:lnTo>
                    <a:pt x="1970853" y="492713"/>
                  </a:lnTo>
                  <a:lnTo>
                    <a:pt x="492713" y="1970853"/>
                  </a:lnTo>
                  <a:lnTo>
                    <a:pt x="0" y="1970853"/>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95">
              <a:extLst>
                <a:ext uri="{FF2B5EF4-FFF2-40B4-BE49-F238E27FC236}">
                  <a16:creationId xmlns:a16="http://schemas.microsoft.com/office/drawing/2014/main" id="{99E647B4-1959-452A-B07D-114C3F109B91}"/>
                </a:ext>
              </a:extLst>
            </p:cNvPr>
            <p:cNvSpPr/>
            <p:nvPr/>
          </p:nvSpPr>
          <p:spPr>
            <a:xfrm rot="10800000">
              <a:off x="8735838" y="3428999"/>
              <a:ext cx="2365636" cy="1182818"/>
            </a:xfrm>
            <a:custGeom>
              <a:avLst/>
              <a:gdLst>
                <a:gd name="connsiteX0" fmla="*/ 1182818 w 2365636"/>
                <a:gd name="connsiteY0" fmla="*/ 0 h 1182818"/>
                <a:gd name="connsiteX1" fmla="*/ 2365636 w 2365636"/>
                <a:gd name="connsiteY1" fmla="*/ 1182818 h 1182818"/>
                <a:gd name="connsiteX2" fmla="*/ 2238396 w 2365636"/>
                <a:gd name="connsiteY2" fmla="*/ 1182818 h 1182818"/>
                <a:gd name="connsiteX3" fmla="*/ 1182818 w 2365636"/>
                <a:gd name="connsiteY3" fmla="*/ 127242 h 1182818"/>
                <a:gd name="connsiteX4" fmla="*/ 127242 w 2365636"/>
                <a:gd name="connsiteY4" fmla="*/ 1182818 h 1182818"/>
                <a:gd name="connsiteX5" fmla="*/ 0 w 2365636"/>
                <a:gd name="connsiteY5" fmla="*/ 1182818 h 1182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5636" h="1182818">
                  <a:moveTo>
                    <a:pt x="1182818" y="0"/>
                  </a:moveTo>
                  <a:lnTo>
                    <a:pt x="2365636" y="1182818"/>
                  </a:lnTo>
                  <a:lnTo>
                    <a:pt x="2238396" y="1182818"/>
                  </a:lnTo>
                  <a:lnTo>
                    <a:pt x="1182818" y="127242"/>
                  </a:lnTo>
                  <a:lnTo>
                    <a:pt x="127242" y="1182818"/>
                  </a:lnTo>
                  <a:lnTo>
                    <a:pt x="0" y="1182818"/>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Graphic 97" descr="Fire">
            <a:extLst>
              <a:ext uri="{FF2B5EF4-FFF2-40B4-BE49-F238E27FC236}">
                <a16:creationId xmlns:a16="http://schemas.microsoft.com/office/drawing/2014/main" id="{FF6D2DAD-5FAE-4893-829A-A2F3620A996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788435" y="2921320"/>
            <a:ext cx="914400" cy="914400"/>
          </a:xfrm>
          <a:prstGeom prst="rect">
            <a:avLst/>
          </a:prstGeom>
        </p:spPr>
      </p:pic>
    </p:spTree>
    <p:extLst>
      <p:ext uri="{BB962C8B-B14F-4D97-AF65-F5344CB8AC3E}">
        <p14:creationId xmlns:p14="http://schemas.microsoft.com/office/powerpoint/2010/main" val="53244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65644AF2-E549-4CDA-9AE0-78859F48EF6F}"/>
              </a:ext>
            </a:extLst>
          </p:cNvPr>
          <p:cNvSpPr txBox="1"/>
          <p:nvPr/>
        </p:nvSpPr>
        <p:spPr>
          <a:xfrm>
            <a:off x="540876" y="2809031"/>
            <a:ext cx="6096000" cy="1015663"/>
          </a:xfrm>
          <a:prstGeom prst="rect">
            <a:avLst/>
          </a:prstGeom>
          <a:noFill/>
        </p:spPr>
        <p:txBody>
          <a:bodyPr wrap="square" rtlCol="0" anchor="ctr">
            <a:spAutoFit/>
          </a:bodyPr>
          <a:lstStyle/>
          <a:p>
            <a:pPr algn="r"/>
            <a:r>
              <a:rPr lang="en-US" altLang="ko-KR" sz="6000" dirty="0" err="1">
                <a:solidFill>
                  <a:srgbClr val="284D70"/>
                </a:solidFill>
                <a:latin typeface="Bahnschrift" panose="020B0502040204020203" pitchFamily="34" charset="0"/>
                <a:cs typeface="Arial" pitchFamily="34" charset="0"/>
              </a:rPr>
              <a:t>Paydaş</a:t>
            </a:r>
            <a:r>
              <a:rPr lang="en-US" altLang="ko-KR" sz="6000" dirty="0">
                <a:solidFill>
                  <a:srgbClr val="284D70"/>
                </a:solidFill>
                <a:latin typeface="Bahnschrift" panose="020B0502040204020203" pitchFamily="34" charset="0"/>
                <a:cs typeface="Arial" pitchFamily="34" charset="0"/>
              </a:rPr>
              <a:t> </a:t>
            </a:r>
            <a:r>
              <a:rPr lang="en-US" altLang="ko-KR" sz="6000" dirty="0" err="1">
                <a:solidFill>
                  <a:srgbClr val="284D70"/>
                </a:solidFill>
                <a:latin typeface="Bahnschrift" panose="020B0502040204020203" pitchFamily="34" charset="0"/>
                <a:cs typeface="Arial" pitchFamily="34" charset="0"/>
              </a:rPr>
              <a:t>Katılımı</a:t>
            </a:r>
            <a:endParaRPr lang="ko-KR" altLang="en-US" sz="6000" dirty="0">
              <a:solidFill>
                <a:srgbClr val="284D70"/>
              </a:solidFill>
              <a:latin typeface="Bahnschrift" panose="020B0502040204020203" pitchFamily="34" charset="0"/>
              <a:cs typeface="Arial" pitchFamily="34" charset="0"/>
            </a:endParaRPr>
          </a:p>
        </p:txBody>
      </p:sp>
      <p:sp>
        <p:nvSpPr>
          <p:cNvPr id="4" name="Freeform: Shape 5">
            <a:extLst>
              <a:ext uri="{FF2B5EF4-FFF2-40B4-BE49-F238E27FC236}">
                <a16:creationId xmlns:a16="http://schemas.microsoft.com/office/drawing/2014/main" id="{5D4E8A97-9307-4183-AC9C-207B6C3CF8BE}"/>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199337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ikdörtgen: Çapraz Köşeleri Yuvarlatılmış 27">
            <a:extLst>
              <a:ext uri="{FF2B5EF4-FFF2-40B4-BE49-F238E27FC236}">
                <a16:creationId xmlns:a16="http://schemas.microsoft.com/office/drawing/2014/main" id="{C7CCD0B8-C8D4-4A5B-87A7-4614B6D04F41}"/>
              </a:ext>
            </a:extLst>
          </p:cNvPr>
          <p:cNvSpPr/>
          <p:nvPr/>
        </p:nvSpPr>
        <p:spPr>
          <a:xfrm>
            <a:off x="1352936" y="2772047"/>
            <a:ext cx="5627844" cy="1444693"/>
          </a:xfrm>
          <a:custGeom>
            <a:avLst/>
            <a:gdLst>
              <a:gd name="connsiteX0" fmla="*/ 0 w 5618513"/>
              <a:gd name="connsiteY0" fmla="*/ 0 h 1302966"/>
              <a:gd name="connsiteX1" fmla="*/ 5618513 w 5618513"/>
              <a:gd name="connsiteY1" fmla="*/ 0 h 1302966"/>
              <a:gd name="connsiteX2" fmla="*/ 5618513 w 5618513"/>
              <a:gd name="connsiteY2" fmla="*/ 1302966 h 1302966"/>
              <a:gd name="connsiteX3" fmla="*/ 0 w 5618513"/>
              <a:gd name="connsiteY3" fmla="*/ 1302966 h 1302966"/>
              <a:gd name="connsiteX4" fmla="*/ 0 w 5618513"/>
              <a:gd name="connsiteY4" fmla="*/ 0 h 1302966"/>
              <a:gd name="connsiteX0" fmla="*/ 149290 w 5618513"/>
              <a:gd name="connsiteY0" fmla="*/ 27992 h 1302966"/>
              <a:gd name="connsiteX1" fmla="*/ 5618513 w 5618513"/>
              <a:gd name="connsiteY1" fmla="*/ 0 h 1302966"/>
              <a:gd name="connsiteX2" fmla="*/ 5618513 w 5618513"/>
              <a:gd name="connsiteY2" fmla="*/ 1302966 h 1302966"/>
              <a:gd name="connsiteX3" fmla="*/ 0 w 5618513"/>
              <a:gd name="connsiteY3" fmla="*/ 1302966 h 1302966"/>
              <a:gd name="connsiteX4" fmla="*/ 149290 w 5618513"/>
              <a:gd name="connsiteY4" fmla="*/ 27992 h 1302966"/>
              <a:gd name="connsiteX0" fmla="*/ 149290 w 5618513"/>
              <a:gd name="connsiteY0" fmla="*/ 0 h 1274974"/>
              <a:gd name="connsiteX1" fmla="*/ 5525207 w 5618513"/>
              <a:gd name="connsiteY1" fmla="*/ 18661 h 1274974"/>
              <a:gd name="connsiteX2" fmla="*/ 5618513 w 5618513"/>
              <a:gd name="connsiteY2" fmla="*/ 1274974 h 1274974"/>
              <a:gd name="connsiteX3" fmla="*/ 0 w 5618513"/>
              <a:gd name="connsiteY3" fmla="*/ 1274974 h 1274974"/>
              <a:gd name="connsiteX4" fmla="*/ 149290 w 5618513"/>
              <a:gd name="connsiteY4" fmla="*/ 0 h 1274974"/>
              <a:gd name="connsiteX0" fmla="*/ 149290 w 5674497"/>
              <a:gd name="connsiteY0" fmla="*/ 0 h 1274974"/>
              <a:gd name="connsiteX1" fmla="*/ 5525207 w 5674497"/>
              <a:gd name="connsiteY1" fmla="*/ 18661 h 1274974"/>
              <a:gd name="connsiteX2" fmla="*/ 5674497 w 5674497"/>
              <a:gd name="connsiteY2" fmla="*/ 1200329 h 1274974"/>
              <a:gd name="connsiteX3" fmla="*/ 0 w 5674497"/>
              <a:gd name="connsiteY3" fmla="*/ 1274974 h 1274974"/>
              <a:gd name="connsiteX4" fmla="*/ 149290 w 5674497"/>
              <a:gd name="connsiteY4" fmla="*/ 0 h 1274974"/>
              <a:gd name="connsiteX0" fmla="*/ 102637 w 5627844"/>
              <a:gd name="connsiteY0" fmla="*/ 0 h 1405602"/>
              <a:gd name="connsiteX1" fmla="*/ 5478554 w 5627844"/>
              <a:gd name="connsiteY1" fmla="*/ 18661 h 1405602"/>
              <a:gd name="connsiteX2" fmla="*/ 5627844 w 5627844"/>
              <a:gd name="connsiteY2" fmla="*/ 1200329 h 1405602"/>
              <a:gd name="connsiteX3" fmla="*/ 0 w 5627844"/>
              <a:gd name="connsiteY3" fmla="*/ 1405602 h 1405602"/>
              <a:gd name="connsiteX4" fmla="*/ 102637 w 5627844"/>
              <a:gd name="connsiteY4" fmla="*/ 0 h 1405602"/>
              <a:gd name="connsiteX0" fmla="*/ 102637 w 5627844"/>
              <a:gd name="connsiteY0" fmla="*/ 39091 h 1444693"/>
              <a:gd name="connsiteX1" fmla="*/ 5343800 w 5627844"/>
              <a:gd name="connsiteY1" fmla="*/ 0 h 1444693"/>
              <a:gd name="connsiteX2" fmla="*/ 5627844 w 5627844"/>
              <a:gd name="connsiteY2" fmla="*/ 1239420 h 1444693"/>
              <a:gd name="connsiteX3" fmla="*/ 0 w 5627844"/>
              <a:gd name="connsiteY3" fmla="*/ 1444693 h 1444693"/>
              <a:gd name="connsiteX4" fmla="*/ 102637 w 5627844"/>
              <a:gd name="connsiteY4" fmla="*/ 39091 h 1444693"/>
              <a:gd name="connsiteX0" fmla="*/ 83386 w 5627844"/>
              <a:gd name="connsiteY0" fmla="*/ 96843 h 1444693"/>
              <a:gd name="connsiteX1" fmla="*/ 5343800 w 5627844"/>
              <a:gd name="connsiteY1" fmla="*/ 0 h 1444693"/>
              <a:gd name="connsiteX2" fmla="*/ 5627844 w 5627844"/>
              <a:gd name="connsiteY2" fmla="*/ 1239420 h 1444693"/>
              <a:gd name="connsiteX3" fmla="*/ 0 w 5627844"/>
              <a:gd name="connsiteY3" fmla="*/ 1444693 h 1444693"/>
              <a:gd name="connsiteX4" fmla="*/ 83386 w 5627844"/>
              <a:gd name="connsiteY4" fmla="*/ 96843 h 1444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27844" h="1444693">
                <a:moveTo>
                  <a:pt x="83386" y="96843"/>
                </a:moveTo>
                <a:lnTo>
                  <a:pt x="5343800" y="0"/>
                </a:lnTo>
                <a:lnTo>
                  <a:pt x="5627844" y="1239420"/>
                </a:lnTo>
                <a:lnTo>
                  <a:pt x="0" y="1444693"/>
                </a:lnTo>
                <a:lnTo>
                  <a:pt x="83386" y="96843"/>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6" name="Ok: Beşgen 105">
            <a:extLst>
              <a:ext uri="{FF2B5EF4-FFF2-40B4-BE49-F238E27FC236}">
                <a16:creationId xmlns:a16="http://schemas.microsoft.com/office/drawing/2014/main" id="{348E3E00-0263-4E76-B638-94F6C252EEFF}"/>
              </a:ext>
            </a:extLst>
          </p:cNvPr>
          <p:cNvSpPr/>
          <p:nvPr/>
        </p:nvSpPr>
        <p:spPr>
          <a:xfrm rot="5400000">
            <a:off x="8692117" y="3000086"/>
            <a:ext cx="1195473" cy="3600000"/>
          </a:xfrm>
          <a:prstGeom prst="homePlate">
            <a:avLst>
              <a:gd name="adj" fmla="val 44574"/>
            </a:avLst>
          </a:prstGeom>
          <a:solidFill>
            <a:schemeClr val="bg2">
              <a:lumMod val="9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00" name="Ok: Beşgen 99">
            <a:extLst>
              <a:ext uri="{FF2B5EF4-FFF2-40B4-BE49-F238E27FC236}">
                <a16:creationId xmlns:a16="http://schemas.microsoft.com/office/drawing/2014/main" id="{C0C56D0B-1824-4B0D-B0F0-5370C22D7457}"/>
              </a:ext>
            </a:extLst>
          </p:cNvPr>
          <p:cNvSpPr/>
          <p:nvPr/>
        </p:nvSpPr>
        <p:spPr>
          <a:xfrm rot="5400000">
            <a:off x="8689007" y="2334498"/>
            <a:ext cx="1195473" cy="3600000"/>
          </a:xfrm>
          <a:prstGeom prst="homePlate">
            <a:avLst>
              <a:gd name="adj" fmla="val 44574"/>
            </a:avLst>
          </a:prstGeom>
          <a:solidFill>
            <a:srgbClr val="9EC4E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2" name="Unvan 1"/>
          <p:cNvSpPr>
            <a:spLocks noGrp="1"/>
          </p:cNvSpPr>
          <p:nvPr>
            <p:ph type="title"/>
          </p:nvPr>
        </p:nvSpPr>
        <p:spPr>
          <a:xfrm>
            <a:off x="838200" y="365125"/>
            <a:ext cx="10515600" cy="1325563"/>
          </a:xfrm>
        </p:spPr>
        <p:txBody>
          <a:bodyPr/>
          <a:lstStyle/>
          <a:p>
            <a:r>
              <a:rPr lang="tr-TR"/>
              <a:t>Paydaş Katılımı</a:t>
            </a:r>
          </a:p>
        </p:txBody>
      </p:sp>
      <p:sp>
        <p:nvSpPr>
          <p:cNvPr id="3" name="İçerik Yer Tutucusu 2"/>
          <p:cNvSpPr>
            <a:spLocks noGrp="1"/>
          </p:cNvSpPr>
          <p:nvPr>
            <p:ph idx="1"/>
          </p:nvPr>
        </p:nvSpPr>
        <p:spPr>
          <a:xfrm>
            <a:off x="892278" y="1703373"/>
            <a:ext cx="10052799" cy="1182411"/>
          </a:xfrm>
        </p:spPr>
        <p:txBody>
          <a:bodyPr>
            <a:normAutofit/>
          </a:bodyPr>
          <a:lstStyle/>
          <a:p>
            <a:r>
              <a:rPr lang="tr-TR" sz="1800" dirty="0"/>
              <a:t>Sonuçları iç değerlendirme raporlarına aktarılmak ve PUKÖ döngülerinin kapatılması çalışmalarına bulgu sağlamak üzere ölçme araçları gözden geçirilmiş, </a:t>
            </a:r>
            <a:r>
              <a:rPr lang="tr-TR" sz="1800" dirty="0" smtClean="0"/>
              <a:t>ön test </a:t>
            </a:r>
            <a:r>
              <a:rPr lang="tr-TR" sz="1800" dirty="0"/>
              <a:t>olarak uygulanmış, güncellenmiş ve uygulamaya koyulmuştur.</a:t>
            </a:r>
          </a:p>
        </p:txBody>
      </p:sp>
      <p:sp>
        <p:nvSpPr>
          <p:cNvPr id="57" name="İçerik Yer Tutucusu 2">
            <a:extLst>
              <a:ext uri="{FF2B5EF4-FFF2-40B4-BE49-F238E27FC236}">
                <a16:creationId xmlns:a16="http://schemas.microsoft.com/office/drawing/2014/main" id="{1E2D1D51-A689-4E20-8386-F333F08BFEC5}"/>
              </a:ext>
            </a:extLst>
          </p:cNvPr>
          <p:cNvSpPr txBox="1">
            <a:spLocks/>
          </p:cNvSpPr>
          <p:nvPr/>
        </p:nvSpPr>
        <p:spPr>
          <a:xfrm>
            <a:off x="8271233" y="3267183"/>
            <a:ext cx="2673845" cy="6494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tr-TR" sz="1400"/>
          </a:p>
        </p:txBody>
      </p:sp>
      <p:sp>
        <p:nvSpPr>
          <p:cNvPr id="64" name="İçerik Yer Tutucusu 2">
            <a:extLst>
              <a:ext uri="{FF2B5EF4-FFF2-40B4-BE49-F238E27FC236}">
                <a16:creationId xmlns:a16="http://schemas.microsoft.com/office/drawing/2014/main" id="{1B9BD257-BD68-461C-9957-4E4C7E6010CD}"/>
              </a:ext>
            </a:extLst>
          </p:cNvPr>
          <p:cNvSpPr txBox="1">
            <a:spLocks/>
          </p:cNvSpPr>
          <p:nvPr/>
        </p:nvSpPr>
        <p:spPr>
          <a:xfrm>
            <a:off x="8271233" y="4263335"/>
            <a:ext cx="2673845" cy="6494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tr-TR" sz="1400"/>
          </a:p>
        </p:txBody>
      </p:sp>
      <p:sp>
        <p:nvSpPr>
          <p:cNvPr id="76" name="İçerik Yer Tutucusu 2">
            <a:extLst>
              <a:ext uri="{FF2B5EF4-FFF2-40B4-BE49-F238E27FC236}">
                <a16:creationId xmlns:a16="http://schemas.microsoft.com/office/drawing/2014/main" id="{1DB5DA13-CB1D-4B41-B91F-CA5388E8F85B}"/>
              </a:ext>
            </a:extLst>
          </p:cNvPr>
          <p:cNvSpPr txBox="1">
            <a:spLocks/>
          </p:cNvSpPr>
          <p:nvPr/>
        </p:nvSpPr>
        <p:spPr>
          <a:xfrm>
            <a:off x="7564832" y="4921553"/>
            <a:ext cx="2673845" cy="6494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tr-TR" sz="1400"/>
          </a:p>
        </p:txBody>
      </p:sp>
      <p:pic>
        <p:nvPicPr>
          <p:cNvPr id="2052" name="Picture 4" descr="İşçi DPWH, ARMM işveren Verfahrensdokumentation, diğerleri, diğerleri,  logo, patron png | PNGWing">
            <a:extLst>
              <a:ext uri="{FF2B5EF4-FFF2-40B4-BE49-F238E27FC236}">
                <a16:creationId xmlns:a16="http://schemas.microsoft.com/office/drawing/2014/main" id="{0A7D0515-A506-4E54-AF44-71B0C5C0F8A1}"/>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foregroundMark x1="44130" y1="54883" x2="44130" y2="54883"/>
                        <a14:foregroundMark x1="44130" y1="54883" x2="44130" y2="54883"/>
                        <a14:foregroundMark x1="37391" y1="27539" x2="37391" y2="27539"/>
                        <a14:foregroundMark x1="37391" y1="27539" x2="37391" y2="27539"/>
                        <a14:foregroundMark x1="51196" y1="25000" x2="51196" y2="25000"/>
                        <a14:foregroundMark x1="51196" y1="25000" x2="51196" y2="25000"/>
                        <a14:foregroundMark x1="62500" y1="36133" x2="62500" y2="36133"/>
                        <a14:foregroundMark x1="62500" y1="36133" x2="62500" y2="36133"/>
                      </a14:backgroundRemoval>
                    </a14:imgEffect>
                  </a14:imgLayer>
                </a14:imgProps>
              </a:ext>
              <a:ext uri="{28A0092B-C50C-407E-A947-70E740481C1C}">
                <a14:useLocalDpi xmlns:a14="http://schemas.microsoft.com/office/drawing/2010/main" val="0"/>
              </a:ext>
            </a:extLst>
          </a:blip>
          <a:srcRect l="26203" t="11724" r="25326" b="13140"/>
          <a:stretch/>
        </p:blipFill>
        <p:spPr bwMode="auto">
          <a:xfrm>
            <a:off x="10462341" y="4363211"/>
            <a:ext cx="625958" cy="540000"/>
          </a:xfrm>
          <a:prstGeom prst="rect">
            <a:avLst/>
          </a:prstGeom>
          <a:noFill/>
          <a:extLst>
            <a:ext uri="{909E8E84-426E-40DD-AFC4-6F175D3DCCD1}">
              <a14:hiddenFill xmlns:a14="http://schemas.microsoft.com/office/drawing/2010/main">
                <a:solidFill>
                  <a:srgbClr val="FFFFFF"/>
                </a:solidFill>
              </a14:hiddenFill>
            </a:ext>
          </a:extLst>
        </p:spPr>
      </p:pic>
      <p:sp>
        <p:nvSpPr>
          <p:cNvPr id="23" name="Ok: Beşgen 22">
            <a:extLst>
              <a:ext uri="{FF2B5EF4-FFF2-40B4-BE49-F238E27FC236}">
                <a16:creationId xmlns:a16="http://schemas.microsoft.com/office/drawing/2014/main" id="{E558B08D-554F-43DA-9110-A4FFF7F78BA5}"/>
              </a:ext>
            </a:extLst>
          </p:cNvPr>
          <p:cNvSpPr/>
          <p:nvPr/>
        </p:nvSpPr>
        <p:spPr>
          <a:xfrm rot="5400000">
            <a:off x="8689007" y="1683521"/>
            <a:ext cx="1195473" cy="3600000"/>
          </a:xfrm>
          <a:prstGeom prst="homePlate">
            <a:avLst>
              <a:gd name="adj" fmla="val 44574"/>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8" name="Ok: Beşgen 97">
            <a:extLst>
              <a:ext uri="{FF2B5EF4-FFF2-40B4-BE49-F238E27FC236}">
                <a16:creationId xmlns:a16="http://schemas.microsoft.com/office/drawing/2014/main" id="{54998D11-E84D-4574-97BB-4672E4EACF77}"/>
              </a:ext>
            </a:extLst>
          </p:cNvPr>
          <p:cNvSpPr/>
          <p:nvPr/>
        </p:nvSpPr>
        <p:spPr>
          <a:xfrm rot="5400000">
            <a:off x="8871758" y="1079795"/>
            <a:ext cx="846000" cy="3636000"/>
          </a:xfrm>
          <a:prstGeom prst="homePlate">
            <a:avLst>
              <a:gd name="adj" fmla="val 44574"/>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Metin kutusu 23">
            <a:extLst>
              <a:ext uri="{FF2B5EF4-FFF2-40B4-BE49-F238E27FC236}">
                <a16:creationId xmlns:a16="http://schemas.microsoft.com/office/drawing/2014/main" id="{41CFDBEB-3263-4F20-984D-9CCA72133F02}"/>
              </a:ext>
            </a:extLst>
          </p:cNvPr>
          <p:cNvSpPr txBox="1"/>
          <p:nvPr/>
        </p:nvSpPr>
        <p:spPr>
          <a:xfrm>
            <a:off x="8117302" y="2576928"/>
            <a:ext cx="2520000" cy="523220"/>
          </a:xfrm>
          <a:prstGeom prst="rect">
            <a:avLst/>
          </a:prstGeom>
          <a:noFill/>
        </p:spPr>
        <p:txBody>
          <a:bodyPr wrap="square" rtlCol="0">
            <a:spAutoFit/>
          </a:bodyPr>
          <a:lstStyle/>
          <a:p>
            <a:pPr algn="ctr"/>
            <a:r>
              <a:rPr lang="tr-TR" sz="1400"/>
              <a:t>Akademik Personel Memnuniyet Anketi (APMA)</a:t>
            </a:r>
          </a:p>
        </p:txBody>
      </p:sp>
      <p:sp>
        <p:nvSpPr>
          <p:cNvPr id="99" name="Metin kutusu 98">
            <a:extLst>
              <a:ext uri="{FF2B5EF4-FFF2-40B4-BE49-F238E27FC236}">
                <a16:creationId xmlns:a16="http://schemas.microsoft.com/office/drawing/2014/main" id="{0C2EEB59-5479-47F1-AB41-2F32AA713834}"/>
              </a:ext>
            </a:extLst>
          </p:cNvPr>
          <p:cNvSpPr txBox="1"/>
          <p:nvPr/>
        </p:nvSpPr>
        <p:spPr>
          <a:xfrm>
            <a:off x="8024564" y="3393441"/>
            <a:ext cx="2520000" cy="523220"/>
          </a:xfrm>
          <a:prstGeom prst="rect">
            <a:avLst/>
          </a:prstGeom>
          <a:noFill/>
        </p:spPr>
        <p:txBody>
          <a:bodyPr wrap="square" rtlCol="0">
            <a:spAutoFit/>
          </a:bodyPr>
          <a:lstStyle/>
          <a:p>
            <a:pPr algn="ctr"/>
            <a:r>
              <a:rPr lang="tr-TR" sz="1400"/>
              <a:t>İdari Personel Memnuniyet Anketi (İPMA)</a:t>
            </a:r>
          </a:p>
        </p:txBody>
      </p:sp>
      <p:sp>
        <p:nvSpPr>
          <p:cNvPr id="105" name="Metin kutusu 104">
            <a:extLst>
              <a:ext uri="{FF2B5EF4-FFF2-40B4-BE49-F238E27FC236}">
                <a16:creationId xmlns:a16="http://schemas.microsoft.com/office/drawing/2014/main" id="{9B89764B-831D-45F3-9DA6-9A853C7EBDF5}"/>
              </a:ext>
            </a:extLst>
          </p:cNvPr>
          <p:cNvSpPr txBox="1"/>
          <p:nvPr/>
        </p:nvSpPr>
        <p:spPr>
          <a:xfrm>
            <a:off x="8026743" y="4076178"/>
            <a:ext cx="2520000" cy="523220"/>
          </a:xfrm>
          <a:prstGeom prst="rect">
            <a:avLst/>
          </a:prstGeom>
          <a:noFill/>
        </p:spPr>
        <p:txBody>
          <a:bodyPr wrap="square" rtlCol="0">
            <a:spAutoFit/>
          </a:bodyPr>
          <a:lstStyle/>
          <a:p>
            <a:pPr algn="ctr"/>
            <a:r>
              <a:rPr lang="tr-TR" sz="1400"/>
              <a:t>Öğrenci Memnuniyet Anketi (ÖMA)</a:t>
            </a:r>
          </a:p>
        </p:txBody>
      </p:sp>
      <p:sp>
        <p:nvSpPr>
          <p:cNvPr id="107" name="Metin kutusu 106">
            <a:extLst>
              <a:ext uri="{FF2B5EF4-FFF2-40B4-BE49-F238E27FC236}">
                <a16:creationId xmlns:a16="http://schemas.microsoft.com/office/drawing/2014/main" id="{9E4E3DD0-0EC7-4395-9DE3-9599561661C1}"/>
              </a:ext>
            </a:extLst>
          </p:cNvPr>
          <p:cNvSpPr txBox="1"/>
          <p:nvPr/>
        </p:nvSpPr>
        <p:spPr>
          <a:xfrm>
            <a:off x="8241230" y="4832778"/>
            <a:ext cx="2520000" cy="307777"/>
          </a:xfrm>
          <a:prstGeom prst="rect">
            <a:avLst/>
          </a:prstGeom>
          <a:noFill/>
        </p:spPr>
        <p:txBody>
          <a:bodyPr wrap="square" rtlCol="0">
            <a:spAutoFit/>
          </a:bodyPr>
          <a:lstStyle/>
          <a:p>
            <a:r>
              <a:rPr lang="tr-TR" sz="1400"/>
              <a:t>İşveren Görüş Anketi (İGA)</a:t>
            </a:r>
          </a:p>
        </p:txBody>
      </p:sp>
      <p:pic>
        <p:nvPicPr>
          <p:cNvPr id="5" name="Grafik 4" descr="Profesör dişi düz dolguyla">
            <a:extLst>
              <a:ext uri="{FF2B5EF4-FFF2-40B4-BE49-F238E27FC236}">
                <a16:creationId xmlns:a16="http://schemas.microsoft.com/office/drawing/2014/main" id="{38BDEC84-9B47-43AA-8920-4C1FE2612B4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486743" y="2434571"/>
            <a:ext cx="595273" cy="595273"/>
          </a:xfrm>
          <a:prstGeom prst="rect">
            <a:avLst/>
          </a:prstGeom>
        </p:spPr>
      </p:pic>
      <p:pic>
        <p:nvPicPr>
          <p:cNvPr id="2050" name="Picture 2" descr="Personnel Svg Png Icon Free Download (#148513) - OnlineWebFonts.COM">
            <a:extLst>
              <a:ext uri="{FF2B5EF4-FFF2-40B4-BE49-F238E27FC236}">
                <a16:creationId xmlns:a16="http://schemas.microsoft.com/office/drawing/2014/main" id="{393BD43B-39AE-4720-B07D-C532D51404EC}"/>
              </a:ext>
            </a:extLst>
          </p:cNvPr>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4000" b="97333" l="9778" r="89778">
                        <a14:foregroundMark x1="56000" y1="15556" x2="56000" y2="15556"/>
                        <a14:foregroundMark x1="52889" y1="4444" x2="52889" y2="4444"/>
                        <a14:foregroundMark x1="49333" y1="4444" x2="49333" y2="4444"/>
                        <a14:foregroundMark x1="41778" y1="92444" x2="41778" y2="92444"/>
                        <a14:foregroundMark x1="41778" y1="92444" x2="41778" y2="92444"/>
                        <a14:foregroundMark x1="41778" y1="92444" x2="44000" y2="93333"/>
                        <a14:foregroundMark x1="49333" y1="97333" x2="49333" y2="97333"/>
                      </a14:backgroundRemoval>
                    </a14:imgEffect>
                  </a14:imgLayer>
                </a14:imgProps>
              </a:ext>
              <a:ext uri="{28A0092B-C50C-407E-A947-70E740481C1C}">
                <a14:useLocalDpi xmlns:a14="http://schemas.microsoft.com/office/drawing/2010/main" val="0"/>
              </a:ext>
            </a:extLst>
          </a:blip>
          <a:srcRect/>
          <a:stretch>
            <a:fillRect/>
          </a:stretch>
        </p:blipFill>
        <p:spPr bwMode="auto">
          <a:xfrm>
            <a:off x="10603077" y="3039441"/>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5" name="Metin kutusu 24">
            <a:extLst>
              <a:ext uri="{FF2B5EF4-FFF2-40B4-BE49-F238E27FC236}">
                <a16:creationId xmlns:a16="http://schemas.microsoft.com/office/drawing/2014/main" id="{FCC8E0C4-4FF0-4CFC-AE7A-789C0CCE8863}"/>
              </a:ext>
            </a:extLst>
          </p:cNvPr>
          <p:cNvSpPr txBox="1"/>
          <p:nvPr/>
        </p:nvSpPr>
        <p:spPr>
          <a:xfrm>
            <a:off x="1490405" y="2934169"/>
            <a:ext cx="5398211" cy="1200329"/>
          </a:xfrm>
          <a:prstGeom prst="rect">
            <a:avLst/>
          </a:prstGeom>
          <a:noFill/>
        </p:spPr>
        <p:txBody>
          <a:bodyPr wrap="square" rtlCol="0">
            <a:spAutoFit/>
          </a:bodyPr>
          <a:lstStyle/>
          <a:p>
            <a:r>
              <a:rPr lang="tr-TR" sz="1800" dirty="0">
                <a:effectLst/>
                <a:latin typeface="+mj-lt"/>
                <a:ea typeface="Times New Roman" panose="02020603050405020304" pitchFamily="18" charset="0"/>
              </a:rPr>
              <a:t>Anketler 17 Şubat-17 Mart 2021 tarihlerinde elektronik ortamda uygulanmış; tüm paydaşlara e-posta ve </a:t>
            </a:r>
            <a:r>
              <a:rPr lang="tr-TR" sz="1800" dirty="0" err="1">
                <a:effectLst/>
                <a:latin typeface="+mj-lt"/>
                <a:ea typeface="Times New Roman" panose="02020603050405020304" pitchFamily="18" charset="0"/>
              </a:rPr>
              <a:t>sms</a:t>
            </a:r>
            <a:r>
              <a:rPr lang="tr-TR" sz="1800" dirty="0">
                <a:effectLst/>
                <a:latin typeface="+mj-lt"/>
                <a:ea typeface="Times New Roman" panose="02020603050405020304" pitchFamily="18" charset="0"/>
              </a:rPr>
              <a:t> mesajı ile duyurulmuş, ayrıca birimlerce katılımın teşvik edilmesi sağlanmıştır.</a:t>
            </a:r>
            <a:endParaRPr lang="tr-TR" dirty="0">
              <a:latin typeface="+mj-lt"/>
            </a:endParaRPr>
          </a:p>
        </p:txBody>
      </p:sp>
      <p:sp>
        <p:nvSpPr>
          <p:cNvPr id="26" name="Sol Ayraç 25">
            <a:extLst>
              <a:ext uri="{FF2B5EF4-FFF2-40B4-BE49-F238E27FC236}">
                <a16:creationId xmlns:a16="http://schemas.microsoft.com/office/drawing/2014/main" id="{8E8233D1-2CD3-4DD2-A67A-EACC5490C1FE}"/>
              </a:ext>
            </a:extLst>
          </p:cNvPr>
          <p:cNvSpPr/>
          <p:nvPr/>
        </p:nvSpPr>
        <p:spPr>
          <a:xfrm>
            <a:off x="7006739" y="2438587"/>
            <a:ext cx="377599" cy="1799900"/>
          </a:xfrm>
          <a:prstGeom prst="leftBrace">
            <a:avLst>
              <a:gd name="adj1" fmla="val 68505"/>
              <a:gd name="adj2" fmla="val 48964"/>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tr-TR"/>
          </a:p>
        </p:txBody>
      </p:sp>
      <p:sp>
        <p:nvSpPr>
          <p:cNvPr id="27" name="Metin kutusu 26">
            <a:extLst>
              <a:ext uri="{FF2B5EF4-FFF2-40B4-BE49-F238E27FC236}">
                <a16:creationId xmlns:a16="http://schemas.microsoft.com/office/drawing/2014/main" id="{10D1E6CA-3E90-4213-BA4F-30F03CEF1AFA}"/>
              </a:ext>
            </a:extLst>
          </p:cNvPr>
          <p:cNvSpPr txBox="1"/>
          <p:nvPr/>
        </p:nvSpPr>
        <p:spPr>
          <a:xfrm>
            <a:off x="835241" y="4539569"/>
            <a:ext cx="6648392" cy="1477328"/>
          </a:xfrm>
          <a:prstGeom prst="rect">
            <a:avLst/>
          </a:prstGeom>
          <a:noFill/>
        </p:spPr>
        <p:txBody>
          <a:bodyPr wrap="square" rtlCol="0">
            <a:spAutoFit/>
          </a:bodyPr>
          <a:lstStyle/>
          <a:p>
            <a:pPr marL="285750" indent="-285750">
              <a:buFont typeface="Arial" panose="020B0604020202020204" pitchFamily="34" charset="0"/>
              <a:buChar char="•"/>
            </a:pPr>
            <a:r>
              <a:rPr lang="tr-TR" sz="1800"/>
              <a:t>Gazi Üniversitesi Kurumsal İzleme Raporu ve Memnuniyet Anketi Sonuç Raporu hakkında paydaşların bilgilendirilmesi amacıyla Üniversitemiz Yönetimi, Senato Üyeleri ve Akademik Birim Yöneticileri ile bir araya gelinmiş ve rapor bulguları toplantıda değerlendirilmiştir.</a:t>
            </a:r>
          </a:p>
        </p:txBody>
      </p:sp>
      <p:pic>
        <p:nvPicPr>
          <p:cNvPr id="32" name="Resim 31">
            <a:extLst>
              <a:ext uri="{FF2B5EF4-FFF2-40B4-BE49-F238E27FC236}">
                <a16:creationId xmlns:a16="http://schemas.microsoft.com/office/drawing/2014/main" id="{B31F1A90-18D2-4991-9D3F-835C849E91D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6481" r="19645"/>
          <a:stretch/>
        </p:blipFill>
        <p:spPr>
          <a:xfrm>
            <a:off x="7517230" y="3631391"/>
            <a:ext cx="413623" cy="647565"/>
          </a:xfrm>
          <a:prstGeom prst="rect">
            <a:avLst/>
          </a:prstGeom>
        </p:spPr>
      </p:pic>
    </p:spTree>
    <p:extLst>
      <p:ext uri="{BB962C8B-B14F-4D97-AF65-F5344CB8AC3E}">
        <p14:creationId xmlns:p14="http://schemas.microsoft.com/office/powerpoint/2010/main" val="236708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2EDC71-4A51-4B4F-B6E4-6FD1A5A8453E}"/>
              </a:ext>
            </a:extLst>
          </p:cNvPr>
          <p:cNvSpPr>
            <a:spLocks noGrp="1"/>
          </p:cNvSpPr>
          <p:nvPr>
            <p:ph type="title"/>
          </p:nvPr>
        </p:nvSpPr>
        <p:spPr/>
        <p:txBody>
          <a:bodyPr/>
          <a:lstStyle/>
          <a:p>
            <a:r>
              <a:rPr lang="tr-TR" dirty="0"/>
              <a:t>Paydaş Katılımı / </a:t>
            </a:r>
            <a:r>
              <a:rPr lang="tr-TR" sz="3200" dirty="0"/>
              <a:t>Memnuniyet Anketleri</a:t>
            </a:r>
            <a:endParaRPr lang="en-US" dirty="0"/>
          </a:p>
        </p:txBody>
      </p:sp>
      <p:grpSp>
        <p:nvGrpSpPr>
          <p:cNvPr id="4" name="Group 3">
            <a:extLst>
              <a:ext uri="{FF2B5EF4-FFF2-40B4-BE49-F238E27FC236}">
                <a16:creationId xmlns:a16="http://schemas.microsoft.com/office/drawing/2014/main" id="{814B2EBD-CD32-4BD0-B84E-395D09816EA0}"/>
              </a:ext>
            </a:extLst>
          </p:cNvPr>
          <p:cNvGrpSpPr/>
          <p:nvPr/>
        </p:nvGrpSpPr>
        <p:grpSpPr>
          <a:xfrm>
            <a:off x="2157273" y="1984499"/>
            <a:ext cx="7836897" cy="3617641"/>
            <a:chOff x="1798334" y="1398814"/>
            <a:chExt cx="8595332" cy="3967748"/>
          </a:xfrm>
        </p:grpSpPr>
        <p:sp>
          <p:nvSpPr>
            <p:cNvPr id="5" name="Arc 32">
              <a:extLst>
                <a:ext uri="{FF2B5EF4-FFF2-40B4-BE49-F238E27FC236}">
                  <a16:creationId xmlns:a16="http://schemas.microsoft.com/office/drawing/2014/main" id="{5DE9FB79-2508-47F5-AD96-2A425A6128DE}"/>
                </a:ext>
              </a:extLst>
            </p:cNvPr>
            <p:cNvSpPr/>
            <p:nvPr/>
          </p:nvSpPr>
          <p:spPr>
            <a:xfrm>
              <a:off x="1798334" y="2354031"/>
              <a:ext cx="2148833" cy="2148833"/>
            </a:xfrm>
            <a:prstGeom prst="arc">
              <a:avLst>
                <a:gd name="adj1" fmla="val 10802931"/>
                <a:gd name="adj2" fmla="val 5806"/>
              </a:avLst>
            </a:prstGeom>
            <a:ln w="254000">
              <a:solidFill>
                <a:schemeClr val="tx1">
                  <a:alpha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6" name="Arc 33">
              <a:extLst>
                <a:ext uri="{FF2B5EF4-FFF2-40B4-BE49-F238E27FC236}">
                  <a16:creationId xmlns:a16="http://schemas.microsoft.com/office/drawing/2014/main" id="{E5BFB311-349B-4EBC-9249-C80EE5BE58DF}"/>
                </a:ext>
              </a:extLst>
            </p:cNvPr>
            <p:cNvSpPr/>
            <p:nvPr/>
          </p:nvSpPr>
          <p:spPr>
            <a:xfrm>
              <a:off x="3947167" y="2354031"/>
              <a:ext cx="2148833" cy="2148833"/>
            </a:xfrm>
            <a:prstGeom prst="arc">
              <a:avLst>
                <a:gd name="adj1" fmla="val 15698"/>
                <a:gd name="adj2" fmla="val 10801070"/>
              </a:avLst>
            </a:prstGeom>
            <a:ln w="254000">
              <a:solidFill>
                <a:schemeClr val="tx1">
                  <a:alpha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7" name="Arc 34">
              <a:extLst>
                <a:ext uri="{FF2B5EF4-FFF2-40B4-BE49-F238E27FC236}">
                  <a16:creationId xmlns:a16="http://schemas.microsoft.com/office/drawing/2014/main" id="{762B99D7-11BC-49A4-8511-F97876441033}"/>
                </a:ext>
              </a:extLst>
            </p:cNvPr>
            <p:cNvSpPr/>
            <p:nvPr/>
          </p:nvSpPr>
          <p:spPr>
            <a:xfrm>
              <a:off x="6096000" y="2354031"/>
              <a:ext cx="2148833" cy="2148833"/>
            </a:xfrm>
            <a:prstGeom prst="arc">
              <a:avLst>
                <a:gd name="adj1" fmla="val 10802931"/>
                <a:gd name="adj2" fmla="val 5806"/>
              </a:avLst>
            </a:prstGeom>
            <a:ln w="254000">
              <a:solidFill>
                <a:schemeClr val="tx1">
                  <a:alpha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8" name="Arc 35">
              <a:extLst>
                <a:ext uri="{FF2B5EF4-FFF2-40B4-BE49-F238E27FC236}">
                  <a16:creationId xmlns:a16="http://schemas.microsoft.com/office/drawing/2014/main" id="{ED0E8E3E-4772-4705-BAEE-F6910D3B9F67}"/>
                </a:ext>
              </a:extLst>
            </p:cNvPr>
            <p:cNvSpPr/>
            <p:nvPr/>
          </p:nvSpPr>
          <p:spPr>
            <a:xfrm>
              <a:off x="8244833" y="2354031"/>
              <a:ext cx="2148833" cy="2148833"/>
            </a:xfrm>
            <a:prstGeom prst="arc">
              <a:avLst>
                <a:gd name="adj1" fmla="val 15698"/>
                <a:gd name="adj2" fmla="val 10801070"/>
              </a:avLst>
            </a:prstGeom>
            <a:ln w="254000">
              <a:solidFill>
                <a:schemeClr val="tx1">
                  <a:alpha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 name="Arc 36">
              <a:extLst>
                <a:ext uri="{FF2B5EF4-FFF2-40B4-BE49-F238E27FC236}">
                  <a16:creationId xmlns:a16="http://schemas.microsoft.com/office/drawing/2014/main" id="{C61F273C-6DE8-4545-BCCF-21EC2E5767DD}"/>
                </a:ext>
              </a:extLst>
            </p:cNvPr>
            <p:cNvSpPr/>
            <p:nvPr/>
          </p:nvSpPr>
          <p:spPr>
            <a:xfrm>
              <a:off x="1798334" y="2354031"/>
              <a:ext cx="2148833" cy="2148833"/>
            </a:xfrm>
            <a:prstGeom prst="arc">
              <a:avLst>
                <a:gd name="adj1" fmla="val 15698"/>
                <a:gd name="adj2" fmla="val 10801070"/>
              </a:avLst>
            </a:prstGeom>
            <a:ln w="2540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0" name="Arc 37">
              <a:extLst>
                <a:ext uri="{FF2B5EF4-FFF2-40B4-BE49-F238E27FC236}">
                  <a16:creationId xmlns:a16="http://schemas.microsoft.com/office/drawing/2014/main" id="{32765F73-C1B5-4802-AA0C-D93B94C9AA1C}"/>
                </a:ext>
              </a:extLst>
            </p:cNvPr>
            <p:cNvSpPr/>
            <p:nvPr/>
          </p:nvSpPr>
          <p:spPr>
            <a:xfrm>
              <a:off x="3947167" y="2354031"/>
              <a:ext cx="2148833" cy="2148833"/>
            </a:xfrm>
            <a:prstGeom prst="arc">
              <a:avLst>
                <a:gd name="adj1" fmla="val 10802931"/>
                <a:gd name="adj2" fmla="val 5806"/>
              </a:avLst>
            </a:prstGeom>
            <a:ln w="2540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1" name="Arc 38">
              <a:extLst>
                <a:ext uri="{FF2B5EF4-FFF2-40B4-BE49-F238E27FC236}">
                  <a16:creationId xmlns:a16="http://schemas.microsoft.com/office/drawing/2014/main" id="{031B48FC-B101-4EFF-8086-2E95C942BA5E}"/>
                </a:ext>
              </a:extLst>
            </p:cNvPr>
            <p:cNvSpPr/>
            <p:nvPr/>
          </p:nvSpPr>
          <p:spPr>
            <a:xfrm>
              <a:off x="6096000" y="2354031"/>
              <a:ext cx="2148833" cy="2148833"/>
            </a:xfrm>
            <a:prstGeom prst="arc">
              <a:avLst>
                <a:gd name="adj1" fmla="val 15698"/>
                <a:gd name="adj2" fmla="val 10801070"/>
              </a:avLst>
            </a:prstGeom>
            <a:ln w="2540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2" name="Arc 39">
              <a:extLst>
                <a:ext uri="{FF2B5EF4-FFF2-40B4-BE49-F238E27FC236}">
                  <a16:creationId xmlns:a16="http://schemas.microsoft.com/office/drawing/2014/main" id="{46F70FC4-7E1A-4808-9420-E4704EB907DE}"/>
                </a:ext>
              </a:extLst>
            </p:cNvPr>
            <p:cNvSpPr/>
            <p:nvPr/>
          </p:nvSpPr>
          <p:spPr>
            <a:xfrm>
              <a:off x="8244833" y="2354031"/>
              <a:ext cx="2148833" cy="2148833"/>
            </a:xfrm>
            <a:prstGeom prst="arc">
              <a:avLst>
                <a:gd name="adj1" fmla="val 10802931"/>
                <a:gd name="adj2" fmla="val 5806"/>
              </a:avLst>
            </a:prstGeom>
            <a:ln w="2540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3" name="Oval 12">
              <a:extLst>
                <a:ext uri="{FF2B5EF4-FFF2-40B4-BE49-F238E27FC236}">
                  <a16:creationId xmlns:a16="http://schemas.microsoft.com/office/drawing/2014/main" id="{37402E78-F1FD-48D0-BA51-97CFB2DD7A7F}"/>
                </a:ext>
              </a:extLst>
            </p:cNvPr>
            <p:cNvSpPr/>
            <p:nvPr/>
          </p:nvSpPr>
          <p:spPr>
            <a:xfrm>
              <a:off x="2579186" y="1398814"/>
              <a:ext cx="587127" cy="58712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a:t>1</a:t>
              </a:r>
            </a:p>
          </p:txBody>
        </p:sp>
        <p:sp>
          <p:nvSpPr>
            <p:cNvPr id="14" name="Oval Callout 25">
              <a:extLst>
                <a:ext uri="{FF2B5EF4-FFF2-40B4-BE49-F238E27FC236}">
                  <a16:creationId xmlns:a16="http://schemas.microsoft.com/office/drawing/2014/main" id="{0A1073CC-8E34-4870-A655-DB131236C7BC}"/>
                </a:ext>
              </a:extLst>
            </p:cNvPr>
            <p:cNvSpPr/>
            <p:nvPr/>
          </p:nvSpPr>
          <p:spPr>
            <a:xfrm rot="10800000">
              <a:off x="8604062" y="2697966"/>
              <a:ext cx="1469802" cy="1441690"/>
            </a:xfrm>
            <a:prstGeom prst="wedgeEllipseCallout">
              <a:avLst>
                <a:gd name="adj1" fmla="val -183"/>
                <a:gd name="adj2" fmla="val 1016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Oval Callout 25">
              <a:extLst>
                <a:ext uri="{FF2B5EF4-FFF2-40B4-BE49-F238E27FC236}">
                  <a16:creationId xmlns:a16="http://schemas.microsoft.com/office/drawing/2014/main" id="{2BBF4D93-4059-4FC5-97DD-B210CB5272D8}"/>
                </a:ext>
              </a:extLst>
            </p:cNvPr>
            <p:cNvSpPr/>
            <p:nvPr/>
          </p:nvSpPr>
          <p:spPr>
            <a:xfrm rot="10800000">
              <a:off x="4306396" y="2697966"/>
              <a:ext cx="1469802" cy="1441690"/>
            </a:xfrm>
            <a:prstGeom prst="wedgeEllipseCallout">
              <a:avLst>
                <a:gd name="adj1" fmla="val -183"/>
                <a:gd name="adj2" fmla="val 1016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Callout 25">
              <a:extLst>
                <a:ext uri="{FF2B5EF4-FFF2-40B4-BE49-F238E27FC236}">
                  <a16:creationId xmlns:a16="http://schemas.microsoft.com/office/drawing/2014/main" id="{99CFDEFC-F9A3-4818-82D8-A915DC18D466}"/>
                </a:ext>
              </a:extLst>
            </p:cNvPr>
            <p:cNvSpPr/>
            <p:nvPr/>
          </p:nvSpPr>
          <p:spPr>
            <a:xfrm>
              <a:off x="2140733" y="2718824"/>
              <a:ext cx="1469802" cy="1441690"/>
            </a:xfrm>
            <a:prstGeom prst="wedgeEllipseCallout">
              <a:avLst>
                <a:gd name="adj1" fmla="val -183"/>
                <a:gd name="adj2" fmla="val 10165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Oval Callout 25">
              <a:extLst>
                <a:ext uri="{FF2B5EF4-FFF2-40B4-BE49-F238E27FC236}">
                  <a16:creationId xmlns:a16="http://schemas.microsoft.com/office/drawing/2014/main" id="{027A12B4-08C5-4588-97DA-F336D26B03BB}"/>
                </a:ext>
              </a:extLst>
            </p:cNvPr>
            <p:cNvSpPr/>
            <p:nvPr/>
          </p:nvSpPr>
          <p:spPr>
            <a:xfrm>
              <a:off x="6438399" y="2718824"/>
              <a:ext cx="1469802" cy="1441690"/>
            </a:xfrm>
            <a:prstGeom prst="wedgeEllipseCallout">
              <a:avLst>
                <a:gd name="adj1" fmla="val -183"/>
                <a:gd name="adj2" fmla="val 1016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Oval 17">
              <a:extLst>
                <a:ext uri="{FF2B5EF4-FFF2-40B4-BE49-F238E27FC236}">
                  <a16:creationId xmlns:a16="http://schemas.microsoft.com/office/drawing/2014/main" id="{6DA25806-AE8A-4058-96AE-D93C8DC7FEB4}"/>
                </a:ext>
              </a:extLst>
            </p:cNvPr>
            <p:cNvSpPr/>
            <p:nvPr/>
          </p:nvSpPr>
          <p:spPr>
            <a:xfrm>
              <a:off x="4747732" y="4779433"/>
              <a:ext cx="587127" cy="58712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a:t>2</a:t>
              </a:r>
            </a:p>
          </p:txBody>
        </p:sp>
        <p:sp>
          <p:nvSpPr>
            <p:cNvPr id="19" name="Oval 18">
              <a:extLst>
                <a:ext uri="{FF2B5EF4-FFF2-40B4-BE49-F238E27FC236}">
                  <a16:creationId xmlns:a16="http://schemas.microsoft.com/office/drawing/2014/main" id="{449FFECE-9E7D-46A3-A72B-85355634376A}"/>
                </a:ext>
              </a:extLst>
            </p:cNvPr>
            <p:cNvSpPr/>
            <p:nvPr/>
          </p:nvSpPr>
          <p:spPr>
            <a:xfrm>
              <a:off x="6876852" y="1398814"/>
              <a:ext cx="587127" cy="587129"/>
            </a:xfrm>
            <a:prstGeom prst="ellipse">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a:t>3</a:t>
              </a:r>
            </a:p>
          </p:txBody>
        </p:sp>
        <p:sp>
          <p:nvSpPr>
            <p:cNvPr id="20" name="Oval 19">
              <a:extLst>
                <a:ext uri="{FF2B5EF4-FFF2-40B4-BE49-F238E27FC236}">
                  <a16:creationId xmlns:a16="http://schemas.microsoft.com/office/drawing/2014/main" id="{6C96C48E-6B16-43DE-9149-4A9DC978F9B1}"/>
                </a:ext>
              </a:extLst>
            </p:cNvPr>
            <p:cNvSpPr/>
            <p:nvPr/>
          </p:nvSpPr>
          <p:spPr>
            <a:xfrm>
              <a:off x="9045399" y="4779433"/>
              <a:ext cx="587127" cy="58712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a:t>4</a:t>
              </a:r>
            </a:p>
          </p:txBody>
        </p:sp>
      </p:grpSp>
      <p:pic>
        <p:nvPicPr>
          <p:cNvPr id="25" name="Graphic 5" descr="Chat">
            <a:extLst>
              <a:ext uri="{FF2B5EF4-FFF2-40B4-BE49-F238E27FC236}">
                <a16:creationId xmlns:a16="http://schemas.microsoft.com/office/drawing/2014/main" id="{A6493EEE-34B4-484D-B10F-FD86043A28F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72473" y="3448985"/>
            <a:ext cx="772112" cy="772112"/>
          </a:xfrm>
          <a:prstGeom prst="rect">
            <a:avLst/>
          </a:prstGeom>
        </p:spPr>
      </p:pic>
      <p:pic>
        <p:nvPicPr>
          <p:cNvPr id="26" name="Graphic 7" descr="Stopwatch">
            <a:extLst>
              <a:ext uri="{FF2B5EF4-FFF2-40B4-BE49-F238E27FC236}">
                <a16:creationId xmlns:a16="http://schemas.microsoft.com/office/drawing/2014/main" id="{47443E3A-3035-4B86-818E-233299B216D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53789" y="3428888"/>
            <a:ext cx="772112" cy="772112"/>
          </a:xfrm>
          <a:prstGeom prst="rect">
            <a:avLst/>
          </a:prstGeom>
        </p:spPr>
      </p:pic>
      <p:sp>
        <p:nvSpPr>
          <p:cNvPr id="29" name="TextBox 19">
            <a:extLst>
              <a:ext uri="{FF2B5EF4-FFF2-40B4-BE49-F238E27FC236}">
                <a16:creationId xmlns:a16="http://schemas.microsoft.com/office/drawing/2014/main" id="{1F5D787B-3A35-40DD-AB4E-FA31D954A0F7}"/>
              </a:ext>
            </a:extLst>
          </p:cNvPr>
          <p:cNvSpPr txBox="1"/>
          <p:nvPr/>
        </p:nvSpPr>
        <p:spPr>
          <a:xfrm>
            <a:off x="1374068" y="5169099"/>
            <a:ext cx="3335120" cy="1015663"/>
          </a:xfrm>
          <a:prstGeom prst="rect">
            <a:avLst/>
          </a:prstGeom>
          <a:noFill/>
        </p:spPr>
        <p:txBody>
          <a:bodyPr wrap="square" lIns="0" rIns="0" rtlCol="0" anchor="t">
            <a:spAutoFit/>
          </a:bodyPr>
          <a:lstStyle/>
          <a:p>
            <a:pPr algn="just"/>
            <a:r>
              <a:rPr lang="en-US" sz="1200" noProof="1"/>
              <a:t>Paydaşların görüşlerinin derlenmesi ve memnuniyetlerinin ölçülmesi amacıyla uygulanan anketlerin kurumsal düzeyde standart olarak uygulanması konusunda görüş almak üzere birim kalite ekipleri ile toplantı düzenlenmiştir.</a:t>
            </a:r>
          </a:p>
        </p:txBody>
      </p:sp>
      <p:sp>
        <p:nvSpPr>
          <p:cNvPr id="33" name="Metin kutusu 32">
            <a:extLst>
              <a:ext uri="{FF2B5EF4-FFF2-40B4-BE49-F238E27FC236}">
                <a16:creationId xmlns:a16="http://schemas.microsoft.com/office/drawing/2014/main" id="{F2E9363C-BDA6-4BC4-9C64-AA090D2B0E83}"/>
              </a:ext>
            </a:extLst>
          </p:cNvPr>
          <p:cNvSpPr txBox="1"/>
          <p:nvPr/>
        </p:nvSpPr>
        <p:spPr>
          <a:xfrm>
            <a:off x="3613211" y="1729139"/>
            <a:ext cx="3317834" cy="646331"/>
          </a:xfrm>
          <a:prstGeom prst="rect">
            <a:avLst/>
          </a:prstGeom>
          <a:noFill/>
        </p:spPr>
        <p:txBody>
          <a:bodyPr wrap="square">
            <a:spAutoFit/>
          </a:bodyPr>
          <a:lstStyle/>
          <a:p>
            <a:r>
              <a:rPr lang="en-US" sz="1200" dirty="0" err="1"/>
              <a:t>Anketlerin</a:t>
            </a:r>
            <a:r>
              <a:rPr lang="en-US" sz="1200" dirty="0"/>
              <a:t> </a:t>
            </a:r>
            <a:r>
              <a:rPr lang="en-US" sz="1200" dirty="0" err="1"/>
              <a:t>sistematik</a:t>
            </a:r>
            <a:r>
              <a:rPr lang="en-US" sz="1200" dirty="0"/>
              <a:t> </a:t>
            </a:r>
            <a:r>
              <a:rPr lang="en-US" sz="1200" dirty="0" err="1"/>
              <a:t>bir</a:t>
            </a:r>
            <a:r>
              <a:rPr lang="en-US" sz="1200" dirty="0"/>
              <a:t> </a:t>
            </a:r>
            <a:r>
              <a:rPr lang="en-US" sz="1200" dirty="0" err="1"/>
              <a:t>şekilde</a:t>
            </a:r>
            <a:r>
              <a:rPr lang="en-US" sz="1200" dirty="0"/>
              <a:t> </a:t>
            </a:r>
            <a:r>
              <a:rPr lang="en-US" sz="1200" dirty="0" err="1"/>
              <a:t>uygulanabilmesi</a:t>
            </a:r>
            <a:r>
              <a:rPr lang="en-US" sz="1200" dirty="0"/>
              <a:t> </a:t>
            </a:r>
            <a:r>
              <a:rPr lang="en-US" sz="1200" dirty="0" err="1"/>
              <a:t>için</a:t>
            </a:r>
            <a:r>
              <a:rPr lang="en-US" sz="1200" dirty="0"/>
              <a:t> </a:t>
            </a:r>
            <a:r>
              <a:rPr lang="en-US" sz="1200" dirty="0" err="1"/>
              <a:t>kurumsal</a:t>
            </a:r>
            <a:r>
              <a:rPr lang="en-US" sz="1200" dirty="0"/>
              <a:t> </a:t>
            </a:r>
            <a:r>
              <a:rPr lang="en-US" sz="1200" dirty="0" err="1"/>
              <a:t>memnuniyet</a:t>
            </a:r>
            <a:r>
              <a:rPr lang="en-US" sz="1200" dirty="0"/>
              <a:t> </a:t>
            </a:r>
            <a:r>
              <a:rPr lang="en-US" sz="1200" dirty="0" err="1"/>
              <a:t>anketleri</a:t>
            </a:r>
            <a:r>
              <a:rPr lang="en-US" sz="1200" dirty="0"/>
              <a:t> </a:t>
            </a:r>
            <a:r>
              <a:rPr lang="en-US" sz="1200" dirty="0" err="1"/>
              <a:t>çatısı</a:t>
            </a:r>
            <a:r>
              <a:rPr lang="en-US" sz="1200" dirty="0"/>
              <a:t> </a:t>
            </a:r>
            <a:r>
              <a:rPr lang="en-US" sz="1200" dirty="0" err="1"/>
              <a:t>altında</a:t>
            </a:r>
            <a:r>
              <a:rPr lang="en-US" sz="1200" dirty="0"/>
              <a:t> </a:t>
            </a:r>
            <a:r>
              <a:rPr lang="en-US" sz="1200" dirty="0" err="1"/>
              <a:t>birleştirilmesi</a:t>
            </a:r>
            <a:r>
              <a:rPr lang="en-US" sz="1200" dirty="0"/>
              <a:t> </a:t>
            </a:r>
            <a:r>
              <a:rPr lang="en-US" sz="1200" dirty="0" err="1"/>
              <a:t>kararı</a:t>
            </a:r>
            <a:r>
              <a:rPr lang="en-US" sz="1200" dirty="0"/>
              <a:t> </a:t>
            </a:r>
            <a:r>
              <a:rPr lang="en-US" sz="1200" dirty="0" err="1"/>
              <a:t>alınmıştır</a:t>
            </a:r>
            <a:r>
              <a:rPr lang="en-US" sz="1200" dirty="0"/>
              <a:t>.</a:t>
            </a:r>
          </a:p>
        </p:txBody>
      </p:sp>
      <p:sp>
        <p:nvSpPr>
          <p:cNvPr id="35" name="Metin kutusu 34">
            <a:extLst>
              <a:ext uri="{FF2B5EF4-FFF2-40B4-BE49-F238E27FC236}">
                <a16:creationId xmlns:a16="http://schemas.microsoft.com/office/drawing/2014/main" id="{2FF9BAC2-A054-48B5-B5FE-57C6FFCCF0BC}"/>
              </a:ext>
            </a:extLst>
          </p:cNvPr>
          <p:cNvSpPr txBox="1"/>
          <p:nvPr/>
        </p:nvSpPr>
        <p:spPr>
          <a:xfrm>
            <a:off x="5518976" y="5207974"/>
            <a:ext cx="3495582" cy="646331"/>
          </a:xfrm>
          <a:prstGeom prst="rect">
            <a:avLst/>
          </a:prstGeom>
          <a:noFill/>
        </p:spPr>
        <p:txBody>
          <a:bodyPr wrap="square">
            <a:spAutoFit/>
          </a:bodyPr>
          <a:lstStyle/>
          <a:p>
            <a:pPr lvl="0"/>
            <a:r>
              <a:rPr lang="tr-TR" sz="1200" dirty="0"/>
              <a:t>Akademik Personel Memnuniyet Anketi için bir ön çalışma yapılmış, soru formuna son hali verilmeden önce akademik birimlerin görüşüne sunulmuştur. </a:t>
            </a:r>
          </a:p>
        </p:txBody>
      </p:sp>
      <p:sp>
        <p:nvSpPr>
          <p:cNvPr id="37" name="Metin kutusu 36">
            <a:extLst>
              <a:ext uri="{FF2B5EF4-FFF2-40B4-BE49-F238E27FC236}">
                <a16:creationId xmlns:a16="http://schemas.microsoft.com/office/drawing/2014/main" id="{09EBC723-7B4B-4BEC-B5A0-9A23304CAC70}"/>
              </a:ext>
            </a:extLst>
          </p:cNvPr>
          <p:cNvSpPr txBox="1"/>
          <p:nvPr/>
        </p:nvSpPr>
        <p:spPr>
          <a:xfrm>
            <a:off x="7728018" y="1718129"/>
            <a:ext cx="3495582" cy="646331"/>
          </a:xfrm>
          <a:prstGeom prst="rect">
            <a:avLst/>
          </a:prstGeom>
          <a:noFill/>
        </p:spPr>
        <p:txBody>
          <a:bodyPr wrap="square">
            <a:spAutoFit/>
          </a:bodyPr>
          <a:lstStyle/>
          <a:p>
            <a:pPr lvl="0"/>
            <a:r>
              <a:rPr lang="tr-TR" sz="1200" dirty="0"/>
              <a:t>Birim değerlendirmeleri çerçevesinde nihai hali verilecek olan anket birimlerin kullanımına sunulacaktır. </a:t>
            </a:r>
          </a:p>
        </p:txBody>
      </p:sp>
      <p:sp>
        <p:nvSpPr>
          <p:cNvPr id="38" name="Round Same Side Corner Rectangle 6">
            <a:extLst>
              <a:ext uri="{FF2B5EF4-FFF2-40B4-BE49-F238E27FC236}">
                <a16:creationId xmlns:a16="http://schemas.microsoft.com/office/drawing/2014/main" id="{D7346B81-9984-40CB-8797-C18CCCA95F50}"/>
              </a:ext>
            </a:extLst>
          </p:cNvPr>
          <p:cNvSpPr/>
          <p:nvPr/>
        </p:nvSpPr>
        <p:spPr>
          <a:xfrm rot="2700000">
            <a:off x="8919197" y="3430614"/>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9" name="Frame 17">
            <a:extLst>
              <a:ext uri="{FF2B5EF4-FFF2-40B4-BE49-F238E27FC236}">
                <a16:creationId xmlns:a16="http://schemas.microsoft.com/office/drawing/2014/main" id="{3659E9E0-483C-4EF8-826E-045CFE732852}"/>
              </a:ext>
            </a:extLst>
          </p:cNvPr>
          <p:cNvSpPr/>
          <p:nvPr/>
        </p:nvSpPr>
        <p:spPr>
          <a:xfrm>
            <a:off x="6821372" y="3545099"/>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Tree>
    <p:extLst>
      <p:ext uri="{BB962C8B-B14F-4D97-AF65-F5344CB8AC3E}">
        <p14:creationId xmlns:p14="http://schemas.microsoft.com/office/powerpoint/2010/main" val="373425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Düz Bağlayıcı 23">
            <a:extLst>
              <a:ext uri="{FF2B5EF4-FFF2-40B4-BE49-F238E27FC236}">
                <a16:creationId xmlns:a16="http://schemas.microsoft.com/office/drawing/2014/main" id="{BE344171-38FE-4C00-A87D-44A006FD821D}"/>
              </a:ext>
            </a:extLst>
          </p:cNvPr>
          <p:cNvCxnSpPr/>
          <p:nvPr/>
        </p:nvCxnSpPr>
        <p:spPr>
          <a:xfrm>
            <a:off x="838200" y="3793309"/>
            <a:ext cx="10369990" cy="0"/>
          </a:xfrm>
          <a:prstGeom prst="line">
            <a:avLst/>
          </a:prstGeom>
          <a:ln w="38100">
            <a:solidFill>
              <a:schemeClr val="accent3">
                <a:lumMod val="40000"/>
                <a:lumOff val="60000"/>
              </a:schemeClr>
            </a:solidFill>
          </a:ln>
          <a:effectLst>
            <a:outerShdw blurRad="50800" dist="38100" dir="5400000" algn="t"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sp>
        <p:nvSpPr>
          <p:cNvPr id="2" name="Başlık 1">
            <a:extLst>
              <a:ext uri="{FF2B5EF4-FFF2-40B4-BE49-F238E27FC236}">
                <a16:creationId xmlns:a16="http://schemas.microsoft.com/office/drawing/2014/main" id="{B01242DA-C11A-4E0B-8A70-0C67D7FFB4C9}"/>
              </a:ext>
            </a:extLst>
          </p:cNvPr>
          <p:cNvSpPr>
            <a:spLocks noGrp="1"/>
          </p:cNvSpPr>
          <p:nvPr>
            <p:ph type="title"/>
          </p:nvPr>
        </p:nvSpPr>
        <p:spPr/>
        <p:txBody>
          <a:bodyPr/>
          <a:lstStyle/>
          <a:p>
            <a:r>
              <a:rPr lang="tr-TR" dirty="0"/>
              <a:t>Paydaş Katılımı / </a:t>
            </a:r>
            <a:r>
              <a:rPr lang="tr-TR" sz="3200" dirty="0" smtClean="0"/>
              <a:t>İşveren Görüş Anketi </a:t>
            </a:r>
            <a:endParaRPr lang="tr-TR" dirty="0"/>
          </a:p>
        </p:txBody>
      </p:sp>
      <p:sp>
        <p:nvSpPr>
          <p:cNvPr id="14" name="İçerik Yer Tutucusu 13">
            <a:extLst>
              <a:ext uri="{FF2B5EF4-FFF2-40B4-BE49-F238E27FC236}">
                <a16:creationId xmlns:a16="http://schemas.microsoft.com/office/drawing/2014/main" id="{43634400-577C-4A48-A149-8B48E026834A}"/>
              </a:ext>
            </a:extLst>
          </p:cNvPr>
          <p:cNvSpPr>
            <a:spLocks noGrp="1"/>
          </p:cNvSpPr>
          <p:nvPr>
            <p:ph idx="1"/>
          </p:nvPr>
        </p:nvSpPr>
        <p:spPr>
          <a:xfrm>
            <a:off x="973438" y="1846986"/>
            <a:ext cx="2562762" cy="1325562"/>
          </a:xfrm>
        </p:spPr>
        <p:txBody>
          <a:bodyPr>
            <a:noAutofit/>
          </a:bodyPr>
          <a:lstStyle/>
          <a:p>
            <a:pPr marL="0" indent="0">
              <a:buNone/>
            </a:pPr>
            <a:r>
              <a:rPr lang="tr-TR" sz="1400" dirty="0"/>
              <a:t>İşveren memnuniyetinin sistematik ve kapsamlı olarak ölçülüp değerlendirilerek Üniversitemiz iç değerlendirme ve stratejik planlama çalışmalarında kullanılabilmesi amacıyla Kalite Komisyonu tarafından İşveren Görüş Anketi geliştirilmiştir.</a:t>
            </a:r>
          </a:p>
        </p:txBody>
      </p:sp>
      <p:cxnSp>
        <p:nvCxnSpPr>
          <p:cNvPr id="18" name="Düz Bağlayıcı 17">
            <a:extLst>
              <a:ext uri="{FF2B5EF4-FFF2-40B4-BE49-F238E27FC236}">
                <a16:creationId xmlns:a16="http://schemas.microsoft.com/office/drawing/2014/main" id="{B2293950-4FF9-4443-A80D-95969823D4BD}"/>
              </a:ext>
            </a:extLst>
          </p:cNvPr>
          <p:cNvCxnSpPr>
            <a:cxnSpLocks/>
          </p:cNvCxnSpPr>
          <p:nvPr/>
        </p:nvCxnSpPr>
        <p:spPr>
          <a:xfrm>
            <a:off x="905351" y="1658809"/>
            <a:ext cx="0" cy="2086729"/>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107FC850-D679-4BE7-AD6B-7FE7F755DE7B}"/>
              </a:ext>
            </a:extLst>
          </p:cNvPr>
          <p:cNvCxnSpPr>
            <a:cxnSpLocks/>
          </p:cNvCxnSpPr>
          <p:nvPr/>
        </p:nvCxnSpPr>
        <p:spPr>
          <a:xfrm>
            <a:off x="896298" y="1667862"/>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8C177905-2449-44DC-872E-0F7F81A4A2D4}"/>
              </a:ext>
            </a:extLst>
          </p:cNvPr>
          <p:cNvSpPr/>
          <p:nvPr/>
        </p:nvSpPr>
        <p:spPr>
          <a:xfrm>
            <a:off x="797351" y="3695053"/>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5" name="Düz Bağlayıcı 24">
            <a:extLst>
              <a:ext uri="{FF2B5EF4-FFF2-40B4-BE49-F238E27FC236}">
                <a16:creationId xmlns:a16="http://schemas.microsoft.com/office/drawing/2014/main" id="{D4B8BCA5-C95E-490B-AE3D-5798E2A1F227}"/>
              </a:ext>
            </a:extLst>
          </p:cNvPr>
          <p:cNvCxnSpPr>
            <a:cxnSpLocks/>
          </p:cNvCxnSpPr>
          <p:nvPr/>
        </p:nvCxnSpPr>
        <p:spPr>
          <a:xfrm>
            <a:off x="2320831" y="3758820"/>
            <a:ext cx="0" cy="1304091"/>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26" name="Düz Bağlayıcı 25">
            <a:extLst>
              <a:ext uri="{FF2B5EF4-FFF2-40B4-BE49-F238E27FC236}">
                <a16:creationId xmlns:a16="http://schemas.microsoft.com/office/drawing/2014/main" id="{D1F09EC0-EFED-4CBF-ACD8-70C6606E5228}"/>
              </a:ext>
            </a:extLst>
          </p:cNvPr>
          <p:cNvCxnSpPr>
            <a:cxnSpLocks/>
          </p:cNvCxnSpPr>
          <p:nvPr/>
        </p:nvCxnSpPr>
        <p:spPr>
          <a:xfrm>
            <a:off x="2313981" y="5053858"/>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894924CB-E2B4-415B-B822-8565F59E7D65}"/>
              </a:ext>
            </a:extLst>
          </p:cNvPr>
          <p:cNvSpPr/>
          <p:nvPr/>
        </p:nvSpPr>
        <p:spPr>
          <a:xfrm>
            <a:off x="2212831" y="3700847"/>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İçerik Yer Tutucusu 13">
            <a:extLst>
              <a:ext uri="{FF2B5EF4-FFF2-40B4-BE49-F238E27FC236}">
                <a16:creationId xmlns:a16="http://schemas.microsoft.com/office/drawing/2014/main" id="{C10813A8-9C57-4F9B-9B22-2C7F10911915}"/>
              </a:ext>
            </a:extLst>
          </p:cNvPr>
          <p:cNvSpPr txBox="1">
            <a:spLocks/>
          </p:cNvSpPr>
          <p:nvPr/>
        </p:nvSpPr>
        <p:spPr>
          <a:xfrm>
            <a:off x="2348989" y="4253922"/>
            <a:ext cx="2092121" cy="6163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a:t>Anket ön test çalışması kapsamında birimlerimizin görüşüne sunulmuştur. </a:t>
            </a:r>
          </a:p>
        </p:txBody>
      </p:sp>
      <p:cxnSp>
        <p:nvCxnSpPr>
          <p:cNvPr id="29" name="Düz Bağlayıcı 28">
            <a:extLst>
              <a:ext uri="{FF2B5EF4-FFF2-40B4-BE49-F238E27FC236}">
                <a16:creationId xmlns:a16="http://schemas.microsoft.com/office/drawing/2014/main" id="{8D454361-3DA6-4950-82CC-32D18F280794}"/>
              </a:ext>
            </a:extLst>
          </p:cNvPr>
          <p:cNvCxnSpPr>
            <a:cxnSpLocks/>
          </p:cNvCxnSpPr>
          <p:nvPr/>
        </p:nvCxnSpPr>
        <p:spPr>
          <a:xfrm>
            <a:off x="3881955" y="2509767"/>
            <a:ext cx="0" cy="1231622"/>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30" name="Düz Bağlayıcı 29">
            <a:extLst>
              <a:ext uri="{FF2B5EF4-FFF2-40B4-BE49-F238E27FC236}">
                <a16:creationId xmlns:a16="http://schemas.microsoft.com/office/drawing/2014/main" id="{9D71E109-7A19-4FEC-88F7-D7872D8C1E43}"/>
              </a:ext>
            </a:extLst>
          </p:cNvPr>
          <p:cNvCxnSpPr>
            <a:cxnSpLocks/>
          </p:cNvCxnSpPr>
          <p:nvPr/>
        </p:nvCxnSpPr>
        <p:spPr>
          <a:xfrm>
            <a:off x="3872901" y="2518820"/>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A5E9CAE-E165-43A5-AE27-CF675793761C}"/>
              </a:ext>
            </a:extLst>
          </p:cNvPr>
          <p:cNvSpPr/>
          <p:nvPr/>
        </p:nvSpPr>
        <p:spPr>
          <a:xfrm>
            <a:off x="3773955" y="3690904"/>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İçerik Yer Tutucusu 13">
            <a:extLst>
              <a:ext uri="{FF2B5EF4-FFF2-40B4-BE49-F238E27FC236}">
                <a16:creationId xmlns:a16="http://schemas.microsoft.com/office/drawing/2014/main" id="{BB6B843C-EF91-4167-90E5-25F271459B3B}"/>
              </a:ext>
            </a:extLst>
          </p:cNvPr>
          <p:cNvSpPr txBox="1">
            <a:spLocks/>
          </p:cNvSpPr>
          <p:nvPr/>
        </p:nvSpPr>
        <p:spPr>
          <a:xfrm>
            <a:off x="3981189" y="2644216"/>
            <a:ext cx="2283452" cy="1225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400"/>
              <a:t>Anket formu birim değerlendirmeleri analiz edilerek paydaşlarımızın görüşleri çerçevesinde nihai halini almıştır.</a:t>
            </a:r>
          </a:p>
          <a:p>
            <a:pPr marL="0" indent="0">
              <a:buFont typeface="Arial" panose="020B0604020202020204" pitchFamily="34" charset="0"/>
              <a:buNone/>
            </a:pPr>
            <a:endParaRPr lang="tr-TR" sz="1400"/>
          </a:p>
        </p:txBody>
      </p:sp>
      <p:cxnSp>
        <p:nvCxnSpPr>
          <p:cNvPr id="35" name="Düz Bağlayıcı 34">
            <a:extLst>
              <a:ext uri="{FF2B5EF4-FFF2-40B4-BE49-F238E27FC236}">
                <a16:creationId xmlns:a16="http://schemas.microsoft.com/office/drawing/2014/main" id="{301D432F-C897-4B34-82A6-32BF74E3AE6C}"/>
              </a:ext>
            </a:extLst>
          </p:cNvPr>
          <p:cNvCxnSpPr>
            <a:cxnSpLocks/>
          </p:cNvCxnSpPr>
          <p:nvPr/>
        </p:nvCxnSpPr>
        <p:spPr>
          <a:xfrm>
            <a:off x="5332132" y="3784470"/>
            <a:ext cx="0" cy="1296547"/>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36" name="Düz Bağlayıcı 35">
            <a:extLst>
              <a:ext uri="{FF2B5EF4-FFF2-40B4-BE49-F238E27FC236}">
                <a16:creationId xmlns:a16="http://schemas.microsoft.com/office/drawing/2014/main" id="{42D9D71F-6A4A-4AFB-BB32-AFF49879AE42}"/>
              </a:ext>
            </a:extLst>
          </p:cNvPr>
          <p:cNvCxnSpPr>
            <a:cxnSpLocks/>
          </p:cNvCxnSpPr>
          <p:nvPr/>
        </p:nvCxnSpPr>
        <p:spPr>
          <a:xfrm>
            <a:off x="5330776" y="5071964"/>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39107C33-40EC-48B5-8395-0EFDD69C58D5}"/>
              </a:ext>
            </a:extLst>
          </p:cNvPr>
          <p:cNvSpPr/>
          <p:nvPr/>
        </p:nvSpPr>
        <p:spPr>
          <a:xfrm>
            <a:off x="5224132" y="3726497"/>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İçerik Yer Tutucusu 13">
            <a:extLst>
              <a:ext uri="{FF2B5EF4-FFF2-40B4-BE49-F238E27FC236}">
                <a16:creationId xmlns:a16="http://schemas.microsoft.com/office/drawing/2014/main" id="{E525EFF6-78B9-4C9F-A7E8-413BC19FBE2D}"/>
              </a:ext>
            </a:extLst>
          </p:cNvPr>
          <p:cNvSpPr txBox="1">
            <a:spLocks/>
          </p:cNvSpPr>
          <p:nvPr/>
        </p:nvSpPr>
        <p:spPr>
          <a:xfrm>
            <a:off x="5487173" y="3936160"/>
            <a:ext cx="2417684" cy="12518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400"/>
              <a:t>Anket; hazırlanan kapsamlı uygulama yönergesi ile optik form ve dijital form olarak </a:t>
            </a:r>
            <a:r>
              <a:rPr lang="tr-TR" sz="1400" err="1"/>
              <a:t>hibrid</a:t>
            </a:r>
            <a:r>
              <a:rPr lang="tr-TR" sz="1400"/>
              <a:t> şekilde uygulamaya alınmıştır. </a:t>
            </a:r>
          </a:p>
        </p:txBody>
      </p:sp>
      <p:cxnSp>
        <p:nvCxnSpPr>
          <p:cNvPr id="39" name="Düz Bağlayıcı 38">
            <a:extLst>
              <a:ext uri="{FF2B5EF4-FFF2-40B4-BE49-F238E27FC236}">
                <a16:creationId xmlns:a16="http://schemas.microsoft.com/office/drawing/2014/main" id="{D9CDD02B-3759-47F8-ABFD-4291935E2429}"/>
              </a:ext>
            </a:extLst>
          </p:cNvPr>
          <p:cNvCxnSpPr>
            <a:cxnSpLocks/>
          </p:cNvCxnSpPr>
          <p:nvPr/>
        </p:nvCxnSpPr>
        <p:spPr>
          <a:xfrm>
            <a:off x="6660993" y="2509767"/>
            <a:ext cx="0" cy="1251336"/>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40" name="Düz Bağlayıcı 39">
            <a:extLst>
              <a:ext uri="{FF2B5EF4-FFF2-40B4-BE49-F238E27FC236}">
                <a16:creationId xmlns:a16="http://schemas.microsoft.com/office/drawing/2014/main" id="{044BEFF6-3B77-4918-8AF7-D66100C1C86E}"/>
              </a:ext>
            </a:extLst>
          </p:cNvPr>
          <p:cNvCxnSpPr>
            <a:cxnSpLocks/>
          </p:cNvCxnSpPr>
          <p:nvPr/>
        </p:nvCxnSpPr>
        <p:spPr>
          <a:xfrm>
            <a:off x="6651939" y="2516658"/>
            <a:ext cx="1080000" cy="2162"/>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636782C3-D9BB-4F95-BCAB-C14980D27599}"/>
              </a:ext>
            </a:extLst>
          </p:cNvPr>
          <p:cNvSpPr/>
          <p:nvPr/>
        </p:nvSpPr>
        <p:spPr>
          <a:xfrm>
            <a:off x="6552993" y="3710618"/>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İçerik Yer Tutucusu 13">
            <a:extLst>
              <a:ext uri="{FF2B5EF4-FFF2-40B4-BE49-F238E27FC236}">
                <a16:creationId xmlns:a16="http://schemas.microsoft.com/office/drawing/2014/main" id="{DD559E2B-BA3D-4F70-A31D-4861A9D01B52}"/>
              </a:ext>
            </a:extLst>
          </p:cNvPr>
          <p:cNvSpPr txBox="1">
            <a:spLocks/>
          </p:cNvSpPr>
          <p:nvPr/>
        </p:nvSpPr>
        <p:spPr>
          <a:xfrm>
            <a:off x="6696015" y="2593878"/>
            <a:ext cx="2326004" cy="8727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400"/>
              <a:t>Anket formu birim değerlendirmeleri analiz edilerek paydaşlarımızın görüşleri çerçevesinde nihai halini almıştır.</a:t>
            </a:r>
          </a:p>
          <a:p>
            <a:pPr marL="0" indent="0">
              <a:buFont typeface="Arial" panose="020B0604020202020204" pitchFamily="34" charset="0"/>
              <a:buNone/>
            </a:pPr>
            <a:endParaRPr lang="tr-TR" sz="1400"/>
          </a:p>
        </p:txBody>
      </p:sp>
      <p:sp>
        <p:nvSpPr>
          <p:cNvPr id="44" name="İçerik Yer Tutucusu 13">
            <a:extLst>
              <a:ext uri="{FF2B5EF4-FFF2-40B4-BE49-F238E27FC236}">
                <a16:creationId xmlns:a16="http://schemas.microsoft.com/office/drawing/2014/main" id="{89D8B9DA-BFED-45EB-BA33-C510AF40387A}"/>
              </a:ext>
            </a:extLst>
          </p:cNvPr>
          <p:cNvSpPr txBox="1">
            <a:spLocks/>
          </p:cNvSpPr>
          <p:nvPr/>
        </p:nvSpPr>
        <p:spPr>
          <a:xfrm>
            <a:off x="8145410" y="3956441"/>
            <a:ext cx="2332166" cy="8727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400"/>
              <a:t>Anket uygulamasında her bir akademik birim için ulaşılması planlanan minimum katılımcı sayısı belirlenmiştir. </a:t>
            </a:r>
          </a:p>
        </p:txBody>
      </p:sp>
      <p:cxnSp>
        <p:nvCxnSpPr>
          <p:cNvPr id="58" name="Düz Bağlayıcı 57">
            <a:extLst>
              <a:ext uri="{FF2B5EF4-FFF2-40B4-BE49-F238E27FC236}">
                <a16:creationId xmlns:a16="http://schemas.microsoft.com/office/drawing/2014/main" id="{156192DF-1D47-48B7-B419-DCDDD2D42576}"/>
              </a:ext>
            </a:extLst>
          </p:cNvPr>
          <p:cNvCxnSpPr>
            <a:cxnSpLocks/>
          </p:cNvCxnSpPr>
          <p:nvPr/>
        </p:nvCxnSpPr>
        <p:spPr>
          <a:xfrm>
            <a:off x="7982374" y="3793309"/>
            <a:ext cx="0" cy="1296547"/>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59" name="Düz Bağlayıcı 58">
            <a:extLst>
              <a:ext uri="{FF2B5EF4-FFF2-40B4-BE49-F238E27FC236}">
                <a16:creationId xmlns:a16="http://schemas.microsoft.com/office/drawing/2014/main" id="{A6BEA634-48FF-45C7-8102-3FC13A5BA584}"/>
              </a:ext>
            </a:extLst>
          </p:cNvPr>
          <p:cNvCxnSpPr>
            <a:cxnSpLocks/>
          </p:cNvCxnSpPr>
          <p:nvPr/>
        </p:nvCxnSpPr>
        <p:spPr>
          <a:xfrm>
            <a:off x="7971965" y="5080803"/>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9EE0865-AFF4-4C40-86D6-124CA74952C4}"/>
              </a:ext>
            </a:extLst>
          </p:cNvPr>
          <p:cNvSpPr/>
          <p:nvPr/>
        </p:nvSpPr>
        <p:spPr>
          <a:xfrm>
            <a:off x="7874374" y="3735336"/>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61" name="Düz Bağlayıcı 60">
            <a:extLst>
              <a:ext uri="{FF2B5EF4-FFF2-40B4-BE49-F238E27FC236}">
                <a16:creationId xmlns:a16="http://schemas.microsoft.com/office/drawing/2014/main" id="{B5232755-57D2-4E27-A37D-1E7F371EA8E1}"/>
              </a:ext>
            </a:extLst>
          </p:cNvPr>
          <p:cNvCxnSpPr>
            <a:cxnSpLocks/>
          </p:cNvCxnSpPr>
          <p:nvPr/>
        </p:nvCxnSpPr>
        <p:spPr>
          <a:xfrm>
            <a:off x="9233749" y="2493314"/>
            <a:ext cx="0" cy="1251336"/>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62" name="Düz Bağlayıcı 61">
            <a:extLst>
              <a:ext uri="{FF2B5EF4-FFF2-40B4-BE49-F238E27FC236}">
                <a16:creationId xmlns:a16="http://schemas.microsoft.com/office/drawing/2014/main" id="{27A26C66-3381-4295-8C3F-6B977A0F4076}"/>
              </a:ext>
            </a:extLst>
          </p:cNvPr>
          <p:cNvCxnSpPr>
            <a:cxnSpLocks/>
          </p:cNvCxnSpPr>
          <p:nvPr/>
        </p:nvCxnSpPr>
        <p:spPr>
          <a:xfrm>
            <a:off x="9224696" y="2500205"/>
            <a:ext cx="1080000" cy="0"/>
          </a:xfrm>
          <a:prstGeom prst="line">
            <a:avLst/>
          </a:prstGeom>
          <a:ln w="38100"/>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B13FC404-C0F1-4FBB-A568-432AB8DBE2F8}"/>
              </a:ext>
            </a:extLst>
          </p:cNvPr>
          <p:cNvSpPr/>
          <p:nvPr/>
        </p:nvSpPr>
        <p:spPr>
          <a:xfrm>
            <a:off x="9125749" y="3694165"/>
            <a:ext cx="216000" cy="216000"/>
          </a:xfrm>
          <a:prstGeom prst="ellipse">
            <a:avLst/>
          </a:prstGeom>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6" name="Metin kutusu 65">
            <a:extLst>
              <a:ext uri="{FF2B5EF4-FFF2-40B4-BE49-F238E27FC236}">
                <a16:creationId xmlns:a16="http://schemas.microsoft.com/office/drawing/2014/main" id="{2BFDA47F-77FC-4287-BBA5-B818A08A59F5}"/>
              </a:ext>
            </a:extLst>
          </p:cNvPr>
          <p:cNvSpPr txBox="1"/>
          <p:nvPr/>
        </p:nvSpPr>
        <p:spPr>
          <a:xfrm>
            <a:off x="9304611" y="2624642"/>
            <a:ext cx="2145025" cy="1061829"/>
          </a:xfrm>
          <a:prstGeom prst="rect">
            <a:avLst/>
          </a:prstGeom>
          <a:noFill/>
        </p:spPr>
        <p:txBody>
          <a:bodyPr wrap="square" rtlCol="0">
            <a:spAutoFit/>
          </a:bodyPr>
          <a:lstStyle/>
          <a:p>
            <a:pPr>
              <a:lnSpc>
                <a:spcPct val="90000"/>
              </a:lnSpc>
              <a:spcBef>
                <a:spcPts val="1000"/>
              </a:spcBef>
            </a:pPr>
            <a:r>
              <a:rPr lang="tr-TR" sz="1400"/>
              <a:t>Katılımın artırılması amacıyla birim yöneticileri ve birim kalite ekip başkanlarına yönelik toplantı düzenlenmiştir.</a:t>
            </a:r>
          </a:p>
        </p:txBody>
      </p:sp>
      <p:sp>
        <p:nvSpPr>
          <p:cNvPr id="71" name="Google Shape;484;p26">
            <a:extLst>
              <a:ext uri="{FF2B5EF4-FFF2-40B4-BE49-F238E27FC236}">
                <a16:creationId xmlns:a16="http://schemas.microsoft.com/office/drawing/2014/main" id="{3CE53AD7-A823-42D4-838E-A6B8256F650B}"/>
              </a:ext>
            </a:extLst>
          </p:cNvPr>
          <p:cNvSpPr/>
          <p:nvPr/>
        </p:nvSpPr>
        <p:spPr>
          <a:xfrm>
            <a:off x="656440" y="5378192"/>
            <a:ext cx="494710" cy="522723"/>
          </a:xfrm>
          <a:prstGeom prst="roundRect">
            <a:avLst>
              <a:gd name="adj"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646;p30">
            <a:extLst>
              <a:ext uri="{FF2B5EF4-FFF2-40B4-BE49-F238E27FC236}">
                <a16:creationId xmlns:a16="http://schemas.microsoft.com/office/drawing/2014/main" id="{381FC425-229F-4D7A-A07E-130D8A8E4B25}"/>
              </a:ext>
            </a:extLst>
          </p:cNvPr>
          <p:cNvGrpSpPr/>
          <p:nvPr/>
        </p:nvGrpSpPr>
        <p:grpSpPr>
          <a:xfrm>
            <a:off x="764293" y="5506477"/>
            <a:ext cx="279756" cy="266140"/>
            <a:chOff x="-59889100" y="1945025"/>
            <a:chExt cx="317425" cy="301975"/>
          </a:xfrm>
        </p:grpSpPr>
        <p:sp>
          <p:nvSpPr>
            <p:cNvPr id="73" name="Google Shape;647;p30">
              <a:extLst>
                <a:ext uri="{FF2B5EF4-FFF2-40B4-BE49-F238E27FC236}">
                  <a16:creationId xmlns:a16="http://schemas.microsoft.com/office/drawing/2014/main" id="{C5527ACB-2074-4943-80C0-8D715923C50F}"/>
                </a:ext>
              </a:extLst>
            </p:cNvPr>
            <p:cNvSpPr/>
            <p:nvPr/>
          </p:nvSpPr>
          <p:spPr>
            <a:xfrm>
              <a:off x="-59845000" y="2074200"/>
              <a:ext cx="63025" cy="61450"/>
            </a:xfrm>
            <a:custGeom>
              <a:avLst/>
              <a:gdLst/>
              <a:ahLst/>
              <a:cxnLst/>
              <a:rect l="l" t="t" r="r" b="b"/>
              <a:pathLst>
                <a:path w="2521" h="2458" extrusionOk="0">
                  <a:moveTo>
                    <a:pt x="1702" y="788"/>
                  </a:moveTo>
                  <a:lnTo>
                    <a:pt x="1702" y="1639"/>
                  </a:lnTo>
                  <a:lnTo>
                    <a:pt x="883" y="1639"/>
                  </a:lnTo>
                  <a:lnTo>
                    <a:pt x="883" y="788"/>
                  </a:lnTo>
                  <a:close/>
                  <a:moveTo>
                    <a:pt x="442" y="0"/>
                  </a:moveTo>
                  <a:cubicBezTo>
                    <a:pt x="190" y="0"/>
                    <a:pt x="1" y="190"/>
                    <a:pt x="1" y="410"/>
                  </a:cubicBezTo>
                  <a:lnTo>
                    <a:pt x="1" y="2048"/>
                  </a:lnTo>
                  <a:cubicBezTo>
                    <a:pt x="1" y="2300"/>
                    <a:pt x="190" y="2458"/>
                    <a:pt x="442" y="2458"/>
                  </a:cubicBezTo>
                  <a:lnTo>
                    <a:pt x="2080" y="2458"/>
                  </a:lnTo>
                  <a:cubicBezTo>
                    <a:pt x="2332" y="2458"/>
                    <a:pt x="2521" y="2237"/>
                    <a:pt x="2521" y="2048"/>
                  </a:cubicBezTo>
                  <a:lnTo>
                    <a:pt x="2521" y="410"/>
                  </a:lnTo>
                  <a:cubicBezTo>
                    <a:pt x="2521" y="158"/>
                    <a:pt x="2332" y="0"/>
                    <a:pt x="20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76" name="Google Shape;648;p30">
              <a:extLst>
                <a:ext uri="{FF2B5EF4-FFF2-40B4-BE49-F238E27FC236}">
                  <a16:creationId xmlns:a16="http://schemas.microsoft.com/office/drawing/2014/main" id="{7AD23A2D-EB68-4CDC-AE0B-59A30E2EE27C}"/>
                </a:ext>
              </a:extLst>
            </p:cNvPr>
            <p:cNvSpPr/>
            <p:nvPr/>
          </p:nvSpPr>
          <p:spPr>
            <a:xfrm>
              <a:off x="-59761500" y="1990700"/>
              <a:ext cx="61450" cy="144950"/>
            </a:xfrm>
            <a:custGeom>
              <a:avLst/>
              <a:gdLst/>
              <a:ahLst/>
              <a:cxnLst/>
              <a:rect l="l" t="t" r="r" b="b"/>
              <a:pathLst>
                <a:path w="2458" h="5798" extrusionOk="0">
                  <a:moveTo>
                    <a:pt x="1670" y="820"/>
                  </a:moveTo>
                  <a:lnTo>
                    <a:pt x="1670" y="4979"/>
                  </a:lnTo>
                  <a:lnTo>
                    <a:pt x="851" y="4979"/>
                  </a:lnTo>
                  <a:lnTo>
                    <a:pt x="851" y="820"/>
                  </a:lnTo>
                  <a:close/>
                  <a:moveTo>
                    <a:pt x="410" y="1"/>
                  </a:moveTo>
                  <a:cubicBezTo>
                    <a:pt x="158" y="1"/>
                    <a:pt x="0" y="190"/>
                    <a:pt x="0" y="411"/>
                  </a:cubicBezTo>
                  <a:lnTo>
                    <a:pt x="0" y="5357"/>
                  </a:lnTo>
                  <a:cubicBezTo>
                    <a:pt x="0" y="5577"/>
                    <a:pt x="158" y="5798"/>
                    <a:pt x="410" y="5798"/>
                  </a:cubicBezTo>
                  <a:lnTo>
                    <a:pt x="2048" y="5798"/>
                  </a:lnTo>
                  <a:cubicBezTo>
                    <a:pt x="2300" y="5798"/>
                    <a:pt x="2458" y="5577"/>
                    <a:pt x="2458" y="5388"/>
                  </a:cubicBezTo>
                  <a:lnTo>
                    <a:pt x="2458" y="411"/>
                  </a:lnTo>
                  <a:cubicBezTo>
                    <a:pt x="2458" y="158"/>
                    <a:pt x="2269" y="1"/>
                    <a:pt x="2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77" name="Google Shape;649;p30">
              <a:extLst>
                <a:ext uri="{FF2B5EF4-FFF2-40B4-BE49-F238E27FC236}">
                  <a16:creationId xmlns:a16="http://schemas.microsoft.com/office/drawing/2014/main" id="{18A78B96-5DF9-4CA6-A756-C8CE562A03AA}"/>
                </a:ext>
              </a:extLst>
            </p:cNvPr>
            <p:cNvSpPr/>
            <p:nvPr/>
          </p:nvSpPr>
          <p:spPr>
            <a:xfrm>
              <a:off x="-59678800" y="2053725"/>
              <a:ext cx="61450" cy="81925"/>
            </a:xfrm>
            <a:custGeom>
              <a:avLst/>
              <a:gdLst/>
              <a:ahLst/>
              <a:cxnLst/>
              <a:rect l="l" t="t" r="r" b="b"/>
              <a:pathLst>
                <a:path w="2458" h="3277" extrusionOk="0">
                  <a:moveTo>
                    <a:pt x="1670" y="788"/>
                  </a:moveTo>
                  <a:lnTo>
                    <a:pt x="1670" y="2458"/>
                  </a:lnTo>
                  <a:lnTo>
                    <a:pt x="851" y="2458"/>
                  </a:lnTo>
                  <a:lnTo>
                    <a:pt x="851" y="788"/>
                  </a:lnTo>
                  <a:close/>
                  <a:moveTo>
                    <a:pt x="410" y="0"/>
                  </a:moveTo>
                  <a:cubicBezTo>
                    <a:pt x="158" y="0"/>
                    <a:pt x="0" y="189"/>
                    <a:pt x="0" y="410"/>
                  </a:cubicBezTo>
                  <a:lnTo>
                    <a:pt x="0" y="2867"/>
                  </a:lnTo>
                  <a:cubicBezTo>
                    <a:pt x="0" y="3056"/>
                    <a:pt x="158" y="3277"/>
                    <a:pt x="410" y="3277"/>
                  </a:cubicBezTo>
                  <a:lnTo>
                    <a:pt x="2048" y="3277"/>
                  </a:lnTo>
                  <a:cubicBezTo>
                    <a:pt x="2300" y="3277"/>
                    <a:pt x="2458" y="3056"/>
                    <a:pt x="2458" y="2867"/>
                  </a:cubicBezTo>
                  <a:lnTo>
                    <a:pt x="2458" y="410"/>
                  </a:lnTo>
                  <a:cubicBezTo>
                    <a:pt x="2458" y="158"/>
                    <a:pt x="2269" y="0"/>
                    <a:pt x="20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78" name="Google Shape;650;p30">
              <a:extLst>
                <a:ext uri="{FF2B5EF4-FFF2-40B4-BE49-F238E27FC236}">
                  <a16:creationId xmlns:a16="http://schemas.microsoft.com/office/drawing/2014/main" id="{E2D70760-86FF-42A7-A35E-69D3AF71A788}"/>
                </a:ext>
              </a:extLst>
            </p:cNvPr>
            <p:cNvSpPr/>
            <p:nvPr/>
          </p:nvSpPr>
          <p:spPr>
            <a:xfrm>
              <a:off x="-59889100" y="1945025"/>
              <a:ext cx="317425" cy="301975"/>
            </a:xfrm>
            <a:custGeom>
              <a:avLst/>
              <a:gdLst/>
              <a:ahLst/>
              <a:cxnLst/>
              <a:rect l="l" t="t" r="r" b="b"/>
              <a:pathLst>
                <a:path w="12697" h="12079" extrusionOk="0">
                  <a:moveTo>
                    <a:pt x="6333" y="851"/>
                  </a:moveTo>
                  <a:cubicBezTo>
                    <a:pt x="9357" y="851"/>
                    <a:pt x="11846" y="2931"/>
                    <a:pt x="11846" y="5546"/>
                  </a:cubicBezTo>
                  <a:cubicBezTo>
                    <a:pt x="11846" y="8129"/>
                    <a:pt x="9357" y="10208"/>
                    <a:pt x="6333" y="10208"/>
                  </a:cubicBezTo>
                  <a:cubicBezTo>
                    <a:pt x="5482" y="10208"/>
                    <a:pt x="4600" y="10019"/>
                    <a:pt x="3812" y="9704"/>
                  </a:cubicBezTo>
                  <a:cubicBezTo>
                    <a:pt x="3757" y="9682"/>
                    <a:pt x="3697" y="9671"/>
                    <a:pt x="3637" y="9671"/>
                  </a:cubicBezTo>
                  <a:cubicBezTo>
                    <a:pt x="3529" y="9671"/>
                    <a:pt x="3421" y="9706"/>
                    <a:pt x="3340" y="9767"/>
                  </a:cubicBezTo>
                  <a:lnTo>
                    <a:pt x="2489" y="10649"/>
                  </a:lnTo>
                  <a:lnTo>
                    <a:pt x="2489" y="9074"/>
                  </a:lnTo>
                  <a:cubicBezTo>
                    <a:pt x="2489" y="8948"/>
                    <a:pt x="2426" y="8822"/>
                    <a:pt x="2363" y="8759"/>
                  </a:cubicBezTo>
                  <a:cubicBezTo>
                    <a:pt x="1387" y="7877"/>
                    <a:pt x="819" y="6743"/>
                    <a:pt x="819" y="5514"/>
                  </a:cubicBezTo>
                  <a:cubicBezTo>
                    <a:pt x="819" y="2962"/>
                    <a:pt x="3308" y="851"/>
                    <a:pt x="6333" y="851"/>
                  </a:cubicBezTo>
                  <a:close/>
                  <a:moveTo>
                    <a:pt x="6333" y="1"/>
                  </a:moveTo>
                  <a:cubicBezTo>
                    <a:pt x="2836" y="1"/>
                    <a:pt x="0" y="2490"/>
                    <a:pt x="0" y="5514"/>
                  </a:cubicBezTo>
                  <a:cubicBezTo>
                    <a:pt x="0" y="6963"/>
                    <a:pt x="599" y="8255"/>
                    <a:pt x="1639" y="9263"/>
                  </a:cubicBezTo>
                  <a:lnTo>
                    <a:pt x="1639" y="11689"/>
                  </a:lnTo>
                  <a:cubicBezTo>
                    <a:pt x="1639" y="11918"/>
                    <a:pt x="1832" y="12079"/>
                    <a:pt x="2045" y="12079"/>
                  </a:cubicBezTo>
                  <a:cubicBezTo>
                    <a:pt x="2153" y="12079"/>
                    <a:pt x="2267" y="12037"/>
                    <a:pt x="2363" y="11941"/>
                  </a:cubicBezTo>
                  <a:lnTo>
                    <a:pt x="3749" y="10555"/>
                  </a:lnTo>
                  <a:cubicBezTo>
                    <a:pt x="4569" y="10901"/>
                    <a:pt x="5419" y="11027"/>
                    <a:pt x="6333" y="11027"/>
                  </a:cubicBezTo>
                  <a:cubicBezTo>
                    <a:pt x="9830" y="11027"/>
                    <a:pt x="12697" y="8570"/>
                    <a:pt x="12697" y="5514"/>
                  </a:cubicBezTo>
                  <a:cubicBezTo>
                    <a:pt x="12697" y="2490"/>
                    <a:pt x="9861" y="1"/>
                    <a:pt x="63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sp>
        <p:nvSpPr>
          <p:cNvPr id="79" name="Google Shape;466;p26">
            <a:extLst>
              <a:ext uri="{FF2B5EF4-FFF2-40B4-BE49-F238E27FC236}">
                <a16:creationId xmlns:a16="http://schemas.microsoft.com/office/drawing/2014/main" id="{1C1887D4-CE1A-47D6-AEE8-8676F90932F7}"/>
              </a:ext>
            </a:extLst>
          </p:cNvPr>
          <p:cNvSpPr/>
          <p:nvPr/>
        </p:nvSpPr>
        <p:spPr>
          <a:xfrm>
            <a:off x="1258626" y="5377917"/>
            <a:ext cx="7619135" cy="511403"/>
          </a:xfrm>
          <a:custGeom>
            <a:avLst/>
            <a:gdLst/>
            <a:ahLst/>
            <a:cxnLst/>
            <a:rect l="l" t="t" r="r" b="b"/>
            <a:pathLst>
              <a:path w="203884" h="28552" extrusionOk="0">
                <a:moveTo>
                  <a:pt x="1" y="0"/>
                </a:moveTo>
                <a:lnTo>
                  <a:pt x="1" y="28552"/>
                </a:lnTo>
                <a:lnTo>
                  <a:pt x="203883" y="28552"/>
                </a:lnTo>
                <a:lnTo>
                  <a:pt x="203883" y="0"/>
                </a:ln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623;p30">
            <a:extLst>
              <a:ext uri="{FF2B5EF4-FFF2-40B4-BE49-F238E27FC236}">
                <a16:creationId xmlns:a16="http://schemas.microsoft.com/office/drawing/2014/main" id="{F5000144-986A-4CE9-902B-CA4DD015007F}"/>
              </a:ext>
            </a:extLst>
          </p:cNvPr>
          <p:cNvSpPr txBox="1"/>
          <p:nvPr/>
        </p:nvSpPr>
        <p:spPr>
          <a:xfrm>
            <a:off x="1258626" y="5384831"/>
            <a:ext cx="7619135" cy="33777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tr-TR" sz="1200" dirty="0">
                <a:solidFill>
                  <a:srgbClr val="252525"/>
                </a:solidFill>
                <a:latin typeface="+mj-lt"/>
                <a:ea typeface="Roboto"/>
                <a:cs typeface="Roboto"/>
                <a:sym typeface="Roboto"/>
              </a:rPr>
              <a:t>Anket YÖKAK performans göstergelerinin yanı sıra Üniversitemizin güncellenen Stratejik Planında işveren memnuniyetine yönelik performans hedefinin ulaşılma düzeyinin ölçülmesine de veri sağlayacaktır.</a:t>
            </a:r>
          </a:p>
        </p:txBody>
      </p:sp>
    </p:spTree>
    <p:extLst>
      <p:ext uri="{BB962C8B-B14F-4D97-AF65-F5344CB8AC3E}">
        <p14:creationId xmlns:p14="http://schemas.microsoft.com/office/powerpoint/2010/main" val="215411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Çapraz Köşeleri Yuvarlatılmış 27">
            <a:extLst>
              <a:ext uri="{FF2B5EF4-FFF2-40B4-BE49-F238E27FC236}">
                <a16:creationId xmlns:a16="http://schemas.microsoft.com/office/drawing/2014/main" id="{93FCC541-FCE7-45AF-89CB-B6E5DEA6769B}"/>
              </a:ext>
            </a:extLst>
          </p:cNvPr>
          <p:cNvSpPr/>
          <p:nvPr/>
        </p:nvSpPr>
        <p:spPr>
          <a:xfrm>
            <a:off x="1133169" y="4795236"/>
            <a:ext cx="9058214" cy="1183194"/>
          </a:xfrm>
          <a:prstGeom prst="foldedCorner">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a16="http://schemas.microsoft.com/office/drawing/2014/main" id="{271C0BC1-CAE3-440F-B0FF-2CB703C658EE}"/>
              </a:ext>
            </a:extLst>
          </p:cNvPr>
          <p:cNvSpPr>
            <a:spLocks noGrp="1"/>
          </p:cNvSpPr>
          <p:nvPr>
            <p:ph type="title"/>
          </p:nvPr>
        </p:nvSpPr>
        <p:spPr/>
        <p:txBody>
          <a:bodyPr/>
          <a:lstStyle/>
          <a:p>
            <a:r>
              <a:rPr lang="tr-TR"/>
              <a:t>Paydaş Katılımı</a:t>
            </a:r>
          </a:p>
        </p:txBody>
      </p:sp>
      <p:sp>
        <p:nvSpPr>
          <p:cNvPr id="9" name="Dikdörtgen: Çapraz Köşeleri Yuvarlatılmış 27">
            <a:extLst>
              <a:ext uri="{FF2B5EF4-FFF2-40B4-BE49-F238E27FC236}">
                <a16:creationId xmlns:a16="http://schemas.microsoft.com/office/drawing/2014/main" id="{F811A58C-1565-4E1F-A1B2-2EC71C6B4454}"/>
              </a:ext>
            </a:extLst>
          </p:cNvPr>
          <p:cNvSpPr/>
          <p:nvPr/>
        </p:nvSpPr>
        <p:spPr>
          <a:xfrm>
            <a:off x="1096961" y="2012467"/>
            <a:ext cx="4999043" cy="1509337"/>
          </a:xfrm>
          <a:prstGeom prst="foldedCorner">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id="{16AA0A46-6B03-4AAE-8E54-D332E524B7BE}"/>
              </a:ext>
            </a:extLst>
          </p:cNvPr>
          <p:cNvSpPr txBox="1"/>
          <p:nvPr/>
        </p:nvSpPr>
        <p:spPr>
          <a:xfrm>
            <a:off x="1316563" y="1675117"/>
            <a:ext cx="1494320" cy="338554"/>
          </a:xfrm>
          <a:prstGeom prst="rect">
            <a:avLst/>
          </a:prstGeom>
          <a:solidFill>
            <a:schemeClr val="accent5">
              <a:lumMod val="75000"/>
            </a:schemeClr>
          </a:solidFill>
        </p:spPr>
        <p:txBody>
          <a:bodyPr wrap="none" rtlCol="0">
            <a:spAutoFit/>
          </a:bodyPr>
          <a:lstStyle/>
          <a:p>
            <a:r>
              <a:rPr lang="tr-TR" sz="1600">
                <a:solidFill>
                  <a:schemeClr val="bg1"/>
                </a:solidFill>
              </a:rPr>
              <a:t>Öğrenci Katılımı</a:t>
            </a:r>
          </a:p>
        </p:txBody>
      </p:sp>
      <p:sp>
        <p:nvSpPr>
          <p:cNvPr id="3" name="İçerik Yer Tutucusu 2">
            <a:extLst>
              <a:ext uri="{FF2B5EF4-FFF2-40B4-BE49-F238E27FC236}">
                <a16:creationId xmlns:a16="http://schemas.microsoft.com/office/drawing/2014/main" id="{A7408E43-21CC-45DB-87F3-901E76679779}"/>
              </a:ext>
            </a:extLst>
          </p:cNvPr>
          <p:cNvSpPr>
            <a:spLocks noGrp="1"/>
          </p:cNvSpPr>
          <p:nvPr>
            <p:ph idx="1"/>
          </p:nvPr>
        </p:nvSpPr>
        <p:spPr>
          <a:xfrm>
            <a:off x="1193523" y="2048679"/>
            <a:ext cx="4999043" cy="1271681"/>
          </a:xfrm>
          <a:prstGeom prst="snipRoundRect">
            <a:avLst/>
          </a:prstGeom>
        </p:spPr>
        <p:txBody>
          <a:bodyPr>
            <a:noAutofit/>
          </a:bodyPr>
          <a:lstStyle/>
          <a:p>
            <a:pPr marL="0" indent="0">
              <a:buNone/>
            </a:pPr>
            <a:r>
              <a:rPr lang="tr-TR" sz="1500"/>
              <a:t>Öğrencilerin eğitim ve öğretim, araştırma geliştirme, toplumsal katkı ve idari faaliyetlere yönelik görüşlerinin alınarak karar alma süreçlerine aktarılması gerekliliği doğrultusunda  birimlerimizden öğrenci katılımının sağlanmasına yönelik etkinliklerin sonuçlarının Komisyona aktarılması istenmiştir. </a:t>
            </a:r>
          </a:p>
        </p:txBody>
      </p:sp>
      <p:pic>
        <p:nvPicPr>
          <p:cNvPr id="4" name="Resim 3">
            <a:extLst>
              <a:ext uri="{FF2B5EF4-FFF2-40B4-BE49-F238E27FC236}">
                <a16:creationId xmlns:a16="http://schemas.microsoft.com/office/drawing/2014/main" id="{8FDD1D49-3DC6-48D7-9B18-416DB354BB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481" r="19645"/>
          <a:stretch/>
        </p:blipFill>
        <p:spPr>
          <a:xfrm>
            <a:off x="10155171" y="2792032"/>
            <a:ext cx="540920" cy="846860"/>
          </a:xfrm>
          <a:prstGeom prst="rect">
            <a:avLst/>
          </a:prstGeom>
        </p:spPr>
      </p:pic>
      <p:sp>
        <p:nvSpPr>
          <p:cNvPr id="6" name="Açıklama Balonu: Kenarlık ve Vurgu Çubuğuyla Bükülü Çift Çizgi 5">
            <a:extLst>
              <a:ext uri="{FF2B5EF4-FFF2-40B4-BE49-F238E27FC236}">
                <a16:creationId xmlns:a16="http://schemas.microsoft.com/office/drawing/2014/main" id="{21104A88-AC2B-4C3F-A9F5-133C59A4AA38}"/>
              </a:ext>
            </a:extLst>
          </p:cNvPr>
          <p:cNvSpPr/>
          <p:nvPr/>
        </p:nvSpPr>
        <p:spPr>
          <a:xfrm rot="16200000">
            <a:off x="7391685" y="986166"/>
            <a:ext cx="1738265" cy="3430319"/>
          </a:xfrm>
          <a:prstGeom prst="accentBorderCallout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tr-TR"/>
          </a:p>
        </p:txBody>
      </p:sp>
      <p:sp>
        <p:nvSpPr>
          <p:cNvPr id="7" name="Metin kutusu 6">
            <a:extLst>
              <a:ext uri="{FF2B5EF4-FFF2-40B4-BE49-F238E27FC236}">
                <a16:creationId xmlns:a16="http://schemas.microsoft.com/office/drawing/2014/main" id="{3D30BCBA-C2A4-47EC-B649-B2FADD555DB4}"/>
              </a:ext>
            </a:extLst>
          </p:cNvPr>
          <p:cNvSpPr txBox="1"/>
          <p:nvPr/>
        </p:nvSpPr>
        <p:spPr>
          <a:xfrm>
            <a:off x="6584324" y="1862177"/>
            <a:ext cx="3430318" cy="1692771"/>
          </a:xfrm>
          <a:prstGeom prst="borderCallout2">
            <a:avLst/>
          </a:prstGeom>
          <a:noFill/>
          <a:ln>
            <a:noFill/>
          </a:ln>
        </p:spPr>
        <p:txBody>
          <a:bodyPr wrap="square" rtlCol="0">
            <a:spAutoFit/>
          </a:bodyPr>
          <a:lstStyle/>
          <a:p>
            <a:pPr marL="171450" indent="-171450">
              <a:buFont typeface="Arial" panose="020B0604020202020204" pitchFamily="34" charset="0"/>
              <a:buChar char="•"/>
            </a:pPr>
            <a:r>
              <a:rPr lang="tr-TR" sz="1300"/>
              <a:t>Kalite süreçlerine her düzeyde paydaş katılımının sağlanabilmesi amacıyla öğrencilerimizin Birim Kalite Ekiplerinde yer alarak çalışmalara katılması</a:t>
            </a:r>
          </a:p>
          <a:p>
            <a:endParaRPr lang="tr-TR" sz="1300"/>
          </a:p>
          <a:p>
            <a:pPr marL="171450" indent="-171450">
              <a:buFont typeface="Arial" panose="020B0604020202020204" pitchFamily="34" charset="0"/>
              <a:buChar char="•"/>
            </a:pPr>
            <a:r>
              <a:rPr lang="tr-TR" sz="1300"/>
              <a:t>Öğrenci temsilcilerinin kendilerini ilgilendiren konularda Senato, Yönetim Kurulu ve Akademik Kurullara katılımının sağlanması</a:t>
            </a:r>
          </a:p>
        </p:txBody>
      </p:sp>
      <p:sp>
        <p:nvSpPr>
          <p:cNvPr id="10" name="Metin kutusu 9">
            <a:extLst>
              <a:ext uri="{FF2B5EF4-FFF2-40B4-BE49-F238E27FC236}">
                <a16:creationId xmlns:a16="http://schemas.microsoft.com/office/drawing/2014/main" id="{0F9A558B-881F-4E09-9A1A-55A41461BC56}"/>
              </a:ext>
            </a:extLst>
          </p:cNvPr>
          <p:cNvSpPr txBox="1"/>
          <p:nvPr/>
        </p:nvSpPr>
        <p:spPr>
          <a:xfrm>
            <a:off x="1096962" y="4913432"/>
            <a:ext cx="9058210" cy="1323439"/>
          </a:xfrm>
          <a:prstGeom prst="rect">
            <a:avLst/>
          </a:prstGeom>
          <a:noFill/>
        </p:spPr>
        <p:txBody>
          <a:bodyPr wrap="square" rtlCol="0">
            <a:spAutoFit/>
          </a:bodyPr>
          <a:lstStyle/>
          <a:p>
            <a:r>
              <a:rPr lang="tr-TR" sz="1600" dirty="0"/>
              <a:t>Danışma Kurulu Yönergesine uygun olarak tüm birimlerimizde Danışma Kurullarının yapılandırılması, düzenli toplantılarla sistematik paydaş görüşleri alınarak yönetim kararına aktarılması ve Komisyonumuzdan Danışman Üye (</a:t>
            </a:r>
            <a:r>
              <a:rPr lang="tr-TR" sz="1600" dirty="0" smtClean="0"/>
              <a:t>Mentor</a:t>
            </a:r>
            <a:r>
              <a:rPr lang="tr-TR" sz="1600" dirty="0"/>
              <a:t>) olarak atanan üyelerimizin danışma kurulu toplantılarına katılımlarının sağlanması istenmiştir. </a:t>
            </a:r>
          </a:p>
          <a:p>
            <a:endParaRPr lang="tr-TR" sz="1600" dirty="0"/>
          </a:p>
        </p:txBody>
      </p:sp>
      <p:cxnSp>
        <p:nvCxnSpPr>
          <p:cNvPr id="12" name="Düz Bağlayıcı 11">
            <a:extLst>
              <a:ext uri="{FF2B5EF4-FFF2-40B4-BE49-F238E27FC236}">
                <a16:creationId xmlns:a16="http://schemas.microsoft.com/office/drawing/2014/main" id="{12C12D35-B893-4549-A2E2-37A1D974694D}"/>
              </a:ext>
            </a:extLst>
          </p:cNvPr>
          <p:cNvCxnSpPr/>
          <p:nvPr/>
        </p:nvCxnSpPr>
        <p:spPr>
          <a:xfrm>
            <a:off x="726978" y="3857950"/>
            <a:ext cx="653390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Metin kutusu 12">
            <a:extLst>
              <a:ext uri="{FF2B5EF4-FFF2-40B4-BE49-F238E27FC236}">
                <a16:creationId xmlns:a16="http://schemas.microsoft.com/office/drawing/2014/main" id="{BF9821BE-46CB-4739-A038-B9D5BFFBA7EF}"/>
              </a:ext>
            </a:extLst>
          </p:cNvPr>
          <p:cNvSpPr txBox="1"/>
          <p:nvPr/>
        </p:nvSpPr>
        <p:spPr>
          <a:xfrm>
            <a:off x="1428913" y="4466643"/>
            <a:ext cx="1495922" cy="338554"/>
          </a:xfrm>
          <a:prstGeom prst="rect">
            <a:avLst/>
          </a:prstGeom>
          <a:solidFill>
            <a:schemeClr val="accent5">
              <a:lumMod val="75000"/>
            </a:schemeClr>
          </a:solidFill>
        </p:spPr>
        <p:txBody>
          <a:bodyPr wrap="none" rtlCol="0">
            <a:spAutoFit/>
          </a:bodyPr>
          <a:lstStyle/>
          <a:p>
            <a:r>
              <a:rPr lang="tr-TR" sz="1600">
                <a:solidFill>
                  <a:schemeClr val="bg1"/>
                </a:solidFill>
              </a:rPr>
              <a:t>Danışma Kurulu</a:t>
            </a:r>
          </a:p>
        </p:txBody>
      </p:sp>
    </p:spTree>
    <p:extLst>
      <p:ext uri="{BB962C8B-B14F-4D97-AF65-F5344CB8AC3E}">
        <p14:creationId xmlns:p14="http://schemas.microsoft.com/office/powerpoint/2010/main" val="992018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65644AF2-E549-4CDA-9AE0-78859F48EF6F}"/>
              </a:ext>
            </a:extLst>
          </p:cNvPr>
          <p:cNvSpPr txBox="1"/>
          <p:nvPr/>
        </p:nvSpPr>
        <p:spPr>
          <a:xfrm>
            <a:off x="-643030" y="2551837"/>
            <a:ext cx="7303714" cy="1754326"/>
          </a:xfrm>
          <a:prstGeom prst="rect">
            <a:avLst/>
          </a:prstGeom>
          <a:noFill/>
        </p:spPr>
        <p:txBody>
          <a:bodyPr wrap="square" rtlCol="0" anchor="ctr">
            <a:spAutoFit/>
          </a:bodyPr>
          <a:lstStyle/>
          <a:p>
            <a:pPr algn="r"/>
            <a:r>
              <a:rPr lang="en-US" altLang="ko-KR" sz="5400" dirty="0" err="1">
                <a:solidFill>
                  <a:srgbClr val="284D70"/>
                </a:solidFill>
                <a:latin typeface="Bahnschrift" panose="020B0502040204020203" pitchFamily="34" charset="0"/>
                <a:cs typeface="Arial" pitchFamily="34" charset="0"/>
              </a:rPr>
              <a:t>Politika</a:t>
            </a:r>
            <a:r>
              <a:rPr lang="en-US" altLang="ko-KR" sz="5400" dirty="0">
                <a:solidFill>
                  <a:srgbClr val="284D70"/>
                </a:solidFill>
                <a:latin typeface="Bahnschrift" panose="020B0502040204020203" pitchFamily="34" charset="0"/>
                <a:cs typeface="Arial" pitchFamily="34" charset="0"/>
              </a:rPr>
              <a:t> </a:t>
            </a:r>
            <a:r>
              <a:rPr lang="en-US" altLang="ko-KR" sz="5400" dirty="0" err="1">
                <a:solidFill>
                  <a:srgbClr val="284D70"/>
                </a:solidFill>
                <a:latin typeface="Bahnschrift" panose="020B0502040204020203" pitchFamily="34" charset="0"/>
                <a:cs typeface="Arial" pitchFamily="34" charset="0"/>
              </a:rPr>
              <a:t>ve</a:t>
            </a:r>
            <a:r>
              <a:rPr lang="en-US" altLang="ko-KR" sz="5400" dirty="0">
                <a:solidFill>
                  <a:srgbClr val="284D70"/>
                </a:solidFill>
                <a:latin typeface="Bahnschrift" panose="020B0502040204020203" pitchFamily="34" charset="0"/>
                <a:cs typeface="Arial" pitchFamily="34" charset="0"/>
              </a:rPr>
              <a:t> </a:t>
            </a:r>
            <a:r>
              <a:rPr lang="en-US" altLang="ko-KR" sz="5400" dirty="0" err="1">
                <a:solidFill>
                  <a:srgbClr val="284D70"/>
                </a:solidFill>
                <a:latin typeface="Bahnschrift" panose="020B0502040204020203" pitchFamily="34" charset="0"/>
                <a:cs typeface="Arial" pitchFamily="34" charset="0"/>
              </a:rPr>
              <a:t>Stratejik</a:t>
            </a:r>
            <a:r>
              <a:rPr lang="en-US" altLang="ko-KR" sz="5400" dirty="0">
                <a:solidFill>
                  <a:srgbClr val="284D70"/>
                </a:solidFill>
                <a:latin typeface="Bahnschrift" panose="020B0502040204020203" pitchFamily="34" charset="0"/>
                <a:cs typeface="Arial" pitchFamily="34" charset="0"/>
              </a:rPr>
              <a:t> </a:t>
            </a:r>
            <a:r>
              <a:rPr lang="en-US" altLang="ko-KR" sz="5400" dirty="0" err="1">
                <a:solidFill>
                  <a:srgbClr val="284D70"/>
                </a:solidFill>
                <a:latin typeface="Bahnschrift" panose="020B0502040204020203" pitchFamily="34" charset="0"/>
                <a:cs typeface="Arial" pitchFamily="34" charset="0"/>
              </a:rPr>
              <a:t>Hedefler</a:t>
            </a:r>
            <a:endParaRPr lang="ko-KR" altLang="en-US" sz="5400" dirty="0">
              <a:solidFill>
                <a:srgbClr val="284D70"/>
              </a:solidFill>
              <a:latin typeface="Bahnschrift" panose="020B0502040204020203" pitchFamily="34" charset="0"/>
              <a:cs typeface="Arial" pitchFamily="34" charset="0"/>
            </a:endParaRPr>
          </a:p>
        </p:txBody>
      </p:sp>
      <p:sp>
        <p:nvSpPr>
          <p:cNvPr id="4" name="Freeform: Shape 5">
            <a:extLst>
              <a:ext uri="{FF2B5EF4-FFF2-40B4-BE49-F238E27FC236}">
                <a16:creationId xmlns:a16="http://schemas.microsoft.com/office/drawing/2014/main" id="{55F4C227-C3C6-4372-B1C3-B182B6BEDF44}"/>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122189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B7F0F5C1-27DE-4537-9330-2A428EB0B619}"/>
              </a:ext>
            </a:extLst>
          </p:cNvPr>
          <p:cNvSpPr>
            <a:spLocks noGrp="1"/>
          </p:cNvSpPr>
          <p:nvPr>
            <p:ph type="title"/>
          </p:nvPr>
        </p:nvSpPr>
        <p:spPr/>
        <p:txBody>
          <a:bodyPr/>
          <a:lstStyle/>
          <a:p>
            <a:r>
              <a:rPr lang="tr-TR"/>
              <a:t>Politika ve Stratejik Hedefler</a:t>
            </a:r>
          </a:p>
        </p:txBody>
      </p:sp>
      <p:sp>
        <p:nvSpPr>
          <p:cNvPr id="6" name="Freeform: Shape 29">
            <a:extLst>
              <a:ext uri="{FF2B5EF4-FFF2-40B4-BE49-F238E27FC236}">
                <a16:creationId xmlns:a16="http://schemas.microsoft.com/office/drawing/2014/main" id="{A86F9C80-FC0E-4198-B567-828D91BB9D64}"/>
              </a:ext>
            </a:extLst>
          </p:cNvPr>
          <p:cNvSpPr/>
          <p:nvPr/>
        </p:nvSpPr>
        <p:spPr>
          <a:xfrm>
            <a:off x="4920973" y="4745938"/>
            <a:ext cx="1905584" cy="507360"/>
          </a:xfrm>
          <a:custGeom>
            <a:avLst/>
            <a:gdLst>
              <a:gd name="connsiteX0" fmla="*/ 0 w 1905584"/>
              <a:gd name="connsiteY0" fmla="*/ 0 h 507360"/>
              <a:gd name="connsiteX1" fmla="*/ 1905584 w 1905584"/>
              <a:gd name="connsiteY1" fmla="*/ 0 h 507360"/>
              <a:gd name="connsiteX2" fmla="*/ 1905584 w 1905584"/>
              <a:gd name="connsiteY2" fmla="*/ 394109 h 507360"/>
              <a:gd name="connsiteX3" fmla="*/ 1792130 w 1905584"/>
              <a:gd name="connsiteY3" fmla="*/ 507360 h 507360"/>
              <a:gd name="connsiteX4" fmla="*/ 113454 w 1905584"/>
              <a:gd name="connsiteY4" fmla="*/ 507360 h 507360"/>
              <a:gd name="connsiteX5" fmla="*/ 0 w 1905584"/>
              <a:gd name="connsiteY5" fmla="*/ 394109 h 50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5584" h="507360">
                <a:moveTo>
                  <a:pt x="0" y="0"/>
                </a:moveTo>
                <a:lnTo>
                  <a:pt x="1905584" y="0"/>
                </a:lnTo>
                <a:lnTo>
                  <a:pt x="1905584" y="394109"/>
                </a:lnTo>
                <a:cubicBezTo>
                  <a:pt x="1905584" y="456198"/>
                  <a:pt x="1854257" y="507360"/>
                  <a:pt x="1792130" y="507360"/>
                </a:cubicBezTo>
                <a:lnTo>
                  <a:pt x="113454" y="507360"/>
                </a:lnTo>
                <a:cubicBezTo>
                  <a:pt x="51327" y="507360"/>
                  <a:pt x="0" y="456198"/>
                  <a:pt x="0" y="394109"/>
                </a:cubicBezTo>
                <a:close/>
              </a:path>
            </a:pathLst>
          </a:custGeom>
          <a:solidFill>
            <a:schemeClr val="accent3"/>
          </a:solidFill>
          <a:ln w="12700">
            <a:miter lim="400000"/>
          </a:ln>
        </p:spPr>
        <p:txBody>
          <a:bodyPr wrap="square" lIns="38100" tIns="38100" rIns="38100" bIns="38100" anchor="ctr">
            <a:noAutofit/>
          </a:bodyPr>
          <a:lstStyle/>
          <a:p>
            <a:pPr algn="ctr"/>
            <a:r>
              <a:rPr lang="en-US" sz="1100" b="1" noProof="1">
                <a:solidFill>
                  <a:schemeClr val="bg1"/>
                </a:solidFill>
              </a:rPr>
              <a:t>Stratejik planlama ve kalite çalışmalarının uyumlaştırılması</a:t>
            </a:r>
          </a:p>
        </p:txBody>
      </p:sp>
      <p:sp>
        <p:nvSpPr>
          <p:cNvPr id="8" name="Shape">
            <a:extLst>
              <a:ext uri="{FF2B5EF4-FFF2-40B4-BE49-F238E27FC236}">
                <a16:creationId xmlns:a16="http://schemas.microsoft.com/office/drawing/2014/main" id="{5B1BB59B-F3B8-440B-944A-FE01AE147813}"/>
              </a:ext>
            </a:extLst>
          </p:cNvPr>
          <p:cNvSpPr/>
          <p:nvPr/>
        </p:nvSpPr>
        <p:spPr>
          <a:xfrm>
            <a:off x="2249396" y="1979254"/>
            <a:ext cx="2404923" cy="3576344"/>
          </a:xfrm>
          <a:custGeom>
            <a:avLst/>
            <a:gdLst/>
            <a:ahLst/>
            <a:cxnLst>
              <a:cxn ang="0">
                <a:pos x="wd2" y="hd2"/>
              </a:cxn>
              <a:cxn ang="5400000">
                <a:pos x="wd2" y="hd2"/>
              </a:cxn>
              <a:cxn ang="10800000">
                <a:pos x="wd2" y="hd2"/>
              </a:cxn>
              <a:cxn ang="16200000">
                <a:pos x="wd2" y="hd2"/>
              </a:cxn>
            </a:cxnLst>
            <a:rect l="0" t="0" r="r" b="b"/>
            <a:pathLst>
              <a:path w="21600" h="21600" extrusionOk="0">
                <a:moveTo>
                  <a:pt x="17236" y="21600"/>
                </a:moveTo>
                <a:cubicBezTo>
                  <a:pt x="17139" y="21600"/>
                  <a:pt x="17067" y="21584"/>
                  <a:pt x="16970" y="21567"/>
                </a:cubicBezTo>
                <a:cubicBezTo>
                  <a:pt x="16752" y="21502"/>
                  <a:pt x="16606" y="21355"/>
                  <a:pt x="16606" y="21192"/>
                </a:cubicBezTo>
                <a:lnTo>
                  <a:pt x="16606" y="20850"/>
                </a:lnTo>
                <a:cubicBezTo>
                  <a:pt x="16606" y="20687"/>
                  <a:pt x="16412" y="20540"/>
                  <a:pt x="16145" y="20540"/>
                </a:cubicBezTo>
                <a:lnTo>
                  <a:pt x="1382" y="20540"/>
                </a:lnTo>
                <a:cubicBezTo>
                  <a:pt x="606" y="20540"/>
                  <a:pt x="0" y="20117"/>
                  <a:pt x="0" y="19611"/>
                </a:cubicBezTo>
                <a:lnTo>
                  <a:pt x="0" y="929"/>
                </a:lnTo>
                <a:cubicBezTo>
                  <a:pt x="0" y="408"/>
                  <a:pt x="630" y="0"/>
                  <a:pt x="1382" y="0"/>
                </a:cubicBezTo>
                <a:lnTo>
                  <a:pt x="17964" y="0"/>
                </a:lnTo>
                <a:cubicBezTo>
                  <a:pt x="18739" y="0"/>
                  <a:pt x="19345" y="424"/>
                  <a:pt x="19345" y="929"/>
                </a:cubicBezTo>
                <a:lnTo>
                  <a:pt x="19345" y="16334"/>
                </a:lnTo>
                <a:cubicBezTo>
                  <a:pt x="19345" y="16400"/>
                  <a:pt x="19273" y="16465"/>
                  <a:pt x="19152" y="16465"/>
                </a:cubicBezTo>
                <a:cubicBezTo>
                  <a:pt x="19030" y="16465"/>
                  <a:pt x="18958" y="16416"/>
                  <a:pt x="18958" y="16334"/>
                </a:cubicBezTo>
                <a:lnTo>
                  <a:pt x="18958" y="929"/>
                </a:lnTo>
                <a:cubicBezTo>
                  <a:pt x="18958" y="554"/>
                  <a:pt x="18497" y="245"/>
                  <a:pt x="17939" y="245"/>
                </a:cubicBezTo>
                <a:lnTo>
                  <a:pt x="1358" y="245"/>
                </a:lnTo>
                <a:cubicBezTo>
                  <a:pt x="800" y="245"/>
                  <a:pt x="339" y="554"/>
                  <a:pt x="339" y="929"/>
                </a:cubicBezTo>
                <a:lnTo>
                  <a:pt x="339" y="19611"/>
                </a:lnTo>
                <a:cubicBezTo>
                  <a:pt x="339" y="19986"/>
                  <a:pt x="800" y="20296"/>
                  <a:pt x="1358" y="20296"/>
                </a:cubicBezTo>
                <a:lnTo>
                  <a:pt x="16121" y="20296"/>
                </a:lnTo>
                <a:cubicBezTo>
                  <a:pt x="16582" y="20296"/>
                  <a:pt x="16945" y="20540"/>
                  <a:pt x="16945" y="20850"/>
                </a:cubicBezTo>
                <a:lnTo>
                  <a:pt x="16945" y="21192"/>
                </a:lnTo>
                <a:cubicBezTo>
                  <a:pt x="16945" y="21258"/>
                  <a:pt x="16994" y="21323"/>
                  <a:pt x="17091" y="21339"/>
                </a:cubicBezTo>
                <a:cubicBezTo>
                  <a:pt x="17188" y="21355"/>
                  <a:pt x="17285" y="21355"/>
                  <a:pt x="17358" y="21307"/>
                </a:cubicBezTo>
                <a:lnTo>
                  <a:pt x="21139" y="19106"/>
                </a:lnTo>
                <a:cubicBezTo>
                  <a:pt x="21188" y="19073"/>
                  <a:pt x="21236" y="19024"/>
                  <a:pt x="21236" y="18975"/>
                </a:cubicBezTo>
                <a:cubicBezTo>
                  <a:pt x="21236" y="18926"/>
                  <a:pt x="21212" y="18878"/>
                  <a:pt x="21139" y="18845"/>
                </a:cubicBezTo>
                <a:lnTo>
                  <a:pt x="17358" y="16644"/>
                </a:lnTo>
                <a:cubicBezTo>
                  <a:pt x="17285" y="16595"/>
                  <a:pt x="17188" y="16595"/>
                  <a:pt x="17091" y="16612"/>
                </a:cubicBezTo>
                <a:cubicBezTo>
                  <a:pt x="16994" y="16644"/>
                  <a:pt x="16945" y="16693"/>
                  <a:pt x="16945" y="16758"/>
                </a:cubicBezTo>
                <a:lnTo>
                  <a:pt x="16945" y="17345"/>
                </a:lnTo>
                <a:cubicBezTo>
                  <a:pt x="16945" y="17655"/>
                  <a:pt x="16582" y="17899"/>
                  <a:pt x="16121" y="17899"/>
                </a:cubicBezTo>
                <a:lnTo>
                  <a:pt x="14788" y="17899"/>
                </a:lnTo>
                <a:cubicBezTo>
                  <a:pt x="14691" y="17899"/>
                  <a:pt x="14594" y="17851"/>
                  <a:pt x="14594" y="17769"/>
                </a:cubicBezTo>
                <a:cubicBezTo>
                  <a:pt x="14594" y="17688"/>
                  <a:pt x="14667" y="17639"/>
                  <a:pt x="14788" y="17639"/>
                </a:cubicBezTo>
                <a:lnTo>
                  <a:pt x="16121" y="17639"/>
                </a:lnTo>
                <a:cubicBezTo>
                  <a:pt x="16364" y="17639"/>
                  <a:pt x="16582" y="17508"/>
                  <a:pt x="16582" y="17329"/>
                </a:cubicBezTo>
                <a:lnTo>
                  <a:pt x="16582" y="16742"/>
                </a:lnTo>
                <a:cubicBezTo>
                  <a:pt x="16582" y="16579"/>
                  <a:pt x="16727" y="16432"/>
                  <a:pt x="16945" y="16367"/>
                </a:cubicBezTo>
                <a:cubicBezTo>
                  <a:pt x="17164" y="16302"/>
                  <a:pt x="17430" y="16318"/>
                  <a:pt x="17600" y="16432"/>
                </a:cubicBezTo>
                <a:lnTo>
                  <a:pt x="21382" y="18633"/>
                </a:lnTo>
                <a:cubicBezTo>
                  <a:pt x="21527" y="18715"/>
                  <a:pt x="21600" y="18829"/>
                  <a:pt x="21600" y="18943"/>
                </a:cubicBezTo>
                <a:cubicBezTo>
                  <a:pt x="21600" y="19057"/>
                  <a:pt x="21527" y="19171"/>
                  <a:pt x="21382" y="19253"/>
                </a:cubicBezTo>
                <a:lnTo>
                  <a:pt x="17600" y="21453"/>
                </a:lnTo>
                <a:cubicBezTo>
                  <a:pt x="17503" y="21567"/>
                  <a:pt x="17382" y="21600"/>
                  <a:pt x="17236" y="21600"/>
                </a:cubicBezTo>
                <a:close/>
              </a:path>
            </a:pathLst>
          </a:custGeom>
          <a:solidFill>
            <a:srgbClr val="85A5B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6702DDE9-851F-4182-8345-7E81A4CD05CC}"/>
              </a:ext>
            </a:extLst>
          </p:cNvPr>
          <p:cNvSpPr/>
          <p:nvPr/>
        </p:nvSpPr>
        <p:spPr>
          <a:xfrm>
            <a:off x="4786576" y="1817308"/>
            <a:ext cx="2407622" cy="3577260"/>
          </a:xfrm>
          <a:custGeom>
            <a:avLst/>
            <a:gdLst/>
            <a:ahLst/>
            <a:cxnLst>
              <a:cxn ang="0">
                <a:pos x="wd2" y="hd2"/>
              </a:cxn>
              <a:cxn ang="5400000">
                <a:pos x="wd2" y="hd2"/>
              </a:cxn>
              <a:cxn ang="10800000">
                <a:pos x="wd2" y="hd2"/>
              </a:cxn>
              <a:cxn ang="16200000">
                <a:pos x="wd2" y="hd2"/>
              </a:cxn>
            </a:cxnLst>
            <a:rect l="0" t="0" r="r" b="b"/>
            <a:pathLst>
              <a:path w="21600" h="21573" extrusionOk="0">
                <a:moveTo>
                  <a:pt x="17944" y="21573"/>
                </a:moveTo>
                <a:lnTo>
                  <a:pt x="1380" y="21573"/>
                </a:lnTo>
                <a:cubicBezTo>
                  <a:pt x="605" y="21573"/>
                  <a:pt x="0" y="21150"/>
                  <a:pt x="0" y="20645"/>
                </a:cubicBezTo>
                <a:lnTo>
                  <a:pt x="0" y="1991"/>
                </a:lnTo>
                <a:cubicBezTo>
                  <a:pt x="0" y="1471"/>
                  <a:pt x="630" y="1064"/>
                  <a:pt x="1380" y="1064"/>
                </a:cubicBezTo>
                <a:lnTo>
                  <a:pt x="16127" y="1064"/>
                </a:lnTo>
                <a:cubicBezTo>
                  <a:pt x="16370" y="1064"/>
                  <a:pt x="16587" y="933"/>
                  <a:pt x="16587" y="754"/>
                </a:cubicBezTo>
                <a:lnTo>
                  <a:pt x="16587" y="413"/>
                </a:lnTo>
                <a:cubicBezTo>
                  <a:pt x="16587" y="250"/>
                  <a:pt x="16733" y="103"/>
                  <a:pt x="16951" y="38"/>
                </a:cubicBezTo>
                <a:cubicBezTo>
                  <a:pt x="17169" y="-27"/>
                  <a:pt x="17435" y="-11"/>
                  <a:pt x="17604" y="103"/>
                </a:cubicBezTo>
                <a:lnTo>
                  <a:pt x="21382" y="2301"/>
                </a:lnTo>
                <a:cubicBezTo>
                  <a:pt x="21527" y="2382"/>
                  <a:pt x="21600" y="2496"/>
                  <a:pt x="21600" y="2610"/>
                </a:cubicBezTo>
                <a:cubicBezTo>
                  <a:pt x="21600" y="2724"/>
                  <a:pt x="21527" y="2838"/>
                  <a:pt x="21382" y="2919"/>
                </a:cubicBezTo>
                <a:lnTo>
                  <a:pt x="17604" y="5117"/>
                </a:lnTo>
                <a:cubicBezTo>
                  <a:pt x="17411" y="5231"/>
                  <a:pt x="17169" y="5247"/>
                  <a:pt x="16951" y="5182"/>
                </a:cubicBezTo>
                <a:cubicBezTo>
                  <a:pt x="16733" y="5117"/>
                  <a:pt x="16587" y="4970"/>
                  <a:pt x="16587" y="4807"/>
                </a:cubicBezTo>
                <a:lnTo>
                  <a:pt x="16587" y="4221"/>
                </a:lnTo>
                <a:cubicBezTo>
                  <a:pt x="16587" y="4059"/>
                  <a:pt x="16394" y="3912"/>
                  <a:pt x="16127" y="3912"/>
                </a:cubicBezTo>
                <a:lnTo>
                  <a:pt x="14796" y="3912"/>
                </a:lnTo>
                <a:cubicBezTo>
                  <a:pt x="14699" y="3912"/>
                  <a:pt x="14602" y="3863"/>
                  <a:pt x="14602" y="3782"/>
                </a:cubicBezTo>
                <a:cubicBezTo>
                  <a:pt x="14602" y="3701"/>
                  <a:pt x="14674" y="3652"/>
                  <a:pt x="14796" y="3652"/>
                </a:cubicBezTo>
                <a:lnTo>
                  <a:pt x="16127" y="3652"/>
                </a:lnTo>
                <a:cubicBezTo>
                  <a:pt x="16587" y="3652"/>
                  <a:pt x="16951" y="3896"/>
                  <a:pt x="16951" y="4205"/>
                </a:cubicBezTo>
                <a:lnTo>
                  <a:pt x="16951" y="4791"/>
                </a:lnTo>
                <a:cubicBezTo>
                  <a:pt x="16951" y="4856"/>
                  <a:pt x="16999" y="4921"/>
                  <a:pt x="17096" y="4938"/>
                </a:cubicBezTo>
                <a:cubicBezTo>
                  <a:pt x="17193" y="4954"/>
                  <a:pt x="17290" y="4954"/>
                  <a:pt x="17362" y="4905"/>
                </a:cubicBezTo>
                <a:lnTo>
                  <a:pt x="21140" y="2708"/>
                </a:lnTo>
                <a:cubicBezTo>
                  <a:pt x="21188" y="2675"/>
                  <a:pt x="21237" y="2626"/>
                  <a:pt x="21237" y="2577"/>
                </a:cubicBezTo>
                <a:cubicBezTo>
                  <a:pt x="21237" y="2529"/>
                  <a:pt x="21213" y="2480"/>
                  <a:pt x="21140" y="2447"/>
                </a:cubicBezTo>
                <a:lnTo>
                  <a:pt x="17362" y="250"/>
                </a:lnTo>
                <a:cubicBezTo>
                  <a:pt x="17290" y="201"/>
                  <a:pt x="17193" y="201"/>
                  <a:pt x="17096" y="217"/>
                </a:cubicBezTo>
                <a:cubicBezTo>
                  <a:pt x="16999" y="250"/>
                  <a:pt x="16951" y="299"/>
                  <a:pt x="16951" y="364"/>
                </a:cubicBezTo>
                <a:lnTo>
                  <a:pt x="16951" y="705"/>
                </a:lnTo>
                <a:cubicBezTo>
                  <a:pt x="16951" y="1015"/>
                  <a:pt x="16587" y="1259"/>
                  <a:pt x="16127" y="1259"/>
                </a:cubicBezTo>
                <a:lnTo>
                  <a:pt x="1380" y="1259"/>
                </a:lnTo>
                <a:cubicBezTo>
                  <a:pt x="823" y="1259"/>
                  <a:pt x="363" y="1568"/>
                  <a:pt x="363" y="1943"/>
                </a:cubicBezTo>
                <a:lnTo>
                  <a:pt x="363" y="20596"/>
                </a:lnTo>
                <a:cubicBezTo>
                  <a:pt x="363" y="20971"/>
                  <a:pt x="823" y="21280"/>
                  <a:pt x="1380" y="21280"/>
                </a:cubicBezTo>
                <a:lnTo>
                  <a:pt x="17944" y="21280"/>
                </a:lnTo>
                <a:cubicBezTo>
                  <a:pt x="18500" y="21280"/>
                  <a:pt x="18961" y="20971"/>
                  <a:pt x="18961" y="20596"/>
                </a:cubicBezTo>
                <a:lnTo>
                  <a:pt x="18961" y="5214"/>
                </a:lnTo>
                <a:cubicBezTo>
                  <a:pt x="18961" y="5149"/>
                  <a:pt x="19033" y="5084"/>
                  <a:pt x="19154" y="5084"/>
                </a:cubicBezTo>
                <a:cubicBezTo>
                  <a:pt x="19275" y="5084"/>
                  <a:pt x="19348" y="5133"/>
                  <a:pt x="19348" y="5214"/>
                </a:cubicBezTo>
                <a:lnTo>
                  <a:pt x="19348" y="20596"/>
                </a:lnTo>
                <a:cubicBezTo>
                  <a:pt x="19348" y="21150"/>
                  <a:pt x="18718" y="21573"/>
                  <a:pt x="17944" y="21573"/>
                </a:cubicBezTo>
                <a:close/>
              </a:path>
            </a:pathLst>
          </a:custGeom>
          <a:solidFill>
            <a:srgbClr val="85A5B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3A74471D-31CF-4D01-99F6-CA76A15DE186}"/>
              </a:ext>
            </a:extLst>
          </p:cNvPr>
          <p:cNvSpPr/>
          <p:nvPr/>
        </p:nvSpPr>
        <p:spPr>
          <a:xfrm>
            <a:off x="7323756" y="1979254"/>
            <a:ext cx="2404923" cy="3576344"/>
          </a:xfrm>
          <a:custGeom>
            <a:avLst/>
            <a:gdLst/>
            <a:ahLst/>
            <a:cxnLst>
              <a:cxn ang="0">
                <a:pos x="wd2" y="hd2"/>
              </a:cxn>
              <a:cxn ang="5400000">
                <a:pos x="wd2" y="hd2"/>
              </a:cxn>
              <a:cxn ang="10800000">
                <a:pos x="wd2" y="hd2"/>
              </a:cxn>
              <a:cxn ang="16200000">
                <a:pos x="wd2" y="hd2"/>
              </a:cxn>
            </a:cxnLst>
            <a:rect l="0" t="0" r="r" b="b"/>
            <a:pathLst>
              <a:path w="21600" h="21600" extrusionOk="0">
                <a:moveTo>
                  <a:pt x="17236" y="21600"/>
                </a:moveTo>
                <a:cubicBezTo>
                  <a:pt x="17139" y="21600"/>
                  <a:pt x="17067" y="21584"/>
                  <a:pt x="16970" y="21567"/>
                </a:cubicBezTo>
                <a:cubicBezTo>
                  <a:pt x="16752" y="21502"/>
                  <a:pt x="16606" y="21355"/>
                  <a:pt x="16606" y="21192"/>
                </a:cubicBezTo>
                <a:lnTo>
                  <a:pt x="16606" y="20850"/>
                </a:lnTo>
                <a:cubicBezTo>
                  <a:pt x="16606" y="20687"/>
                  <a:pt x="16412" y="20540"/>
                  <a:pt x="16145" y="20540"/>
                </a:cubicBezTo>
                <a:lnTo>
                  <a:pt x="1382" y="20540"/>
                </a:lnTo>
                <a:cubicBezTo>
                  <a:pt x="606" y="20540"/>
                  <a:pt x="0" y="20117"/>
                  <a:pt x="0" y="19611"/>
                </a:cubicBezTo>
                <a:lnTo>
                  <a:pt x="0" y="929"/>
                </a:lnTo>
                <a:cubicBezTo>
                  <a:pt x="0" y="408"/>
                  <a:pt x="630" y="0"/>
                  <a:pt x="1382" y="0"/>
                </a:cubicBezTo>
                <a:lnTo>
                  <a:pt x="17964" y="0"/>
                </a:lnTo>
                <a:cubicBezTo>
                  <a:pt x="18739" y="0"/>
                  <a:pt x="19345" y="424"/>
                  <a:pt x="19345" y="929"/>
                </a:cubicBezTo>
                <a:lnTo>
                  <a:pt x="19345" y="16334"/>
                </a:lnTo>
                <a:cubicBezTo>
                  <a:pt x="19345" y="16400"/>
                  <a:pt x="19273" y="16465"/>
                  <a:pt x="19152" y="16465"/>
                </a:cubicBezTo>
                <a:cubicBezTo>
                  <a:pt x="19030" y="16465"/>
                  <a:pt x="18958" y="16416"/>
                  <a:pt x="18958" y="16334"/>
                </a:cubicBezTo>
                <a:lnTo>
                  <a:pt x="18958" y="929"/>
                </a:lnTo>
                <a:cubicBezTo>
                  <a:pt x="18958" y="554"/>
                  <a:pt x="18497" y="245"/>
                  <a:pt x="17939" y="245"/>
                </a:cubicBezTo>
                <a:lnTo>
                  <a:pt x="1358" y="245"/>
                </a:lnTo>
                <a:cubicBezTo>
                  <a:pt x="800" y="245"/>
                  <a:pt x="339" y="554"/>
                  <a:pt x="339" y="929"/>
                </a:cubicBezTo>
                <a:lnTo>
                  <a:pt x="339" y="19611"/>
                </a:lnTo>
                <a:cubicBezTo>
                  <a:pt x="339" y="19986"/>
                  <a:pt x="800" y="20296"/>
                  <a:pt x="1358" y="20296"/>
                </a:cubicBezTo>
                <a:lnTo>
                  <a:pt x="16121" y="20296"/>
                </a:lnTo>
                <a:cubicBezTo>
                  <a:pt x="16582" y="20296"/>
                  <a:pt x="16945" y="20540"/>
                  <a:pt x="16945" y="20850"/>
                </a:cubicBezTo>
                <a:lnTo>
                  <a:pt x="16945" y="21192"/>
                </a:lnTo>
                <a:cubicBezTo>
                  <a:pt x="16945" y="21258"/>
                  <a:pt x="16994" y="21323"/>
                  <a:pt x="17091" y="21339"/>
                </a:cubicBezTo>
                <a:cubicBezTo>
                  <a:pt x="17188" y="21372"/>
                  <a:pt x="17285" y="21355"/>
                  <a:pt x="17358" y="21307"/>
                </a:cubicBezTo>
                <a:lnTo>
                  <a:pt x="21139" y="19106"/>
                </a:lnTo>
                <a:cubicBezTo>
                  <a:pt x="21188" y="19073"/>
                  <a:pt x="21236" y="19024"/>
                  <a:pt x="21236" y="18975"/>
                </a:cubicBezTo>
                <a:cubicBezTo>
                  <a:pt x="21236" y="18926"/>
                  <a:pt x="21212" y="18878"/>
                  <a:pt x="21139" y="18845"/>
                </a:cubicBezTo>
                <a:lnTo>
                  <a:pt x="17358" y="16644"/>
                </a:lnTo>
                <a:cubicBezTo>
                  <a:pt x="17285" y="16595"/>
                  <a:pt x="17188" y="16595"/>
                  <a:pt x="17091" y="16612"/>
                </a:cubicBezTo>
                <a:cubicBezTo>
                  <a:pt x="16994" y="16644"/>
                  <a:pt x="16945" y="16693"/>
                  <a:pt x="16945" y="16758"/>
                </a:cubicBezTo>
                <a:lnTo>
                  <a:pt x="16945" y="17345"/>
                </a:lnTo>
                <a:cubicBezTo>
                  <a:pt x="16945" y="17655"/>
                  <a:pt x="16582" y="17899"/>
                  <a:pt x="16121" y="17899"/>
                </a:cubicBezTo>
                <a:lnTo>
                  <a:pt x="14788" y="17899"/>
                </a:lnTo>
                <a:cubicBezTo>
                  <a:pt x="14691" y="17899"/>
                  <a:pt x="14594" y="17851"/>
                  <a:pt x="14594" y="17769"/>
                </a:cubicBezTo>
                <a:cubicBezTo>
                  <a:pt x="14594" y="17688"/>
                  <a:pt x="14667" y="17639"/>
                  <a:pt x="14788" y="17639"/>
                </a:cubicBezTo>
                <a:lnTo>
                  <a:pt x="16121" y="17639"/>
                </a:lnTo>
                <a:cubicBezTo>
                  <a:pt x="16364" y="17639"/>
                  <a:pt x="16582" y="17508"/>
                  <a:pt x="16582" y="17329"/>
                </a:cubicBezTo>
                <a:lnTo>
                  <a:pt x="16582" y="16742"/>
                </a:lnTo>
                <a:cubicBezTo>
                  <a:pt x="16582" y="16579"/>
                  <a:pt x="16727" y="16432"/>
                  <a:pt x="16945" y="16367"/>
                </a:cubicBezTo>
                <a:cubicBezTo>
                  <a:pt x="17164" y="16302"/>
                  <a:pt x="17430" y="16318"/>
                  <a:pt x="17600" y="16432"/>
                </a:cubicBezTo>
                <a:lnTo>
                  <a:pt x="21382" y="18633"/>
                </a:lnTo>
                <a:cubicBezTo>
                  <a:pt x="21527" y="18715"/>
                  <a:pt x="21600" y="18829"/>
                  <a:pt x="21600" y="18943"/>
                </a:cubicBezTo>
                <a:cubicBezTo>
                  <a:pt x="21600" y="19057"/>
                  <a:pt x="21527" y="19171"/>
                  <a:pt x="21382" y="19253"/>
                </a:cubicBezTo>
                <a:lnTo>
                  <a:pt x="17600" y="21453"/>
                </a:lnTo>
                <a:cubicBezTo>
                  <a:pt x="17527" y="21567"/>
                  <a:pt x="17382" y="21600"/>
                  <a:pt x="17236" y="21600"/>
                </a:cubicBezTo>
                <a:close/>
              </a:path>
            </a:pathLst>
          </a:custGeom>
          <a:solidFill>
            <a:srgbClr val="85A5B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 name="Graphic 11" descr="Bullseye with solid fill">
            <a:extLst>
              <a:ext uri="{FF2B5EF4-FFF2-40B4-BE49-F238E27FC236}">
                <a16:creationId xmlns:a16="http://schemas.microsoft.com/office/drawing/2014/main" id="{D62F2A0F-9871-4A75-A76C-D9994488EF0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93749" y="2038709"/>
            <a:ext cx="379708" cy="379708"/>
          </a:xfrm>
          <a:prstGeom prst="rect">
            <a:avLst/>
          </a:prstGeom>
        </p:spPr>
      </p:pic>
      <p:pic>
        <p:nvPicPr>
          <p:cNvPr id="14" name="Graphic 13" descr="Gears with solid fill">
            <a:extLst>
              <a:ext uri="{FF2B5EF4-FFF2-40B4-BE49-F238E27FC236}">
                <a16:creationId xmlns:a16="http://schemas.microsoft.com/office/drawing/2014/main" id="{02C58E93-A859-4F4D-83DF-F233B845142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9171750" y="4944302"/>
            <a:ext cx="379708" cy="379708"/>
          </a:xfrm>
          <a:prstGeom prst="rect">
            <a:avLst/>
          </a:prstGeom>
        </p:spPr>
      </p:pic>
      <p:pic>
        <p:nvPicPr>
          <p:cNvPr id="15" name="Graphic 14" descr="Lightbulb with solid fill">
            <a:extLst>
              <a:ext uri="{FF2B5EF4-FFF2-40B4-BE49-F238E27FC236}">
                <a16:creationId xmlns:a16="http://schemas.microsoft.com/office/drawing/2014/main" id="{2824ECDF-93D8-432E-8135-34DBBF36538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039789" y="4944302"/>
            <a:ext cx="379708" cy="379708"/>
          </a:xfrm>
          <a:prstGeom prst="rect">
            <a:avLst/>
          </a:prstGeom>
        </p:spPr>
      </p:pic>
      <p:sp>
        <p:nvSpPr>
          <p:cNvPr id="16" name="TextBox 19">
            <a:extLst>
              <a:ext uri="{FF2B5EF4-FFF2-40B4-BE49-F238E27FC236}">
                <a16:creationId xmlns:a16="http://schemas.microsoft.com/office/drawing/2014/main" id="{D26FA844-5D05-4B11-8514-7F8B5AAD23F7}"/>
              </a:ext>
            </a:extLst>
          </p:cNvPr>
          <p:cNvSpPr txBox="1"/>
          <p:nvPr/>
        </p:nvSpPr>
        <p:spPr>
          <a:xfrm>
            <a:off x="2504652" y="2838611"/>
            <a:ext cx="1619055" cy="830997"/>
          </a:xfrm>
          <a:prstGeom prst="rect">
            <a:avLst/>
          </a:prstGeom>
          <a:noFill/>
        </p:spPr>
        <p:txBody>
          <a:bodyPr wrap="square" lIns="0" rIns="0" rtlCol="0" anchor="t">
            <a:spAutoFit/>
          </a:bodyPr>
          <a:lstStyle/>
          <a:p>
            <a:pPr algn="just"/>
            <a:r>
              <a:rPr lang="en-US" sz="1200" noProof="1"/>
              <a:t>Strateji Geliştirme Kurulu ile ortak üyelerden oluşan Stratejik Plan Çalışma Ekibi oluşturulmuştur.</a:t>
            </a:r>
          </a:p>
        </p:txBody>
      </p:sp>
      <p:sp>
        <p:nvSpPr>
          <p:cNvPr id="17" name="TextBox 20">
            <a:extLst>
              <a:ext uri="{FF2B5EF4-FFF2-40B4-BE49-F238E27FC236}">
                <a16:creationId xmlns:a16="http://schemas.microsoft.com/office/drawing/2014/main" id="{E02913E8-1224-412F-B02D-BE39E4D1BC41}"/>
              </a:ext>
            </a:extLst>
          </p:cNvPr>
          <p:cNvSpPr txBox="1"/>
          <p:nvPr/>
        </p:nvSpPr>
        <p:spPr>
          <a:xfrm>
            <a:off x="5038127" y="2838611"/>
            <a:ext cx="1619055" cy="1384995"/>
          </a:xfrm>
          <a:prstGeom prst="rect">
            <a:avLst/>
          </a:prstGeom>
          <a:noFill/>
        </p:spPr>
        <p:txBody>
          <a:bodyPr wrap="square" lIns="0" rIns="0" rtlCol="0" anchor="t">
            <a:spAutoFit/>
          </a:bodyPr>
          <a:lstStyle/>
          <a:p>
            <a:pPr algn="just"/>
            <a:r>
              <a:rPr lang="en-US" sz="1200" noProof="1"/>
              <a:t>Dış ve İç Değerlendirme Raporları ile YÖKAK Değerlendirme Ölçütleri çerçevesinde Üniversitemiz Stratejik Hedef ve Performans Göstergeleri incelenmiştir.</a:t>
            </a:r>
          </a:p>
        </p:txBody>
      </p:sp>
      <p:sp>
        <p:nvSpPr>
          <p:cNvPr id="18" name="TextBox 21">
            <a:extLst>
              <a:ext uri="{FF2B5EF4-FFF2-40B4-BE49-F238E27FC236}">
                <a16:creationId xmlns:a16="http://schemas.microsoft.com/office/drawing/2014/main" id="{C064F07B-F56B-4834-B0C9-CCBB5A4C7146}"/>
              </a:ext>
            </a:extLst>
          </p:cNvPr>
          <p:cNvSpPr txBox="1"/>
          <p:nvPr/>
        </p:nvSpPr>
        <p:spPr>
          <a:xfrm>
            <a:off x="7563213" y="2838611"/>
            <a:ext cx="1619055" cy="1200329"/>
          </a:xfrm>
          <a:prstGeom prst="rect">
            <a:avLst/>
          </a:prstGeom>
          <a:noFill/>
        </p:spPr>
        <p:txBody>
          <a:bodyPr wrap="square" lIns="0" rIns="0" rtlCol="0" anchor="t">
            <a:spAutoFit/>
          </a:bodyPr>
          <a:lstStyle/>
          <a:p>
            <a:pPr algn="just"/>
            <a:r>
              <a:rPr lang="en-US" sz="1200" noProof="1"/>
              <a:t>Kalite Yönetim Sistemi Belgelendirme çalışmaları ile Kalite Komisyonu çalışmalarının uyumlaştırılması amaçlanmıştır.</a:t>
            </a:r>
          </a:p>
        </p:txBody>
      </p:sp>
      <p:sp>
        <p:nvSpPr>
          <p:cNvPr id="20" name="Freeform: Shape 26">
            <a:extLst>
              <a:ext uri="{FF2B5EF4-FFF2-40B4-BE49-F238E27FC236}">
                <a16:creationId xmlns:a16="http://schemas.microsoft.com/office/drawing/2014/main" id="{F8235163-F5A2-46DB-8D4C-98BF4B567D63}"/>
              </a:ext>
            </a:extLst>
          </p:cNvPr>
          <p:cNvSpPr/>
          <p:nvPr/>
        </p:nvSpPr>
        <p:spPr>
          <a:xfrm>
            <a:off x="2384354" y="2111217"/>
            <a:ext cx="1905584" cy="507360"/>
          </a:xfrm>
          <a:custGeom>
            <a:avLst/>
            <a:gdLst>
              <a:gd name="connsiteX0" fmla="*/ 113454 w 1905584"/>
              <a:gd name="connsiteY0" fmla="*/ 0 h 507360"/>
              <a:gd name="connsiteX1" fmla="*/ 264985 w 1905584"/>
              <a:gd name="connsiteY1" fmla="*/ 0 h 507360"/>
              <a:gd name="connsiteX2" fmla="*/ 1640598 w 1905584"/>
              <a:gd name="connsiteY2" fmla="*/ 0 h 507360"/>
              <a:gd name="connsiteX3" fmla="*/ 1792130 w 1905584"/>
              <a:gd name="connsiteY3" fmla="*/ 0 h 507360"/>
              <a:gd name="connsiteX4" fmla="*/ 1905584 w 1905584"/>
              <a:gd name="connsiteY4" fmla="*/ 113251 h 507360"/>
              <a:gd name="connsiteX5" fmla="*/ 1905584 w 1905584"/>
              <a:gd name="connsiteY5" fmla="*/ 507360 h 507360"/>
              <a:gd name="connsiteX6" fmla="*/ 1640598 w 1905584"/>
              <a:gd name="connsiteY6" fmla="*/ 507360 h 507360"/>
              <a:gd name="connsiteX7" fmla="*/ 264985 w 1905584"/>
              <a:gd name="connsiteY7" fmla="*/ 507360 h 507360"/>
              <a:gd name="connsiteX8" fmla="*/ 0 w 1905584"/>
              <a:gd name="connsiteY8" fmla="*/ 507360 h 507360"/>
              <a:gd name="connsiteX9" fmla="*/ 0 w 1905584"/>
              <a:gd name="connsiteY9" fmla="*/ 113251 h 507360"/>
              <a:gd name="connsiteX10" fmla="*/ 113454 w 1905584"/>
              <a:gd name="connsiteY10" fmla="*/ 0 h 507360"/>
              <a:gd name="connsiteX0" fmla="*/ 113454 w 1905584"/>
              <a:gd name="connsiteY0" fmla="*/ 0 h 507360"/>
              <a:gd name="connsiteX1" fmla="*/ 1640598 w 1905584"/>
              <a:gd name="connsiteY1" fmla="*/ 0 h 507360"/>
              <a:gd name="connsiteX2" fmla="*/ 1792130 w 1905584"/>
              <a:gd name="connsiteY2" fmla="*/ 0 h 507360"/>
              <a:gd name="connsiteX3" fmla="*/ 1905584 w 1905584"/>
              <a:gd name="connsiteY3" fmla="*/ 113251 h 507360"/>
              <a:gd name="connsiteX4" fmla="*/ 1905584 w 1905584"/>
              <a:gd name="connsiteY4" fmla="*/ 507360 h 507360"/>
              <a:gd name="connsiteX5" fmla="*/ 1640598 w 1905584"/>
              <a:gd name="connsiteY5" fmla="*/ 507360 h 507360"/>
              <a:gd name="connsiteX6" fmla="*/ 264985 w 1905584"/>
              <a:gd name="connsiteY6" fmla="*/ 507360 h 507360"/>
              <a:gd name="connsiteX7" fmla="*/ 0 w 1905584"/>
              <a:gd name="connsiteY7" fmla="*/ 507360 h 507360"/>
              <a:gd name="connsiteX8" fmla="*/ 0 w 1905584"/>
              <a:gd name="connsiteY8" fmla="*/ 113251 h 507360"/>
              <a:gd name="connsiteX9" fmla="*/ 113454 w 1905584"/>
              <a:gd name="connsiteY9"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1640598 w 1905584"/>
              <a:gd name="connsiteY4" fmla="*/ 507360 h 507360"/>
              <a:gd name="connsiteX5" fmla="*/ 264985 w 1905584"/>
              <a:gd name="connsiteY5" fmla="*/ 507360 h 507360"/>
              <a:gd name="connsiteX6" fmla="*/ 0 w 1905584"/>
              <a:gd name="connsiteY6" fmla="*/ 507360 h 507360"/>
              <a:gd name="connsiteX7" fmla="*/ 0 w 1905584"/>
              <a:gd name="connsiteY7" fmla="*/ 113251 h 507360"/>
              <a:gd name="connsiteX8" fmla="*/ 113454 w 1905584"/>
              <a:gd name="connsiteY8"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1640598 w 1905584"/>
              <a:gd name="connsiteY4" fmla="*/ 507360 h 507360"/>
              <a:gd name="connsiteX5" fmla="*/ 0 w 1905584"/>
              <a:gd name="connsiteY5" fmla="*/ 507360 h 507360"/>
              <a:gd name="connsiteX6" fmla="*/ 0 w 1905584"/>
              <a:gd name="connsiteY6" fmla="*/ 113251 h 507360"/>
              <a:gd name="connsiteX7" fmla="*/ 113454 w 1905584"/>
              <a:gd name="connsiteY7"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0 w 1905584"/>
              <a:gd name="connsiteY4" fmla="*/ 507360 h 507360"/>
              <a:gd name="connsiteX5" fmla="*/ 0 w 1905584"/>
              <a:gd name="connsiteY5" fmla="*/ 113251 h 507360"/>
              <a:gd name="connsiteX6" fmla="*/ 113454 w 1905584"/>
              <a:gd name="connsiteY6" fmla="*/ 0 h 50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584" h="507360">
                <a:moveTo>
                  <a:pt x="113454" y="0"/>
                </a:moveTo>
                <a:lnTo>
                  <a:pt x="1792130" y="0"/>
                </a:lnTo>
                <a:cubicBezTo>
                  <a:pt x="1854257" y="0"/>
                  <a:pt x="1905584" y="51162"/>
                  <a:pt x="1905584" y="113251"/>
                </a:cubicBezTo>
                <a:lnTo>
                  <a:pt x="1905584" y="507360"/>
                </a:lnTo>
                <a:lnTo>
                  <a:pt x="0" y="507360"/>
                </a:lnTo>
                <a:lnTo>
                  <a:pt x="0" y="113251"/>
                </a:lnTo>
                <a:cubicBezTo>
                  <a:pt x="0" y="51162"/>
                  <a:pt x="51327" y="0"/>
                  <a:pt x="113454" y="0"/>
                </a:cubicBezTo>
                <a:close/>
              </a:path>
            </a:pathLst>
          </a:custGeom>
          <a:solidFill>
            <a:schemeClr val="accent4"/>
          </a:solidFill>
          <a:ln w="12700">
            <a:miter lim="400000"/>
          </a:ln>
        </p:spPr>
        <p:txBody>
          <a:bodyPr wrap="square" lIns="38100" tIns="38100" rIns="38100" bIns="38100" anchor="ctr">
            <a:noAutofit/>
          </a:bodyPr>
          <a:lstStyle/>
          <a:p>
            <a:pPr algn="ctr"/>
            <a:r>
              <a:rPr lang="en-US" sz="1100" b="1" noProof="1">
                <a:solidFill>
                  <a:schemeClr val="bg1"/>
                </a:solidFill>
              </a:rPr>
              <a:t>Üniversitemiz 2019-2023 </a:t>
            </a:r>
            <a:r>
              <a:rPr lang="tr-TR" sz="1100" b="1" noProof="1" smtClean="0">
                <a:solidFill>
                  <a:schemeClr val="bg1"/>
                </a:solidFill>
              </a:rPr>
              <a:t>D</a:t>
            </a:r>
            <a:r>
              <a:rPr lang="en-US" sz="1100" b="1" noProof="1" smtClean="0">
                <a:solidFill>
                  <a:schemeClr val="bg1"/>
                </a:solidFill>
              </a:rPr>
              <a:t>önemi </a:t>
            </a:r>
            <a:r>
              <a:rPr lang="tr-TR" sz="1100" b="1" noProof="1">
                <a:solidFill>
                  <a:schemeClr val="bg1"/>
                </a:solidFill>
              </a:rPr>
              <a:t>S</a:t>
            </a:r>
            <a:r>
              <a:rPr lang="en-US" sz="1100" b="1" noProof="1" smtClean="0">
                <a:solidFill>
                  <a:schemeClr val="bg1"/>
                </a:solidFill>
              </a:rPr>
              <a:t>tratejik </a:t>
            </a:r>
            <a:r>
              <a:rPr lang="tr-TR" sz="1100" b="1" noProof="1">
                <a:solidFill>
                  <a:schemeClr val="bg1"/>
                </a:solidFill>
              </a:rPr>
              <a:t>P</a:t>
            </a:r>
            <a:r>
              <a:rPr lang="en-US" sz="1100" b="1" noProof="1" smtClean="0">
                <a:solidFill>
                  <a:schemeClr val="bg1"/>
                </a:solidFill>
              </a:rPr>
              <a:t>lanının </a:t>
            </a:r>
            <a:r>
              <a:rPr lang="en-US" sz="1100" b="1" noProof="1">
                <a:solidFill>
                  <a:schemeClr val="bg1"/>
                </a:solidFill>
              </a:rPr>
              <a:t>güncellenmesi</a:t>
            </a:r>
          </a:p>
        </p:txBody>
      </p:sp>
      <p:sp>
        <p:nvSpPr>
          <p:cNvPr id="21" name="Freeform: Shape 27">
            <a:extLst>
              <a:ext uri="{FF2B5EF4-FFF2-40B4-BE49-F238E27FC236}">
                <a16:creationId xmlns:a16="http://schemas.microsoft.com/office/drawing/2014/main" id="{96B9651A-520B-429C-9C24-E6A3DC179F04}"/>
              </a:ext>
            </a:extLst>
          </p:cNvPr>
          <p:cNvSpPr/>
          <p:nvPr/>
        </p:nvSpPr>
        <p:spPr>
          <a:xfrm>
            <a:off x="7458713" y="2111217"/>
            <a:ext cx="1905584" cy="507360"/>
          </a:xfrm>
          <a:custGeom>
            <a:avLst/>
            <a:gdLst>
              <a:gd name="connsiteX0" fmla="*/ 113454 w 1905584"/>
              <a:gd name="connsiteY0" fmla="*/ 0 h 507360"/>
              <a:gd name="connsiteX1" fmla="*/ 264985 w 1905584"/>
              <a:gd name="connsiteY1" fmla="*/ 0 h 507360"/>
              <a:gd name="connsiteX2" fmla="*/ 1640598 w 1905584"/>
              <a:gd name="connsiteY2" fmla="*/ 0 h 507360"/>
              <a:gd name="connsiteX3" fmla="*/ 1792130 w 1905584"/>
              <a:gd name="connsiteY3" fmla="*/ 0 h 507360"/>
              <a:gd name="connsiteX4" fmla="*/ 1905584 w 1905584"/>
              <a:gd name="connsiteY4" fmla="*/ 113251 h 507360"/>
              <a:gd name="connsiteX5" fmla="*/ 1905584 w 1905584"/>
              <a:gd name="connsiteY5" fmla="*/ 507360 h 507360"/>
              <a:gd name="connsiteX6" fmla="*/ 1640598 w 1905584"/>
              <a:gd name="connsiteY6" fmla="*/ 507360 h 507360"/>
              <a:gd name="connsiteX7" fmla="*/ 264985 w 1905584"/>
              <a:gd name="connsiteY7" fmla="*/ 507360 h 507360"/>
              <a:gd name="connsiteX8" fmla="*/ 0 w 1905584"/>
              <a:gd name="connsiteY8" fmla="*/ 507360 h 507360"/>
              <a:gd name="connsiteX9" fmla="*/ 0 w 1905584"/>
              <a:gd name="connsiteY9" fmla="*/ 113251 h 507360"/>
              <a:gd name="connsiteX10" fmla="*/ 113454 w 1905584"/>
              <a:gd name="connsiteY10" fmla="*/ 0 h 507360"/>
              <a:gd name="connsiteX0" fmla="*/ 113454 w 1905584"/>
              <a:gd name="connsiteY0" fmla="*/ 0 h 507360"/>
              <a:gd name="connsiteX1" fmla="*/ 1640598 w 1905584"/>
              <a:gd name="connsiteY1" fmla="*/ 0 h 507360"/>
              <a:gd name="connsiteX2" fmla="*/ 1792130 w 1905584"/>
              <a:gd name="connsiteY2" fmla="*/ 0 h 507360"/>
              <a:gd name="connsiteX3" fmla="*/ 1905584 w 1905584"/>
              <a:gd name="connsiteY3" fmla="*/ 113251 h 507360"/>
              <a:gd name="connsiteX4" fmla="*/ 1905584 w 1905584"/>
              <a:gd name="connsiteY4" fmla="*/ 507360 h 507360"/>
              <a:gd name="connsiteX5" fmla="*/ 1640598 w 1905584"/>
              <a:gd name="connsiteY5" fmla="*/ 507360 h 507360"/>
              <a:gd name="connsiteX6" fmla="*/ 264985 w 1905584"/>
              <a:gd name="connsiteY6" fmla="*/ 507360 h 507360"/>
              <a:gd name="connsiteX7" fmla="*/ 0 w 1905584"/>
              <a:gd name="connsiteY7" fmla="*/ 507360 h 507360"/>
              <a:gd name="connsiteX8" fmla="*/ 0 w 1905584"/>
              <a:gd name="connsiteY8" fmla="*/ 113251 h 507360"/>
              <a:gd name="connsiteX9" fmla="*/ 113454 w 1905584"/>
              <a:gd name="connsiteY9"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1640598 w 1905584"/>
              <a:gd name="connsiteY4" fmla="*/ 507360 h 507360"/>
              <a:gd name="connsiteX5" fmla="*/ 264985 w 1905584"/>
              <a:gd name="connsiteY5" fmla="*/ 507360 h 507360"/>
              <a:gd name="connsiteX6" fmla="*/ 0 w 1905584"/>
              <a:gd name="connsiteY6" fmla="*/ 507360 h 507360"/>
              <a:gd name="connsiteX7" fmla="*/ 0 w 1905584"/>
              <a:gd name="connsiteY7" fmla="*/ 113251 h 507360"/>
              <a:gd name="connsiteX8" fmla="*/ 113454 w 1905584"/>
              <a:gd name="connsiteY8"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1640598 w 1905584"/>
              <a:gd name="connsiteY4" fmla="*/ 507360 h 507360"/>
              <a:gd name="connsiteX5" fmla="*/ 0 w 1905584"/>
              <a:gd name="connsiteY5" fmla="*/ 507360 h 507360"/>
              <a:gd name="connsiteX6" fmla="*/ 0 w 1905584"/>
              <a:gd name="connsiteY6" fmla="*/ 113251 h 507360"/>
              <a:gd name="connsiteX7" fmla="*/ 113454 w 1905584"/>
              <a:gd name="connsiteY7" fmla="*/ 0 h 507360"/>
              <a:gd name="connsiteX0" fmla="*/ 113454 w 1905584"/>
              <a:gd name="connsiteY0" fmla="*/ 0 h 507360"/>
              <a:gd name="connsiteX1" fmla="*/ 1792130 w 1905584"/>
              <a:gd name="connsiteY1" fmla="*/ 0 h 507360"/>
              <a:gd name="connsiteX2" fmla="*/ 1905584 w 1905584"/>
              <a:gd name="connsiteY2" fmla="*/ 113251 h 507360"/>
              <a:gd name="connsiteX3" fmla="*/ 1905584 w 1905584"/>
              <a:gd name="connsiteY3" fmla="*/ 507360 h 507360"/>
              <a:gd name="connsiteX4" fmla="*/ 0 w 1905584"/>
              <a:gd name="connsiteY4" fmla="*/ 507360 h 507360"/>
              <a:gd name="connsiteX5" fmla="*/ 0 w 1905584"/>
              <a:gd name="connsiteY5" fmla="*/ 113251 h 507360"/>
              <a:gd name="connsiteX6" fmla="*/ 113454 w 1905584"/>
              <a:gd name="connsiteY6" fmla="*/ 0 h 50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584" h="507360">
                <a:moveTo>
                  <a:pt x="113454" y="0"/>
                </a:moveTo>
                <a:lnTo>
                  <a:pt x="1792130" y="0"/>
                </a:lnTo>
                <a:cubicBezTo>
                  <a:pt x="1854257" y="0"/>
                  <a:pt x="1905584" y="51162"/>
                  <a:pt x="1905584" y="113251"/>
                </a:cubicBezTo>
                <a:lnTo>
                  <a:pt x="1905584" y="507360"/>
                </a:lnTo>
                <a:lnTo>
                  <a:pt x="0" y="507360"/>
                </a:lnTo>
                <a:lnTo>
                  <a:pt x="0" y="113251"/>
                </a:lnTo>
                <a:cubicBezTo>
                  <a:pt x="0" y="51162"/>
                  <a:pt x="51327" y="0"/>
                  <a:pt x="113454" y="0"/>
                </a:cubicBezTo>
                <a:close/>
              </a:path>
            </a:pathLst>
          </a:custGeom>
          <a:solidFill>
            <a:schemeClr val="accent6"/>
          </a:solidFill>
          <a:ln w="12700">
            <a:miter lim="400000"/>
          </a:ln>
        </p:spPr>
        <p:txBody>
          <a:bodyPr lIns="38100" tIns="38100" rIns="38100" bIns="38100" anchor="ctr"/>
          <a:lstStyle/>
          <a:p>
            <a:pPr algn="ctr"/>
            <a:r>
              <a:rPr lang="en-US" sz="1100" b="1" noProof="1">
                <a:solidFill>
                  <a:schemeClr val="bg1"/>
                </a:solidFill>
              </a:rPr>
              <a:t>Üniversitemiz Kalite Politikasını güncelleme çalışmaları</a:t>
            </a:r>
          </a:p>
        </p:txBody>
      </p:sp>
    </p:spTree>
    <p:extLst>
      <p:ext uri="{BB962C8B-B14F-4D97-AF65-F5344CB8AC3E}">
        <p14:creationId xmlns:p14="http://schemas.microsoft.com/office/powerpoint/2010/main" val="88059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E53A2E5E-D0AF-4E82-8569-AED6D273BE02}"/>
              </a:ext>
            </a:extLst>
          </p:cNvPr>
          <p:cNvSpPr txBox="1"/>
          <p:nvPr/>
        </p:nvSpPr>
        <p:spPr>
          <a:xfrm>
            <a:off x="415747" y="2826321"/>
            <a:ext cx="6096000" cy="923330"/>
          </a:xfrm>
          <a:prstGeom prst="rect">
            <a:avLst/>
          </a:prstGeom>
          <a:noFill/>
        </p:spPr>
        <p:txBody>
          <a:bodyPr wrap="square" rtlCol="0" anchor="ctr">
            <a:spAutoFit/>
          </a:bodyPr>
          <a:lstStyle/>
          <a:p>
            <a:pPr algn="r"/>
            <a:r>
              <a:rPr lang="en-US" altLang="ko-KR" sz="5400" dirty="0" err="1">
                <a:solidFill>
                  <a:srgbClr val="284D70"/>
                </a:solidFill>
                <a:latin typeface="Bahnschrift" panose="020B0502040204020203" pitchFamily="34" charset="0"/>
                <a:cs typeface="Arial" pitchFamily="34" charset="0"/>
              </a:rPr>
              <a:t>Akreditasyon</a:t>
            </a:r>
            <a:endParaRPr lang="ko-KR" altLang="en-US" sz="5400" dirty="0">
              <a:solidFill>
                <a:srgbClr val="284D70"/>
              </a:solidFill>
              <a:latin typeface="Bahnschrift" panose="020B0502040204020203" pitchFamily="34" charset="0"/>
              <a:cs typeface="Arial" pitchFamily="34" charset="0"/>
            </a:endParaRPr>
          </a:p>
        </p:txBody>
      </p:sp>
      <p:sp>
        <p:nvSpPr>
          <p:cNvPr id="8" name="Freeform: Shape 5">
            <a:extLst>
              <a:ext uri="{FF2B5EF4-FFF2-40B4-BE49-F238E27FC236}">
                <a16:creationId xmlns:a16="http://schemas.microsoft.com/office/drawing/2014/main" id="{74FEBB36-0856-4ED0-9358-6369B756E96A}"/>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383155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69BA8439-367B-41B6-8D51-C3271D8A4631}"/>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b="31514"/>
          <a:stretch/>
        </p:blipFill>
        <p:spPr>
          <a:xfrm>
            <a:off x="964788" y="4060683"/>
            <a:ext cx="4616433" cy="2797316"/>
          </a:xfrm>
          <a:prstGeom prst="rect">
            <a:avLst/>
          </a:prstGeom>
        </p:spPr>
      </p:pic>
      <p:sp>
        <p:nvSpPr>
          <p:cNvPr id="2" name="Unvan 1"/>
          <p:cNvSpPr>
            <a:spLocks noGrp="1"/>
          </p:cNvSpPr>
          <p:nvPr>
            <p:ph type="title"/>
          </p:nvPr>
        </p:nvSpPr>
        <p:spPr/>
        <p:txBody>
          <a:bodyPr/>
          <a:lstStyle/>
          <a:p>
            <a:r>
              <a:rPr lang="tr-TR"/>
              <a:t>Akreditasyon</a:t>
            </a:r>
          </a:p>
        </p:txBody>
      </p:sp>
      <p:sp>
        <p:nvSpPr>
          <p:cNvPr id="68" name="Google Shape;358;p23">
            <a:extLst>
              <a:ext uri="{FF2B5EF4-FFF2-40B4-BE49-F238E27FC236}">
                <a16:creationId xmlns:a16="http://schemas.microsoft.com/office/drawing/2014/main" id="{0A4828A2-26EB-4F5B-A6F0-9B1927A8EF74}"/>
              </a:ext>
            </a:extLst>
          </p:cNvPr>
          <p:cNvSpPr/>
          <p:nvPr/>
        </p:nvSpPr>
        <p:spPr>
          <a:xfrm>
            <a:off x="8118131" y="4475982"/>
            <a:ext cx="3050377" cy="1657750"/>
          </a:xfrm>
          <a:prstGeom prst="roundRect">
            <a:avLst>
              <a:gd name="adj" fmla="val 10921"/>
            </a:avLst>
          </a:prstGeom>
          <a:noFill/>
          <a:ln w="25400" cap="flat" cmpd="sng">
            <a:solidFill>
              <a:schemeClr val="accent3"/>
            </a:solidFill>
            <a:prstDash val="solid"/>
            <a:miter lim="800000"/>
            <a:headEnd type="none" w="sm" len="sm"/>
            <a:tailEnd type="none" w="sm" len="sm"/>
          </a:ln>
        </p:spPr>
        <p:txBody>
          <a:bodyPr spcFirstLastPara="1" wrap="square" lIns="360000" tIns="72000" rIns="72000" bIns="72000" anchor="ctr" anchorCtr="0">
            <a:noAutofit/>
          </a:bodyPr>
          <a:lstStyle/>
          <a:p>
            <a:pPr marL="0" lvl="0" indent="0" rtl="0">
              <a:lnSpc>
                <a:spcPct val="100000"/>
              </a:lnSpc>
              <a:spcBef>
                <a:spcPts val="0"/>
              </a:spcBef>
              <a:spcAft>
                <a:spcPts val="0"/>
              </a:spcAft>
              <a:buNone/>
            </a:pPr>
            <a:r>
              <a:rPr lang="tr-TR" sz="1400" b="1">
                <a:solidFill>
                  <a:srgbClr val="000000"/>
                </a:solidFill>
                <a:ea typeface="Roboto"/>
                <a:cs typeface="Roboto"/>
                <a:sym typeface="Roboto"/>
              </a:rPr>
              <a:t>T.C. Dışişleri Bakanlığı Türk Akreditasyon Kurumu (TÜRKAK) </a:t>
            </a:r>
            <a:r>
              <a:rPr lang="tr-TR" sz="1400">
                <a:solidFill>
                  <a:srgbClr val="000000"/>
                </a:solidFill>
                <a:ea typeface="Roboto"/>
                <a:cs typeface="Roboto"/>
                <a:sym typeface="Roboto"/>
              </a:rPr>
              <a:t>tarafından düzenlenen “Üniversite Personeli için Akreditasyon Hakkında Bilgilendirme Günleri” Etkinliğine katılım sağlanmıştır. </a:t>
            </a:r>
          </a:p>
        </p:txBody>
      </p:sp>
      <p:sp>
        <p:nvSpPr>
          <p:cNvPr id="67" name="Serbest Form: Şekil 66">
            <a:extLst>
              <a:ext uri="{FF2B5EF4-FFF2-40B4-BE49-F238E27FC236}">
                <a16:creationId xmlns:a16="http://schemas.microsoft.com/office/drawing/2014/main" id="{DE722053-C789-416A-A4DD-02904075696E}"/>
              </a:ext>
            </a:extLst>
          </p:cNvPr>
          <p:cNvSpPr/>
          <p:nvPr/>
        </p:nvSpPr>
        <p:spPr>
          <a:xfrm rot="16200000">
            <a:off x="6112458" y="4196402"/>
            <a:ext cx="2260899" cy="2319313"/>
          </a:xfrm>
          <a:custGeom>
            <a:avLst/>
            <a:gdLst>
              <a:gd name="connsiteX0" fmla="*/ 2260899 w 2260899"/>
              <a:gd name="connsiteY0" fmla="*/ 315946 h 2319313"/>
              <a:gd name="connsiteX1" fmla="*/ 2260899 w 2260899"/>
              <a:gd name="connsiteY1" fmla="*/ 2004910 h 2319313"/>
              <a:gd name="connsiteX2" fmla="*/ 1954446 w 2260899"/>
              <a:gd name="connsiteY2" fmla="*/ 2319313 h 2319313"/>
              <a:gd name="connsiteX3" fmla="*/ 306776 w 2260899"/>
              <a:gd name="connsiteY3" fmla="*/ 2319313 h 2319313"/>
              <a:gd name="connsiteX4" fmla="*/ 0 w 2260899"/>
              <a:gd name="connsiteY4" fmla="*/ 2004910 h 2319313"/>
              <a:gd name="connsiteX5" fmla="*/ 0 w 2260899"/>
              <a:gd name="connsiteY5" fmla="*/ 315946 h 2319313"/>
              <a:gd name="connsiteX6" fmla="*/ 89543 w 2260899"/>
              <a:gd name="connsiteY6" fmla="*/ 93644 h 2319313"/>
              <a:gd name="connsiteX7" fmla="*/ 306776 w 2260899"/>
              <a:gd name="connsiteY7" fmla="*/ 1543 h 2319313"/>
              <a:gd name="connsiteX8" fmla="*/ 322037 w 2260899"/>
              <a:gd name="connsiteY8" fmla="*/ 0 h 2319313"/>
              <a:gd name="connsiteX9" fmla="*/ 1939049 w 2260899"/>
              <a:gd name="connsiteY9" fmla="*/ 0 h 2319313"/>
              <a:gd name="connsiteX10" fmla="*/ 1954123 w 2260899"/>
              <a:gd name="connsiteY10" fmla="*/ 1543 h 2319313"/>
              <a:gd name="connsiteX11" fmla="*/ 2260899 w 2260899"/>
              <a:gd name="connsiteY11" fmla="*/ 315946 h 2319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0899" h="2319313">
                <a:moveTo>
                  <a:pt x="2260899" y="315946"/>
                </a:moveTo>
                <a:lnTo>
                  <a:pt x="2260899" y="2004910"/>
                </a:lnTo>
                <a:cubicBezTo>
                  <a:pt x="2260899" y="2178511"/>
                  <a:pt x="2123835" y="2319313"/>
                  <a:pt x="1954446" y="2319313"/>
                </a:cubicBezTo>
                <a:lnTo>
                  <a:pt x="306776" y="2319313"/>
                </a:lnTo>
                <a:cubicBezTo>
                  <a:pt x="137063" y="2319313"/>
                  <a:pt x="0" y="2178511"/>
                  <a:pt x="0" y="2004910"/>
                </a:cubicBezTo>
                <a:lnTo>
                  <a:pt x="0" y="315946"/>
                </a:lnTo>
                <a:cubicBezTo>
                  <a:pt x="0" y="229146"/>
                  <a:pt x="34265" y="149965"/>
                  <a:pt x="89543" y="93644"/>
                </a:cubicBezTo>
                <a:cubicBezTo>
                  <a:pt x="145144" y="36661"/>
                  <a:pt x="221758" y="1543"/>
                  <a:pt x="306776" y="1543"/>
                </a:cubicBezTo>
                <a:lnTo>
                  <a:pt x="322037" y="0"/>
                </a:lnTo>
                <a:lnTo>
                  <a:pt x="1939049" y="0"/>
                </a:lnTo>
                <a:lnTo>
                  <a:pt x="1954123" y="1543"/>
                </a:lnTo>
                <a:cubicBezTo>
                  <a:pt x="2123512" y="1543"/>
                  <a:pt x="2260899" y="142345"/>
                  <a:pt x="2260899" y="31594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1" name="Google Shape;155;p18">
            <a:extLst>
              <a:ext uri="{FF2B5EF4-FFF2-40B4-BE49-F238E27FC236}">
                <a16:creationId xmlns:a16="http://schemas.microsoft.com/office/drawing/2014/main" id="{E73AEDAC-08B6-47F5-BF8C-0DA51013B28C}"/>
              </a:ext>
            </a:extLst>
          </p:cNvPr>
          <p:cNvSpPr/>
          <p:nvPr/>
        </p:nvSpPr>
        <p:spPr>
          <a:xfrm>
            <a:off x="6344285" y="4480876"/>
            <a:ext cx="1761146" cy="1804911"/>
          </a:xfrm>
          <a:prstGeom prst="roundRect">
            <a:avLst>
              <a:gd name="adj" fmla="val 736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2" name="Google Shape;156;p18">
            <a:extLst>
              <a:ext uri="{FF2B5EF4-FFF2-40B4-BE49-F238E27FC236}">
                <a16:creationId xmlns:a16="http://schemas.microsoft.com/office/drawing/2014/main" id="{1E865BFF-52F8-4D8D-947C-EB7B7B9D2459}"/>
              </a:ext>
            </a:extLst>
          </p:cNvPr>
          <p:cNvSpPr/>
          <p:nvPr/>
        </p:nvSpPr>
        <p:spPr>
          <a:xfrm>
            <a:off x="6083251" y="1718524"/>
            <a:ext cx="2261869" cy="2904501"/>
          </a:xfrm>
          <a:custGeom>
            <a:avLst/>
            <a:gdLst/>
            <a:ahLst/>
            <a:cxnLst/>
            <a:rect l="l" t="t" r="r" b="b"/>
            <a:pathLst>
              <a:path w="6997" h="8767" extrusionOk="0">
                <a:moveTo>
                  <a:pt x="949" y="0"/>
                </a:moveTo>
                <a:cubicBezTo>
                  <a:pt x="425" y="0"/>
                  <a:pt x="1" y="425"/>
                  <a:pt x="1" y="950"/>
                </a:cubicBezTo>
                <a:lnTo>
                  <a:pt x="1" y="6047"/>
                </a:lnTo>
                <a:cubicBezTo>
                  <a:pt x="1" y="6572"/>
                  <a:pt x="425" y="6997"/>
                  <a:pt x="949" y="6997"/>
                </a:cubicBezTo>
                <a:cubicBezTo>
                  <a:pt x="1323" y="6997"/>
                  <a:pt x="1681" y="7145"/>
                  <a:pt x="1946" y="7408"/>
                </a:cubicBezTo>
                <a:lnTo>
                  <a:pt x="3167" y="8629"/>
                </a:lnTo>
                <a:cubicBezTo>
                  <a:pt x="3259" y="8721"/>
                  <a:pt x="3379" y="8767"/>
                  <a:pt x="3499" y="8767"/>
                </a:cubicBezTo>
                <a:cubicBezTo>
                  <a:pt x="3619" y="8767"/>
                  <a:pt x="3740" y="8721"/>
                  <a:pt x="3832" y="8629"/>
                </a:cubicBezTo>
                <a:lnTo>
                  <a:pt x="5051" y="7408"/>
                </a:lnTo>
                <a:cubicBezTo>
                  <a:pt x="5315" y="7145"/>
                  <a:pt x="5674" y="6997"/>
                  <a:pt x="6048" y="6997"/>
                </a:cubicBezTo>
                <a:cubicBezTo>
                  <a:pt x="6572" y="6997"/>
                  <a:pt x="6996" y="6572"/>
                  <a:pt x="6996" y="6047"/>
                </a:cubicBezTo>
                <a:lnTo>
                  <a:pt x="6996" y="950"/>
                </a:lnTo>
                <a:cubicBezTo>
                  <a:pt x="6996" y="425"/>
                  <a:pt x="6572" y="0"/>
                  <a:pt x="6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3" name="Google Shape;157;p18">
            <a:extLst>
              <a:ext uri="{FF2B5EF4-FFF2-40B4-BE49-F238E27FC236}">
                <a16:creationId xmlns:a16="http://schemas.microsoft.com/office/drawing/2014/main" id="{1813A2D3-985F-4F67-B423-088CB3929A4E}"/>
              </a:ext>
            </a:extLst>
          </p:cNvPr>
          <p:cNvSpPr/>
          <p:nvPr/>
        </p:nvSpPr>
        <p:spPr>
          <a:xfrm>
            <a:off x="6344285" y="1953402"/>
            <a:ext cx="1761146" cy="1804911"/>
          </a:xfrm>
          <a:prstGeom prst="roundRect">
            <a:avLst>
              <a:gd name="adj" fmla="val 736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4" name="Google Shape;158;p18">
            <a:extLst>
              <a:ext uri="{FF2B5EF4-FFF2-40B4-BE49-F238E27FC236}">
                <a16:creationId xmlns:a16="http://schemas.microsoft.com/office/drawing/2014/main" id="{91E15FA7-4C01-42FE-B210-89C4CFE5F187}"/>
              </a:ext>
            </a:extLst>
          </p:cNvPr>
          <p:cNvSpPr/>
          <p:nvPr/>
        </p:nvSpPr>
        <p:spPr>
          <a:xfrm>
            <a:off x="3630775" y="1718524"/>
            <a:ext cx="2848915" cy="2318102"/>
          </a:xfrm>
          <a:custGeom>
            <a:avLst/>
            <a:gdLst/>
            <a:ahLst/>
            <a:cxnLst/>
            <a:rect l="l" t="t" r="r" b="b"/>
            <a:pathLst>
              <a:path w="8813" h="6997" extrusionOk="0">
                <a:moveTo>
                  <a:pt x="949" y="0"/>
                </a:moveTo>
                <a:cubicBezTo>
                  <a:pt x="425" y="0"/>
                  <a:pt x="1" y="425"/>
                  <a:pt x="1" y="950"/>
                </a:cubicBezTo>
                <a:lnTo>
                  <a:pt x="1" y="6047"/>
                </a:lnTo>
                <a:cubicBezTo>
                  <a:pt x="1" y="6572"/>
                  <a:pt x="425" y="6997"/>
                  <a:pt x="949" y="6997"/>
                </a:cubicBezTo>
                <a:lnTo>
                  <a:pt x="6048" y="6997"/>
                </a:lnTo>
                <a:cubicBezTo>
                  <a:pt x="6572" y="6997"/>
                  <a:pt x="6996" y="6572"/>
                  <a:pt x="6996" y="6047"/>
                </a:cubicBezTo>
                <a:cubicBezTo>
                  <a:pt x="6996" y="5674"/>
                  <a:pt x="7145" y="5316"/>
                  <a:pt x="7409" y="5051"/>
                </a:cubicBezTo>
                <a:lnTo>
                  <a:pt x="8628" y="3831"/>
                </a:lnTo>
                <a:cubicBezTo>
                  <a:pt x="8813" y="3647"/>
                  <a:pt x="8813" y="3349"/>
                  <a:pt x="8628" y="3166"/>
                </a:cubicBezTo>
                <a:lnTo>
                  <a:pt x="7409" y="1946"/>
                </a:lnTo>
                <a:cubicBezTo>
                  <a:pt x="7145" y="1682"/>
                  <a:pt x="6996" y="1323"/>
                  <a:pt x="6996" y="950"/>
                </a:cubicBezTo>
                <a:cubicBezTo>
                  <a:pt x="6996" y="425"/>
                  <a:pt x="6572" y="0"/>
                  <a:pt x="6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5" name="Google Shape;159;p18">
            <a:extLst>
              <a:ext uri="{FF2B5EF4-FFF2-40B4-BE49-F238E27FC236}">
                <a16:creationId xmlns:a16="http://schemas.microsoft.com/office/drawing/2014/main" id="{31BCDBC5-F6B1-463D-AB2B-D7D4AB864E4C}"/>
              </a:ext>
            </a:extLst>
          </p:cNvPr>
          <p:cNvSpPr/>
          <p:nvPr/>
        </p:nvSpPr>
        <p:spPr>
          <a:xfrm>
            <a:off x="3877401" y="1975113"/>
            <a:ext cx="1761146" cy="1804911"/>
          </a:xfrm>
          <a:prstGeom prst="roundRect">
            <a:avLst>
              <a:gd name="adj" fmla="val 736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44" name="Google Shape;168;p18">
            <a:extLst>
              <a:ext uri="{FF2B5EF4-FFF2-40B4-BE49-F238E27FC236}">
                <a16:creationId xmlns:a16="http://schemas.microsoft.com/office/drawing/2014/main" id="{B46CA214-DDF9-44DC-BC46-9AF35142BA5B}"/>
              </a:ext>
            </a:extLst>
          </p:cNvPr>
          <p:cNvSpPr txBox="1"/>
          <p:nvPr/>
        </p:nvSpPr>
        <p:spPr>
          <a:xfrm>
            <a:off x="8345119" y="4009620"/>
            <a:ext cx="2823389" cy="504046"/>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tr-TR" sz="2000" b="1">
                <a:solidFill>
                  <a:schemeClr val="accent4"/>
                </a:solidFill>
                <a:ea typeface="Fira Sans Condensed Medium"/>
                <a:cs typeface="Fira Sans Condensed Medium"/>
                <a:sym typeface="Fira Sans Condensed Medium"/>
              </a:rPr>
              <a:t>Teşvik ve Yaygınlaştırma</a:t>
            </a:r>
          </a:p>
        </p:txBody>
      </p:sp>
      <p:sp>
        <p:nvSpPr>
          <p:cNvPr id="45" name="Google Shape;169;p18">
            <a:extLst>
              <a:ext uri="{FF2B5EF4-FFF2-40B4-BE49-F238E27FC236}">
                <a16:creationId xmlns:a16="http://schemas.microsoft.com/office/drawing/2014/main" id="{B1E70085-52DA-4F3A-9377-F67E52C3D739}"/>
              </a:ext>
            </a:extLst>
          </p:cNvPr>
          <p:cNvSpPr txBox="1"/>
          <p:nvPr/>
        </p:nvSpPr>
        <p:spPr>
          <a:xfrm>
            <a:off x="8345120" y="1603432"/>
            <a:ext cx="2882092" cy="504046"/>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tr-TR" sz="2000" b="1">
                <a:solidFill>
                  <a:schemeClr val="accent2"/>
                </a:solidFill>
                <a:ea typeface="Fira Sans Condensed Medium"/>
                <a:cs typeface="Fira Sans Condensed Medium"/>
                <a:sym typeface="Fira Sans Condensed Medium"/>
              </a:rPr>
              <a:t>Bilgilendirme Toplantıları</a:t>
            </a:r>
          </a:p>
        </p:txBody>
      </p:sp>
      <p:sp>
        <p:nvSpPr>
          <p:cNvPr id="47" name="Google Shape;171;p18">
            <a:extLst>
              <a:ext uri="{FF2B5EF4-FFF2-40B4-BE49-F238E27FC236}">
                <a16:creationId xmlns:a16="http://schemas.microsoft.com/office/drawing/2014/main" id="{5385446C-8186-4C7B-872D-FC6DE7946CA0}"/>
              </a:ext>
            </a:extLst>
          </p:cNvPr>
          <p:cNvSpPr txBox="1"/>
          <p:nvPr/>
        </p:nvSpPr>
        <p:spPr>
          <a:xfrm>
            <a:off x="824142" y="1603431"/>
            <a:ext cx="2813570" cy="435463"/>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tr-TR" sz="2000" b="1">
                <a:solidFill>
                  <a:schemeClr val="accent1"/>
                </a:solidFill>
                <a:ea typeface="Fira Sans Condensed Medium"/>
                <a:cs typeface="Fira Sans Condensed Medium"/>
                <a:sym typeface="Fira Sans Condensed Medium"/>
              </a:rPr>
              <a:t>Çalışma Takvimi</a:t>
            </a:r>
          </a:p>
        </p:txBody>
      </p:sp>
      <p:pic>
        <p:nvPicPr>
          <p:cNvPr id="61" name="Grafik 60" descr="Aylık takvim düz dolguyla">
            <a:extLst>
              <a:ext uri="{FF2B5EF4-FFF2-40B4-BE49-F238E27FC236}">
                <a16:creationId xmlns:a16="http://schemas.microsoft.com/office/drawing/2014/main" id="{F0B11DE2-536C-4F3D-A940-D815E1331CE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313259" y="2420375"/>
            <a:ext cx="914400" cy="914400"/>
          </a:xfrm>
          <a:prstGeom prst="rect">
            <a:avLst/>
          </a:prstGeom>
        </p:spPr>
      </p:pic>
      <p:sp>
        <p:nvSpPr>
          <p:cNvPr id="62" name="Google Shape;358;p23">
            <a:extLst>
              <a:ext uri="{FF2B5EF4-FFF2-40B4-BE49-F238E27FC236}">
                <a16:creationId xmlns:a16="http://schemas.microsoft.com/office/drawing/2014/main" id="{3E75C973-99EB-41A3-B34E-6595B9D1465A}"/>
              </a:ext>
            </a:extLst>
          </p:cNvPr>
          <p:cNvSpPr/>
          <p:nvPr/>
        </p:nvSpPr>
        <p:spPr>
          <a:xfrm>
            <a:off x="814838" y="2038895"/>
            <a:ext cx="3050377" cy="1657750"/>
          </a:xfrm>
          <a:prstGeom prst="roundRect">
            <a:avLst>
              <a:gd name="adj" fmla="val 10921"/>
            </a:avLst>
          </a:prstGeom>
          <a:noFill/>
          <a:ln w="25400" cap="flat" cmpd="sng">
            <a:solidFill>
              <a:schemeClr val="accent1"/>
            </a:solidFill>
            <a:prstDash val="solid"/>
            <a:miter lim="800000"/>
            <a:headEnd type="none" w="sm" len="sm"/>
            <a:tailEnd type="none" w="sm" len="sm"/>
          </a:ln>
        </p:spPr>
        <p:txBody>
          <a:bodyPr spcFirstLastPara="1" wrap="square" lIns="72000" tIns="72000" rIns="360000" bIns="72000" anchor="ctr" anchorCtr="0">
            <a:noAutofit/>
          </a:bodyPr>
          <a:lstStyle/>
          <a:p>
            <a:pPr marL="0" lvl="0" indent="0" algn="r" rtl="0">
              <a:lnSpc>
                <a:spcPct val="100000"/>
              </a:lnSpc>
              <a:spcBef>
                <a:spcPts val="0"/>
              </a:spcBef>
              <a:spcAft>
                <a:spcPts val="0"/>
              </a:spcAft>
              <a:buNone/>
            </a:pPr>
            <a:r>
              <a:rPr lang="tr-TR" sz="1400">
                <a:solidFill>
                  <a:srgbClr val="000000"/>
                </a:solidFill>
                <a:ea typeface="Roboto"/>
                <a:cs typeface="Roboto"/>
                <a:sym typeface="Roboto"/>
              </a:rPr>
              <a:t>Akreditasyon çalışmalarının teşvik ve takip edilmesi amacıyla tüm programların kademeli olarak akredite edilmesine yönelik çalışma takvimlerinin Komisyona ulaştırılması istenmiştir. </a:t>
            </a:r>
          </a:p>
        </p:txBody>
      </p:sp>
      <p:sp>
        <p:nvSpPr>
          <p:cNvPr id="63" name="Google Shape;358;p23">
            <a:extLst>
              <a:ext uri="{FF2B5EF4-FFF2-40B4-BE49-F238E27FC236}">
                <a16:creationId xmlns:a16="http://schemas.microsoft.com/office/drawing/2014/main" id="{16407D72-F62F-466E-89D1-8817C0B88C5A}"/>
              </a:ext>
            </a:extLst>
          </p:cNvPr>
          <p:cNvSpPr/>
          <p:nvPr/>
        </p:nvSpPr>
        <p:spPr>
          <a:xfrm>
            <a:off x="8118131" y="2100563"/>
            <a:ext cx="3050377" cy="1657750"/>
          </a:xfrm>
          <a:prstGeom prst="roundRect">
            <a:avLst>
              <a:gd name="adj" fmla="val 10921"/>
            </a:avLst>
          </a:prstGeom>
          <a:noFill/>
          <a:ln w="25400" cap="flat" cmpd="sng">
            <a:solidFill>
              <a:schemeClr val="accent2"/>
            </a:solidFill>
            <a:prstDash val="solid"/>
            <a:miter lim="800000"/>
            <a:headEnd type="none" w="sm" len="sm"/>
            <a:tailEnd type="none" w="sm" len="sm"/>
          </a:ln>
        </p:spPr>
        <p:txBody>
          <a:bodyPr spcFirstLastPara="1" wrap="square" lIns="360000" tIns="72000" rIns="72000" bIns="72000" anchor="ctr" anchorCtr="0">
            <a:noAutofit/>
          </a:bodyPr>
          <a:lstStyle/>
          <a:p>
            <a:pPr marL="0" lvl="0" indent="0" rtl="0">
              <a:lnSpc>
                <a:spcPct val="100000"/>
              </a:lnSpc>
              <a:spcBef>
                <a:spcPts val="0"/>
              </a:spcBef>
              <a:spcAft>
                <a:spcPts val="0"/>
              </a:spcAft>
              <a:buNone/>
            </a:pPr>
            <a:r>
              <a:rPr lang="tr-TR" sz="1400">
                <a:solidFill>
                  <a:srgbClr val="000000"/>
                </a:solidFill>
                <a:ea typeface="Roboto"/>
                <a:cs typeface="Roboto"/>
                <a:sym typeface="Roboto"/>
              </a:rPr>
              <a:t>Akreditasyon süreçlerinde deneyime olan öğretim elemanları yardımıyla akreditasyona yönelik bilgilendirme toplantılarının düzenlenmesi bir iyileştirme planı olarak kabul edilmiştir.</a:t>
            </a:r>
          </a:p>
        </p:txBody>
      </p:sp>
      <p:pic>
        <p:nvPicPr>
          <p:cNvPr id="65" name="Grafik 64" descr="Toplantı düz dolguyla">
            <a:extLst>
              <a:ext uri="{FF2B5EF4-FFF2-40B4-BE49-F238E27FC236}">
                <a16:creationId xmlns:a16="http://schemas.microsoft.com/office/drawing/2014/main" id="{7B6AA935-99E7-433D-8611-6F6204672BD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767652" y="2398657"/>
            <a:ext cx="914400" cy="914400"/>
          </a:xfrm>
          <a:prstGeom prst="rect">
            <a:avLst/>
          </a:prstGeom>
        </p:spPr>
      </p:pic>
      <p:grpSp>
        <p:nvGrpSpPr>
          <p:cNvPr id="41" name="Google Shape;165;p18">
            <a:extLst>
              <a:ext uri="{FF2B5EF4-FFF2-40B4-BE49-F238E27FC236}">
                <a16:creationId xmlns:a16="http://schemas.microsoft.com/office/drawing/2014/main" id="{E5C1C12F-2FC1-4F33-9770-9F4B83FE54BD}"/>
              </a:ext>
            </a:extLst>
          </p:cNvPr>
          <p:cNvGrpSpPr/>
          <p:nvPr/>
        </p:nvGrpSpPr>
        <p:grpSpPr>
          <a:xfrm>
            <a:off x="6804441" y="5037441"/>
            <a:ext cx="840792" cy="691783"/>
            <a:chOff x="3752082" y="1505346"/>
            <a:chExt cx="279094" cy="224082"/>
          </a:xfrm>
          <a:solidFill>
            <a:schemeClr val="accent4"/>
          </a:solidFill>
        </p:grpSpPr>
        <p:sp>
          <p:nvSpPr>
            <p:cNvPr id="42" name="Google Shape;166;p18">
              <a:extLst>
                <a:ext uri="{FF2B5EF4-FFF2-40B4-BE49-F238E27FC236}">
                  <a16:creationId xmlns:a16="http://schemas.microsoft.com/office/drawing/2014/main" id="{8034DA1B-D279-4109-843D-11C431BA68AF}"/>
                </a:ext>
              </a:extLst>
            </p:cNvPr>
            <p:cNvSpPr/>
            <p:nvPr/>
          </p:nvSpPr>
          <p:spPr>
            <a:xfrm>
              <a:off x="3895774" y="1505346"/>
              <a:ext cx="135402" cy="146708"/>
            </a:xfrm>
            <a:custGeom>
              <a:avLst/>
              <a:gdLst/>
              <a:ahLst/>
              <a:cxnLst/>
              <a:rect l="l" t="t" r="r" b="b"/>
              <a:pathLst>
                <a:path w="539" h="584" extrusionOk="0">
                  <a:moveTo>
                    <a:pt x="247" y="0"/>
                  </a:moveTo>
                  <a:cubicBezTo>
                    <a:pt x="144" y="0"/>
                    <a:pt x="52" y="55"/>
                    <a:pt x="0" y="137"/>
                  </a:cubicBezTo>
                  <a:cubicBezTo>
                    <a:pt x="143" y="214"/>
                    <a:pt x="239" y="364"/>
                    <a:pt x="239" y="537"/>
                  </a:cubicBezTo>
                  <a:cubicBezTo>
                    <a:pt x="239" y="553"/>
                    <a:pt x="237" y="568"/>
                    <a:pt x="236" y="583"/>
                  </a:cubicBezTo>
                  <a:lnTo>
                    <a:pt x="247" y="583"/>
                  </a:lnTo>
                  <a:cubicBezTo>
                    <a:pt x="299" y="583"/>
                    <a:pt x="348" y="569"/>
                    <a:pt x="390" y="547"/>
                  </a:cubicBezTo>
                  <a:lnTo>
                    <a:pt x="513" y="578"/>
                  </a:lnTo>
                  <a:lnTo>
                    <a:pt x="482" y="464"/>
                  </a:lnTo>
                  <a:cubicBezTo>
                    <a:pt x="517" y="416"/>
                    <a:pt x="539" y="357"/>
                    <a:pt x="539" y="292"/>
                  </a:cubicBezTo>
                  <a:cubicBezTo>
                    <a:pt x="539" y="131"/>
                    <a:pt x="409" y="0"/>
                    <a:pt x="2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43" name="Google Shape;167;p18">
              <a:extLst>
                <a:ext uri="{FF2B5EF4-FFF2-40B4-BE49-F238E27FC236}">
                  <a16:creationId xmlns:a16="http://schemas.microsoft.com/office/drawing/2014/main" id="{D6253C22-66F2-4D06-ACDF-FD9CCA4B4862}"/>
                </a:ext>
              </a:extLst>
            </p:cNvPr>
            <p:cNvSpPr/>
            <p:nvPr/>
          </p:nvSpPr>
          <p:spPr>
            <a:xfrm>
              <a:off x="3752082" y="1551318"/>
              <a:ext cx="178359" cy="178110"/>
            </a:xfrm>
            <a:custGeom>
              <a:avLst/>
              <a:gdLst/>
              <a:ahLst/>
              <a:cxnLst/>
              <a:rect l="l" t="t" r="r" b="b"/>
              <a:pathLst>
                <a:path w="710" h="709" extrusionOk="0">
                  <a:moveTo>
                    <a:pt x="233" y="324"/>
                  </a:moveTo>
                  <a:cubicBezTo>
                    <a:pt x="245" y="324"/>
                    <a:pt x="256" y="335"/>
                    <a:pt x="256" y="348"/>
                  </a:cubicBezTo>
                  <a:cubicBezTo>
                    <a:pt x="256" y="360"/>
                    <a:pt x="246" y="372"/>
                    <a:pt x="233" y="372"/>
                  </a:cubicBezTo>
                  <a:cubicBezTo>
                    <a:pt x="218" y="372"/>
                    <a:pt x="208" y="360"/>
                    <a:pt x="208" y="348"/>
                  </a:cubicBezTo>
                  <a:cubicBezTo>
                    <a:pt x="208" y="334"/>
                    <a:pt x="219" y="324"/>
                    <a:pt x="233" y="324"/>
                  </a:cubicBezTo>
                  <a:close/>
                  <a:moveTo>
                    <a:pt x="356" y="324"/>
                  </a:moveTo>
                  <a:cubicBezTo>
                    <a:pt x="368" y="324"/>
                    <a:pt x="379" y="335"/>
                    <a:pt x="379" y="348"/>
                  </a:cubicBezTo>
                  <a:cubicBezTo>
                    <a:pt x="379" y="360"/>
                    <a:pt x="369" y="372"/>
                    <a:pt x="356" y="372"/>
                  </a:cubicBezTo>
                  <a:cubicBezTo>
                    <a:pt x="341" y="372"/>
                    <a:pt x="331" y="360"/>
                    <a:pt x="331" y="348"/>
                  </a:cubicBezTo>
                  <a:cubicBezTo>
                    <a:pt x="331" y="334"/>
                    <a:pt x="342" y="324"/>
                    <a:pt x="356" y="324"/>
                  </a:cubicBezTo>
                  <a:close/>
                  <a:moveTo>
                    <a:pt x="478" y="324"/>
                  </a:moveTo>
                  <a:cubicBezTo>
                    <a:pt x="491" y="324"/>
                    <a:pt x="502" y="335"/>
                    <a:pt x="502" y="348"/>
                  </a:cubicBezTo>
                  <a:cubicBezTo>
                    <a:pt x="502" y="360"/>
                    <a:pt x="492" y="372"/>
                    <a:pt x="478" y="372"/>
                  </a:cubicBezTo>
                  <a:cubicBezTo>
                    <a:pt x="464" y="372"/>
                    <a:pt x="454" y="360"/>
                    <a:pt x="454" y="348"/>
                  </a:cubicBezTo>
                  <a:cubicBezTo>
                    <a:pt x="454" y="334"/>
                    <a:pt x="465" y="324"/>
                    <a:pt x="478" y="324"/>
                  </a:cubicBezTo>
                  <a:close/>
                  <a:moveTo>
                    <a:pt x="356" y="0"/>
                  </a:moveTo>
                  <a:cubicBezTo>
                    <a:pt x="159" y="0"/>
                    <a:pt x="0" y="159"/>
                    <a:pt x="0" y="354"/>
                  </a:cubicBezTo>
                  <a:cubicBezTo>
                    <a:pt x="0" y="432"/>
                    <a:pt x="26" y="504"/>
                    <a:pt x="69" y="563"/>
                  </a:cubicBezTo>
                  <a:lnTo>
                    <a:pt x="31" y="702"/>
                  </a:lnTo>
                  <a:lnTo>
                    <a:pt x="182" y="662"/>
                  </a:lnTo>
                  <a:cubicBezTo>
                    <a:pt x="233" y="692"/>
                    <a:pt x="291" y="708"/>
                    <a:pt x="356" y="708"/>
                  </a:cubicBezTo>
                  <a:cubicBezTo>
                    <a:pt x="551" y="708"/>
                    <a:pt x="710" y="550"/>
                    <a:pt x="710" y="354"/>
                  </a:cubicBezTo>
                  <a:cubicBezTo>
                    <a:pt x="710" y="159"/>
                    <a:pt x="551" y="0"/>
                    <a:pt x="35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spTree>
    <p:extLst>
      <p:ext uri="{BB962C8B-B14F-4D97-AF65-F5344CB8AC3E}">
        <p14:creationId xmlns:p14="http://schemas.microsoft.com/office/powerpoint/2010/main" val="59738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p:cNvSpPr>
            <a:spLocks noGrp="1"/>
          </p:cNvSpPr>
          <p:nvPr>
            <p:ph type="title"/>
          </p:nvPr>
        </p:nvSpPr>
        <p:spPr>
          <a:xfrm>
            <a:off x="812304" y="349112"/>
            <a:ext cx="10044023" cy="877729"/>
          </a:xfrm>
        </p:spPr>
        <p:txBody>
          <a:bodyPr anchor="ctr">
            <a:normAutofit/>
          </a:bodyPr>
          <a:lstStyle/>
          <a:p>
            <a:r>
              <a:rPr lang="en-US" sz="4000" err="1">
                <a:solidFill>
                  <a:srgbClr val="FFFFFF"/>
                </a:solidFill>
                <a:cs typeface="Calibri"/>
              </a:rPr>
              <a:t>Konu</a:t>
            </a:r>
            <a:r>
              <a:rPr lang="en-US" sz="4000">
                <a:solidFill>
                  <a:srgbClr val="FFFFFF"/>
                </a:solidFill>
                <a:cs typeface="Calibri"/>
              </a:rPr>
              <a:t> Başlıkları</a:t>
            </a:r>
          </a:p>
        </p:txBody>
      </p:sp>
      <p:graphicFrame>
        <p:nvGraphicFramePr>
          <p:cNvPr id="31" name="İçerik Yer Tutucusu 2">
            <a:extLst>
              <a:ext uri="{FF2B5EF4-FFF2-40B4-BE49-F238E27FC236}">
                <a16:creationId xmlns:a16="http://schemas.microsoft.com/office/drawing/2014/main" id="{AF7C3398-1134-4259-BB03-4719B07C93B5}"/>
              </a:ext>
            </a:extLst>
          </p:cNvPr>
          <p:cNvGraphicFramePr>
            <a:graphicFrameLocks noGrp="1"/>
          </p:cNvGraphicFramePr>
          <p:nvPr>
            <p:ph idx="1"/>
            <p:extLst>
              <p:ext uri="{D42A27DB-BD31-4B8C-83A1-F6EECF244321}">
                <p14:modId xmlns:p14="http://schemas.microsoft.com/office/powerpoint/2010/main" val="7820255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579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411ED18B-10F0-43E0-8138-A22BFEEF9E80}"/>
              </a:ext>
            </a:extLst>
          </p:cNvPr>
          <p:cNvSpPr txBox="1"/>
          <p:nvPr/>
        </p:nvSpPr>
        <p:spPr>
          <a:xfrm>
            <a:off x="-17390" y="2430075"/>
            <a:ext cx="6096000" cy="1754326"/>
          </a:xfrm>
          <a:prstGeom prst="rect">
            <a:avLst/>
          </a:prstGeom>
          <a:noFill/>
        </p:spPr>
        <p:txBody>
          <a:bodyPr wrap="square" rtlCol="0" anchor="ctr">
            <a:spAutoFit/>
          </a:bodyPr>
          <a:lstStyle/>
          <a:p>
            <a:pPr algn="r"/>
            <a:r>
              <a:rPr lang="en-US" altLang="ko-KR" sz="5400" dirty="0" err="1">
                <a:solidFill>
                  <a:srgbClr val="284D70"/>
                </a:solidFill>
                <a:latin typeface="Bahnschrift" panose="020B0502040204020203" pitchFamily="34" charset="0"/>
                <a:cs typeface="Arial" pitchFamily="34" charset="0"/>
              </a:rPr>
              <a:t>Kalite</a:t>
            </a:r>
            <a:r>
              <a:rPr lang="en-US" altLang="ko-KR" sz="5400" dirty="0">
                <a:solidFill>
                  <a:srgbClr val="284D70"/>
                </a:solidFill>
                <a:latin typeface="Bahnschrift" panose="020B0502040204020203" pitchFamily="34" charset="0"/>
                <a:cs typeface="Arial" pitchFamily="34" charset="0"/>
              </a:rPr>
              <a:t> </a:t>
            </a:r>
            <a:r>
              <a:rPr lang="en-US" altLang="ko-KR" sz="5400" dirty="0" err="1">
                <a:solidFill>
                  <a:srgbClr val="284D70"/>
                </a:solidFill>
                <a:latin typeface="Bahnschrift" panose="020B0502040204020203" pitchFamily="34" charset="0"/>
                <a:cs typeface="Arial" pitchFamily="34" charset="0"/>
              </a:rPr>
              <a:t>Kültürünü</a:t>
            </a:r>
            <a:r>
              <a:rPr lang="en-US" altLang="ko-KR" sz="5400" dirty="0">
                <a:solidFill>
                  <a:srgbClr val="284D70"/>
                </a:solidFill>
                <a:latin typeface="Bahnschrift" panose="020B0502040204020203" pitchFamily="34" charset="0"/>
                <a:cs typeface="Arial" pitchFamily="34" charset="0"/>
              </a:rPr>
              <a:t> </a:t>
            </a:r>
            <a:r>
              <a:rPr lang="en-US" altLang="ko-KR" sz="5400" dirty="0" err="1">
                <a:solidFill>
                  <a:srgbClr val="284D70"/>
                </a:solidFill>
                <a:latin typeface="Bahnschrift" panose="020B0502040204020203" pitchFamily="34" charset="0"/>
                <a:cs typeface="Arial" pitchFamily="34" charset="0"/>
              </a:rPr>
              <a:t>Yaygınlaştırma</a:t>
            </a:r>
            <a:endParaRPr lang="ko-KR" altLang="en-US" sz="5400" dirty="0">
              <a:solidFill>
                <a:srgbClr val="284D70"/>
              </a:solidFill>
              <a:latin typeface="Bahnschrift" panose="020B0502040204020203" pitchFamily="34" charset="0"/>
              <a:cs typeface="Arial" pitchFamily="34" charset="0"/>
            </a:endParaRPr>
          </a:p>
        </p:txBody>
      </p:sp>
      <p:sp>
        <p:nvSpPr>
          <p:cNvPr id="8" name="Freeform: Shape 5">
            <a:extLst>
              <a:ext uri="{FF2B5EF4-FFF2-40B4-BE49-F238E27FC236}">
                <a16:creationId xmlns:a16="http://schemas.microsoft.com/office/drawing/2014/main" id="{577FBEC1-90C3-4F85-81EB-87A15563028A}"/>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370373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Google Shape;484;p26">
            <a:extLst>
              <a:ext uri="{FF2B5EF4-FFF2-40B4-BE49-F238E27FC236}">
                <a16:creationId xmlns:a16="http://schemas.microsoft.com/office/drawing/2014/main" id="{37F75C5D-34B9-4F78-83C1-D7AABEAAAAAF}"/>
              </a:ext>
            </a:extLst>
          </p:cNvPr>
          <p:cNvSpPr/>
          <p:nvPr/>
        </p:nvSpPr>
        <p:spPr>
          <a:xfrm>
            <a:off x="656440" y="5378192"/>
            <a:ext cx="494710" cy="522723"/>
          </a:xfrm>
          <a:prstGeom prst="roundRect">
            <a:avLst>
              <a:gd name="adj"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Unvan 1"/>
          <p:cNvSpPr>
            <a:spLocks noGrp="1"/>
          </p:cNvSpPr>
          <p:nvPr>
            <p:ph type="title"/>
          </p:nvPr>
        </p:nvSpPr>
        <p:spPr/>
        <p:txBody>
          <a:bodyPr/>
          <a:lstStyle/>
          <a:p>
            <a:r>
              <a:rPr lang="tr-TR"/>
              <a:t>Kalite Kültürünü Yaygınlaştırma</a:t>
            </a:r>
            <a:br>
              <a:rPr lang="tr-TR"/>
            </a:br>
            <a:endParaRPr lang="tr-TR"/>
          </a:p>
        </p:txBody>
      </p:sp>
      <p:sp>
        <p:nvSpPr>
          <p:cNvPr id="4" name="Google Shape;618;p30">
            <a:extLst>
              <a:ext uri="{FF2B5EF4-FFF2-40B4-BE49-F238E27FC236}">
                <a16:creationId xmlns:a16="http://schemas.microsoft.com/office/drawing/2014/main" id="{C3C8B6DE-E4AA-45F8-AEEF-4AC72815EFED}"/>
              </a:ext>
            </a:extLst>
          </p:cNvPr>
          <p:cNvSpPr/>
          <p:nvPr/>
        </p:nvSpPr>
        <p:spPr>
          <a:xfrm>
            <a:off x="457211" y="1459865"/>
            <a:ext cx="11275348" cy="2111378"/>
          </a:xfrm>
          <a:custGeom>
            <a:avLst/>
            <a:gdLst/>
            <a:ahLst/>
            <a:cxnLst/>
            <a:rect l="l" t="t" r="r" b="b"/>
            <a:pathLst>
              <a:path w="42616" h="7980" extrusionOk="0">
                <a:moveTo>
                  <a:pt x="4324" y="1"/>
                </a:moveTo>
                <a:cubicBezTo>
                  <a:pt x="3159" y="1"/>
                  <a:pt x="1997" y="512"/>
                  <a:pt x="1246" y="1424"/>
                </a:cubicBezTo>
                <a:cubicBezTo>
                  <a:pt x="180" y="2720"/>
                  <a:pt x="1" y="4577"/>
                  <a:pt x="867" y="6031"/>
                </a:cubicBezTo>
                <a:cubicBezTo>
                  <a:pt x="1600" y="7262"/>
                  <a:pt x="2935" y="7980"/>
                  <a:pt x="4331" y="7980"/>
                </a:cubicBezTo>
                <a:cubicBezTo>
                  <a:pt x="4576" y="7980"/>
                  <a:pt x="4822" y="7958"/>
                  <a:pt x="5067" y="7913"/>
                </a:cubicBezTo>
                <a:cubicBezTo>
                  <a:pt x="6219" y="7700"/>
                  <a:pt x="7170" y="6971"/>
                  <a:pt x="7733" y="6006"/>
                </a:cubicBezTo>
                <a:cubicBezTo>
                  <a:pt x="8105" y="5370"/>
                  <a:pt x="8773" y="4970"/>
                  <a:pt x="9508" y="4970"/>
                </a:cubicBezTo>
                <a:lnTo>
                  <a:pt x="10488" y="4970"/>
                </a:lnTo>
                <a:cubicBezTo>
                  <a:pt x="11237" y="4970"/>
                  <a:pt x="11919" y="5376"/>
                  <a:pt x="12300" y="6020"/>
                </a:cubicBezTo>
                <a:lnTo>
                  <a:pt x="12307" y="6031"/>
                </a:lnTo>
                <a:cubicBezTo>
                  <a:pt x="13039" y="7262"/>
                  <a:pt x="14375" y="7980"/>
                  <a:pt x="15771" y="7980"/>
                </a:cubicBezTo>
                <a:cubicBezTo>
                  <a:pt x="16016" y="7980"/>
                  <a:pt x="16262" y="7958"/>
                  <a:pt x="16507" y="7913"/>
                </a:cubicBezTo>
                <a:cubicBezTo>
                  <a:pt x="17658" y="7700"/>
                  <a:pt x="18610" y="6971"/>
                  <a:pt x="19173" y="6006"/>
                </a:cubicBezTo>
                <a:cubicBezTo>
                  <a:pt x="19545" y="5370"/>
                  <a:pt x="20213" y="4970"/>
                  <a:pt x="20946" y="4970"/>
                </a:cubicBezTo>
                <a:lnTo>
                  <a:pt x="21928" y="4970"/>
                </a:lnTo>
                <a:cubicBezTo>
                  <a:pt x="22677" y="4970"/>
                  <a:pt x="23359" y="5376"/>
                  <a:pt x="23740" y="6020"/>
                </a:cubicBezTo>
                <a:lnTo>
                  <a:pt x="23747" y="6031"/>
                </a:lnTo>
                <a:cubicBezTo>
                  <a:pt x="24479" y="7262"/>
                  <a:pt x="25815" y="7980"/>
                  <a:pt x="27210" y="7980"/>
                </a:cubicBezTo>
                <a:cubicBezTo>
                  <a:pt x="27454" y="7980"/>
                  <a:pt x="27700" y="7958"/>
                  <a:pt x="27945" y="7913"/>
                </a:cubicBezTo>
                <a:cubicBezTo>
                  <a:pt x="29098" y="7700"/>
                  <a:pt x="30048" y="6971"/>
                  <a:pt x="30613" y="6006"/>
                </a:cubicBezTo>
                <a:cubicBezTo>
                  <a:pt x="30985" y="5370"/>
                  <a:pt x="31652" y="4970"/>
                  <a:pt x="32388" y="4970"/>
                </a:cubicBezTo>
                <a:lnTo>
                  <a:pt x="33368" y="4970"/>
                </a:lnTo>
                <a:cubicBezTo>
                  <a:pt x="34117" y="4970"/>
                  <a:pt x="34799" y="5376"/>
                  <a:pt x="35180" y="6020"/>
                </a:cubicBezTo>
                <a:lnTo>
                  <a:pt x="35187" y="6031"/>
                </a:lnTo>
                <a:cubicBezTo>
                  <a:pt x="35920" y="7262"/>
                  <a:pt x="37255" y="7980"/>
                  <a:pt x="38651" y="7980"/>
                </a:cubicBezTo>
                <a:cubicBezTo>
                  <a:pt x="38896" y="7980"/>
                  <a:pt x="39142" y="7958"/>
                  <a:pt x="39387" y="7913"/>
                </a:cubicBezTo>
                <a:cubicBezTo>
                  <a:pt x="41256" y="7567"/>
                  <a:pt x="42594" y="5866"/>
                  <a:pt x="42615" y="3993"/>
                </a:cubicBezTo>
                <a:cubicBezTo>
                  <a:pt x="42599" y="2323"/>
                  <a:pt x="41557" y="833"/>
                  <a:pt x="39994" y="246"/>
                </a:cubicBezTo>
                <a:cubicBezTo>
                  <a:pt x="39559" y="81"/>
                  <a:pt x="39100" y="2"/>
                  <a:pt x="38642" y="2"/>
                </a:cubicBezTo>
                <a:cubicBezTo>
                  <a:pt x="37477" y="2"/>
                  <a:pt x="36315" y="513"/>
                  <a:pt x="35565" y="1426"/>
                </a:cubicBezTo>
                <a:cubicBezTo>
                  <a:pt x="35428" y="1592"/>
                  <a:pt x="35304" y="1770"/>
                  <a:pt x="35195" y="1957"/>
                </a:cubicBezTo>
                <a:cubicBezTo>
                  <a:pt x="34817" y="2606"/>
                  <a:pt x="34133" y="3018"/>
                  <a:pt x="33382" y="3018"/>
                </a:cubicBezTo>
                <a:lnTo>
                  <a:pt x="32420" y="3018"/>
                </a:lnTo>
                <a:cubicBezTo>
                  <a:pt x="31683" y="3018"/>
                  <a:pt x="30996" y="2632"/>
                  <a:pt x="30624" y="1994"/>
                </a:cubicBezTo>
                <a:cubicBezTo>
                  <a:pt x="30157" y="1190"/>
                  <a:pt x="29425" y="572"/>
                  <a:pt x="28556" y="244"/>
                </a:cubicBezTo>
                <a:cubicBezTo>
                  <a:pt x="28121" y="80"/>
                  <a:pt x="27663" y="1"/>
                  <a:pt x="27205" y="1"/>
                </a:cubicBezTo>
                <a:cubicBezTo>
                  <a:pt x="26039" y="1"/>
                  <a:pt x="24877" y="513"/>
                  <a:pt x="24125" y="1426"/>
                </a:cubicBezTo>
                <a:cubicBezTo>
                  <a:pt x="23989" y="1592"/>
                  <a:pt x="23865" y="1770"/>
                  <a:pt x="23755" y="1957"/>
                </a:cubicBezTo>
                <a:cubicBezTo>
                  <a:pt x="23377" y="2606"/>
                  <a:pt x="22695" y="3018"/>
                  <a:pt x="21944" y="3018"/>
                </a:cubicBezTo>
                <a:lnTo>
                  <a:pt x="20981" y="3018"/>
                </a:lnTo>
                <a:cubicBezTo>
                  <a:pt x="20243" y="3018"/>
                  <a:pt x="19556" y="2632"/>
                  <a:pt x="19185" y="1994"/>
                </a:cubicBezTo>
                <a:cubicBezTo>
                  <a:pt x="18717" y="1190"/>
                  <a:pt x="17987" y="572"/>
                  <a:pt x="17116" y="244"/>
                </a:cubicBezTo>
                <a:cubicBezTo>
                  <a:pt x="16681" y="80"/>
                  <a:pt x="16223" y="1"/>
                  <a:pt x="15766" y="1"/>
                </a:cubicBezTo>
                <a:cubicBezTo>
                  <a:pt x="14600" y="1"/>
                  <a:pt x="13437" y="513"/>
                  <a:pt x="12686" y="1426"/>
                </a:cubicBezTo>
                <a:cubicBezTo>
                  <a:pt x="12549" y="1592"/>
                  <a:pt x="12425" y="1770"/>
                  <a:pt x="12316" y="1957"/>
                </a:cubicBezTo>
                <a:cubicBezTo>
                  <a:pt x="11937" y="2606"/>
                  <a:pt x="11255" y="3016"/>
                  <a:pt x="10504" y="3016"/>
                </a:cubicBezTo>
                <a:lnTo>
                  <a:pt x="9541" y="3016"/>
                </a:lnTo>
                <a:cubicBezTo>
                  <a:pt x="8805" y="3016"/>
                  <a:pt x="8116" y="2632"/>
                  <a:pt x="7745" y="1994"/>
                </a:cubicBezTo>
                <a:cubicBezTo>
                  <a:pt x="7277" y="1190"/>
                  <a:pt x="6547" y="572"/>
                  <a:pt x="5676" y="244"/>
                </a:cubicBezTo>
                <a:cubicBezTo>
                  <a:pt x="5241" y="80"/>
                  <a:pt x="4782" y="1"/>
                  <a:pt x="4324" y="1"/>
                </a:cubicBezTo>
                <a:close/>
              </a:path>
            </a:pathLst>
          </a:custGeom>
          <a:gradFill>
            <a:gsLst>
              <a:gs pos="0">
                <a:srgbClr val="FAFAFA"/>
              </a:gs>
              <a:gs pos="100000">
                <a:srgbClr val="B9B9B9"/>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5" name="Google Shape;619;p30">
            <a:extLst>
              <a:ext uri="{FF2B5EF4-FFF2-40B4-BE49-F238E27FC236}">
                <a16:creationId xmlns:a16="http://schemas.microsoft.com/office/drawing/2014/main" id="{7CF9CA06-E22D-4B7A-8BBE-D7AA50D33B00}"/>
              </a:ext>
            </a:extLst>
          </p:cNvPr>
          <p:cNvSpPr/>
          <p:nvPr/>
        </p:nvSpPr>
        <p:spPr>
          <a:xfrm>
            <a:off x="656440" y="1576811"/>
            <a:ext cx="1878255" cy="1878544"/>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gradFill>
            <a:gsLst>
              <a:gs pos="0">
                <a:srgbClr val="FAFAFA"/>
              </a:gs>
              <a:gs pos="100000">
                <a:srgbClr val="B9B9B9"/>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6" name="Google Shape;620;p30">
            <a:extLst>
              <a:ext uri="{FF2B5EF4-FFF2-40B4-BE49-F238E27FC236}">
                <a16:creationId xmlns:a16="http://schemas.microsoft.com/office/drawing/2014/main" id="{FBAC32D5-2F61-4F71-9E3E-F349A6D39256}"/>
              </a:ext>
            </a:extLst>
          </p:cNvPr>
          <p:cNvSpPr/>
          <p:nvPr/>
        </p:nvSpPr>
        <p:spPr>
          <a:xfrm>
            <a:off x="3683246" y="1576811"/>
            <a:ext cx="1878255" cy="1878544"/>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gradFill>
            <a:gsLst>
              <a:gs pos="0">
                <a:srgbClr val="FAFAFA"/>
              </a:gs>
              <a:gs pos="100000">
                <a:srgbClr val="B9B9B9"/>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7" name="Google Shape;621;p30">
            <a:extLst>
              <a:ext uri="{FF2B5EF4-FFF2-40B4-BE49-F238E27FC236}">
                <a16:creationId xmlns:a16="http://schemas.microsoft.com/office/drawing/2014/main" id="{3923C4D6-34BF-45A0-B709-FBEF2E77AD98}"/>
              </a:ext>
            </a:extLst>
          </p:cNvPr>
          <p:cNvSpPr/>
          <p:nvPr/>
        </p:nvSpPr>
        <p:spPr>
          <a:xfrm>
            <a:off x="6710052" y="1576811"/>
            <a:ext cx="1878255" cy="1878544"/>
          </a:xfrm>
          <a:custGeom>
            <a:avLst/>
            <a:gdLst/>
            <a:ahLst/>
            <a:cxnLst/>
            <a:rect l="l" t="t" r="r" b="b"/>
            <a:pathLst>
              <a:path w="7099" h="7100" extrusionOk="0">
                <a:moveTo>
                  <a:pt x="3549" y="1"/>
                </a:moveTo>
                <a:cubicBezTo>
                  <a:pt x="1589" y="1"/>
                  <a:pt x="0" y="1589"/>
                  <a:pt x="0" y="3551"/>
                </a:cubicBezTo>
                <a:cubicBezTo>
                  <a:pt x="0" y="5511"/>
                  <a:pt x="1589" y="7099"/>
                  <a:pt x="3549" y="7099"/>
                </a:cubicBezTo>
                <a:cubicBezTo>
                  <a:pt x="5510" y="7099"/>
                  <a:pt x="7099" y="5511"/>
                  <a:pt x="7099" y="3551"/>
                </a:cubicBezTo>
                <a:cubicBezTo>
                  <a:pt x="7099" y="1589"/>
                  <a:pt x="5510" y="1"/>
                  <a:pt x="3549" y="1"/>
                </a:cubicBezTo>
                <a:close/>
              </a:path>
            </a:pathLst>
          </a:custGeom>
          <a:gradFill>
            <a:gsLst>
              <a:gs pos="0">
                <a:srgbClr val="FAFAFA"/>
              </a:gs>
              <a:gs pos="100000">
                <a:srgbClr val="B9B9B9"/>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8" name="Google Shape;622;p30">
            <a:extLst>
              <a:ext uri="{FF2B5EF4-FFF2-40B4-BE49-F238E27FC236}">
                <a16:creationId xmlns:a16="http://schemas.microsoft.com/office/drawing/2014/main" id="{475D45B0-68E7-4770-97C0-9E3DE7A1CE1A}"/>
              </a:ext>
            </a:extLst>
          </p:cNvPr>
          <p:cNvSpPr/>
          <p:nvPr/>
        </p:nvSpPr>
        <p:spPr>
          <a:xfrm>
            <a:off x="9736329" y="1576811"/>
            <a:ext cx="1878783" cy="1878544"/>
          </a:xfrm>
          <a:custGeom>
            <a:avLst/>
            <a:gdLst/>
            <a:ahLst/>
            <a:cxnLst/>
            <a:rect l="l" t="t" r="r" b="b"/>
            <a:pathLst>
              <a:path w="7101" h="7100" extrusionOk="0">
                <a:moveTo>
                  <a:pt x="3551" y="1"/>
                </a:moveTo>
                <a:cubicBezTo>
                  <a:pt x="1590" y="1"/>
                  <a:pt x="0" y="1589"/>
                  <a:pt x="0" y="3551"/>
                </a:cubicBezTo>
                <a:cubicBezTo>
                  <a:pt x="0" y="5511"/>
                  <a:pt x="1590" y="7099"/>
                  <a:pt x="3551" y="7099"/>
                </a:cubicBezTo>
                <a:cubicBezTo>
                  <a:pt x="5511" y="7099"/>
                  <a:pt x="7101" y="5511"/>
                  <a:pt x="7101" y="3551"/>
                </a:cubicBezTo>
                <a:cubicBezTo>
                  <a:pt x="7101" y="1589"/>
                  <a:pt x="5511" y="1"/>
                  <a:pt x="3551" y="1"/>
                </a:cubicBezTo>
                <a:close/>
              </a:path>
            </a:pathLst>
          </a:custGeom>
          <a:gradFill>
            <a:gsLst>
              <a:gs pos="0">
                <a:srgbClr val="FAFAFA"/>
              </a:gs>
              <a:gs pos="100000">
                <a:srgbClr val="B9B9B9"/>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9" name="Google Shape;623;p30">
            <a:extLst>
              <a:ext uri="{FF2B5EF4-FFF2-40B4-BE49-F238E27FC236}">
                <a16:creationId xmlns:a16="http://schemas.microsoft.com/office/drawing/2014/main" id="{7484F554-BAE8-4012-AE15-C91F9DF31770}"/>
              </a:ext>
            </a:extLst>
          </p:cNvPr>
          <p:cNvSpPr txBox="1"/>
          <p:nvPr/>
        </p:nvSpPr>
        <p:spPr>
          <a:xfrm>
            <a:off x="304701" y="4338575"/>
            <a:ext cx="2581732" cy="123780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a:solidFill>
                  <a:srgbClr val="252525"/>
                </a:solidFill>
                <a:latin typeface="+mj-lt"/>
                <a:ea typeface="Roboto"/>
                <a:cs typeface="Roboto"/>
                <a:sym typeface="Roboto"/>
              </a:rPr>
              <a:t>İç paydaşlara yönelik eğitimlerin hazırlanması amacıyla Komisyonumuz bünyesinde oluşturulan ekip çalışmalarına başlamıştır.</a:t>
            </a:r>
          </a:p>
        </p:txBody>
      </p:sp>
      <p:sp>
        <p:nvSpPr>
          <p:cNvPr id="10" name="Google Shape;624;p30">
            <a:extLst>
              <a:ext uri="{FF2B5EF4-FFF2-40B4-BE49-F238E27FC236}">
                <a16:creationId xmlns:a16="http://schemas.microsoft.com/office/drawing/2014/main" id="{3AE3501D-B60D-4982-ABC4-ABF54238AE0D}"/>
              </a:ext>
            </a:extLst>
          </p:cNvPr>
          <p:cNvSpPr txBox="1"/>
          <p:nvPr/>
        </p:nvSpPr>
        <p:spPr>
          <a:xfrm>
            <a:off x="585050" y="3915648"/>
            <a:ext cx="2021036" cy="41719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600" b="1">
                <a:solidFill>
                  <a:schemeClr val="accent1"/>
                </a:solidFill>
                <a:latin typeface="+mj-lt"/>
                <a:ea typeface="Fira Sans Condensed Medium"/>
                <a:cs typeface="Fira Sans Condensed Medium"/>
                <a:sym typeface="Fira Sans Condensed Medium"/>
              </a:rPr>
              <a:t>Eğitim Platformu Çalışma Ekibi</a:t>
            </a:r>
          </a:p>
        </p:txBody>
      </p:sp>
      <p:sp>
        <p:nvSpPr>
          <p:cNvPr id="11" name="Google Shape;625;p30">
            <a:extLst>
              <a:ext uri="{FF2B5EF4-FFF2-40B4-BE49-F238E27FC236}">
                <a16:creationId xmlns:a16="http://schemas.microsoft.com/office/drawing/2014/main" id="{3E66F845-997D-4BCA-9389-C19C4E204972}"/>
              </a:ext>
            </a:extLst>
          </p:cNvPr>
          <p:cNvSpPr/>
          <p:nvPr/>
        </p:nvSpPr>
        <p:spPr>
          <a:xfrm>
            <a:off x="818797" y="1738642"/>
            <a:ext cx="1553541" cy="1553808"/>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12" name="Google Shape;626;p30">
            <a:extLst>
              <a:ext uri="{FF2B5EF4-FFF2-40B4-BE49-F238E27FC236}">
                <a16:creationId xmlns:a16="http://schemas.microsoft.com/office/drawing/2014/main" id="{1176E055-2AA5-440D-8CE9-5B638B9C394F}"/>
              </a:ext>
            </a:extLst>
          </p:cNvPr>
          <p:cNvSpPr/>
          <p:nvPr/>
        </p:nvSpPr>
        <p:spPr>
          <a:xfrm>
            <a:off x="3845607" y="1738642"/>
            <a:ext cx="1553541" cy="1553808"/>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solidFill>
            <a:schemeClr val="accent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13" name="Google Shape;627;p30">
            <a:extLst>
              <a:ext uri="{FF2B5EF4-FFF2-40B4-BE49-F238E27FC236}">
                <a16:creationId xmlns:a16="http://schemas.microsoft.com/office/drawing/2014/main" id="{EF9B572E-D9EA-47D3-B84C-A0C5759D7D0C}"/>
              </a:ext>
            </a:extLst>
          </p:cNvPr>
          <p:cNvSpPr/>
          <p:nvPr/>
        </p:nvSpPr>
        <p:spPr>
          <a:xfrm>
            <a:off x="6872434" y="1738642"/>
            <a:ext cx="1553541" cy="1553808"/>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solidFill>
            <a:schemeClr val="accent3"/>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14" name="Google Shape;628;p30">
            <a:extLst>
              <a:ext uri="{FF2B5EF4-FFF2-40B4-BE49-F238E27FC236}">
                <a16:creationId xmlns:a16="http://schemas.microsoft.com/office/drawing/2014/main" id="{1D14629A-8173-4DAD-8EB1-F1B16D717430}"/>
              </a:ext>
            </a:extLst>
          </p:cNvPr>
          <p:cNvSpPr/>
          <p:nvPr/>
        </p:nvSpPr>
        <p:spPr>
          <a:xfrm>
            <a:off x="9899260" y="1738642"/>
            <a:ext cx="1553541" cy="1553808"/>
          </a:xfrm>
          <a:custGeom>
            <a:avLst/>
            <a:gdLst/>
            <a:ahLst/>
            <a:cxnLst/>
            <a:rect l="l" t="t" r="r" b="b"/>
            <a:pathLst>
              <a:path w="7099" h="7100" extrusionOk="0">
                <a:moveTo>
                  <a:pt x="3550" y="1"/>
                </a:moveTo>
                <a:cubicBezTo>
                  <a:pt x="1589" y="1"/>
                  <a:pt x="0" y="1589"/>
                  <a:pt x="0" y="3551"/>
                </a:cubicBezTo>
                <a:cubicBezTo>
                  <a:pt x="0" y="5511"/>
                  <a:pt x="1589" y="7099"/>
                  <a:pt x="3550" y="7099"/>
                </a:cubicBezTo>
                <a:cubicBezTo>
                  <a:pt x="5510" y="7099"/>
                  <a:pt x="7099" y="5511"/>
                  <a:pt x="7099" y="3551"/>
                </a:cubicBezTo>
                <a:cubicBezTo>
                  <a:pt x="7099" y="1589"/>
                  <a:pt x="5510" y="1"/>
                  <a:pt x="3550" y="1"/>
                </a:cubicBezTo>
                <a:close/>
              </a:path>
            </a:pathLst>
          </a:custGeom>
          <a:solidFill>
            <a:schemeClr val="accent4"/>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15" name="Google Shape;629;p30">
            <a:extLst>
              <a:ext uri="{FF2B5EF4-FFF2-40B4-BE49-F238E27FC236}">
                <a16:creationId xmlns:a16="http://schemas.microsoft.com/office/drawing/2014/main" id="{39DC329C-50EE-4CF9-AC99-48AA4CDEE3DC}"/>
              </a:ext>
            </a:extLst>
          </p:cNvPr>
          <p:cNvSpPr txBox="1"/>
          <p:nvPr/>
        </p:nvSpPr>
        <p:spPr>
          <a:xfrm>
            <a:off x="3378358" y="4338575"/>
            <a:ext cx="2486381" cy="126321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a:solidFill>
                  <a:srgbClr val="252525"/>
                </a:solidFill>
                <a:latin typeface="+mj-lt"/>
                <a:ea typeface="Roboto"/>
                <a:cs typeface="Roboto"/>
                <a:sym typeface="Roboto"/>
              </a:rPr>
              <a:t>Birimlerde kalite çalışmalarından sorumlu kişilerin konferans toplantılarına çevrim içi ücretsiz katılım sağlaması imkânı yaratılmıştır. </a:t>
            </a:r>
          </a:p>
        </p:txBody>
      </p:sp>
      <p:sp>
        <p:nvSpPr>
          <p:cNvPr id="16" name="Google Shape;630;p30">
            <a:extLst>
              <a:ext uri="{FF2B5EF4-FFF2-40B4-BE49-F238E27FC236}">
                <a16:creationId xmlns:a16="http://schemas.microsoft.com/office/drawing/2014/main" id="{174FCDB7-FE86-40FB-947F-0AF387BEE7DE}"/>
              </a:ext>
            </a:extLst>
          </p:cNvPr>
          <p:cNvSpPr txBox="1"/>
          <p:nvPr/>
        </p:nvSpPr>
        <p:spPr>
          <a:xfrm>
            <a:off x="3611860" y="3915648"/>
            <a:ext cx="2021036" cy="41719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600" b="1">
                <a:solidFill>
                  <a:schemeClr val="accent2"/>
                </a:solidFill>
                <a:latin typeface="+mj-lt"/>
                <a:ea typeface="Fira Sans Condensed Medium"/>
                <a:cs typeface="Fira Sans Condensed Medium"/>
                <a:sym typeface="Fira Sans Condensed Medium"/>
              </a:rPr>
              <a:t>Uluslararası Kalite Konferansı</a:t>
            </a:r>
          </a:p>
        </p:txBody>
      </p:sp>
      <p:sp>
        <p:nvSpPr>
          <p:cNvPr id="17" name="Google Shape;631;p30">
            <a:extLst>
              <a:ext uri="{FF2B5EF4-FFF2-40B4-BE49-F238E27FC236}">
                <a16:creationId xmlns:a16="http://schemas.microsoft.com/office/drawing/2014/main" id="{694D05D1-3225-4413-8E04-D0725DF23D97}"/>
              </a:ext>
            </a:extLst>
          </p:cNvPr>
          <p:cNvSpPr txBox="1"/>
          <p:nvPr/>
        </p:nvSpPr>
        <p:spPr>
          <a:xfrm>
            <a:off x="6638686" y="4338575"/>
            <a:ext cx="2021036" cy="123780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a:solidFill>
                  <a:srgbClr val="252525"/>
                </a:solidFill>
                <a:latin typeface="+mj-lt"/>
                <a:ea typeface="Roboto"/>
                <a:cs typeface="Roboto"/>
                <a:sym typeface="Roboto"/>
              </a:rPr>
              <a:t>2021-2022 eğitim öğretim yılı başında kalite süreçlerine öğrenci katılımına ilişkin bilgilendirme yapılmıştır.</a:t>
            </a:r>
          </a:p>
        </p:txBody>
      </p:sp>
      <p:sp>
        <p:nvSpPr>
          <p:cNvPr id="18" name="Google Shape;632;p30">
            <a:extLst>
              <a:ext uri="{FF2B5EF4-FFF2-40B4-BE49-F238E27FC236}">
                <a16:creationId xmlns:a16="http://schemas.microsoft.com/office/drawing/2014/main" id="{57A7576E-35A0-4431-B613-A79515E31E8F}"/>
              </a:ext>
            </a:extLst>
          </p:cNvPr>
          <p:cNvSpPr txBox="1"/>
          <p:nvPr/>
        </p:nvSpPr>
        <p:spPr>
          <a:xfrm>
            <a:off x="6638686" y="3915648"/>
            <a:ext cx="2021036" cy="41719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600" b="1">
                <a:solidFill>
                  <a:schemeClr val="accent3"/>
                </a:solidFill>
                <a:latin typeface="+mj-lt"/>
                <a:ea typeface="Fira Sans Condensed Medium"/>
                <a:cs typeface="Fira Sans Condensed Medium"/>
                <a:sym typeface="Fira Sans Condensed Medium"/>
              </a:rPr>
              <a:t>Öğrenci Bilgilendirme Toplantıları</a:t>
            </a:r>
          </a:p>
        </p:txBody>
      </p:sp>
      <p:sp>
        <p:nvSpPr>
          <p:cNvPr id="19" name="Google Shape;633;p30">
            <a:extLst>
              <a:ext uri="{FF2B5EF4-FFF2-40B4-BE49-F238E27FC236}">
                <a16:creationId xmlns:a16="http://schemas.microsoft.com/office/drawing/2014/main" id="{E42EB8B4-5F72-4505-B5E4-AA33035C6A86}"/>
              </a:ext>
            </a:extLst>
          </p:cNvPr>
          <p:cNvSpPr txBox="1"/>
          <p:nvPr/>
        </p:nvSpPr>
        <p:spPr>
          <a:xfrm>
            <a:off x="9481766" y="4338575"/>
            <a:ext cx="2387908" cy="1853748"/>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a:solidFill>
                  <a:srgbClr val="252525"/>
                </a:solidFill>
                <a:latin typeface="+mj-lt"/>
                <a:ea typeface="Roboto"/>
                <a:cs typeface="Roboto"/>
                <a:sym typeface="Roboto"/>
              </a:rPr>
              <a:t>Komisyon ve Birim Kalite Ekibi üyelerinin aşağıdaki eğitimlere katılımı sağlanmıştır.</a:t>
            </a:r>
          </a:p>
          <a:p>
            <a:pPr lvl="0" algn="ctr" rtl="0">
              <a:spcBef>
                <a:spcPts val="0"/>
              </a:spcBef>
              <a:spcAft>
                <a:spcPts val="0"/>
              </a:spcAft>
            </a:pPr>
            <a:endParaRPr lang="tr-TR" sz="1200" b="1">
              <a:solidFill>
                <a:srgbClr val="252525"/>
              </a:solidFill>
              <a:latin typeface="+mj-lt"/>
              <a:ea typeface="Roboto"/>
              <a:cs typeface="Roboto"/>
              <a:sym typeface="Roboto"/>
            </a:endParaRPr>
          </a:p>
          <a:p>
            <a:pPr marL="171450" lvl="0" indent="-171450" rtl="0">
              <a:spcBef>
                <a:spcPts val="0"/>
              </a:spcBef>
              <a:spcAft>
                <a:spcPts val="0"/>
              </a:spcAft>
              <a:buFont typeface="Arial" panose="020B0604020202020204" pitchFamily="34" charset="0"/>
              <a:buChar char="•"/>
            </a:pPr>
            <a:r>
              <a:rPr lang="tr-TR" sz="1200" b="1">
                <a:solidFill>
                  <a:srgbClr val="252525"/>
                </a:solidFill>
                <a:latin typeface="+mj-lt"/>
                <a:ea typeface="Roboto"/>
                <a:cs typeface="Roboto"/>
                <a:sym typeface="Roboto"/>
              </a:rPr>
              <a:t>TS EN ISO 9001 Eğitimleri</a:t>
            </a:r>
          </a:p>
          <a:p>
            <a:pPr marL="171450" lvl="0" indent="-171450" rtl="0">
              <a:spcBef>
                <a:spcPts val="0"/>
              </a:spcBef>
              <a:spcAft>
                <a:spcPts val="0"/>
              </a:spcAft>
              <a:buFont typeface="Arial" panose="020B0604020202020204" pitchFamily="34" charset="0"/>
              <a:buChar char="•"/>
            </a:pPr>
            <a:r>
              <a:rPr lang="tr-TR" sz="1200" b="1">
                <a:solidFill>
                  <a:srgbClr val="252525"/>
                </a:solidFill>
                <a:latin typeface="+mj-lt"/>
                <a:ea typeface="Roboto"/>
                <a:cs typeface="Roboto"/>
                <a:sym typeface="Roboto"/>
              </a:rPr>
              <a:t>Yükseköğretim Kalite Kurulu Kalite Komisyonları Eğitimi</a:t>
            </a:r>
          </a:p>
        </p:txBody>
      </p:sp>
      <p:sp>
        <p:nvSpPr>
          <p:cNvPr id="20" name="Google Shape;634;p30">
            <a:extLst>
              <a:ext uri="{FF2B5EF4-FFF2-40B4-BE49-F238E27FC236}">
                <a16:creationId xmlns:a16="http://schemas.microsoft.com/office/drawing/2014/main" id="{700DDEB9-CA3F-4491-9A4B-FB2B96C8F9AC}"/>
              </a:ext>
            </a:extLst>
          </p:cNvPr>
          <p:cNvSpPr txBox="1"/>
          <p:nvPr/>
        </p:nvSpPr>
        <p:spPr>
          <a:xfrm>
            <a:off x="9665513" y="3915648"/>
            <a:ext cx="2021036" cy="417196"/>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600" b="1">
                <a:solidFill>
                  <a:schemeClr val="accent4"/>
                </a:solidFill>
                <a:latin typeface="+mj-lt"/>
                <a:ea typeface="Fira Sans Condensed Medium"/>
                <a:cs typeface="Fira Sans Condensed Medium"/>
                <a:sym typeface="Fira Sans Condensed Medium"/>
              </a:rPr>
              <a:t>Eğitimler</a:t>
            </a:r>
          </a:p>
        </p:txBody>
      </p:sp>
      <p:grpSp>
        <p:nvGrpSpPr>
          <p:cNvPr id="21" name="Google Shape;635;p30">
            <a:extLst>
              <a:ext uri="{FF2B5EF4-FFF2-40B4-BE49-F238E27FC236}">
                <a16:creationId xmlns:a16="http://schemas.microsoft.com/office/drawing/2014/main" id="{D2AEB338-4878-44AF-8ADE-656EA9ACC245}"/>
              </a:ext>
            </a:extLst>
          </p:cNvPr>
          <p:cNvGrpSpPr/>
          <p:nvPr/>
        </p:nvGrpSpPr>
        <p:grpSpPr>
          <a:xfrm>
            <a:off x="1268104" y="2188082"/>
            <a:ext cx="654929" cy="654929"/>
            <a:chOff x="-65131525" y="2281350"/>
            <a:chExt cx="316650" cy="316650"/>
          </a:xfrm>
        </p:grpSpPr>
        <p:sp>
          <p:nvSpPr>
            <p:cNvPr id="22" name="Google Shape;636;p30">
              <a:extLst>
                <a:ext uri="{FF2B5EF4-FFF2-40B4-BE49-F238E27FC236}">
                  <a16:creationId xmlns:a16="http://schemas.microsoft.com/office/drawing/2014/main" id="{CB818C5C-F12D-4ED2-B8A9-5BB63E6D0FAF}"/>
                </a:ext>
              </a:extLst>
            </p:cNvPr>
            <p:cNvSpPr/>
            <p:nvPr/>
          </p:nvSpPr>
          <p:spPr>
            <a:xfrm>
              <a:off x="-65131525" y="2322300"/>
              <a:ext cx="275675" cy="275700"/>
            </a:xfrm>
            <a:custGeom>
              <a:avLst/>
              <a:gdLst/>
              <a:ahLst/>
              <a:cxnLst/>
              <a:rect l="l" t="t" r="r" b="b"/>
              <a:pathLst>
                <a:path w="11027" h="11028" extrusionOk="0">
                  <a:moveTo>
                    <a:pt x="5073" y="820"/>
                  </a:moveTo>
                  <a:lnTo>
                    <a:pt x="5073" y="5514"/>
                  </a:lnTo>
                  <a:cubicBezTo>
                    <a:pt x="5073" y="5766"/>
                    <a:pt x="5262" y="5923"/>
                    <a:pt x="5482" y="5923"/>
                  </a:cubicBezTo>
                  <a:lnTo>
                    <a:pt x="10145" y="5923"/>
                  </a:lnTo>
                  <a:cubicBezTo>
                    <a:pt x="9956" y="8318"/>
                    <a:pt x="7940" y="10208"/>
                    <a:pt x="5482" y="10208"/>
                  </a:cubicBezTo>
                  <a:cubicBezTo>
                    <a:pt x="2867" y="10208"/>
                    <a:pt x="788" y="8129"/>
                    <a:pt x="788" y="5514"/>
                  </a:cubicBezTo>
                  <a:cubicBezTo>
                    <a:pt x="788" y="3088"/>
                    <a:pt x="2678" y="1072"/>
                    <a:pt x="5073" y="820"/>
                  </a:cubicBezTo>
                  <a:close/>
                  <a:moveTo>
                    <a:pt x="5514" y="0"/>
                  </a:moveTo>
                  <a:cubicBezTo>
                    <a:pt x="2458" y="0"/>
                    <a:pt x="0" y="2489"/>
                    <a:pt x="0" y="5514"/>
                  </a:cubicBezTo>
                  <a:cubicBezTo>
                    <a:pt x="0" y="8538"/>
                    <a:pt x="2458" y="11027"/>
                    <a:pt x="5514" y="11027"/>
                  </a:cubicBezTo>
                  <a:cubicBezTo>
                    <a:pt x="8538" y="11027"/>
                    <a:pt x="11027" y="8538"/>
                    <a:pt x="11027" y="5514"/>
                  </a:cubicBezTo>
                  <a:cubicBezTo>
                    <a:pt x="11027" y="5293"/>
                    <a:pt x="10807" y="5104"/>
                    <a:pt x="10618" y="5104"/>
                  </a:cubicBezTo>
                  <a:lnTo>
                    <a:pt x="5923" y="5104"/>
                  </a:lnTo>
                  <a:lnTo>
                    <a:pt x="5923" y="410"/>
                  </a:lnTo>
                  <a:cubicBezTo>
                    <a:pt x="5892" y="158"/>
                    <a:pt x="5734" y="0"/>
                    <a:pt x="5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23" name="Google Shape;637;p30">
              <a:extLst>
                <a:ext uri="{FF2B5EF4-FFF2-40B4-BE49-F238E27FC236}">
                  <a16:creationId xmlns:a16="http://schemas.microsoft.com/office/drawing/2014/main" id="{445AF3E7-05C1-4A15-AC4E-F01A2DA9C346}"/>
                </a:ext>
              </a:extLst>
            </p:cNvPr>
            <p:cNvSpPr/>
            <p:nvPr/>
          </p:nvSpPr>
          <p:spPr>
            <a:xfrm>
              <a:off x="-64963775" y="2281350"/>
              <a:ext cx="148900" cy="148875"/>
            </a:xfrm>
            <a:custGeom>
              <a:avLst/>
              <a:gdLst/>
              <a:ahLst/>
              <a:cxnLst/>
              <a:rect l="l" t="t" r="r" b="b"/>
              <a:pathLst>
                <a:path w="5956" h="5955" extrusionOk="0">
                  <a:moveTo>
                    <a:pt x="852" y="819"/>
                  </a:moveTo>
                  <a:cubicBezTo>
                    <a:pt x="3088" y="1008"/>
                    <a:pt x="4884" y="2836"/>
                    <a:pt x="5105" y="5073"/>
                  </a:cubicBezTo>
                  <a:lnTo>
                    <a:pt x="852" y="5073"/>
                  </a:lnTo>
                  <a:lnTo>
                    <a:pt x="852" y="819"/>
                  </a:lnTo>
                  <a:close/>
                  <a:moveTo>
                    <a:pt x="442" y="0"/>
                  </a:moveTo>
                  <a:cubicBezTo>
                    <a:pt x="221" y="0"/>
                    <a:pt x="1" y="189"/>
                    <a:pt x="1" y="441"/>
                  </a:cubicBezTo>
                  <a:lnTo>
                    <a:pt x="1" y="5514"/>
                  </a:lnTo>
                  <a:cubicBezTo>
                    <a:pt x="1" y="5734"/>
                    <a:pt x="221" y="5955"/>
                    <a:pt x="442" y="5955"/>
                  </a:cubicBezTo>
                  <a:lnTo>
                    <a:pt x="5514" y="5955"/>
                  </a:lnTo>
                  <a:cubicBezTo>
                    <a:pt x="5766" y="5955"/>
                    <a:pt x="5955" y="5734"/>
                    <a:pt x="5955" y="5514"/>
                  </a:cubicBezTo>
                  <a:cubicBezTo>
                    <a:pt x="5955" y="2426"/>
                    <a:pt x="3466" y="0"/>
                    <a:pt x="4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grpSp>
        <p:nvGrpSpPr>
          <p:cNvPr id="24" name="Google Shape;638;p30">
            <a:extLst>
              <a:ext uri="{FF2B5EF4-FFF2-40B4-BE49-F238E27FC236}">
                <a16:creationId xmlns:a16="http://schemas.microsoft.com/office/drawing/2014/main" id="{8E301320-0109-4060-8A8D-5EAA15FACF73}"/>
              </a:ext>
            </a:extLst>
          </p:cNvPr>
          <p:cNvGrpSpPr/>
          <p:nvPr/>
        </p:nvGrpSpPr>
        <p:grpSpPr>
          <a:xfrm>
            <a:off x="10346135" y="2185627"/>
            <a:ext cx="659788" cy="659841"/>
            <a:chOff x="-63252250" y="1930850"/>
            <a:chExt cx="319000" cy="319025"/>
          </a:xfrm>
        </p:grpSpPr>
        <p:sp>
          <p:nvSpPr>
            <p:cNvPr id="25" name="Google Shape;639;p30">
              <a:extLst>
                <a:ext uri="{FF2B5EF4-FFF2-40B4-BE49-F238E27FC236}">
                  <a16:creationId xmlns:a16="http://schemas.microsoft.com/office/drawing/2014/main" id="{BF73161C-FF33-4B53-9191-48BC775DB0E7}"/>
                </a:ext>
              </a:extLst>
            </p:cNvPr>
            <p:cNvSpPr/>
            <p:nvPr/>
          </p:nvSpPr>
          <p:spPr>
            <a:xfrm>
              <a:off x="-63252250" y="1930850"/>
              <a:ext cx="319000" cy="319025"/>
            </a:xfrm>
            <a:custGeom>
              <a:avLst/>
              <a:gdLst/>
              <a:ahLst/>
              <a:cxnLst/>
              <a:rect l="l" t="t" r="r" b="b"/>
              <a:pathLst>
                <a:path w="12760" h="12761" extrusionOk="0">
                  <a:moveTo>
                    <a:pt x="7026" y="914"/>
                  </a:moveTo>
                  <a:lnTo>
                    <a:pt x="7026" y="1954"/>
                  </a:lnTo>
                  <a:cubicBezTo>
                    <a:pt x="7026" y="2174"/>
                    <a:pt x="7120" y="2332"/>
                    <a:pt x="7341" y="2363"/>
                  </a:cubicBezTo>
                  <a:cubicBezTo>
                    <a:pt x="7813" y="2489"/>
                    <a:pt x="8286" y="2647"/>
                    <a:pt x="8664" y="2899"/>
                  </a:cubicBezTo>
                  <a:cubicBezTo>
                    <a:pt x="8733" y="2954"/>
                    <a:pt x="8820" y="2979"/>
                    <a:pt x="8905" y="2979"/>
                  </a:cubicBezTo>
                  <a:cubicBezTo>
                    <a:pt x="9012" y="2979"/>
                    <a:pt x="9115" y="2938"/>
                    <a:pt x="9168" y="2868"/>
                  </a:cubicBezTo>
                  <a:lnTo>
                    <a:pt x="9924" y="2111"/>
                  </a:lnTo>
                  <a:lnTo>
                    <a:pt x="10712" y="2899"/>
                  </a:lnTo>
                  <a:lnTo>
                    <a:pt x="9956" y="3655"/>
                  </a:lnTo>
                  <a:cubicBezTo>
                    <a:pt x="9861" y="3781"/>
                    <a:pt x="9798" y="4002"/>
                    <a:pt x="9924" y="4159"/>
                  </a:cubicBezTo>
                  <a:cubicBezTo>
                    <a:pt x="10208" y="4600"/>
                    <a:pt x="10397" y="5041"/>
                    <a:pt x="10460" y="5514"/>
                  </a:cubicBezTo>
                  <a:cubicBezTo>
                    <a:pt x="10523" y="5703"/>
                    <a:pt x="10680" y="5829"/>
                    <a:pt x="10869" y="5829"/>
                  </a:cubicBezTo>
                  <a:lnTo>
                    <a:pt x="11941" y="5829"/>
                  </a:lnTo>
                  <a:lnTo>
                    <a:pt x="11941" y="6932"/>
                  </a:lnTo>
                  <a:lnTo>
                    <a:pt x="10869" y="6932"/>
                  </a:lnTo>
                  <a:cubicBezTo>
                    <a:pt x="10680" y="6932"/>
                    <a:pt x="10523" y="7058"/>
                    <a:pt x="10460" y="7247"/>
                  </a:cubicBezTo>
                  <a:cubicBezTo>
                    <a:pt x="10365" y="7719"/>
                    <a:pt x="10208" y="8192"/>
                    <a:pt x="9924" y="8570"/>
                  </a:cubicBezTo>
                  <a:cubicBezTo>
                    <a:pt x="9798" y="8727"/>
                    <a:pt x="9861" y="8979"/>
                    <a:pt x="9956" y="9105"/>
                  </a:cubicBezTo>
                  <a:lnTo>
                    <a:pt x="10712" y="9830"/>
                  </a:lnTo>
                  <a:lnTo>
                    <a:pt x="9924" y="10618"/>
                  </a:lnTo>
                  <a:lnTo>
                    <a:pt x="9168" y="9893"/>
                  </a:lnTo>
                  <a:cubicBezTo>
                    <a:pt x="9111" y="9817"/>
                    <a:pt x="8996" y="9775"/>
                    <a:pt x="8879" y="9775"/>
                  </a:cubicBezTo>
                  <a:cubicBezTo>
                    <a:pt x="8803" y="9775"/>
                    <a:pt x="8726" y="9793"/>
                    <a:pt x="8664" y="9830"/>
                  </a:cubicBezTo>
                  <a:cubicBezTo>
                    <a:pt x="8223" y="10114"/>
                    <a:pt x="7813" y="10303"/>
                    <a:pt x="7341" y="10397"/>
                  </a:cubicBezTo>
                  <a:cubicBezTo>
                    <a:pt x="7120" y="10429"/>
                    <a:pt x="7026" y="10586"/>
                    <a:pt x="7026" y="10775"/>
                  </a:cubicBezTo>
                  <a:lnTo>
                    <a:pt x="7026" y="11846"/>
                  </a:lnTo>
                  <a:lnTo>
                    <a:pt x="5923" y="11846"/>
                  </a:lnTo>
                  <a:lnTo>
                    <a:pt x="5923" y="10775"/>
                  </a:lnTo>
                  <a:cubicBezTo>
                    <a:pt x="5923" y="10586"/>
                    <a:pt x="5797" y="10429"/>
                    <a:pt x="5577" y="10397"/>
                  </a:cubicBezTo>
                  <a:cubicBezTo>
                    <a:pt x="5135" y="10271"/>
                    <a:pt x="4663" y="10114"/>
                    <a:pt x="4253" y="9830"/>
                  </a:cubicBezTo>
                  <a:cubicBezTo>
                    <a:pt x="4191" y="9793"/>
                    <a:pt x="4119" y="9775"/>
                    <a:pt x="4047" y="9775"/>
                  </a:cubicBezTo>
                  <a:cubicBezTo>
                    <a:pt x="3937" y="9775"/>
                    <a:pt x="3826" y="9817"/>
                    <a:pt x="3749" y="9893"/>
                  </a:cubicBezTo>
                  <a:lnTo>
                    <a:pt x="2993" y="10618"/>
                  </a:lnTo>
                  <a:lnTo>
                    <a:pt x="2206" y="9830"/>
                  </a:lnTo>
                  <a:lnTo>
                    <a:pt x="2962" y="9105"/>
                  </a:lnTo>
                  <a:cubicBezTo>
                    <a:pt x="3088" y="8979"/>
                    <a:pt x="3119" y="8727"/>
                    <a:pt x="2993" y="8570"/>
                  </a:cubicBezTo>
                  <a:cubicBezTo>
                    <a:pt x="2710" y="8160"/>
                    <a:pt x="2521" y="7719"/>
                    <a:pt x="2458" y="7247"/>
                  </a:cubicBezTo>
                  <a:cubicBezTo>
                    <a:pt x="2395" y="7058"/>
                    <a:pt x="2237" y="6932"/>
                    <a:pt x="2048" y="6932"/>
                  </a:cubicBezTo>
                  <a:lnTo>
                    <a:pt x="977" y="6932"/>
                  </a:lnTo>
                  <a:lnTo>
                    <a:pt x="977" y="5829"/>
                  </a:lnTo>
                  <a:lnTo>
                    <a:pt x="2048" y="5829"/>
                  </a:lnTo>
                  <a:cubicBezTo>
                    <a:pt x="2237" y="5829"/>
                    <a:pt x="2395" y="5703"/>
                    <a:pt x="2458" y="5514"/>
                  </a:cubicBezTo>
                  <a:cubicBezTo>
                    <a:pt x="2552" y="5041"/>
                    <a:pt x="2710" y="4569"/>
                    <a:pt x="2993" y="4159"/>
                  </a:cubicBezTo>
                  <a:cubicBezTo>
                    <a:pt x="3119" y="4002"/>
                    <a:pt x="3088" y="3781"/>
                    <a:pt x="2962" y="3655"/>
                  </a:cubicBezTo>
                  <a:lnTo>
                    <a:pt x="2206" y="2899"/>
                  </a:lnTo>
                  <a:lnTo>
                    <a:pt x="2993" y="2111"/>
                  </a:lnTo>
                  <a:lnTo>
                    <a:pt x="3749" y="2868"/>
                  </a:lnTo>
                  <a:cubicBezTo>
                    <a:pt x="3820" y="2938"/>
                    <a:pt x="3921" y="2979"/>
                    <a:pt x="4023" y="2979"/>
                  </a:cubicBezTo>
                  <a:cubicBezTo>
                    <a:pt x="4103" y="2979"/>
                    <a:pt x="4184" y="2954"/>
                    <a:pt x="4253" y="2899"/>
                  </a:cubicBezTo>
                  <a:cubicBezTo>
                    <a:pt x="4694" y="2647"/>
                    <a:pt x="5135" y="2426"/>
                    <a:pt x="5577" y="2363"/>
                  </a:cubicBezTo>
                  <a:cubicBezTo>
                    <a:pt x="5797" y="2332"/>
                    <a:pt x="5923" y="2174"/>
                    <a:pt x="5923" y="1954"/>
                  </a:cubicBezTo>
                  <a:lnTo>
                    <a:pt x="5923" y="914"/>
                  </a:lnTo>
                  <a:close/>
                  <a:moveTo>
                    <a:pt x="5829" y="1"/>
                  </a:moveTo>
                  <a:cubicBezTo>
                    <a:pt x="5356" y="1"/>
                    <a:pt x="5009" y="347"/>
                    <a:pt x="5009" y="820"/>
                  </a:cubicBezTo>
                  <a:lnTo>
                    <a:pt x="5009" y="1576"/>
                  </a:lnTo>
                  <a:cubicBezTo>
                    <a:pt x="4631" y="1702"/>
                    <a:pt x="4285" y="1796"/>
                    <a:pt x="3970" y="2017"/>
                  </a:cubicBezTo>
                  <a:lnTo>
                    <a:pt x="3466" y="1481"/>
                  </a:lnTo>
                  <a:cubicBezTo>
                    <a:pt x="3308" y="1324"/>
                    <a:pt x="3103" y="1245"/>
                    <a:pt x="2891" y="1245"/>
                  </a:cubicBezTo>
                  <a:cubicBezTo>
                    <a:pt x="2678" y="1245"/>
                    <a:pt x="2458" y="1324"/>
                    <a:pt x="2269" y="1481"/>
                  </a:cubicBezTo>
                  <a:lnTo>
                    <a:pt x="1481" y="2269"/>
                  </a:lnTo>
                  <a:cubicBezTo>
                    <a:pt x="1166" y="2584"/>
                    <a:pt x="1166" y="3120"/>
                    <a:pt x="1481" y="3466"/>
                  </a:cubicBezTo>
                  <a:lnTo>
                    <a:pt x="2017" y="3970"/>
                  </a:lnTo>
                  <a:cubicBezTo>
                    <a:pt x="1796" y="4285"/>
                    <a:pt x="1701" y="4632"/>
                    <a:pt x="1575" y="5010"/>
                  </a:cubicBezTo>
                  <a:lnTo>
                    <a:pt x="819" y="5010"/>
                  </a:lnTo>
                  <a:cubicBezTo>
                    <a:pt x="347" y="5010"/>
                    <a:pt x="0" y="5356"/>
                    <a:pt x="0" y="5829"/>
                  </a:cubicBezTo>
                  <a:lnTo>
                    <a:pt x="0" y="6932"/>
                  </a:lnTo>
                  <a:cubicBezTo>
                    <a:pt x="0" y="7404"/>
                    <a:pt x="347" y="7751"/>
                    <a:pt x="819" y="7751"/>
                  </a:cubicBezTo>
                  <a:lnTo>
                    <a:pt x="1575" y="7751"/>
                  </a:lnTo>
                  <a:cubicBezTo>
                    <a:pt x="1701" y="8097"/>
                    <a:pt x="1796" y="8475"/>
                    <a:pt x="2017" y="8759"/>
                  </a:cubicBezTo>
                  <a:lnTo>
                    <a:pt x="1481" y="9295"/>
                  </a:lnTo>
                  <a:cubicBezTo>
                    <a:pt x="1166" y="9610"/>
                    <a:pt x="1166" y="10114"/>
                    <a:pt x="1481" y="10460"/>
                  </a:cubicBezTo>
                  <a:lnTo>
                    <a:pt x="2269" y="11248"/>
                  </a:lnTo>
                  <a:cubicBezTo>
                    <a:pt x="2426" y="11405"/>
                    <a:pt x="2639" y="11484"/>
                    <a:pt x="2855" y="11484"/>
                  </a:cubicBezTo>
                  <a:cubicBezTo>
                    <a:pt x="3072" y="11484"/>
                    <a:pt x="3292" y="11405"/>
                    <a:pt x="3466" y="11248"/>
                  </a:cubicBezTo>
                  <a:lnTo>
                    <a:pt x="3970" y="10744"/>
                  </a:lnTo>
                  <a:cubicBezTo>
                    <a:pt x="4285" y="10933"/>
                    <a:pt x="4631" y="11059"/>
                    <a:pt x="5009" y="11185"/>
                  </a:cubicBezTo>
                  <a:lnTo>
                    <a:pt x="5009" y="11909"/>
                  </a:lnTo>
                  <a:cubicBezTo>
                    <a:pt x="5009" y="12382"/>
                    <a:pt x="5356" y="12760"/>
                    <a:pt x="5829" y="12760"/>
                  </a:cubicBezTo>
                  <a:lnTo>
                    <a:pt x="6931" y="12760"/>
                  </a:lnTo>
                  <a:cubicBezTo>
                    <a:pt x="7404" y="12760"/>
                    <a:pt x="7750" y="12382"/>
                    <a:pt x="7750" y="11909"/>
                  </a:cubicBezTo>
                  <a:lnTo>
                    <a:pt x="7750" y="11185"/>
                  </a:lnTo>
                  <a:cubicBezTo>
                    <a:pt x="8097" y="11059"/>
                    <a:pt x="8475" y="10933"/>
                    <a:pt x="8790" y="10744"/>
                  </a:cubicBezTo>
                  <a:lnTo>
                    <a:pt x="9294" y="11248"/>
                  </a:lnTo>
                  <a:cubicBezTo>
                    <a:pt x="9452" y="11405"/>
                    <a:pt x="9656" y="11484"/>
                    <a:pt x="9865" y="11484"/>
                  </a:cubicBezTo>
                  <a:cubicBezTo>
                    <a:pt x="10074" y="11484"/>
                    <a:pt x="10287" y="11405"/>
                    <a:pt x="10460" y="11248"/>
                  </a:cubicBezTo>
                  <a:lnTo>
                    <a:pt x="11247" y="10460"/>
                  </a:lnTo>
                  <a:cubicBezTo>
                    <a:pt x="11563" y="10145"/>
                    <a:pt x="11563" y="9641"/>
                    <a:pt x="11247" y="9295"/>
                  </a:cubicBezTo>
                  <a:lnTo>
                    <a:pt x="10743" y="8759"/>
                  </a:lnTo>
                  <a:cubicBezTo>
                    <a:pt x="10932" y="8444"/>
                    <a:pt x="11058" y="8097"/>
                    <a:pt x="11184" y="7751"/>
                  </a:cubicBezTo>
                  <a:lnTo>
                    <a:pt x="11941" y="7751"/>
                  </a:lnTo>
                  <a:cubicBezTo>
                    <a:pt x="12413" y="7751"/>
                    <a:pt x="12760" y="7404"/>
                    <a:pt x="12760" y="6932"/>
                  </a:cubicBezTo>
                  <a:lnTo>
                    <a:pt x="12760" y="5829"/>
                  </a:lnTo>
                  <a:cubicBezTo>
                    <a:pt x="12760" y="5356"/>
                    <a:pt x="12350" y="5010"/>
                    <a:pt x="11941" y="5010"/>
                  </a:cubicBezTo>
                  <a:lnTo>
                    <a:pt x="11184" y="5010"/>
                  </a:lnTo>
                  <a:cubicBezTo>
                    <a:pt x="11058" y="4632"/>
                    <a:pt x="10932" y="4285"/>
                    <a:pt x="10743" y="3970"/>
                  </a:cubicBezTo>
                  <a:lnTo>
                    <a:pt x="11247" y="3466"/>
                  </a:lnTo>
                  <a:cubicBezTo>
                    <a:pt x="11563" y="3151"/>
                    <a:pt x="11563" y="2647"/>
                    <a:pt x="11247" y="2269"/>
                  </a:cubicBezTo>
                  <a:lnTo>
                    <a:pt x="10460" y="1481"/>
                  </a:lnTo>
                  <a:cubicBezTo>
                    <a:pt x="10302" y="1324"/>
                    <a:pt x="10098" y="1245"/>
                    <a:pt x="9889" y="1245"/>
                  </a:cubicBezTo>
                  <a:cubicBezTo>
                    <a:pt x="9680" y="1245"/>
                    <a:pt x="9467" y="1324"/>
                    <a:pt x="9294" y="1481"/>
                  </a:cubicBezTo>
                  <a:lnTo>
                    <a:pt x="8790" y="2017"/>
                  </a:lnTo>
                  <a:cubicBezTo>
                    <a:pt x="8475" y="1796"/>
                    <a:pt x="8097" y="1702"/>
                    <a:pt x="7750" y="1576"/>
                  </a:cubicBezTo>
                  <a:lnTo>
                    <a:pt x="7750" y="820"/>
                  </a:lnTo>
                  <a:cubicBezTo>
                    <a:pt x="7750" y="347"/>
                    <a:pt x="7404" y="1"/>
                    <a:pt x="69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26" name="Google Shape;640;p30">
              <a:extLst>
                <a:ext uri="{FF2B5EF4-FFF2-40B4-BE49-F238E27FC236}">
                  <a16:creationId xmlns:a16="http://schemas.microsoft.com/office/drawing/2014/main" id="{452E1FA1-91CB-4DAF-8954-01D66590C4DD}"/>
                </a:ext>
              </a:extLst>
            </p:cNvPr>
            <p:cNvSpPr/>
            <p:nvPr/>
          </p:nvSpPr>
          <p:spPr>
            <a:xfrm>
              <a:off x="-63160900" y="2021425"/>
              <a:ext cx="137850" cy="137850"/>
            </a:xfrm>
            <a:custGeom>
              <a:avLst/>
              <a:gdLst/>
              <a:ahLst/>
              <a:cxnLst/>
              <a:rect l="l" t="t" r="r" b="b"/>
              <a:pathLst>
                <a:path w="5514" h="5514" extrusionOk="0">
                  <a:moveTo>
                    <a:pt x="2773" y="820"/>
                  </a:moveTo>
                  <a:cubicBezTo>
                    <a:pt x="3813" y="820"/>
                    <a:pt x="4695" y="1702"/>
                    <a:pt x="4695" y="2742"/>
                  </a:cubicBezTo>
                  <a:cubicBezTo>
                    <a:pt x="4695" y="3813"/>
                    <a:pt x="3813" y="4695"/>
                    <a:pt x="2773" y="4695"/>
                  </a:cubicBezTo>
                  <a:cubicBezTo>
                    <a:pt x="1702" y="4695"/>
                    <a:pt x="820" y="3813"/>
                    <a:pt x="820" y="2742"/>
                  </a:cubicBezTo>
                  <a:cubicBezTo>
                    <a:pt x="820" y="1702"/>
                    <a:pt x="1702" y="820"/>
                    <a:pt x="2773" y="820"/>
                  </a:cubicBezTo>
                  <a:close/>
                  <a:moveTo>
                    <a:pt x="2773" y="1"/>
                  </a:moveTo>
                  <a:cubicBezTo>
                    <a:pt x="1229" y="1"/>
                    <a:pt x="1" y="1198"/>
                    <a:pt x="1" y="2742"/>
                  </a:cubicBezTo>
                  <a:cubicBezTo>
                    <a:pt x="1" y="4285"/>
                    <a:pt x="1229" y="5514"/>
                    <a:pt x="2773" y="5514"/>
                  </a:cubicBezTo>
                  <a:cubicBezTo>
                    <a:pt x="4285" y="5514"/>
                    <a:pt x="5514" y="4285"/>
                    <a:pt x="5514" y="2742"/>
                  </a:cubicBezTo>
                  <a:cubicBezTo>
                    <a:pt x="5514" y="1229"/>
                    <a:pt x="4254" y="1"/>
                    <a:pt x="27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grpSp>
        <p:nvGrpSpPr>
          <p:cNvPr id="27" name="Google Shape;641;p30">
            <a:extLst>
              <a:ext uri="{FF2B5EF4-FFF2-40B4-BE49-F238E27FC236}">
                <a16:creationId xmlns:a16="http://schemas.microsoft.com/office/drawing/2014/main" id="{B3D4F580-2BD7-4CCD-A0F6-E226F6669545}"/>
              </a:ext>
            </a:extLst>
          </p:cNvPr>
          <p:cNvGrpSpPr/>
          <p:nvPr/>
        </p:nvGrpSpPr>
        <p:grpSpPr>
          <a:xfrm>
            <a:off x="4297369" y="2192555"/>
            <a:ext cx="650017" cy="645983"/>
            <a:chOff x="-61354075" y="1940500"/>
            <a:chExt cx="314275" cy="312325"/>
          </a:xfrm>
        </p:grpSpPr>
        <p:sp>
          <p:nvSpPr>
            <p:cNvPr id="28" name="Google Shape;642;p30">
              <a:extLst>
                <a:ext uri="{FF2B5EF4-FFF2-40B4-BE49-F238E27FC236}">
                  <a16:creationId xmlns:a16="http://schemas.microsoft.com/office/drawing/2014/main" id="{92CE575E-6674-48DC-A0A7-7168B74460A9}"/>
                </a:ext>
              </a:extLst>
            </p:cNvPr>
            <p:cNvSpPr/>
            <p:nvPr/>
          </p:nvSpPr>
          <p:spPr>
            <a:xfrm>
              <a:off x="-61354075" y="1940500"/>
              <a:ext cx="314275" cy="312325"/>
            </a:xfrm>
            <a:custGeom>
              <a:avLst/>
              <a:gdLst/>
              <a:ahLst/>
              <a:cxnLst/>
              <a:rect l="l" t="t" r="r" b="b"/>
              <a:pathLst>
                <a:path w="12571" h="12493" extrusionOk="0">
                  <a:moveTo>
                    <a:pt x="6270" y="1001"/>
                  </a:moveTo>
                  <a:lnTo>
                    <a:pt x="7687" y="2419"/>
                  </a:lnTo>
                  <a:cubicBezTo>
                    <a:pt x="7750" y="2482"/>
                    <a:pt x="7876" y="2513"/>
                    <a:pt x="7971" y="2513"/>
                  </a:cubicBezTo>
                  <a:lnTo>
                    <a:pt x="9956" y="2513"/>
                  </a:lnTo>
                  <a:lnTo>
                    <a:pt x="9956" y="4529"/>
                  </a:lnTo>
                  <a:cubicBezTo>
                    <a:pt x="9956" y="4655"/>
                    <a:pt x="10019" y="4718"/>
                    <a:pt x="10082" y="4813"/>
                  </a:cubicBezTo>
                  <a:lnTo>
                    <a:pt x="11499" y="6231"/>
                  </a:lnTo>
                  <a:lnTo>
                    <a:pt x="10082" y="7648"/>
                  </a:lnTo>
                  <a:cubicBezTo>
                    <a:pt x="10019" y="7711"/>
                    <a:pt x="9956" y="7837"/>
                    <a:pt x="9956" y="7900"/>
                  </a:cubicBezTo>
                  <a:lnTo>
                    <a:pt x="9956" y="9917"/>
                  </a:lnTo>
                  <a:lnTo>
                    <a:pt x="7971" y="9917"/>
                  </a:lnTo>
                  <a:cubicBezTo>
                    <a:pt x="7845" y="9917"/>
                    <a:pt x="7750" y="9948"/>
                    <a:pt x="7687" y="10043"/>
                  </a:cubicBezTo>
                  <a:lnTo>
                    <a:pt x="6270" y="11460"/>
                  </a:lnTo>
                  <a:lnTo>
                    <a:pt x="4852" y="10043"/>
                  </a:lnTo>
                  <a:cubicBezTo>
                    <a:pt x="4757" y="9948"/>
                    <a:pt x="4631" y="9917"/>
                    <a:pt x="4568" y="9917"/>
                  </a:cubicBezTo>
                  <a:lnTo>
                    <a:pt x="2552" y="9917"/>
                  </a:lnTo>
                  <a:lnTo>
                    <a:pt x="2552" y="7900"/>
                  </a:lnTo>
                  <a:cubicBezTo>
                    <a:pt x="2552" y="7806"/>
                    <a:pt x="2521" y="7711"/>
                    <a:pt x="2426" y="7648"/>
                  </a:cubicBezTo>
                  <a:lnTo>
                    <a:pt x="1008" y="6231"/>
                  </a:lnTo>
                  <a:lnTo>
                    <a:pt x="2426" y="4813"/>
                  </a:lnTo>
                  <a:cubicBezTo>
                    <a:pt x="2521" y="4718"/>
                    <a:pt x="2552" y="4624"/>
                    <a:pt x="2552" y="4529"/>
                  </a:cubicBezTo>
                  <a:lnTo>
                    <a:pt x="2552" y="2513"/>
                  </a:lnTo>
                  <a:lnTo>
                    <a:pt x="4568" y="2513"/>
                  </a:lnTo>
                  <a:cubicBezTo>
                    <a:pt x="4694" y="2513"/>
                    <a:pt x="4757" y="2482"/>
                    <a:pt x="4852" y="2419"/>
                  </a:cubicBezTo>
                  <a:lnTo>
                    <a:pt x="6270" y="1001"/>
                  </a:lnTo>
                  <a:close/>
                  <a:moveTo>
                    <a:pt x="6285" y="1"/>
                  </a:moveTo>
                  <a:cubicBezTo>
                    <a:pt x="6175" y="1"/>
                    <a:pt x="6065" y="40"/>
                    <a:pt x="5986" y="119"/>
                  </a:cubicBezTo>
                  <a:lnTo>
                    <a:pt x="4411" y="1694"/>
                  </a:lnTo>
                  <a:lnTo>
                    <a:pt x="2174" y="1694"/>
                  </a:lnTo>
                  <a:cubicBezTo>
                    <a:pt x="1922" y="1694"/>
                    <a:pt x="1733" y="1883"/>
                    <a:pt x="1733" y="2135"/>
                  </a:cubicBezTo>
                  <a:lnTo>
                    <a:pt x="1733" y="4372"/>
                  </a:lnTo>
                  <a:lnTo>
                    <a:pt x="158" y="5947"/>
                  </a:lnTo>
                  <a:cubicBezTo>
                    <a:pt x="0" y="6105"/>
                    <a:pt x="0" y="6388"/>
                    <a:pt x="158" y="6546"/>
                  </a:cubicBezTo>
                  <a:lnTo>
                    <a:pt x="1733" y="8121"/>
                  </a:lnTo>
                  <a:lnTo>
                    <a:pt x="1733" y="10358"/>
                  </a:lnTo>
                  <a:cubicBezTo>
                    <a:pt x="1733" y="10578"/>
                    <a:pt x="1922" y="10736"/>
                    <a:pt x="2174" y="10736"/>
                  </a:cubicBezTo>
                  <a:lnTo>
                    <a:pt x="4411" y="10736"/>
                  </a:lnTo>
                  <a:lnTo>
                    <a:pt x="5986" y="12374"/>
                  </a:lnTo>
                  <a:cubicBezTo>
                    <a:pt x="6065" y="12453"/>
                    <a:pt x="6175" y="12492"/>
                    <a:pt x="6285" y="12492"/>
                  </a:cubicBezTo>
                  <a:cubicBezTo>
                    <a:pt x="6396" y="12492"/>
                    <a:pt x="6506" y="12453"/>
                    <a:pt x="6585" y="12374"/>
                  </a:cubicBezTo>
                  <a:lnTo>
                    <a:pt x="8160" y="10736"/>
                  </a:lnTo>
                  <a:lnTo>
                    <a:pt x="10397" y="10736"/>
                  </a:lnTo>
                  <a:cubicBezTo>
                    <a:pt x="10617" y="10736"/>
                    <a:pt x="10775" y="10547"/>
                    <a:pt x="10775" y="10358"/>
                  </a:cubicBezTo>
                  <a:lnTo>
                    <a:pt x="10775" y="8121"/>
                  </a:lnTo>
                  <a:lnTo>
                    <a:pt x="12413" y="6546"/>
                  </a:lnTo>
                  <a:cubicBezTo>
                    <a:pt x="12571" y="6388"/>
                    <a:pt x="12571" y="6105"/>
                    <a:pt x="12413" y="5947"/>
                  </a:cubicBezTo>
                  <a:lnTo>
                    <a:pt x="10775" y="4372"/>
                  </a:lnTo>
                  <a:lnTo>
                    <a:pt x="10775" y="2135"/>
                  </a:lnTo>
                  <a:cubicBezTo>
                    <a:pt x="10775" y="1883"/>
                    <a:pt x="10586" y="1694"/>
                    <a:pt x="10397" y="1694"/>
                  </a:cubicBezTo>
                  <a:lnTo>
                    <a:pt x="8160" y="1694"/>
                  </a:lnTo>
                  <a:lnTo>
                    <a:pt x="6585" y="119"/>
                  </a:lnTo>
                  <a:cubicBezTo>
                    <a:pt x="6506" y="40"/>
                    <a:pt x="6396" y="1"/>
                    <a:pt x="62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29" name="Google Shape;643;p30">
              <a:extLst>
                <a:ext uri="{FF2B5EF4-FFF2-40B4-BE49-F238E27FC236}">
                  <a16:creationId xmlns:a16="http://schemas.microsoft.com/office/drawing/2014/main" id="{3CAC59B7-D96B-4BA9-AA71-5C71FE950092}"/>
                </a:ext>
              </a:extLst>
            </p:cNvPr>
            <p:cNvSpPr/>
            <p:nvPr/>
          </p:nvSpPr>
          <p:spPr>
            <a:xfrm>
              <a:off x="-61268225" y="2024575"/>
              <a:ext cx="60650" cy="61475"/>
            </a:xfrm>
            <a:custGeom>
              <a:avLst/>
              <a:gdLst/>
              <a:ahLst/>
              <a:cxnLst/>
              <a:rect l="l" t="t" r="r" b="b"/>
              <a:pathLst>
                <a:path w="2426" h="2459" extrusionOk="0">
                  <a:moveTo>
                    <a:pt x="1197" y="820"/>
                  </a:moveTo>
                  <a:cubicBezTo>
                    <a:pt x="1449" y="820"/>
                    <a:pt x="1607" y="1009"/>
                    <a:pt x="1607" y="1261"/>
                  </a:cubicBezTo>
                  <a:cubicBezTo>
                    <a:pt x="1607" y="1481"/>
                    <a:pt x="1418" y="1639"/>
                    <a:pt x="1197" y="1639"/>
                  </a:cubicBezTo>
                  <a:cubicBezTo>
                    <a:pt x="1008" y="1639"/>
                    <a:pt x="819" y="1450"/>
                    <a:pt x="819" y="1261"/>
                  </a:cubicBezTo>
                  <a:cubicBezTo>
                    <a:pt x="788" y="977"/>
                    <a:pt x="977" y="820"/>
                    <a:pt x="1197" y="820"/>
                  </a:cubicBezTo>
                  <a:close/>
                  <a:moveTo>
                    <a:pt x="1197" y="1"/>
                  </a:moveTo>
                  <a:cubicBezTo>
                    <a:pt x="536" y="1"/>
                    <a:pt x="0" y="536"/>
                    <a:pt x="0" y="1261"/>
                  </a:cubicBezTo>
                  <a:cubicBezTo>
                    <a:pt x="0" y="1954"/>
                    <a:pt x="504" y="2458"/>
                    <a:pt x="1197" y="2458"/>
                  </a:cubicBezTo>
                  <a:cubicBezTo>
                    <a:pt x="1890" y="2458"/>
                    <a:pt x="2426" y="1922"/>
                    <a:pt x="2426" y="1261"/>
                  </a:cubicBezTo>
                  <a:cubicBezTo>
                    <a:pt x="2426" y="568"/>
                    <a:pt x="1890" y="1"/>
                    <a:pt x="11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0" name="Google Shape;644;p30">
              <a:extLst>
                <a:ext uri="{FF2B5EF4-FFF2-40B4-BE49-F238E27FC236}">
                  <a16:creationId xmlns:a16="http://schemas.microsoft.com/office/drawing/2014/main" id="{A5381FF2-070A-4BB9-9EDC-C5D9E15C0C69}"/>
                </a:ext>
              </a:extLst>
            </p:cNvPr>
            <p:cNvSpPr/>
            <p:nvPr/>
          </p:nvSpPr>
          <p:spPr>
            <a:xfrm>
              <a:off x="-61187100" y="2107275"/>
              <a:ext cx="61450" cy="61475"/>
            </a:xfrm>
            <a:custGeom>
              <a:avLst/>
              <a:gdLst/>
              <a:ahLst/>
              <a:cxnLst/>
              <a:rect l="l" t="t" r="r" b="b"/>
              <a:pathLst>
                <a:path w="2458" h="2459" extrusionOk="0">
                  <a:moveTo>
                    <a:pt x="1229" y="788"/>
                  </a:moveTo>
                  <a:cubicBezTo>
                    <a:pt x="1512" y="820"/>
                    <a:pt x="1670" y="977"/>
                    <a:pt x="1670" y="1198"/>
                  </a:cubicBezTo>
                  <a:cubicBezTo>
                    <a:pt x="1670" y="1450"/>
                    <a:pt x="1481" y="1639"/>
                    <a:pt x="1229" y="1639"/>
                  </a:cubicBezTo>
                  <a:cubicBezTo>
                    <a:pt x="1008" y="1639"/>
                    <a:pt x="851" y="1450"/>
                    <a:pt x="851" y="1198"/>
                  </a:cubicBezTo>
                  <a:cubicBezTo>
                    <a:pt x="851" y="977"/>
                    <a:pt x="1040" y="788"/>
                    <a:pt x="1229" y="788"/>
                  </a:cubicBezTo>
                  <a:close/>
                  <a:moveTo>
                    <a:pt x="1229" y="1"/>
                  </a:moveTo>
                  <a:cubicBezTo>
                    <a:pt x="567" y="1"/>
                    <a:pt x="0" y="536"/>
                    <a:pt x="0" y="1198"/>
                  </a:cubicBezTo>
                  <a:cubicBezTo>
                    <a:pt x="0" y="1891"/>
                    <a:pt x="567" y="2458"/>
                    <a:pt x="1229" y="2458"/>
                  </a:cubicBezTo>
                  <a:cubicBezTo>
                    <a:pt x="1922" y="2458"/>
                    <a:pt x="2458" y="1922"/>
                    <a:pt x="2458" y="1198"/>
                  </a:cubicBezTo>
                  <a:cubicBezTo>
                    <a:pt x="2458" y="536"/>
                    <a:pt x="1922" y="1"/>
                    <a:pt x="122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1" name="Google Shape;645;p30">
              <a:extLst>
                <a:ext uri="{FF2B5EF4-FFF2-40B4-BE49-F238E27FC236}">
                  <a16:creationId xmlns:a16="http://schemas.microsoft.com/office/drawing/2014/main" id="{B74AEFE9-1197-4643-8FDF-85A1587D1DB4}"/>
                </a:ext>
              </a:extLst>
            </p:cNvPr>
            <p:cNvSpPr/>
            <p:nvPr/>
          </p:nvSpPr>
          <p:spPr>
            <a:xfrm>
              <a:off x="-61250125" y="2044475"/>
              <a:ext cx="105575" cy="103600"/>
            </a:xfrm>
            <a:custGeom>
              <a:avLst/>
              <a:gdLst/>
              <a:ahLst/>
              <a:cxnLst/>
              <a:rect l="l" t="t" r="r" b="b"/>
              <a:pathLst>
                <a:path w="4223" h="4144" extrusionOk="0">
                  <a:moveTo>
                    <a:pt x="3766" y="0"/>
                  </a:moveTo>
                  <a:cubicBezTo>
                    <a:pt x="3655" y="0"/>
                    <a:pt x="3545" y="40"/>
                    <a:pt x="3466" y="118"/>
                  </a:cubicBezTo>
                  <a:lnTo>
                    <a:pt x="158" y="3426"/>
                  </a:lnTo>
                  <a:cubicBezTo>
                    <a:pt x="1" y="3615"/>
                    <a:pt x="1" y="3836"/>
                    <a:pt x="158" y="4025"/>
                  </a:cubicBezTo>
                  <a:cubicBezTo>
                    <a:pt x="237" y="4104"/>
                    <a:pt x="347" y="4143"/>
                    <a:pt x="458" y="4143"/>
                  </a:cubicBezTo>
                  <a:cubicBezTo>
                    <a:pt x="568" y="4143"/>
                    <a:pt x="678" y="4104"/>
                    <a:pt x="757" y="4025"/>
                  </a:cubicBezTo>
                  <a:lnTo>
                    <a:pt x="4065" y="717"/>
                  </a:lnTo>
                  <a:cubicBezTo>
                    <a:pt x="4222" y="559"/>
                    <a:pt x="4222" y="276"/>
                    <a:pt x="4065" y="118"/>
                  </a:cubicBezTo>
                  <a:cubicBezTo>
                    <a:pt x="3986" y="40"/>
                    <a:pt x="3876" y="0"/>
                    <a:pt x="37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grpSp>
        <p:nvGrpSpPr>
          <p:cNvPr id="32" name="Google Shape;646;p30">
            <a:extLst>
              <a:ext uri="{FF2B5EF4-FFF2-40B4-BE49-F238E27FC236}">
                <a16:creationId xmlns:a16="http://schemas.microsoft.com/office/drawing/2014/main" id="{13BF348B-1738-4B3F-8BD3-65A1A6771E0E}"/>
              </a:ext>
            </a:extLst>
          </p:cNvPr>
          <p:cNvGrpSpPr/>
          <p:nvPr/>
        </p:nvGrpSpPr>
        <p:grpSpPr>
          <a:xfrm>
            <a:off x="764293" y="5506477"/>
            <a:ext cx="279756" cy="266140"/>
            <a:chOff x="-59889100" y="1945025"/>
            <a:chExt cx="317425" cy="301975"/>
          </a:xfrm>
        </p:grpSpPr>
        <p:sp>
          <p:nvSpPr>
            <p:cNvPr id="33" name="Google Shape;647;p30">
              <a:extLst>
                <a:ext uri="{FF2B5EF4-FFF2-40B4-BE49-F238E27FC236}">
                  <a16:creationId xmlns:a16="http://schemas.microsoft.com/office/drawing/2014/main" id="{92D512D2-93CA-492A-8CF8-54C282EF152A}"/>
                </a:ext>
              </a:extLst>
            </p:cNvPr>
            <p:cNvSpPr/>
            <p:nvPr/>
          </p:nvSpPr>
          <p:spPr>
            <a:xfrm>
              <a:off x="-59845000" y="2074200"/>
              <a:ext cx="63025" cy="61450"/>
            </a:xfrm>
            <a:custGeom>
              <a:avLst/>
              <a:gdLst/>
              <a:ahLst/>
              <a:cxnLst/>
              <a:rect l="l" t="t" r="r" b="b"/>
              <a:pathLst>
                <a:path w="2521" h="2458" extrusionOk="0">
                  <a:moveTo>
                    <a:pt x="1702" y="788"/>
                  </a:moveTo>
                  <a:lnTo>
                    <a:pt x="1702" y="1639"/>
                  </a:lnTo>
                  <a:lnTo>
                    <a:pt x="883" y="1639"/>
                  </a:lnTo>
                  <a:lnTo>
                    <a:pt x="883" y="788"/>
                  </a:lnTo>
                  <a:close/>
                  <a:moveTo>
                    <a:pt x="442" y="0"/>
                  </a:moveTo>
                  <a:cubicBezTo>
                    <a:pt x="190" y="0"/>
                    <a:pt x="1" y="190"/>
                    <a:pt x="1" y="410"/>
                  </a:cubicBezTo>
                  <a:lnTo>
                    <a:pt x="1" y="2048"/>
                  </a:lnTo>
                  <a:cubicBezTo>
                    <a:pt x="1" y="2300"/>
                    <a:pt x="190" y="2458"/>
                    <a:pt x="442" y="2458"/>
                  </a:cubicBezTo>
                  <a:lnTo>
                    <a:pt x="2080" y="2458"/>
                  </a:lnTo>
                  <a:cubicBezTo>
                    <a:pt x="2332" y="2458"/>
                    <a:pt x="2521" y="2237"/>
                    <a:pt x="2521" y="2048"/>
                  </a:cubicBezTo>
                  <a:lnTo>
                    <a:pt x="2521" y="410"/>
                  </a:lnTo>
                  <a:cubicBezTo>
                    <a:pt x="2521" y="158"/>
                    <a:pt x="2332" y="0"/>
                    <a:pt x="20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4" name="Google Shape;648;p30">
              <a:extLst>
                <a:ext uri="{FF2B5EF4-FFF2-40B4-BE49-F238E27FC236}">
                  <a16:creationId xmlns:a16="http://schemas.microsoft.com/office/drawing/2014/main" id="{528B1B3E-54CA-423B-93F1-927B8D4453C7}"/>
                </a:ext>
              </a:extLst>
            </p:cNvPr>
            <p:cNvSpPr/>
            <p:nvPr/>
          </p:nvSpPr>
          <p:spPr>
            <a:xfrm>
              <a:off x="-59761500" y="1990700"/>
              <a:ext cx="61450" cy="144950"/>
            </a:xfrm>
            <a:custGeom>
              <a:avLst/>
              <a:gdLst/>
              <a:ahLst/>
              <a:cxnLst/>
              <a:rect l="l" t="t" r="r" b="b"/>
              <a:pathLst>
                <a:path w="2458" h="5798" extrusionOk="0">
                  <a:moveTo>
                    <a:pt x="1670" y="820"/>
                  </a:moveTo>
                  <a:lnTo>
                    <a:pt x="1670" y="4979"/>
                  </a:lnTo>
                  <a:lnTo>
                    <a:pt x="851" y="4979"/>
                  </a:lnTo>
                  <a:lnTo>
                    <a:pt x="851" y="820"/>
                  </a:lnTo>
                  <a:close/>
                  <a:moveTo>
                    <a:pt x="410" y="1"/>
                  </a:moveTo>
                  <a:cubicBezTo>
                    <a:pt x="158" y="1"/>
                    <a:pt x="0" y="190"/>
                    <a:pt x="0" y="411"/>
                  </a:cubicBezTo>
                  <a:lnTo>
                    <a:pt x="0" y="5357"/>
                  </a:lnTo>
                  <a:cubicBezTo>
                    <a:pt x="0" y="5577"/>
                    <a:pt x="158" y="5798"/>
                    <a:pt x="410" y="5798"/>
                  </a:cubicBezTo>
                  <a:lnTo>
                    <a:pt x="2048" y="5798"/>
                  </a:lnTo>
                  <a:cubicBezTo>
                    <a:pt x="2300" y="5798"/>
                    <a:pt x="2458" y="5577"/>
                    <a:pt x="2458" y="5388"/>
                  </a:cubicBezTo>
                  <a:lnTo>
                    <a:pt x="2458" y="411"/>
                  </a:lnTo>
                  <a:cubicBezTo>
                    <a:pt x="2458" y="158"/>
                    <a:pt x="2269" y="1"/>
                    <a:pt x="2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5" name="Google Shape;649;p30">
              <a:extLst>
                <a:ext uri="{FF2B5EF4-FFF2-40B4-BE49-F238E27FC236}">
                  <a16:creationId xmlns:a16="http://schemas.microsoft.com/office/drawing/2014/main" id="{91D0CD43-FF7E-43DD-97F4-BA755CEAC75F}"/>
                </a:ext>
              </a:extLst>
            </p:cNvPr>
            <p:cNvSpPr/>
            <p:nvPr/>
          </p:nvSpPr>
          <p:spPr>
            <a:xfrm>
              <a:off x="-59678800" y="2053725"/>
              <a:ext cx="61450" cy="81925"/>
            </a:xfrm>
            <a:custGeom>
              <a:avLst/>
              <a:gdLst/>
              <a:ahLst/>
              <a:cxnLst/>
              <a:rect l="l" t="t" r="r" b="b"/>
              <a:pathLst>
                <a:path w="2458" h="3277" extrusionOk="0">
                  <a:moveTo>
                    <a:pt x="1670" y="788"/>
                  </a:moveTo>
                  <a:lnTo>
                    <a:pt x="1670" y="2458"/>
                  </a:lnTo>
                  <a:lnTo>
                    <a:pt x="851" y="2458"/>
                  </a:lnTo>
                  <a:lnTo>
                    <a:pt x="851" y="788"/>
                  </a:lnTo>
                  <a:close/>
                  <a:moveTo>
                    <a:pt x="410" y="0"/>
                  </a:moveTo>
                  <a:cubicBezTo>
                    <a:pt x="158" y="0"/>
                    <a:pt x="0" y="189"/>
                    <a:pt x="0" y="410"/>
                  </a:cubicBezTo>
                  <a:lnTo>
                    <a:pt x="0" y="2867"/>
                  </a:lnTo>
                  <a:cubicBezTo>
                    <a:pt x="0" y="3056"/>
                    <a:pt x="158" y="3277"/>
                    <a:pt x="410" y="3277"/>
                  </a:cubicBezTo>
                  <a:lnTo>
                    <a:pt x="2048" y="3277"/>
                  </a:lnTo>
                  <a:cubicBezTo>
                    <a:pt x="2300" y="3277"/>
                    <a:pt x="2458" y="3056"/>
                    <a:pt x="2458" y="2867"/>
                  </a:cubicBezTo>
                  <a:lnTo>
                    <a:pt x="2458" y="410"/>
                  </a:lnTo>
                  <a:cubicBezTo>
                    <a:pt x="2458" y="158"/>
                    <a:pt x="2269" y="0"/>
                    <a:pt x="20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6" name="Google Shape;650;p30">
              <a:extLst>
                <a:ext uri="{FF2B5EF4-FFF2-40B4-BE49-F238E27FC236}">
                  <a16:creationId xmlns:a16="http://schemas.microsoft.com/office/drawing/2014/main" id="{BA68405C-3918-468E-9214-AD3C1C329B41}"/>
                </a:ext>
              </a:extLst>
            </p:cNvPr>
            <p:cNvSpPr/>
            <p:nvPr/>
          </p:nvSpPr>
          <p:spPr>
            <a:xfrm>
              <a:off x="-59889100" y="1945025"/>
              <a:ext cx="317425" cy="301975"/>
            </a:xfrm>
            <a:custGeom>
              <a:avLst/>
              <a:gdLst/>
              <a:ahLst/>
              <a:cxnLst/>
              <a:rect l="l" t="t" r="r" b="b"/>
              <a:pathLst>
                <a:path w="12697" h="12079" extrusionOk="0">
                  <a:moveTo>
                    <a:pt x="6333" y="851"/>
                  </a:moveTo>
                  <a:cubicBezTo>
                    <a:pt x="9357" y="851"/>
                    <a:pt x="11846" y="2931"/>
                    <a:pt x="11846" y="5546"/>
                  </a:cubicBezTo>
                  <a:cubicBezTo>
                    <a:pt x="11846" y="8129"/>
                    <a:pt x="9357" y="10208"/>
                    <a:pt x="6333" y="10208"/>
                  </a:cubicBezTo>
                  <a:cubicBezTo>
                    <a:pt x="5482" y="10208"/>
                    <a:pt x="4600" y="10019"/>
                    <a:pt x="3812" y="9704"/>
                  </a:cubicBezTo>
                  <a:cubicBezTo>
                    <a:pt x="3757" y="9682"/>
                    <a:pt x="3697" y="9671"/>
                    <a:pt x="3637" y="9671"/>
                  </a:cubicBezTo>
                  <a:cubicBezTo>
                    <a:pt x="3529" y="9671"/>
                    <a:pt x="3421" y="9706"/>
                    <a:pt x="3340" y="9767"/>
                  </a:cubicBezTo>
                  <a:lnTo>
                    <a:pt x="2489" y="10649"/>
                  </a:lnTo>
                  <a:lnTo>
                    <a:pt x="2489" y="9074"/>
                  </a:lnTo>
                  <a:cubicBezTo>
                    <a:pt x="2489" y="8948"/>
                    <a:pt x="2426" y="8822"/>
                    <a:pt x="2363" y="8759"/>
                  </a:cubicBezTo>
                  <a:cubicBezTo>
                    <a:pt x="1387" y="7877"/>
                    <a:pt x="819" y="6743"/>
                    <a:pt x="819" y="5514"/>
                  </a:cubicBezTo>
                  <a:cubicBezTo>
                    <a:pt x="819" y="2962"/>
                    <a:pt x="3308" y="851"/>
                    <a:pt x="6333" y="851"/>
                  </a:cubicBezTo>
                  <a:close/>
                  <a:moveTo>
                    <a:pt x="6333" y="1"/>
                  </a:moveTo>
                  <a:cubicBezTo>
                    <a:pt x="2836" y="1"/>
                    <a:pt x="0" y="2490"/>
                    <a:pt x="0" y="5514"/>
                  </a:cubicBezTo>
                  <a:cubicBezTo>
                    <a:pt x="0" y="6963"/>
                    <a:pt x="599" y="8255"/>
                    <a:pt x="1639" y="9263"/>
                  </a:cubicBezTo>
                  <a:lnTo>
                    <a:pt x="1639" y="11689"/>
                  </a:lnTo>
                  <a:cubicBezTo>
                    <a:pt x="1639" y="11918"/>
                    <a:pt x="1832" y="12079"/>
                    <a:pt x="2045" y="12079"/>
                  </a:cubicBezTo>
                  <a:cubicBezTo>
                    <a:pt x="2153" y="12079"/>
                    <a:pt x="2267" y="12037"/>
                    <a:pt x="2363" y="11941"/>
                  </a:cubicBezTo>
                  <a:lnTo>
                    <a:pt x="3749" y="10555"/>
                  </a:lnTo>
                  <a:cubicBezTo>
                    <a:pt x="4569" y="10901"/>
                    <a:pt x="5419" y="11027"/>
                    <a:pt x="6333" y="11027"/>
                  </a:cubicBezTo>
                  <a:cubicBezTo>
                    <a:pt x="9830" y="11027"/>
                    <a:pt x="12697" y="8570"/>
                    <a:pt x="12697" y="5514"/>
                  </a:cubicBezTo>
                  <a:cubicBezTo>
                    <a:pt x="12697" y="2490"/>
                    <a:pt x="9861" y="1"/>
                    <a:pt x="63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grpSp>
      <p:sp>
        <p:nvSpPr>
          <p:cNvPr id="37" name="Google Shape;651;p30">
            <a:extLst>
              <a:ext uri="{FF2B5EF4-FFF2-40B4-BE49-F238E27FC236}">
                <a16:creationId xmlns:a16="http://schemas.microsoft.com/office/drawing/2014/main" id="{1293FE6D-0B72-42DC-9587-4A81BD8F6ED8}"/>
              </a:ext>
            </a:extLst>
          </p:cNvPr>
          <p:cNvSpPr/>
          <p:nvPr/>
        </p:nvSpPr>
        <p:spPr>
          <a:xfrm>
            <a:off x="2520402" y="2307363"/>
            <a:ext cx="1177191" cy="416785"/>
          </a:xfrm>
          <a:prstGeom prst="homePlat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8" name="Google Shape;652;p30">
            <a:extLst>
              <a:ext uri="{FF2B5EF4-FFF2-40B4-BE49-F238E27FC236}">
                <a16:creationId xmlns:a16="http://schemas.microsoft.com/office/drawing/2014/main" id="{2763ABAE-E009-4900-83B2-20BFB6DA5312}"/>
              </a:ext>
            </a:extLst>
          </p:cNvPr>
          <p:cNvSpPr/>
          <p:nvPr/>
        </p:nvSpPr>
        <p:spPr>
          <a:xfrm>
            <a:off x="5547212" y="2306944"/>
            <a:ext cx="1177191" cy="416785"/>
          </a:xfrm>
          <a:prstGeom prst="homePlat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39" name="Google Shape;653;p30">
            <a:extLst>
              <a:ext uri="{FF2B5EF4-FFF2-40B4-BE49-F238E27FC236}">
                <a16:creationId xmlns:a16="http://schemas.microsoft.com/office/drawing/2014/main" id="{DDBE4189-068E-4BC7-8B6F-049F6D612122}"/>
              </a:ext>
            </a:extLst>
          </p:cNvPr>
          <p:cNvSpPr/>
          <p:nvPr/>
        </p:nvSpPr>
        <p:spPr>
          <a:xfrm>
            <a:off x="8574021" y="2307363"/>
            <a:ext cx="1177191" cy="416785"/>
          </a:xfrm>
          <a:prstGeom prst="homePlat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tr-TR"/>
          </a:p>
        </p:txBody>
      </p:sp>
      <p:sp>
        <p:nvSpPr>
          <p:cNvPr id="41" name="Google Shape;466;p26">
            <a:extLst>
              <a:ext uri="{FF2B5EF4-FFF2-40B4-BE49-F238E27FC236}">
                <a16:creationId xmlns:a16="http://schemas.microsoft.com/office/drawing/2014/main" id="{04946073-C770-4BCB-885B-22EA7EAD0086}"/>
              </a:ext>
            </a:extLst>
          </p:cNvPr>
          <p:cNvSpPr/>
          <p:nvPr/>
        </p:nvSpPr>
        <p:spPr>
          <a:xfrm>
            <a:off x="1258626" y="5377917"/>
            <a:ext cx="7619135" cy="511403"/>
          </a:xfrm>
          <a:custGeom>
            <a:avLst/>
            <a:gdLst/>
            <a:ahLst/>
            <a:cxnLst/>
            <a:rect l="l" t="t" r="r" b="b"/>
            <a:pathLst>
              <a:path w="203884" h="28552" extrusionOk="0">
                <a:moveTo>
                  <a:pt x="1" y="0"/>
                </a:moveTo>
                <a:lnTo>
                  <a:pt x="1" y="28552"/>
                </a:lnTo>
                <a:lnTo>
                  <a:pt x="203883" y="28552"/>
                </a:lnTo>
                <a:lnTo>
                  <a:pt x="203883" y="0"/>
                </a:lnTo>
                <a:close/>
              </a:path>
            </a:pathLst>
          </a:cu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23;p30">
            <a:extLst>
              <a:ext uri="{FF2B5EF4-FFF2-40B4-BE49-F238E27FC236}">
                <a16:creationId xmlns:a16="http://schemas.microsoft.com/office/drawing/2014/main" id="{C6551189-3A5F-40C0-9ABB-794D76C852FB}"/>
              </a:ext>
            </a:extLst>
          </p:cNvPr>
          <p:cNvSpPr txBox="1"/>
          <p:nvPr/>
        </p:nvSpPr>
        <p:spPr>
          <a:xfrm>
            <a:off x="1258626" y="5464733"/>
            <a:ext cx="7619135" cy="33777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a:solidFill>
                  <a:srgbClr val="252525"/>
                </a:solidFill>
                <a:latin typeface="+mj-lt"/>
                <a:ea typeface="Roboto"/>
                <a:cs typeface="Roboto"/>
                <a:sym typeface="Roboto"/>
              </a:rPr>
              <a:t>Kalite Komisyonu 2021 yılında; 12’si paydaş katılımlı olmak üzere toplam 44 toplantı, 32 birim ziyareti gerçekleştirmiştir.</a:t>
            </a:r>
          </a:p>
        </p:txBody>
      </p:sp>
      <p:pic>
        <p:nvPicPr>
          <p:cNvPr id="50" name="Grafik 49" descr="Çevrimiçi toplantı düz dolguyla">
            <a:extLst>
              <a:ext uri="{FF2B5EF4-FFF2-40B4-BE49-F238E27FC236}">
                <a16:creationId xmlns:a16="http://schemas.microsoft.com/office/drawing/2014/main" id="{EB857A3A-AFA0-4E4F-83C5-471B2FC0639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191979" y="2093053"/>
            <a:ext cx="914400" cy="914400"/>
          </a:xfrm>
          <a:prstGeom prst="rect">
            <a:avLst/>
          </a:prstGeom>
        </p:spPr>
      </p:pic>
    </p:spTree>
    <p:extLst>
      <p:ext uri="{BB962C8B-B14F-4D97-AF65-F5344CB8AC3E}">
        <p14:creationId xmlns:p14="http://schemas.microsoft.com/office/powerpoint/2010/main" val="409712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56442" y="1958595"/>
            <a:ext cx="10079115" cy="2387600"/>
          </a:xfrm>
        </p:spPr>
        <p:txBody>
          <a:bodyPr/>
          <a:lstStyle/>
          <a:p>
            <a:r>
              <a:rPr lang="tr-TR" sz="7200" b="0" dirty="0">
                <a:solidFill>
                  <a:srgbClr val="164175"/>
                </a:solidFill>
              </a:rPr>
              <a:t>KALİTE KOMİSYONU </a:t>
            </a:r>
            <a:r>
              <a:rPr lang="tr-TR" dirty="0">
                <a:solidFill>
                  <a:srgbClr val="164175"/>
                </a:solidFill>
              </a:rPr>
              <a:t/>
            </a:r>
            <a:br>
              <a:rPr lang="tr-TR" dirty="0">
                <a:solidFill>
                  <a:srgbClr val="164175"/>
                </a:solidFill>
              </a:rPr>
            </a:br>
            <a:r>
              <a:rPr lang="tr-TR" sz="6200" dirty="0">
                <a:solidFill>
                  <a:srgbClr val="164175"/>
                </a:solidFill>
              </a:rPr>
              <a:t>2021 YILI FAALİYETLER</a:t>
            </a:r>
            <a:r>
              <a:rPr lang="tr-TR" dirty="0">
                <a:solidFill>
                  <a:srgbClr val="164175"/>
                </a:solidFill>
              </a:rPr>
              <a:t>İ </a:t>
            </a:r>
          </a:p>
        </p:txBody>
      </p:sp>
      <p:sp>
        <p:nvSpPr>
          <p:cNvPr id="3" name="Alt Başlık 2"/>
          <p:cNvSpPr>
            <a:spLocks noGrp="1"/>
          </p:cNvSpPr>
          <p:nvPr>
            <p:ph type="subTitle" idx="1"/>
          </p:nvPr>
        </p:nvSpPr>
        <p:spPr>
          <a:xfrm>
            <a:off x="1524000" y="4346469"/>
            <a:ext cx="9144000" cy="1655762"/>
          </a:xfrm>
        </p:spPr>
        <p:txBody>
          <a:bodyPr/>
          <a:lstStyle/>
          <a:p>
            <a:r>
              <a:rPr lang="tr-TR" spc="600"/>
              <a:t>GAZİ ÜNİVERSİTESİ KALİTE KOMİSYONU</a:t>
            </a:r>
          </a:p>
        </p:txBody>
      </p:sp>
      <p:pic>
        <p:nvPicPr>
          <p:cNvPr id="6" name="Resim 5">
            <a:extLst>
              <a:ext uri="{FF2B5EF4-FFF2-40B4-BE49-F238E27FC236}">
                <a16:creationId xmlns:a16="http://schemas.microsoft.com/office/drawing/2014/main" id="{299E75BF-D09F-4036-AC24-DA2A3472CE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5506" y="302559"/>
            <a:ext cx="1420988" cy="1958595"/>
          </a:xfrm>
          <a:prstGeom prst="rect">
            <a:avLst/>
          </a:prstGeom>
        </p:spPr>
      </p:pic>
    </p:spTree>
    <p:extLst>
      <p:ext uri="{BB962C8B-B14F-4D97-AF65-F5344CB8AC3E}">
        <p14:creationId xmlns:p14="http://schemas.microsoft.com/office/powerpoint/2010/main" val="268765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65644AF2-E549-4CDA-9AE0-78859F48EF6F}"/>
              </a:ext>
            </a:extLst>
          </p:cNvPr>
          <p:cNvSpPr txBox="1"/>
          <p:nvPr/>
        </p:nvSpPr>
        <p:spPr>
          <a:xfrm>
            <a:off x="290619" y="2845572"/>
            <a:ext cx="6096000" cy="923330"/>
          </a:xfrm>
          <a:prstGeom prst="rect">
            <a:avLst/>
          </a:prstGeom>
          <a:noFill/>
        </p:spPr>
        <p:txBody>
          <a:bodyPr wrap="square" rtlCol="0" anchor="ctr">
            <a:spAutoFit/>
          </a:bodyPr>
          <a:lstStyle/>
          <a:p>
            <a:pPr algn="r"/>
            <a:r>
              <a:rPr lang="en-US" altLang="ko-KR" sz="5400" dirty="0" err="1">
                <a:solidFill>
                  <a:srgbClr val="284D70"/>
                </a:solidFill>
                <a:latin typeface="Bahnschrift" panose="020B0502040204020203" pitchFamily="34" charset="0"/>
                <a:cs typeface="Arial" pitchFamily="34" charset="0"/>
              </a:rPr>
              <a:t>Değerlendirme</a:t>
            </a:r>
            <a:endParaRPr lang="ko-KR" altLang="en-US" sz="5400" dirty="0">
              <a:solidFill>
                <a:srgbClr val="284D70"/>
              </a:solidFill>
              <a:latin typeface="Bahnschrift" panose="020B0502040204020203" pitchFamily="34" charset="0"/>
              <a:cs typeface="Arial" pitchFamily="34" charset="0"/>
            </a:endParaRPr>
          </a:p>
        </p:txBody>
      </p:sp>
      <p:sp>
        <p:nvSpPr>
          <p:cNvPr id="7" name="Freeform: Shape 5">
            <a:extLst>
              <a:ext uri="{FF2B5EF4-FFF2-40B4-BE49-F238E27FC236}">
                <a16:creationId xmlns:a16="http://schemas.microsoft.com/office/drawing/2014/main" id="{E85DF964-9708-4C23-A043-D110BF396499}"/>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171152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25563"/>
          </a:xfrm>
        </p:spPr>
        <p:txBody>
          <a:bodyPr/>
          <a:lstStyle/>
          <a:p>
            <a:r>
              <a:rPr lang="tr-TR" dirty="0"/>
              <a:t>Değerlendirme /</a:t>
            </a:r>
            <a:r>
              <a:rPr lang="tr-TR" sz="3200" dirty="0"/>
              <a:t>İç Değerlendirme Raporu Hazırlık Süreci</a:t>
            </a:r>
            <a:endParaRPr lang="tr-TR" dirty="0"/>
          </a:p>
        </p:txBody>
      </p:sp>
      <p:grpSp>
        <p:nvGrpSpPr>
          <p:cNvPr id="29" name="Grup 28">
            <a:extLst>
              <a:ext uri="{FF2B5EF4-FFF2-40B4-BE49-F238E27FC236}">
                <a16:creationId xmlns:a16="http://schemas.microsoft.com/office/drawing/2014/main" id="{188EADCE-3206-4096-AC2A-3D917CEF243E}"/>
              </a:ext>
            </a:extLst>
          </p:cNvPr>
          <p:cNvGrpSpPr/>
          <p:nvPr/>
        </p:nvGrpSpPr>
        <p:grpSpPr>
          <a:xfrm>
            <a:off x="1258530" y="2128854"/>
            <a:ext cx="2631835" cy="2436103"/>
            <a:chOff x="2253673" y="2214274"/>
            <a:chExt cx="3179329" cy="2967326"/>
          </a:xfrm>
        </p:grpSpPr>
        <p:sp>
          <p:nvSpPr>
            <p:cNvPr id="30" name="Oval 29">
              <a:extLst>
                <a:ext uri="{FF2B5EF4-FFF2-40B4-BE49-F238E27FC236}">
                  <a16:creationId xmlns:a16="http://schemas.microsoft.com/office/drawing/2014/main" id="{74498C82-DCA7-426A-B83C-2E0234E8837E}"/>
                </a:ext>
              </a:extLst>
            </p:cNvPr>
            <p:cNvSpPr/>
            <p:nvPr/>
          </p:nvSpPr>
          <p:spPr>
            <a:xfrm>
              <a:off x="2253673" y="2419927"/>
              <a:ext cx="2890982" cy="2761673"/>
            </a:xfrm>
            <a:prstGeom prst="ellipse">
              <a:avLst/>
            </a:prstGeom>
            <a:noFill/>
            <a:ln w="155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Dikdörtgen 30">
              <a:extLst>
                <a:ext uri="{FF2B5EF4-FFF2-40B4-BE49-F238E27FC236}">
                  <a16:creationId xmlns:a16="http://schemas.microsoft.com/office/drawing/2014/main" id="{40FD0CD4-73B3-4ABD-A155-8DB78AE10E42}"/>
                </a:ext>
              </a:extLst>
            </p:cNvPr>
            <p:cNvSpPr/>
            <p:nvPr/>
          </p:nvSpPr>
          <p:spPr>
            <a:xfrm>
              <a:off x="2771775" y="2214274"/>
              <a:ext cx="2661227" cy="2047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Oval 31">
              <a:extLst>
                <a:ext uri="{FF2B5EF4-FFF2-40B4-BE49-F238E27FC236}">
                  <a16:creationId xmlns:a16="http://schemas.microsoft.com/office/drawing/2014/main" id="{9101E5D9-E959-40F4-A177-54A157A524B0}"/>
                </a:ext>
              </a:extLst>
            </p:cNvPr>
            <p:cNvSpPr/>
            <p:nvPr/>
          </p:nvSpPr>
          <p:spPr>
            <a:xfrm>
              <a:off x="2368550" y="2533938"/>
              <a:ext cx="2661227" cy="2533650"/>
            </a:xfrm>
            <a:prstGeom prst="ellipse">
              <a:avLst/>
            </a:prstGeom>
            <a:noFill/>
            <a:ln w="155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33" name="Metin kutusu 32">
            <a:extLst>
              <a:ext uri="{FF2B5EF4-FFF2-40B4-BE49-F238E27FC236}">
                <a16:creationId xmlns:a16="http://schemas.microsoft.com/office/drawing/2014/main" id="{C0FE51EC-F1DF-4574-A4D0-948ED8BF25B7}"/>
              </a:ext>
            </a:extLst>
          </p:cNvPr>
          <p:cNvSpPr txBox="1"/>
          <p:nvPr/>
        </p:nvSpPr>
        <p:spPr>
          <a:xfrm>
            <a:off x="1599563" y="2949187"/>
            <a:ext cx="1711076" cy="954107"/>
          </a:xfrm>
          <a:prstGeom prst="rect">
            <a:avLst/>
          </a:prstGeom>
          <a:noFill/>
        </p:spPr>
        <p:txBody>
          <a:bodyPr wrap="square" rtlCol="0">
            <a:spAutoFit/>
          </a:bodyPr>
          <a:lstStyle/>
          <a:p>
            <a:pPr algn="ctr"/>
            <a:r>
              <a:rPr lang="tr-TR" sz="1400"/>
              <a:t>Gazi Üniversitesi Kurum İç Değerlendirme Raporu (KİDR)</a:t>
            </a:r>
          </a:p>
        </p:txBody>
      </p:sp>
      <p:sp>
        <p:nvSpPr>
          <p:cNvPr id="48" name="Metin kutusu 47">
            <a:extLst>
              <a:ext uri="{FF2B5EF4-FFF2-40B4-BE49-F238E27FC236}">
                <a16:creationId xmlns:a16="http://schemas.microsoft.com/office/drawing/2014/main" id="{F30A7554-3B8F-4921-BB12-0DD759E157B2}"/>
              </a:ext>
            </a:extLst>
          </p:cNvPr>
          <p:cNvSpPr txBox="1"/>
          <p:nvPr/>
        </p:nvSpPr>
        <p:spPr>
          <a:xfrm>
            <a:off x="4443535" y="1690688"/>
            <a:ext cx="6094520" cy="738664"/>
          </a:xfrm>
          <a:prstGeom prst="rect">
            <a:avLst/>
          </a:prstGeom>
          <a:noFill/>
          <a:ln>
            <a:solidFill>
              <a:srgbClr val="164175"/>
            </a:solidFill>
          </a:ln>
        </p:spPr>
        <p:txBody>
          <a:bodyPr wrap="square" rtlCol="0">
            <a:spAutoFit/>
          </a:bodyPr>
          <a:lstStyle/>
          <a:p>
            <a:r>
              <a:rPr lang="tr-TR" sz="1400" dirty="0" smtClean="0"/>
              <a:t>Üniversitemiz Kurum İç Değerlendirme Raporu (KİDR), Birim </a:t>
            </a:r>
            <a:r>
              <a:rPr lang="tr-TR" sz="1400" dirty="0"/>
              <a:t>İç Değerlendirme Raporları (BİDR) ile önceki dönem </a:t>
            </a:r>
            <a:r>
              <a:rPr lang="tr-TR" sz="1400" dirty="0" smtClean="0"/>
              <a:t>dış </a:t>
            </a:r>
            <a:r>
              <a:rPr lang="tr-TR" sz="1400" dirty="0"/>
              <a:t>değerlendirme raporları çerçevesinde her yıl Kalite Komisyonumuz tarafından hazırlanmaktadır.</a:t>
            </a:r>
          </a:p>
        </p:txBody>
      </p:sp>
      <p:sp>
        <p:nvSpPr>
          <p:cNvPr id="14" name="Metin kutusu 13">
            <a:extLst>
              <a:ext uri="{FF2B5EF4-FFF2-40B4-BE49-F238E27FC236}">
                <a16:creationId xmlns:a16="http://schemas.microsoft.com/office/drawing/2014/main" id="{9E8D380E-ED2E-42DE-B52A-F6F98794B676}"/>
              </a:ext>
            </a:extLst>
          </p:cNvPr>
          <p:cNvSpPr txBox="1"/>
          <p:nvPr/>
        </p:nvSpPr>
        <p:spPr>
          <a:xfrm>
            <a:off x="4443535" y="2708272"/>
            <a:ext cx="6094520" cy="523220"/>
          </a:xfrm>
          <a:prstGeom prst="rect">
            <a:avLst/>
          </a:prstGeom>
          <a:noFill/>
          <a:ln>
            <a:solidFill>
              <a:srgbClr val="164175"/>
            </a:solidFill>
          </a:ln>
        </p:spPr>
        <p:txBody>
          <a:bodyPr wrap="square">
            <a:spAutoFit/>
          </a:bodyPr>
          <a:lstStyle/>
          <a:p>
            <a:r>
              <a:rPr lang="tr-TR" sz="1400" dirty="0" smtClean="0"/>
              <a:t>KİDR, Yükseköğretim </a:t>
            </a:r>
            <a:r>
              <a:rPr lang="tr-TR" sz="1400" dirty="0"/>
              <a:t>Durum Raporunda değerlendirilmek üzere Yükseköğretim Kalite Kuruluna sunulmaktadır. </a:t>
            </a:r>
          </a:p>
        </p:txBody>
      </p:sp>
      <p:sp>
        <p:nvSpPr>
          <p:cNvPr id="16" name="Metin kutusu 15">
            <a:extLst>
              <a:ext uri="{FF2B5EF4-FFF2-40B4-BE49-F238E27FC236}">
                <a16:creationId xmlns:a16="http://schemas.microsoft.com/office/drawing/2014/main" id="{79FD6E08-7CD1-4A8A-BBFC-886481E971C5}"/>
              </a:ext>
            </a:extLst>
          </p:cNvPr>
          <p:cNvSpPr txBox="1"/>
          <p:nvPr/>
        </p:nvSpPr>
        <p:spPr>
          <a:xfrm>
            <a:off x="4443535" y="3743193"/>
            <a:ext cx="6094520" cy="523220"/>
          </a:xfrm>
          <a:prstGeom prst="rect">
            <a:avLst/>
          </a:prstGeom>
          <a:noFill/>
          <a:ln>
            <a:solidFill>
              <a:srgbClr val="164175"/>
            </a:solidFill>
          </a:ln>
        </p:spPr>
        <p:txBody>
          <a:bodyPr wrap="square">
            <a:spAutoFit/>
          </a:bodyPr>
          <a:lstStyle/>
          <a:p>
            <a:r>
              <a:rPr lang="tr-TR" sz="1400" dirty="0" smtClean="0"/>
              <a:t>KİDR, </a:t>
            </a:r>
            <a:r>
              <a:rPr lang="tr-TR" sz="1400" dirty="0"/>
              <a:t>güçlü ve gelişmeye açık yönlerimizi tespit etme imkanı sağlayarak sürekli iyileştirme çalışmalarımıza yön vermektedir. </a:t>
            </a:r>
          </a:p>
        </p:txBody>
      </p:sp>
      <p:sp>
        <p:nvSpPr>
          <p:cNvPr id="18" name="Metin kutusu 17">
            <a:extLst>
              <a:ext uri="{FF2B5EF4-FFF2-40B4-BE49-F238E27FC236}">
                <a16:creationId xmlns:a16="http://schemas.microsoft.com/office/drawing/2014/main" id="{1E379C6F-B3D8-406F-856C-5D6F16DEE04F}"/>
              </a:ext>
            </a:extLst>
          </p:cNvPr>
          <p:cNvSpPr txBox="1"/>
          <p:nvPr/>
        </p:nvSpPr>
        <p:spPr>
          <a:xfrm>
            <a:off x="4443535" y="4756164"/>
            <a:ext cx="6094520" cy="523220"/>
          </a:xfrm>
          <a:prstGeom prst="rect">
            <a:avLst/>
          </a:prstGeom>
          <a:noFill/>
          <a:ln>
            <a:solidFill>
              <a:srgbClr val="164175"/>
            </a:solidFill>
          </a:ln>
        </p:spPr>
        <p:txBody>
          <a:bodyPr wrap="square">
            <a:spAutoFit/>
          </a:bodyPr>
          <a:lstStyle/>
          <a:p>
            <a:r>
              <a:rPr lang="tr-TR" sz="1400" dirty="0"/>
              <a:t>Paydaşlarımızın katkıları ile hazırlanmakta ve </a:t>
            </a:r>
            <a:r>
              <a:rPr lang="tr-TR" sz="1400" dirty="0" smtClean="0"/>
              <a:t>Üniversitemizin </a:t>
            </a:r>
            <a:r>
              <a:rPr lang="tr-TR" sz="1400" dirty="0"/>
              <a:t>tüm birimlerinden gelen bilgi, belge ve kanıtlarla desteklenmektedir. </a:t>
            </a:r>
          </a:p>
        </p:txBody>
      </p:sp>
    </p:spTree>
    <p:extLst>
      <p:ext uri="{BB962C8B-B14F-4D97-AF65-F5344CB8AC3E}">
        <p14:creationId xmlns:p14="http://schemas.microsoft.com/office/powerpoint/2010/main" val="296604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BD9499-10E4-43D1-9918-B44B9EE6E04E}"/>
              </a:ext>
            </a:extLst>
          </p:cNvPr>
          <p:cNvSpPr>
            <a:spLocks noGrp="1"/>
          </p:cNvSpPr>
          <p:nvPr>
            <p:ph type="title"/>
          </p:nvPr>
        </p:nvSpPr>
        <p:spPr/>
        <p:txBody>
          <a:bodyPr/>
          <a:lstStyle/>
          <a:p>
            <a:r>
              <a:rPr lang="tr-TR" dirty="0"/>
              <a:t>Değerlendirme /</a:t>
            </a:r>
            <a:r>
              <a:rPr lang="tr-TR" sz="3200" dirty="0"/>
              <a:t>2020 Yılı İç Değerlendirme Raporu Hazırlıkları</a:t>
            </a:r>
            <a:endParaRPr lang="tr-TR" sz="3600" dirty="0"/>
          </a:p>
        </p:txBody>
      </p:sp>
      <p:grpSp>
        <p:nvGrpSpPr>
          <p:cNvPr id="13" name="Group 12"/>
          <p:cNvGrpSpPr/>
          <p:nvPr/>
        </p:nvGrpSpPr>
        <p:grpSpPr>
          <a:xfrm>
            <a:off x="1029317" y="1771049"/>
            <a:ext cx="10694254" cy="4052945"/>
            <a:chOff x="1029317" y="1771049"/>
            <a:chExt cx="10694254" cy="4052945"/>
          </a:xfrm>
        </p:grpSpPr>
        <p:sp>
          <p:nvSpPr>
            <p:cNvPr id="14" name="Notched Right Arrow 13"/>
            <p:cNvSpPr/>
            <p:nvPr/>
          </p:nvSpPr>
          <p:spPr>
            <a:xfrm>
              <a:off x="1029317" y="2687466"/>
              <a:ext cx="10694254" cy="1221890"/>
            </a:xfrm>
            <a:prstGeom prst="notchedRightArrow">
              <a:avLst/>
            </a:prstGeom>
            <a:solidFill>
              <a:schemeClr val="accent3">
                <a:alpha val="49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sp>
        <p:sp>
          <p:nvSpPr>
            <p:cNvPr id="15" name="Freeform 14"/>
            <p:cNvSpPr/>
            <p:nvPr/>
          </p:nvSpPr>
          <p:spPr>
            <a:xfrm>
              <a:off x="1034134" y="1771049"/>
              <a:ext cx="2316914" cy="1221890"/>
            </a:xfrm>
            <a:custGeom>
              <a:avLst/>
              <a:gdLst>
                <a:gd name="connsiteX0" fmla="*/ 0 w 2316914"/>
                <a:gd name="connsiteY0" fmla="*/ 0 h 1221890"/>
                <a:gd name="connsiteX1" fmla="*/ 2316914 w 2316914"/>
                <a:gd name="connsiteY1" fmla="*/ 0 h 1221890"/>
                <a:gd name="connsiteX2" fmla="*/ 2316914 w 2316914"/>
                <a:gd name="connsiteY2" fmla="*/ 1221890 h 1221890"/>
                <a:gd name="connsiteX3" fmla="*/ 0 w 2316914"/>
                <a:gd name="connsiteY3" fmla="*/ 1221890 h 1221890"/>
                <a:gd name="connsiteX4" fmla="*/ 0 w 2316914"/>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914" h="1221890">
                  <a:moveTo>
                    <a:pt x="0" y="0"/>
                  </a:moveTo>
                  <a:lnTo>
                    <a:pt x="2316914" y="0"/>
                  </a:lnTo>
                  <a:lnTo>
                    <a:pt x="2316914"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tr-TR" sz="1200" kern="1200" dirty="0"/>
                <a:t>Üniversitemiz Kurum Koordinatörleri, Daire Başkanları, Birim Kalite Ekip Başkanları ve Kurul Komisyon Sekretaryaları ile toplantılar düzenlenmiştir.</a:t>
              </a:r>
            </a:p>
          </p:txBody>
        </p:sp>
        <p:sp>
          <p:nvSpPr>
            <p:cNvPr id="16" name="Oval 15"/>
            <p:cNvSpPr/>
            <p:nvPr/>
          </p:nvSpPr>
          <p:spPr>
            <a:xfrm>
              <a:off x="2039855" y="3145675"/>
              <a:ext cx="305472" cy="305472"/>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7" name="Freeform 16"/>
            <p:cNvSpPr/>
            <p:nvPr/>
          </p:nvSpPr>
          <p:spPr>
            <a:xfrm>
              <a:off x="3466894" y="3603884"/>
              <a:ext cx="2316914" cy="1221890"/>
            </a:xfrm>
            <a:custGeom>
              <a:avLst/>
              <a:gdLst>
                <a:gd name="connsiteX0" fmla="*/ 0 w 2316914"/>
                <a:gd name="connsiteY0" fmla="*/ 0 h 1221890"/>
                <a:gd name="connsiteX1" fmla="*/ 2316914 w 2316914"/>
                <a:gd name="connsiteY1" fmla="*/ 0 h 1221890"/>
                <a:gd name="connsiteX2" fmla="*/ 2316914 w 2316914"/>
                <a:gd name="connsiteY2" fmla="*/ 1221890 h 1221890"/>
                <a:gd name="connsiteX3" fmla="*/ 0 w 2316914"/>
                <a:gd name="connsiteY3" fmla="*/ 1221890 h 1221890"/>
                <a:gd name="connsiteX4" fmla="*/ 0 w 2316914"/>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914" h="1221890">
                  <a:moveTo>
                    <a:pt x="0" y="0"/>
                  </a:moveTo>
                  <a:lnTo>
                    <a:pt x="2316914" y="0"/>
                  </a:lnTo>
                  <a:lnTo>
                    <a:pt x="2316914"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tr-TR" sz="1200" kern="1200" dirty="0"/>
                <a:t>Ocak-Şubat </a:t>
              </a:r>
              <a:r>
                <a:rPr lang="tr-TR" sz="1200" kern="1200" dirty="0" smtClean="0"/>
                <a:t>2021’de </a:t>
              </a:r>
              <a:r>
                <a:rPr lang="tr-TR" sz="1200" kern="1200" dirty="0"/>
                <a:t>13 Akademik Birimimize ziyaret düzenlenmiş ve bilgilendirmeler yapılmıştır.</a:t>
              </a:r>
            </a:p>
          </p:txBody>
        </p:sp>
        <p:sp>
          <p:nvSpPr>
            <p:cNvPr id="18" name="Oval 17"/>
            <p:cNvSpPr/>
            <p:nvPr/>
          </p:nvSpPr>
          <p:spPr>
            <a:xfrm>
              <a:off x="4472615" y="3145675"/>
              <a:ext cx="305472" cy="305472"/>
            </a:xfrm>
            <a:prstGeom prst="ellipse">
              <a:avLst/>
            </a:prstGeom>
          </p:spPr>
          <p:style>
            <a:lnRef idx="2">
              <a:schemeClr val="lt1">
                <a:hueOff val="0"/>
                <a:satOff val="0"/>
                <a:lumOff val="0"/>
                <a:alphaOff val="0"/>
              </a:schemeClr>
            </a:lnRef>
            <a:fillRef idx="1">
              <a:schemeClr val="accent4">
                <a:hueOff val="-571422"/>
                <a:satOff val="4840"/>
                <a:lumOff val="-2091"/>
                <a:alphaOff val="0"/>
              </a:schemeClr>
            </a:fillRef>
            <a:effectRef idx="0">
              <a:schemeClr val="accent4">
                <a:hueOff val="-571422"/>
                <a:satOff val="4840"/>
                <a:lumOff val="-2091"/>
                <a:alphaOff val="0"/>
              </a:schemeClr>
            </a:effectRef>
            <a:fontRef idx="minor">
              <a:schemeClr val="lt1"/>
            </a:fontRef>
          </p:style>
        </p:sp>
        <p:sp>
          <p:nvSpPr>
            <p:cNvPr id="19" name="Freeform 18"/>
            <p:cNvSpPr/>
            <p:nvPr/>
          </p:nvSpPr>
          <p:spPr>
            <a:xfrm>
              <a:off x="5899654" y="1771049"/>
              <a:ext cx="2316914" cy="1221890"/>
            </a:xfrm>
            <a:custGeom>
              <a:avLst/>
              <a:gdLst>
                <a:gd name="connsiteX0" fmla="*/ 0 w 2316914"/>
                <a:gd name="connsiteY0" fmla="*/ 0 h 1221890"/>
                <a:gd name="connsiteX1" fmla="*/ 2316914 w 2316914"/>
                <a:gd name="connsiteY1" fmla="*/ 0 h 1221890"/>
                <a:gd name="connsiteX2" fmla="*/ 2316914 w 2316914"/>
                <a:gd name="connsiteY2" fmla="*/ 1221890 h 1221890"/>
                <a:gd name="connsiteX3" fmla="*/ 0 w 2316914"/>
                <a:gd name="connsiteY3" fmla="*/ 1221890 h 1221890"/>
                <a:gd name="connsiteX4" fmla="*/ 0 w 2316914"/>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914" h="1221890">
                  <a:moveTo>
                    <a:pt x="0" y="0"/>
                  </a:moveTo>
                  <a:lnTo>
                    <a:pt x="2316914" y="0"/>
                  </a:lnTo>
                  <a:lnTo>
                    <a:pt x="2316914"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tr-TR" sz="1200" kern="1200" dirty="0"/>
                <a:t>Üniversitemiz Senatosu, Yönetim Kurulu ve Kurumumuz bünyesindeki kurul ve komisyonlarca alınan kararların bilgi amaçlı Komisyonumuz ile paylaşılması talep edilmiştir.</a:t>
              </a:r>
            </a:p>
          </p:txBody>
        </p:sp>
        <p:sp>
          <p:nvSpPr>
            <p:cNvPr id="20" name="Oval 19"/>
            <p:cNvSpPr/>
            <p:nvPr/>
          </p:nvSpPr>
          <p:spPr>
            <a:xfrm>
              <a:off x="6905375" y="3145675"/>
              <a:ext cx="305472" cy="305472"/>
            </a:xfrm>
            <a:prstGeom prst="ellipse">
              <a:avLst/>
            </a:prstGeom>
          </p:spPr>
          <p:style>
            <a:lnRef idx="2">
              <a:schemeClr val="lt1">
                <a:hueOff val="0"/>
                <a:satOff val="0"/>
                <a:lumOff val="0"/>
                <a:alphaOff val="0"/>
              </a:schemeClr>
            </a:lnRef>
            <a:fillRef idx="1">
              <a:schemeClr val="accent4">
                <a:hueOff val="-1142844"/>
                <a:satOff val="9680"/>
                <a:lumOff val="-4183"/>
                <a:alphaOff val="0"/>
              </a:schemeClr>
            </a:fillRef>
            <a:effectRef idx="0">
              <a:schemeClr val="accent4">
                <a:hueOff val="-1142844"/>
                <a:satOff val="9680"/>
                <a:lumOff val="-4183"/>
                <a:alphaOff val="0"/>
              </a:schemeClr>
            </a:effectRef>
            <a:fontRef idx="minor">
              <a:schemeClr val="lt1"/>
            </a:fontRef>
          </p:style>
        </p:sp>
        <p:sp>
          <p:nvSpPr>
            <p:cNvPr id="21" name="Freeform 20"/>
            <p:cNvSpPr/>
            <p:nvPr/>
          </p:nvSpPr>
          <p:spPr>
            <a:xfrm>
              <a:off x="7380634" y="4602104"/>
              <a:ext cx="2316914" cy="1221890"/>
            </a:xfrm>
            <a:custGeom>
              <a:avLst/>
              <a:gdLst>
                <a:gd name="connsiteX0" fmla="*/ 0 w 2316914"/>
                <a:gd name="connsiteY0" fmla="*/ 0 h 1221890"/>
                <a:gd name="connsiteX1" fmla="*/ 2316914 w 2316914"/>
                <a:gd name="connsiteY1" fmla="*/ 0 h 1221890"/>
                <a:gd name="connsiteX2" fmla="*/ 2316914 w 2316914"/>
                <a:gd name="connsiteY2" fmla="*/ 1221890 h 1221890"/>
                <a:gd name="connsiteX3" fmla="*/ 0 w 2316914"/>
                <a:gd name="connsiteY3" fmla="*/ 1221890 h 1221890"/>
                <a:gd name="connsiteX4" fmla="*/ 0 w 2316914"/>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6914" h="1221890">
                  <a:moveTo>
                    <a:pt x="0" y="0"/>
                  </a:moveTo>
                  <a:lnTo>
                    <a:pt x="2316914" y="0"/>
                  </a:lnTo>
                  <a:lnTo>
                    <a:pt x="2316914"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tr-TR" sz="1200" kern="1200" dirty="0"/>
                <a:t>Çalışmaların sistemli bir şekilde yürütülebilmesi amacıyla Birim Kalite Ekipleri güncellenmiştir. </a:t>
              </a:r>
            </a:p>
          </p:txBody>
        </p:sp>
        <p:sp>
          <p:nvSpPr>
            <p:cNvPr id="22" name="Oval 21"/>
            <p:cNvSpPr/>
            <p:nvPr/>
          </p:nvSpPr>
          <p:spPr>
            <a:xfrm>
              <a:off x="9338135" y="3145675"/>
              <a:ext cx="305472" cy="305472"/>
            </a:xfrm>
            <a:prstGeom prst="ellipse">
              <a:avLst/>
            </a:prstGeom>
          </p:spPr>
          <p:style>
            <a:lnRef idx="2">
              <a:schemeClr val="lt1">
                <a:hueOff val="0"/>
                <a:satOff val="0"/>
                <a:lumOff val="0"/>
                <a:alphaOff val="0"/>
              </a:schemeClr>
            </a:lnRef>
            <a:fillRef idx="1">
              <a:schemeClr val="accent4">
                <a:hueOff val="-1714266"/>
                <a:satOff val="14520"/>
                <a:lumOff val="-6274"/>
                <a:alphaOff val="0"/>
              </a:schemeClr>
            </a:fillRef>
            <a:effectRef idx="0">
              <a:schemeClr val="accent4">
                <a:hueOff val="-1714266"/>
                <a:satOff val="14520"/>
                <a:lumOff val="-6274"/>
                <a:alphaOff val="0"/>
              </a:schemeClr>
            </a:effectRef>
            <a:fontRef idx="minor">
              <a:schemeClr val="lt1"/>
            </a:fontRef>
          </p:style>
        </p:sp>
      </p:grpSp>
      <p:grpSp>
        <p:nvGrpSpPr>
          <p:cNvPr id="3" name="Group 2"/>
          <p:cNvGrpSpPr/>
          <p:nvPr/>
        </p:nvGrpSpPr>
        <p:grpSpPr>
          <a:xfrm>
            <a:off x="1763457" y="3177604"/>
            <a:ext cx="9046011" cy="3933246"/>
            <a:chOff x="1763457" y="3177604"/>
            <a:chExt cx="9046011" cy="3933246"/>
          </a:xfrm>
        </p:grpSpPr>
        <p:sp>
          <p:nvSpPr>
            <p:cNvPr id="6" name="Notched Right Arrow 5"/>
            <p:cNvSpPr/>
            <p:nvPr/>
          </p:nvSpPr>
          <p:spPr>
            <a:xfrm>
              <a:off x="1763457" y="4972542"/>
              <a:ext cx="8939831" cy="1221890"/>
            </a:xfrm>
            <a:prstGeom prst="notchedRightArrow">
              <a:avLst/>
            </a:prstGeom>
            <a:solidFill>
              <a:schemeClr val="accent3">
                <a:alpha val="50000"/>
              </a:scheme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sp>
        <p:sp>
          <p:nvSpPr>
            <p:cNvPr id="7" name="Freeform 6"/>
            <p:cNvSpPr/>
            <p:nvPr/>
          </p:nvSpPr>
          <p:spPr>
            <a:xfrm>
              <a:off x="1767385" y="4056125"/>
              <a:ext cx="2592900" cy="1221890"/>
            </a:xfrm>
            <a:custGeom>
              <a:avLst/>
              <a:gdLst>
                <a:gd name="connsiteX0" fmla="*/ 0 w 2592900"/>
                <a:gd name="connsiteY0" fmla="*/ 0 h 1221890"/>
                <a:gd name="connsiteX1" fmla="*/ 2592900 w 2592900"/>
                <a:gd name="connsiteY1" fmla="*/ 0 h 1221890"/>
                <a:gd name="connsiteX2" fmla="*/ 2592900 w 2592900"/>
                <a:gd name="connsiteY2" fmla="*/ 1221890 h 1221890"/>
                <a:gd name="connsiteX3" fmla="*/ 0 w 2592900"/>
                <a:gd name="connsiteY3" fmla="*/ 1221890 h 1221890"/>
                <a:gd name="connsiteX4" fmla="*/ 0 w 2592900"/>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900" h="1221890">
                  <a:moveTo>
                    <a:pt x="0" y="0"/>
                  </a:moveTo>
                  <a:lnTo>
                    <a:pt x="2592900" y="0"/>
                  </a:lnTo>
                  <a:lnTo>
                    <a:pt x="2592900"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tr-TR" sz="1200" kern="1200" dirty="0"/>
                <a:t>Birimlerde YÖKAK Rehberi çerçevesinde BİDR çalışmaları 5 Şubat tarihinde başlatılmıştır.</a:t>
              </a:r>
            </a:p>
          </p:txBody>
        </p:sp>
        <p:sp>
          <p:nvSpPr>
            <p:cNvPr id="8" name="Oval 7"/>
            <p:cNvSpPr/>
            <p:nvPr/>
          </p:nvSpPr>
          <p:spPr>
            <a:xfrm>
              <a:off x="2911099" y="5430751"/>
              <a:ext cx="305472" cy="305472"/>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Freeform 8"/>
            <p:cNvSpPr/>
            <p:nvPr/>
          </p:nvSpPr>
          <p:spPr>
            <a:xfrm>
              <a:off x="4489930" y="5888960"/>
              <a:ext cx="2592900" cy="1221890"/>
            </a:xfrm>
            <a:custGeom>
              <a:avLst/>
              <a:gdLst>
                <a:gd name="connsiteX0" fmla="*/ 0 w 2592900"/>
                <a:gd name="connsiteY0" fmla="*/ 0 h 1221890"/>
                <a:gd name="connsiteX1" fmla="*/ 2592900 w 2592900"/>
                <a:gd name="connsiteY1" fmla="*/ 0 h 1221890"/>
                <a:gd name="connsiteX2" fmla="*/ 2592900 w 2592900"/>
                <a:gd name="connsiteY2" fmla="*/ 1221890 h 1221890"/>
                <a:gd name="connsiteX3" fmla="*/ 0 w 2592900"/>
                <a:gd name="connsiteY3" fmla="*/ 1221890 h 1221890"/>
                <a:gd name="connsiteX4" fmla="*/ 0 w 2592900"/>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900" h="1221890">
                  <a:moveTo>
                    <a:pt x="0" y="0"/>
                  </a:moveTo>
                  <a:lnTo>
                    <a:pt x="2592900" y="0"/>
                  </a:lnTo>
                  <a:lnTo>
                    <a:pt x="2592900"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tr-TR" sz="1200" kern="1200" dirty="0"/>
                <a:t>26 Şubat tarihi itibarıyla raporların hazırlanarak birim internet sayfalarında yayımlanması istenmiştir.</a:t>
              </a:r>
            </a:p>
          </p:txBody>
        </p:sp>
        <p:sp>
          <p:nvSpPr>
            <p:cNvPr id="10" name="Oval 9"/>
            <p:cNvSpPr/>
            <p:nvPr/>
          </p:nvSpPr>
          <p:spPr>
            <a:xfrm>
              <a:off x="5633644" y="5430751"/>
              <a:ext cx="305472" cy="305472"/>
            </a:xfrm>
            <a:prstGeom prst="ellipse">
              <a:avLst/>
            </a:prstGeom>
          </p:spPr>
          <p:style>
            <a:lnRef idx="2">
              <a:schemeClr val="lt1">
                <a:hueOff val="0"/>
                <a:satOff val="0"/>
                <a:lumOff val="0"/>
                <a:alphaOff val="0"/>
              </a:schemeClr>
            </a:lnRef>
            <a:fillRef idx="1">
              <a:schemeClr val="accent5">
                <a:hueOff val="3005351"/>
                <a:satOff val="-13190"/>
                <a:lumOff val="3921"/>
                <a:alphaOff val="0"/>
              </a:schemeClr>
            </a:fillRef>
            <a:effectRef idx="0">
              <a:schemeClr val="accent5">
                <a:hueOff val="3005351"/>
                <a:satOff val="-13190"/>
                <a:lumOff val="3921"/>
                <a:alphaOff val="0"/>
              </a:schemeClr>
            </a:effectRef>
            <a:fontRef idx="minor">
              <a:schemeClr val="lt1"/>
            </a:fontRef>
          </p:style>
        </p:sp>
        <p:sp>
          <p:nvSpPr>
            <p:cNvPr id="11" name="Freeform 10"/>
            <p:cNvSpPr/>
            <p:nvPr/>
          </p:nvSpPr>
          <p:spPr>
            <a:xfrm>
              <a:off x="8216568" y="3177604"/>
              <a:ext cx="2592900" cy="1221890"/>
            </a:xfrm>
            <a:custGeom>
              <a:avLst/>
              <a:gdLst>
                <a:gd name="connsiteX0" fmla="*/ 0 w 2592900"/>
                <a:gd name="connsiteY0" fmla="*/ 0 h 1221890"/>
                <a:gd name="connsiteX1" fmla="*/ 2592900 w 2592900"/>
                <a:gd name="connsiteY1" fmla="*/ 0 h 1221890"/>
                <a:gd name="connsiteX2" fmla="*/ 2592900 w 2592900"/>
                <a:gd name="connsiteY2" fmla="*/ 1221890 h 1221890"/>
                <a:gd name="connsiteX3" fmla="*/ 0 w 2592900"/>
                <a:gd name="connsiteY3" fmla="*/ 1221890 h 1221890"/>
                <a:gd name="connsiteX4" fmla="*/ 0 w 2592900"/>
                <a:gd name="connsiteY4" fmla="*/ 0 h 1221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2900" h="1221890">
                  <a:moveTo>
                    <a:pt x="0" y="0"/>
                  </a:moveTo>
                  <a:lnTo>
                    <a:pt x="2592900" y="0"/>
                  </a:lnTo>
                  <a:lnTo>
                    <a:pt x="2592900" y="1221890"/>
                  </a:lnTo>
                  <a:lnTo>
                    <a:pt x="0" y="12218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tr-TR" sz="1200" kern="1200" dirty="0"/>
                <a:t>Birim İç Değerlendirme Raporları (BİDR)  Komisyon Çalışma Grupları tarafından incelenerek bir araya getirilmiştir.</a:t>
              </a:r>
            </a:p>
          </p:txBody>
        </p:sp>
        <p:sp>
          <p:nvSpPr>
            <p:cNvPr id="12" name="Oval 11"/>
            <p:cNvSpPr/>
            <p:nvPr/>
          </p:nvSpPr>
          <p:spPr>
            <a:xfrm>
              <a:off x="8356189" y="5430751"/>
              <a:ext cx="305472" cy="305472"/>
            </a:xfrm>
            <a:prstGeom prst="ellipse">
              <a:avLst/>
            </a:prstGeom>
          </p:spPr>
          <p:style>
            <a:lnRef idx="2">
              <a:schemeClr val="lt1">
                <a:hueOff val="0"/>
                <a:satOff val="0"/>
                <a:lumOff val="0"/>
                <a:alphaOff val="0"/>
              </a:schemeClr>
            </a:lnRef>
            <a:fillRef idx="1">
              <a:schemeClr val="accent5">
                <a:hueOff val="6010703"/>
                <a:satOff val="-26380"/>
                <a:lumOff val="7843"/>
                <a:alphaOff val="0"/>
              </a:schemeClr>
            </a:fillRef>
            <a:effectRef idx="0">
              <a:schemeClr val="accent5">
                <a:hueOff val="6010703"/>
                <a:satOff val="-26380"/>
                <a:lumOff val="7843"/>
                <a:alphaOff val="0"/>
              </a:schemeClr>
            </a:effectRef>
            <a:fontRef idx="minor">
              <a:schemeClr val="lt1"/>
            </a:fontRef>
          </p:style>
        </p:sp>
      </p:grpSp>
      <p:sp>
        <p:nvSpPr>
          <p:cNvPr id="42" name="Metin kutusu 41">
            <a:extLst>
              <a:ext uri="{FF2B5EF4-FFF2-40B4-BE49-F238E27FC236}">
                <a16:creationId xmlns:a16="http://schemas.microsoft.com/office/drawing/2014/main" id="{0593E045-F94B-4F26-85A6-8B9AE0EE1839}"/>
              </a:ext>
            </a:extLst>
          </p:cNvPr>
          <p:cNvSpPr txBox="1"/>
          <p:nvPr/>
        </p:nvSpPr>
        <p:spPr>
          <a:xfrm>
            <a:off x="10220861" y="3113745"/>
            <a:ext cx="1132939" cy="369332"/>
          </a:xfrm>
          <a:prstGeom prst="rect">
            <a:avLst/>
          </a:prstGeom>
          <a:noFill/>
        </p:spPr>
        <p:txBody>
          <a:bodyPr wrap="none" rtlCol="0">
            <a:spAutoFit/>
          </a:bodyPr>
          <a:lstStyle/>
          <a:p>
            <a:r>
              <a:rPr lang="tr-TR"/>
              <a:t>Üniversite</a:t>
            </a:r>
          </a:p>
        </p:txBody>
      </p:sp>
      <p:sp>
        <p:nvSpPr>
          <p:cNvPr id="43" name="Metin kutusu 42">
            <a:extLst>
              <a:ext uri="{FF2B5EF4-FFF2-40B4-BE49-F238E27FC236}">
                <a16:creationId xmlns:a16="http://schemas.microsoft.com/office/drawing/2014/main" id="{1650C1F8-7B37-4B94-9206-CCF523F080BB}"/>
              </a:ext>
            </a:extLst>
          </p:cNvPr>
          <p:cNvSpPr txBox="1"/>
          <p:nvPr/>
        </p:nvSpPr>
        <p:spPr>
          <a:xfrm>
            <a:off x="9469395" y="5398822"/>
            <a:ext cx="928459" cy="369332"/>
          </a:xfrm>
          <a:prstGeom prst="rect">
            <a:avLst/>
          </a:prstGeom>
          <a:noFill/>
        </p:spPr>
        <p:txBody>
          <a:bodyPr wrap="none" rtlCol="0">
            <a:spAutoFit/>
          </a:bodyPr>
          <a:lstStyle/>
          <a:p>
            <a:r>
              <a:rPr lang="tr-TR"/>
              <a:t>Birimler</a:t>
            </a:r>
          </a:p>
        </p:txBody>
      </p:sp>
    </p:spTree>
    <p:extLst>
      <p:ext uri="{BB962C8B-B14F-4D97-AF65-F5344CB8AC3E}">
        <p14:creationId xmlns:p14="http://schemas.microsoft.com/office/powerpoint/2010/main" val="121273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5E8126-1C01-4D53-B3EB-7E1FFF6C49EC}"/>
              </a:ext>
            </a:extLst>
          </p:cNvPr>
          <p:cNvSpPr>
            <a:spLocks noGrp="1"/>
          </p:cNvSpPr>
          <p:nvPr>
            <p:ph type="title"/>
          </p:nvPr>
        </p:nvSpPr>
        <p:spPr/>
        <p:txBody>
          <a:bodyPr>
            <a:normAutofit/>
          </a:bodyPr>
          <a:lstStyle/>
          <a:p>
            <a:r>
              <a:rPr lang="tr-TR" dirty="0"/>
              <a:t>Değerlendirme /</a:t>
            </a:r>
            <a:r>
              <a:rPr lang="tr-TR" sz="3200" dirty="0"/>
              <a:t>2020 Yılı İç Değerlendirme Raporu Hazırlıkları</a:t>
            </a:r>
            <a:endParaRPr lang="en-US" dirty="0"/>
          </a:p>
        </p:txBody>
      </p:sp>
      <p:sp>
        <p:nvSpPr>
          <p:cNvPr id="4" name="Rectangle 622">
            <a:extLst>
              <a:ext uri="{FF2B5EF4-FFF2-40B4-BE49-F238E27FC236}">
                <a16:creationId xmlns:a16="http://schemas.microsoft.com/office/drawing/2014/main" id="{1848B31C-86A4-4261-9BDA-2116CB0C0FA1}"/>
              </a:ext>
            </a:extLst>
          </p:cNvPr>
          <p:cNvSpPr>
            <a:spLocks noChangeArrowheads="1"/>
          </p:cNvSpPr>
          <p:nvPr/>
        </p:nvSpPr>
        <p:spPr bwMode="auto">
          <a:xfrm>
            <a:off x="6046731" y="2673437"/>
            <a:ext cx="1954312" cy="1953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182880" numCol="1" anchor="b" anchorCtr="0" compatLnSpc="1">
            <a:prstTxWarp prst="textNoShape">
              <a:avLst/>
            </a:prstTxWarp>
          </a:bodyPr>
          <a:lstStyle/>
          <a:p>
            <a:pPr algn="ctr"/>
            <a:r>
              <a:rPr lang="en-US" sz="2400" dirty="0" err="1">
                <a:solidFill>
                  <a:schemeClr val="bg1">
                    <a:lumMod val="75000"/>
                  </a:schemeClr>
                </a:solidFill>
              </a:rPr>
              <a:t>Eylül</a:t>
            </a:r>
            <a:r>
              <a:rPr lang="en-US" sz="2400" dirty="0">
                <a:solidFill>
                  <a:schemeClr val="bg1">
                    <a:lumMod val="75000"/>
                  </a:schemeClr>
                </a:solidFill>
              </a:rPr>
              <a:t> </a:t>
            </a:r>
            <a:r>
              <a:rPr lang="en-US" sz="2400" dirty="0" err="1">
                <a:solidFill>
                  <a:schemeClr val="bg1">
                    <a:lumMod val="75000"/>
                  </a:schemeClr>
                </a:solidFill>
              </a:rPr>
              <a:t>Ayı</a:t>
            </a:r>
            <a:endParaRPr lang="en-US" sz="2400" dirty="0">
              <a:solidFill>
                <a:schemeClr val="bg1">
                  <a:lumMod val="75000"/>
                </a:schemeClr>
              </a:solidFill>
            </a:endParaRPr>
          </a:p>
        </p:txBody>
      </p:sp>
      <p:sp>
        <p:nvSpPr>
          <p:cNvPr id="5" name="Rectangle 614">
            <a:extLst>
              <a:ext uri="{FF2B5EF4-FFF2-40B4-BE49-F238E27FC236}">
                <a16:creationId xmlns:a16="http://schemas.microsoft.com/office/drawing/2014/main" id="{28FE77BB-E65A-4641-9637-232C7E009F76}"/>
              </a:ext>
            </a:extLst>
          </p:cNvPr>
          <p:cNvSpPr>
            <a:spLocks noChangeArrowheads="1"/>
          </p:cNvSpPr>
          <p:nvPr/>
        </p:nvSpPr>
        <p:spPr bwMode="auto">
          <a:xfrm>
            <a:off x="3705205" y="2673437"/>
            <a:ext cx="1954312" cy="1953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182880" numCol="1" anchor="b" anchorCtr="0" compatLnSpc="1">
            <a:prstTxWarp prst="textNoShape">
              <a:avLst/>
            </a:prstTxWarp>
          </a:bodyPr>
          <a:lstStyle/>
          <a:p>
            <a:pPr algn="ctr"/>
            <a:endParaRPr lang="en-US" sz="3600" dirty="0">
              <a:solidFill>
                <a:schemeClr val="bg1">
                  <a:lumMod val="75000"/>
                </a:schemeClr>
              </a:solidFill>
            </a:endParaRPr>
          </a:p>
        </p:txBody>
      </p:sp>
      <p:sp>
        <p:nvSpPr>
          <p:cNvPr id="6" name="Rectangle 604">
            <a:extLst>
              <a:ext uri="{FF2B5EF4-FFF2-40B4-BE49-F238E27FC236}">
                <a16:creationId xmlns:a16="http://schemas.microsoft.com/office/drawing/2014/main" id="{DA839777-FEF2-4645-8CED-D9561E4C5B3F}"/>
              </a:ext>
            </a:extLst>
          </p:cNvPr>
          <p:cNvSpPr>
            <a:spLocks noChangeArrowheads="1"/>
          </p:cNvSpPr>
          <p:nvPr/>
        </p:nvSpPr>
        <p:spPr bwMode="auto">
          <a:xfrm>
            <a:off x="1357523" y="2673435"/>
            <a:ext cx="1966445" cy="19531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182880" numCol="1" anchor="b" anchorCtr="0" compatLnSpc="1">
            <a:prstTxWarp prst="textNoShape">
              <a:avLst/>
            </a:prstTxWarp>
          </a:bodyPr>
          <a:lstStyle/>
          <a:p>
            <a:pPr algn="ctr"/>
            <a:r>
              <a:rPr lang="en-US" sz="2400" dirty="0">
                <a:solidFill>
                  <a:schemeClr val="bg1">
                    <a:lumMod val="75000"/>
                  </a:schemeClr>
                </a:solidFill>
              </a:rPr>
              <a:t> 7 Nisan 2021</a:t>
            </a:r>
          </a:p>
        </p:txBody>
      </p:sp>
      <p:sp>
        <p:nvSpPr>
          <p:cNvPr id="7" name="Rectangle 633">
            <a:extLst>
              <a:ext uri="{FF2B5EF4-FFF2-40B4-BE49-F238E27FC236}">
                <a16:creationId xmlns:a16="http://schemas.microsoft.com/office/drawing/2014/main" id="{FD6631A4-6B6A-442A-9B36-6B41A134A740}"/>
              </a:ext>
            </a:extLst>
          </p:cNvPr>
          <p:cNvSpPr>
            <a:spLocks noChangeArrowheads="1"/>
          </p:cNvSpPr>
          <p:nvPr/>
        </p:nvSpPr>
        <p:spPr bwMode="auto">
          <a:xfrm>
            <a:off x="8397560" y="2673438"/>
            <a:ext cx="1937547" cy="19557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182880" numCol="1" anchor="b" anchorCtr="0" compatLnSpc="1">
            <a:prstTxWarp prst="textNoShape">
              <a:avLst/>
            </a:prstTxWarp>
          </a:bodyPr>
          <a:lstStyle/>
          <a:p>
            <a:r>
              <a:rPr lang="en-US" sz="2300" dirty="0">
                <a:solidFill>
                  <a:schemeClr val="bg1">
                    <a:lumMod val="75000"/>
                  </a:schemeClr>
                </a:solidFill>
              </a:rPr>
              <a:t>31 </a:t>
            </a:r>
            <a:r>
              <a:rPr lang="en-US" sz="2300" dirty="0" err="1">
                <a:solidFill>
                  <a:schemeClr val="bg1">
                    <a:lumMod val="75000"/>
                  </a:schemeClr>
                </a:solidFill>
              </a:rPr>
              <a:t>Aralık</a:t>
            </a:r>
            <a:r>
              <a:rPr lang="en-US" sz="2300" dirty="0">
                <a:solidFill>
                  <a:schemeClr val="bg1">
                    <a:lumMod val="75000"/>
                  </a:schemeClr>
                </a:solidFill>
              </a:rPr>
              <a:t> 2021</a:t>
            </a:r>
          </a:p>
        </p:txBody>
      </p:sp>
      <p:sp>
        <p:nvSpPr>
          <p:cNvPr id="8" name="Freeform 8">
            <a:extLst>
              <a:ext uri="{FF2B5EF4-FFF2-40B4-BE49-F238E27FC236}">
                <a16:creationId xmlns:a16="http://schemas.microsoft.com/office/drawing/2014/main" id="{DDBC8D0D-A0C2-4905-91F5-6F3FE6599DAB}"/>
              </a:ext>
            </a:extLst>
          </p:cNvPr>
          <p:cNvSpPr>
            <a:spLocks/>
          </p:cNvSpPr>
          <p:nvPr/>
        </p:nvSpPr>
        <p:spPr bwMode="auto">
          <a:xfrm>
            <a:off x="7027424" y="2268149"/>
            <a:ext cx="2622615" cy="2745509"/>
          </a:xfrm>
          <a:custGeom>
            <a:avLst/>
            <a:gdLst>
              <a:gd name="T0" fmla="*/ 921 w 1003"/>
              <a:gd name="T1" fmla="*/ 0 h 1050"/>
              <a:gd name="T2" fmla="*/ 370 w 1003"/>
              <a:gd name="T3" fmla="*/ 0 h 1050"/>
              <a:gd name="T4" fmla="*/ 370 w 1003"/>
              <a:gd name="T5" fmla="*/ 155 h 1050"/>
              <a:gd name="T6" fmla="*/ 370 w 1003"/>
              <a:gd name="T7" fmla="*/ 895 h 1050"/>
              <a:gd name="T8" fmla="*/ 0 w 1003"/>
              <a:gd name="T9" fmla="*/ 895 h 1050"/>
              <a:gd name="T10" fmla="*/ 82 w 1003"/>
              <a:gd name="T11" fmla="*/ 973 h 1050"/>
              <a:gd name="T12" fmla="*/ 0 w 1003"/>
              <a:gd name="T13" fmla="*/ 1050 h 1050"/>
              <a:gd name="T14" fmla="*/ 525 w 1003"/>
              <a:gd name="T15" fmla="*/ 1050 h 1050"/>
              <a:gd name="T16" fmla="*/ 525 w 1003"/>
              <a:gd name="T17" fmla="*/ 895 h 1050"/>
              <a:gd name="T18" fmla="*/ 525 w 1003"/>
              <a:gd name="T19" fmla="*/ 155 h 1050"/>
              <a:gd name="T20" fmla="*/ 921 w 1003"/>
              <a:gd name="T21" fmla="*/ 155 h 1050"/>
              <a:gd name="T22" fmla="*/ 1003 w 1003"/>
              <a:gd name="T23" fmla="*/ 77 h 1050"/>
              <a:gd name="T24" fmla="*/ 921 w 1003"/>
              <a:gd name="T2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3" h="1050">
                <a:moveTo>
                  <a:pt x="921" y="0"/>
                </a:moveTo>
                <a:lnTo>
                  <a:pt x="370" y="0"/>
                </a:lnTo>
                <a:lnTo>
                  <a:pt x="370" y="155"/>
                </a:lnTo>
                <a:lnTo>
                  <a:pt x="370" y="895"/>
                </a:lnTo>
                <a:lnTo>
                  <a:pt x="0" y="895"/>
                </a:lnTo>
                <a:lnTo>
                  <a:pt x="82" y="973"/>
                </a:lnTo>
                <a:lnTo>
                  <a:pt x="0" y="1050"/>
                </a:lnTo>
                <a:lnTo>
                  <a:pt x="525" y="1050"/>
                </a:lnTo>
                <a:lnTo>
                  <a:pt x="525" y="895"/>
                </a:lnTo>
                <a:lnTo>
                  <a:pt x="525" y="155"/>
                </a:lnTo>
                <a:lnTo>
                  <a:pt x="921" y="155"/>
                </a:lnTo>
                <a:lnTo>
                  <a:pt x="1003" y="77"/>
                </a:lnTo>
                <a:lnTo>
                  <a:pt x="921"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1">
            <a:extLst>
              <a:ext uri="{FF2B5EF4-FFF2-40B4-BE49-F238E27FC236}">
                <a16:creationId xmlns:a16="http://schemas.microsoft.com/office/drawing/2014/main" id="{6D1BD213-62D0-413E-8689-77DD0F80431C}"/>
              </a:ext>
            </a:extLst>
          </p:cNvPr>
          <p:cNvSpPr>
            <a:spLocks/>
          </p:cNvSpPr>
          <p:nvPr/>
        </p:nvSpPr>
        <p:spPr bwMode="auto">
          <a:xfrm>
            <a:off x="4684589" y="2268149"/>
            <a:ext cx="2625229" cy="2745509"/>
          </a:xfrm>
          <a:custGeom>
            <a:avLst/>
            <a:gdLst>
              <a:gd name="T0" fmla="*/ 922 w 1004"/>
              <a:gd name="T1" fmla="*/ 895 h 1050"/>
              <a:gd name="T2" fmla="*/ 525 w 1004"/>
              <a:gd name="T3" fmla="*/ 895 h 1050"/>
              <a:gd name="T4" fmla="*/ 525 w 1004"/>
              <a:gd name="T5" fmla="*/ 155 h 1050"/>
              <a:gd name="T6" fmla="*/ 525 w 1004"/>
              <a:gd name="T7" fmla="*/ 0 h 1050"/>
              <a:gd name="T8" fmla="*/ 0 w 1004"/>
              <a:gd name="T9" fmla="*/ 0 h 1050"/>
              <a:gd name="T10" fmla="*/ 83 w 1004"/>
              <a:gd name="T11" fmla="*/ 77 h 1050"/>
              <a:gd name="T12" fmla="*/ 0 w 1004"/>
              <a:gd name="T13" fmla="*/ 155 h 1050"/>
              <a:gd name="T14" fmla="*/ 370 w 1004"/>
              <a:gd name="T15" fmla="*/ 155 h 1050"/>
              <a:gd name="T16" fmla="*/ 370 w 1004"/>
              <a:gd name="T17" fmla="*/ 895 h 1050"/>
              <a:gd name="T18" fmla="*/ 370 w 1004"/>
              <a:gd name="T19" fmla="*/ 1050 h 1050"/>
              <a:gd name="T20" fmla="*/ 922 w 1004"/>
              <a:gd name="T21" fmla="*/ 1050 h 1050"/>
              <a:gd name="T22" fmla="*/ 1004 w 1004"/>
              <a:gd name="T23" fmla="*/ 973 h 1050"/>
              <a:gd name="T24" fmla="*/ 922 w 1004"/>
              <a:gd name="T25" fmla="*/ 89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4" h="1050">
                <a:moveTo>
                  <a:pt x="922" y="895"/>
                </a:moveTo>
                <a:lnTo>
                  <a:pt x="525" y="895"/>
                </a:lnTo>
                <a:lnTo>
                  <a:pt x="525" y="155"/>
                </a:lnTo>
                <a:lnTo>
                  <a:pt x="525" y="0"/>
                </a:lnTo>
                <a:lnTo>
                  <a:pt x="0" y="0"/>
                </a:lnTo>
                <a:lnTo>
                  <a:pt x="83" y="77"/>
                </a:lnTo>
                <a:lnTo>
                  <a:pt x="0" y="155"/>
                </a:lnTo>
                <a:lnTo>
                  <a:pt x="370" y="155"/>
                </a:lnTo>
                <a:lnTo>
                  <a:pt x="370" y="895"/>
                </a:lnTo>
                <a:lnTo>
                  <a:pt x="370" y="1050"/>
                </a:lnTo>
                <a:lnTo>
                  <a:pt x="922" y="1050"/>
                </a:lnTo>
                <a:lnTo>
                  <a:pt x="1004" y="973"/>
                </a:lnTo>
                <a:lnTo>
                  <a:pt x="922" y="89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4">
            <a:extLst>
              <a:ext uri="{FF2B5EF4-FFF2-40B4-BE49-F238E27FC236}">
                <a16:creationId xmlns:a16="http://schemas.microsoft.com/office/drawing/2014/main" id="{47CB7294-CCF9-4AD4-B91D-BD4634C06FCC}"/>
              </a:ext>
            </a:extLst>
          </p:cNvPr>
          <p:cNvSpPr>
            <a:spLocks/>
          </p:cNvSpPr>
          <p:nvPr/>
        </p:nvSpPr>
        <p:spPr bwMode="auto">
          <a:xfrm>
            <a:off x="2409739" y="2268149"/>
            <a:ext cx="2557245" cy="2745509"/>
          </a:xfrm>
          <a:custGeom>
            <a:avLst/>
            <a:gdLst>
              <a:gd name="T0" fmla="*/ 896 w 978"/>
              <a:gd name="T1" fmla="*/ 0 h 1050"/>
              <a:gd name="T2" fmla="*/ 345 w 978"/>
              <a:gd name="T3" fmla="*/ 0 h 1050"/>
              <a:gd name="T4" fmla="*/ 345 w 978"/>
              <a:gd name="T5" fmla="*/ 155 h 1050"/>
              <a:gd name="T6" fmla="*/ 345 w 978"/>
              <a:gd name="T7" fmla="*/ 895 h 1050"/>
              <a:gd name="T8" fmla="*/ 0 w 978"/>
              <a:gd name="T9" fmla="*/ 895 h 1050"/>
              <a:gd name="T10" fmla="*/ 83 w 978"/>
              <a:gd name="T11" fmla="*/ 973 h 1050"/>
              <a:gd name="T12" fmla="*/ 0 w 978"/>
              <a:gd name="T13" fmla="*/ 1050 h 1050"/>
              <a:gd name="T14" fmla="*/ 500 w 978"/>
              <a:gd name="T15" fmla="*/ 1050 h 1050"/>
              <a:gd name="T16" fmla="*/ 500 w 978"/>
              <a:gd name="T17" fmla="*/ 895 h 1050"/>
              <a:gd name="T18" fmla="*/ 500 w 978"/>
              <a:gd name="T19" fmla="*/ 155 h 1050"/>
              <a:gd name="T20" fmla="*/ 896 w 978"/>
              <a:gd name="T21" fmla="*/ 155 h 1050"/>
              <a:gd name="T22" fmla="*/ 978 w 978"/>
              <a:gd name="T23" fmla="*/ 77 h 1050"/>
              <a:gd name="T24" fmla="*/ 896 w 978"/>
              <a:gd name="T2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8" h="1050">
                <a:moveTo>
                  <a:pt x="896" y="0"/>
                </a:moveTo>
                <a:lnTo>
                  <a:pt x="345" y="0"/>
                </a:lnTo>
                <a:lnTo>
                  <a:pt x="345" y="155"/>
                </a:lnTo>
                <a:lnTo>
                  <a:pt x="345" y="895"/>
                </a:lnTo>
                <a:lnTo>
                  <a:pt x="0" y="895"/>
                </a:lnTo>
                <a:lnTo>
                  <a:pt x="83" y="973"/>
                </a:lnTo>
                <a:lnTo>
                  <a:pt x="0" y="1050"/>
                </a:lnTo>
                <a:lnTo>
                  <a:pt x="500" y="1050"/>
                </a:lnTo>
                <a:lnTo>
                  <a:pt x="500" y="895"/>
                </a:lnTo>
                <a:lnTo>
                  <a:pt x="500" y="155"/>
                </a:lnTo>
                <a:lnTo>
                  <a:pt x="896" y="155"/>
                </a:lnTo>
                <a:lnTo>
                  <a:pt x="978" y="77"/>
                </a:lnTo>
                <a:lnTo>
                  <a:pt x="896"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Shape 707">
            <a:extLst>
              <a:ext uri="{FF2B5EF4-FFF2-40B4-BE49-F238E27FC236}">
                <a16:creationId xmlns:a16="http://schemas.microsoft.com/office/drawing/2014/main" id="{FA14EB88-426E-4A33-BD48-3D89657010F9}"/>
              </a:ext>
            </a:extLst>
          </p:cNvPr>
          <p:cNvSpPr>
            <a:spLocks/>
          </p:cNvSpPr>
          <p:nvPr/>
        </p:nvSpPr>
        <p:spPr bwMode="auto">
          <a:xfrm>
            <a:off x="969000" y="2673437"/>
            <a:ext cx="1657764" cy="2340220"/>
          </a:xfrm>
          <a:custGeom>
            <a:avLst/>
            <a:gdLst>
              <a:gd name="connsiteX0" fmla="*/ 0 w 1657764"/>
              <a:gd name="connsiteY0" fmla="*/ 0 h 2340220"/>
              <a:gd name="connsiteX1" fmla="*/ 405289 w 1657764"/>
              <a:gd name="connsiteY1" fmla="*/ 0 h 2340220"/>
              <a:gd name="connsiteX2" fmla="*/ 405289 w 1657764"/>
              <a:gd name="connsiteY2" fmla="*/ 967465 h 2340220"/>
              <a:gd name="connsiteX3" fmla="*/ 405289 w 1657764"/>
              <a:gd name="connsiteY3" fmla="*/ 967465 h 2340220"/>
              <a:gd name="connsiteX4" fmla="*/ 405289 w 1657764"/>
              <a:gd name="connsiteY4" fmla="*/ 967466 h 2340220"/>
              <a:gd name="connsiteX5" fmla="*/ 405290 w 1657764"/>
              <a:gd name="connsiteY5" fmla="*/ 967466 h 2340220"/>
              <a:gd name="connsiteX6" fmla="*/ 405290 w 1657764"/>
              <a:gd name="connsiteY6" fmla="*/ 1372755 h 2340220"/>
              <a:gd name="connsiteX7" fmla="*/ 405289 w 1657764"/>
              <a:gd name="connsiteY7" fmla="*/ 1372755 h 2340220"/>
              <a:gd name="connsiteX8" fmla="*/ 405289 w 1657764"/>
              <a:gd name="connsiteY8" fmla="*/ 1934931 h 2340220"/>
              <a:gd name="connsiteX9" fmla="*/ 1440738 w 1657764"/>
              <a:gd name="connsiteY9" fmla="*/ 1934931 h 2340220"/>
              <a:gd name="connsiteX10" fmla="*/ 1657764 w 1657764"/>
              <a:gd name="connsiteY10" fmla="*/ 2138883 h 2340220"/>
              <a:gd name="connsiteX11" fmla="*/ 1440738 w 1657764"/>
              <a:gd name="connsiteY11" fmla="*/ 2340220 h 2340220"/>
              <a:gd name="connsiteX12" fmla="*/ 0 w 1657764"/>
              <a:gd name="connsiteY12" fmla="*/ 2340220 h 2340220"/>
              <a:gd name="connsiteX13" fmla="*/ 0 w 1657764"/>
              <a:gd name="connsiteY13" fmla="*/ 1934931 h 2340220"/>
              <a:gd name="connsiteX14" fmla="*/ 0 w 1657764"/>
              <a:gd name="connsiteY14" fmla="*/ 1372755 h 2340220"/>
              <a:gd name="connsiteX15" fmla="*/ 0 w 1657764"/>
              <a:gd name="connsiteY15" fmla="*/ 967466 h 2340220"/>
              <a:gd name="connsiteX16" fmla="*/ 0 w 1657764"/>
              <a:gd name="connsiteY16" fmla="*/ 967465 h 2340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7764" h="2340220">
                <a:moveTo>
                  <a:pt x="0" y="0"/>
                </a:moveTo>
                <a:lnTo>
                  <a:pt x="405289" y="0"/>
                </a:lnTo>
                <a:lnTo>
                  <a:pt x="405289" y="967465"/>
                </a:lnTo>
                <a:lnTo>
                  <a:pt x="405289" y="967465"/>
                </a:lnTo>
                <a:lnTo>
                  <a:pt x="405289" y="967466"/>
                </a:lnTo>
                <a:lnTo>
                  <a:pt x="405290" y="967466"/>
                </a:lnTo>
                <a:lnTo>
                  <a:pt x="405290" y="1372755"/>
                </a:lnTo>
                <a:lnTo>
                  <a:pt x="405289" y="1372755"/>
                </a:lnTo>
                <a:lnTo>
                  <a:pt x="405289" y="1934931"/>
                </a:lnTo>
                <a:lnTo>
                  <a:pt x="1440738" y="1934931"/>
                </a:lnTo>
                <a:lnTo>
                  <a:pt x="1657764" y="2138883"/>
                </a:lnTo>
                <a:lnTo>
                  <a:pt x="1440738" y="2340220"/>
                </a:lnTo>
                <a:lnTo>
                  <a:pt x="0" y="2340220"/>
                </a:lnTo>
                <a:lnTo>
                  <a:pt x="0" y="1934931"/>
                </a:lnTo>
                <a:lnTo>
                  <a:pt x="0" y="1372755"/>
                </a:lnTo>
                <a:lnTo>
                  <a:pt x="0" y="967466"/>
                </a:lnTo>
                <a:lnTo>
                  <a:pt x="0" y="967465"/>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2" name="Freeform: Shape 713">
            <a:extLst>
              <a:ext uri="{FF2B5EF4-FFF2-40B4-BE49-F238E27FC236}">
                <a16:creationId xmlns:a16="http://schemas.microsoft.com/office/drawing/2014/main" id="{3D1C223E-6A60-4344-A7B7-C79E13627A79}"/>
              </a:ext>
            </a:extLst>
          </p:cNvPr>
          <p:cNvSpPr>
            <a:spLocks/>
          </p:cNvSpPr>
          <p:nvPr/>
        </p:nvSpPr>
        <p:spPr bwMode="auto">
          <a:xfrm>
            <a:off x="9435628" y="2268149"/>
            <a:ext cx="1304771" cy="2340219"/>
          </a:xfrm>
          <a:custGeom>
            <a:avLst/>
            <a:gdLst>
              <a:gd name="connsiteX0" fmla="*/ 0 w 1304771"/>
              <a:gd name="connsiteY0" fmla="*/ 0 h 2340219"/>
              <a:gd name="connsiteX1" fmla="*/ 1304771 w 1304771"/>
              <a:gd name="connsiteY1" fmla="*/ 0 h 2340219"/>
              <a:gd name="connsiteX2" fmla="*/ 1304771 w 1304771"/>
              <a:gd name="connsiteY2" fmla="*/ 405290 h 2340219"/>
              <a:gd name="connsiteX3" fmla="*/ 1304771 w 1304771"/>
              <a:gd name="connsiteY3" fmla="*/ 1372755 h 2340219"/>
              <a:gd name="connsiteX4" fmla="*/ 1304770 w 1304771"/>
              <a:gd name="connsiteY4" fmla="*/ 1372755 h 2340219"/>
              <a:gd name="connsiteX5" fmla="*/ 1304770 w 1304771"/>
              <a:gd name="connsiteY5" fmla="*/ 2125808 h 2340219"/>
              <a:gd name="connsiteX6" fmla="*/ 1103433 w 1304771"/>
              <a:gd name="connsiteY6" fmla="*/ 2340219 h 2340219"/>
              <a:gd name="connsiteX7" fmla="*/ 899481 w 1304771"/>
              <a:gd name="connsiteY7" fmla="*/ 2125808 h 2340219"/>
              <a:gd name="connsiteX8" fmla="*/ 899481 w 1304771"/>
              <a:gd name="connsiteY8" fmla="*/ 1372755 h 2340219"/>
              <a:gd name="connsiteX9" fmla="*/ 899481 w 1304771"/>
              <a:gd name="connsiteY9" fmla="*/ 1090358 h 2340219"/>
              <a:gd name="connsiteX10" fmla="*/ 899478 w 1304771"/>
              <a:gd name="connsiteY10" fmla="*/ 1090358 h 2340219"/>
              <a:gd name="connsiteX11" fmla="*/ 899478 w 1304771"/>
              <a:gd name="connsiteY11" fmla="*/ 685069 h 2340219"/>
              <a:gd name="connsiteX12" fmla="*/ 899481 w 1304771"/>
              <a:gd name="connsiteY12" fmla="*/ 685069 h 2340219"/>
              <a:gd name="connsiteX13" fmla="*/ 899481 w 1304771"/>
              <a:gd name="connsiteY13" fmla="*/ 405290 h 2340219"/>
              <a:gd name="connsiteX14" fmla="*/ 0 w 1304771"/>
              <a:gd name="connsiteY14" fmla="*/ 405290 h 2340219"/>
              <a:gd name="connsiteX15" fmla="*/ 214411 w 1304771"/>
              <a:gd name="connsiteY15" fmla="*/ 201338 h 234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04771" h="2340219">
                <a:moveTo>
                  <a:pt x="0" y="0"/>
                </a:moveTo>
                <a:lnTo>
                  <a:pt x="1304771" y="0"/>
                </a:lnTo>
                <a:lnTo>
                  <a:pt x="1304771" y="405290"/>
                </a:lnTo>
                <a:lnTo>
                  <a:pt x="1304771" y="1372755"/>
                </a:lnTo>
                <a:lnTo>
                  <a:pt x="1304770" y="1372755"/>
                </a:lnTo>
                <a:lnTo>
                  <a:pt x="1304770" y="2125808"/>
                </a:lnTo>
                <a:lnTo>
                  <a:pt x="1103433" y="2340219"/>
                </a:lnTo>
                <a:lnTo>
                  <a:pt x="899481" y="2125808"/>
                </a:lnTo>
                <a:lnTo>
                  <a:pt x="899481" y="1372755"/>
                </a:lnTo>
                <a:lnTo>
                  <a:pt x="899481" y="1090358"/>
                </a:lnTo>
                <a:lnTo>
                  <a:pt x="899478" y="1090358"/>
                </a:lnTo>
                <a:lnTo>
                  <a:pt x="899478" y="685069"/>
                </a:lnTo>
                <a:lnTo>
                  <a:pt x="899481" y="685069"/>
                </a:lnTo>
                <a:lnTo>
                  <a:pt x="899481" y="405290"/>
                </a:lnTo>
                <a:lnTo>
                  <a:pt x="0" y="405290"/>
                </a:lnTo>
                <a:lnTo>
                  <a:pt x="214411" y="201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pic>
        <p:nvPicPr>
          <p:cNvPr id="13" name="Graphic 714" descr="Users">
            <a:extLst>
              <a:ext uri="{FF2B5EF4-FFF2-40B4-BE49-F238E27FC236}">
                <a16:creationId xmlns:a16="http://schemas.microsoft.com/office/drawing/2014/main" id="{FD4CACBA-B9CC-44BC-827A-9EF35D05E60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131260" y="3076168"/>
            <a:ext cx="914400" cy="914400"/>
          </a:xfrm>
          <a:prstGeom prst="rect">
            <a:avLst/>
          </a:prstGeom>
        </p:spPr>
      </p:pic>
      <p:pic>
        <p:nvPicPr>
          <p:cNvPr id="14" name="Graphic 715" descr="Puzzle">
            <a:extLst>
              <a:ext uri="{FF2B5EF4-FFF2-40B4-BE49-F238E27FC236}">
                <a16:creationId xmlns:a16="http://schemas.microsoft.com/office/drawing/2014/main" id="{3B6FACCE-27E3-482F-94C9-714D6579B80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799035" y="3012836"/>
            <a:ext cx="914400" cy="914400"/>
          </a:xfrm>
          <a:prstGeom prst="rect">
            <a:avLst/>
          </a:prstGeom>
        </p:spPr>
      </p:pic>
      <p:sp>
        <p:nvSpPr>
          <p:cNvPr id="19" name="TextBox 720">
            <a:extLst>
              <a:ext uri="{FF2B5EF4-FFF2-40B4-BE49-F238E27FC236}">
                <a16:creationId xmlns:a16="http://schemas.microsoft.com/office/drawing/2014/main" id="{0C905365-41F2-44DF-9473-59BB607D5B8A}"/>
              </a:ext>
            </a:extLst>
          </p:cNvPr>
          <p:cNvSpPr txBox="1"/>
          <p:nvPr/>
        </p:nvSpPr>
        <p:spPr>
          <a:xfrm>
            <a:off x="3750993" y="4626588"/>
            <a:ext cx="1954312" cy="2123658"/>
          </a:xfrm>
          <a:prstGeom prst="rect">
            <a:avLst/>
          </a:prstGeom>
          <a:noFill/>
        </p:spPr>
        <p:txBody>
          <a:bodyPr wrap="square" lIns="0" rIns="0" rtlCol="0" anchor="t">
            <a:spAutoFit/>
          </a:bodyPr>
          <a:lstStyle/>
          <a:p>
            <a:r>
              <a:rPr lang="en-US" sz="1200" dirty="0">
                <a:solidFill>
                  <a:schemeClr val="tx1">
                    <a:lumMod val="65000"/>
                    <a:lumOff val="35000"/>
                  </a:schemeClr>
                </a:solidFill>
              </a:rPr>
              <a:t>PUKÖ </a:t>
            </a:r>
            <a:r>
              <a:rPr lang="en-US" sz="1200" dirty="0" err="1">
                <a:solidFill>
                  <a:schemeClr val="tx1">
                    <a:lumMod val="65000"/>
                    <a:lumOff val="35000"/>
                  </a:schemeClr>
                </a:solidFill>
              </a:rPr>
              <a:t>çevriminin</a:t>
            </a:r>
            <a:r>
              <a:rPr lang="en-US" sz="1200" dirty="0">
                <a:solidFill>
                  <a:schemeClr val="tx1">
                    <a:lumMod val="65000"/>
                    <a:lumOff val="35000"/>
                  </a:schemeClr>
                </a:solidFill>
              </a:rPr>
              <a:t> </a:t>
            </a:r>
            <a:r>
              <a:rPr lang="en-US" sz="1200" dirty="0" err="1">
                <a:solidFill>
                  <a:schemeClr val="tx1">
                    <a:lumMod val="65000"/>
                    <a:lumOff val="35000"/>
                  </a:schemeClr>
                </a:solidFill>
              </a:rPr>
              <a:t>kapatılabilmesi</a:t>
            </a:r>
            <a:r>
              <a:rPr lang="en-US" sz="1200" dirty="0">
                <a:solidFill>
                  <a:schemeClr val="tx1">
                    <a:lumMod val="65000"/>
                    <a:lumOff val="35000"/>
                  </a:schemeClr>
                </a:solidFill>
              </a:rPr>
              <a:t> </a:t>
            </a:r>
            <a:r>
              <a:rPr lang="en-US" sz="1200" dirty="0" err="1">
                <a:solidFill>
                  <a:schemeClr val="tx1">
                    <a:lumMod val="65000"/>
                    <a:lumOff val="35000"/>
                  </a:schemeClr>
                </a:solidFill>
              </a:rPr>
              <a:t>ve</a:t>
            </a:r>
            <a:r>
              <a:rPr lang="en-US" sz="1200" dirty="0">
                <a:solidFill>
                  <a:schemeClr val="tx1">
                    <a:lumMod val="65000"/>
                    <a:lumOff val="35000"/>
                  </a:schemeClr>
                </a:solidFill>
              </a:rPr>
              <a:t> yeni </a:t>
            </a:r>
            <a:r>
              <a:rPr lang="en-US" sz="1200" dirty="0" err="1">
                <a:solidFill>
                  <a:schemeClr val="tx1">
                    <a:lumMod val="65000"/>
                    <a:lumOff val="35000"/>
                  </a:schemeClr>
                </a:solidFill>
              </a:rPr>
              <a:t>dönem</a:t>
            </a:r>
            <a:r>
              <a:rPr lang="en-US" sz="1200" dirty="0">
                <a:solidFill>
                  <a:schemeClr val="tx1">
                    <a:lumMod val="65000"/>
                    <a:lumOff val="35000"/>
                  </a:schemeClr>
                </a:solidFill>
              </a:rPr>
              <a:t> </a:t>
            </a:r>
            <a:r>
              <a:rPr lang="en-US" sz="1200" dirty="0" err="1">
                <a:solidFill>
                  <a:schemeClr val="tx1">
                    <a:lumMod val="65000"/>
                    <a:lumOff val="35000"/>
                  </a:schemeClr>
                </a:solidFill>
              </a:rPr>
              <a:t>raporlarının</a:t>
            </a:r>
            <a:r>
              <a:rPr lang="en-US" sz="1200" dirty="0">
                <a:solidFill>
                  <a:schemeClr val="tx1">
                    <a:lumMod val="65000"/>
                    <a:lumOff val="35000"/>
                  </a:schemeClr>
                </a:solidFill>
              </a:rPr>
              <a:t> </a:t>
            </a:r>
            <a:r>
              <a:rPr lang="en-US" sz="1200" dirty="0" err="1">
                <a:solidFill>
                  <a:schemeClr val="tx1">
                    <a:lumMod val="65000"/>
                    <a:lumOff val="35000"/>
                  </a:schemeClr>
                </a:solidFill>
              </a:rPr>
              <a:t>daha</a:t>
            </a:r>
            <a:r>
              <a:rPr lang="en-US" sz="1200" dirty="0">
                <a:solidFill>
                  <a:schemeClr val="tx1">
                    <a:lumMod val="65000"/>
                    <a:lumOff val="35000"/>
                  </a:schemeClr>
                </a:solidFill>
              </a:rPr>
              <a:t> </a:t>
            </a:r>
            <a:r>
              <a:rPr lang="en-US" sz="1200" dirty="0" err="1">
                <a:solidFill>
                  <a:schemeClr val="tx1">
                    <a:lumMod val="65000"/>
                    <a:lumOff val="35000"/>
                  </a:schemeClr>
                </a:solidFill>
              </a:rPr>
              <a:t>nitelikli</a:t>
            </a:r>
            <a:r>
              <a:rPr lang="en-US" sz="1200" dirty="0">
                <a:solidFill>
                  <a:schemeClr val="tx1">
                    <a:lumMod val="65000"/>
                    <a:lumOff val="35000"/>
                  </a:schemeClr>
                </a:solidFill>
              </a:rPr>
              <a:t> </a:t>
            </a:r>
            <a:r>
              <a:rPr lang="en-US" sz="1200" dirty="0" err="1">
                <a:solidFill>
                  <a:schemeClr val="tx1">
                    <a:lumMod val="65000"/>
                    <a:lumOff val="35000"/>
                  </a:schemeClr>
                </a:solidFill>
              </a:rPr>
              <a:t>hazırlanabilmesi</a:t>
            </a:r>
            <a:r>
              <a:rPr lang="en-US" sz="1200" dirty="0">
                <a:solidFill>
                  <a:schemeClr val="tx1">
                    <a:lumMod val="65000"/>
                    <a:lumOff val="35000"/>
                  </a:schemeClr>
                </a:solidFill>
              </a:rPr>
              <a:t> </a:t>
            </a:r>
            <a:r>
              <a:rPr lang="en-US" sz="1200" dirty="0" err="1">
                <a:solidFill>
                  <a:schemeClr val="tx1">
                    <a:lumMod val="65000"/>
                    <a:lumOff val="35000"/>
                  </a:schemeClr>
                </a:solidFill>
              </a:rPr>
              <a:t>amacıyla</a:t>
            </a:r>
            <a:r>
              <a:rPr lang="en-US" sz="1200" dirty="0">
                <a:solidFill>
                  <a:schemeClr val="tx1">
                    <a:lumMod val="65000"/>
                    <a:lumOff val="35000"/>
                  </a:schemeClr>
                </a:solidFill>
              </a:rPr>
              <a:t> </a:t>
            </a:r>
            <a:r>
              <a:rPr lang="en-US" sz="1200" dirty="0" err="1">
                <a:solidFill>
                  <a:schemeClr val="tx1">
                    <a:lumMod val="65000"/>
                    <a:lumOff val="35000"/>
                  </a:schemeClr>
                </a:solidFill>
              </a:rPr>
              <a:t>Akademik</a:t>
            </a:r>
            <a:r>
              <a:rPr lang="en-US" sz="1200" dirty="0">
                <a:solidFill>
                  <a:schemeClr val="tx1">
                    <a:lumMod val="65000"/>
                    <a:lumOff val="35000"/>
                  </a:schemeClr>
                </a:solidFill>
              </a:rPr>
              <a:t> </a:t>
            </a:r>
            <a:r>
              <a:rPr lang="en-US" sz="1200" dirty="0" err="1">
                <a:solidFill>
                  <a:schemeClr val="tx1">
                    <a:lumMod val="65000"/>
                    <a:lumOff val="35000"/>
                  </a:schemeClr>
                </a:solidFill>
              </a:rPr>
              <a:t>Birimlerimizin</a:t>
            </a:r>
            <a:r>
              <a:rPr lang="en-US" sz="1200" dirty="0">
                <a:solidFill>
                  <a:schemeClr val="tx1">
                    <a:lumMod val="65000"/>
                    <a:lumOff val="35000"/>
                  </a:schemeClr>
                </a:solidFill>
              </a:rPr>
              <a:t> 2020 </a:t>
            </a:r>
            <a:r>
              <a:rPr lang="en-US" sz="1200" dirty="0" err="1">
                <a:solidFill>
                  <a:schemeClr val="tx1">
                    <a:lumMod val="65000"/>
                    <a:lumOff val="35000"/>
                  </a:schemeClr>
                </a:solidFill>
              </a:rPr>
              <a:t>İç</a:t>
            </a:r>
            <a:r>
              <a:rPr lang="en-US" sz="1200" dirty="0">
                <a:solidFill>
                  <a:schemeClr val="tx1">
                    <a:lumMod val="65000"/>
                    <a:lumOff val="35000"/>
                  </a:schemeClr>
                </a:solidFill>
              </a:rPr>
              <a:t> </a:t>
            </a:r>
            <a:r>
              <a:rPr lang="en-US" sz="1200" dirty="0" err="1">
                <a:solidFill>
                  <a:schemeClr val="tx1">
                    <a:lumMod val="65000"/>
                    <a:lumOff val="35000"/>
                  </a:schemeClr>
                </a:solidFill>
              </a:rPr>
              <a:t>Değerlendirme</a:t>
            </a:r>
            <a:r>
              <a:rPr lang="en-US" sz="1200" dirty="0">
                <a:solidFill>
                  <a:schemeClr val="tx1">
                    <a:lumMod val="65000"/>
                    <a:lumOff val="35000"/>
                  </a:schemeClr>
                </a:solidFill>
              </a:rPr>
              <a:t> </a:t>
            </a:r>
            <a:r>
              <a:rPr lang="en-US" sz="1200" dirty="0" err="1">
                <a:solidFill>
                  <a:schemeClr val="tx1">
                    <a:lumMod val="65000"/>
                    <a:lumOff val="35000"/>
                  </a:schemeClr>
                </a:solidFill>
              </a:rPr>
              <a:t>Raporları</a:t>
            </a:r>
            <a:r>
              <a:rPr lang="en-US" sz="1200" dirty="0">
                <a:solidFill>
                  <a:schemeClr val="tx1">
                    <a:lumMod val="65000"/>
                    <a:lumOff val="35000"/>
                  </a:schemeClr>
                </a:solidFill>
              </a:rPr>
              <a:t> </a:t>
            </a:r>
            <a:r>
              <a:rPr lang="en-US" sz="1200" dirty="0" err="1">
                <a:solidFill>
                  <a:schemeClr val="tx1">
                    <a:lumMod val="65000"/>
                    <a:lumOff val="35000"/>
                  </a:schemeClr>
                </a:solidFill>
              </a:rPr>
              <a:t>ve</a:t>
            </a:r>
            <a:r>
              <a:rPr lang="en-US" sz="1200" dirty="0">
                <a:solidFill>
                  <a:schemeClr val="tx1">
                    <a:lumMod val="65000"/>
                    <a:lumOff val="35000"/>
                  </a:schemeClr>
                </a:solidFill>
              </a:rPr>
              <a:t> </a:t>
            </a:r>
            <a:r>
              <a:rPr lang="en-US" sz="1200" dirty="0" err="1">
                <a:solidFill>
                  <a:schemeClr val="tx1">
                    <a:lumMod val="65000"/>
                    <a:lumOff val="35000"/>
                  </a:schemeClr>
                </a:solidFill>
              </a:rPr>
              <a:t>İyileştirme</a:t>
            </a:r>
            <a:r>
              <a:rPr lang="en-US" sz="1200" dirty="0">
                <a:solidFill>
                  <a:schemeClr val="tx1">
                    <a:lumMod val="65000"/>
                    <a:lumOff val="35000"/>
                  </a:schemeClr>
                </a:solidFill>
              </a:rPr>
              <a:t> </a:t>
            </a:r>
            <a:r>
              <a:rPr lang="en-US" sz="1200" dirty="0" err="1">
                <a:solidFill>
                  <a:schemeClr val="tx1">
                    <a:lumMod val="65000"/>
                    <a:lumOff val="35000"/>
                  </a:schemeClr>
                </a:solidFill>
              </a:rPr>
              <a:t>Planları</a:t>
            </a:r>
            <a:r>
              <a:rPr lang="en-US" sz="1200" dirty="0">
                <a:solidFill>
                  <a:schemeClr val="tx1">
                    <a:lumMod val="65000"/>
                    <a:lumOff val="35000"/>
                  </a:schemeClr>
                </a:solidFill>
              </a:rPr>
              <a:t>, </a:t>
            </a:r>
            <a:r>
              <a:rPr lang="en-US" sz="1200" dirty="0" err="1">
                <a:solidFill>
                  <a:schemeClr val="tx1">
                    <a:lumMod val="65000"/>
                    <a:lumOff val="35000"/>
                  </a:schemeClr>
                </a:solidFill>
              </a:rPr>
              <a:t>kendilerine</a:t>
            </a:r>
            <a:r>
              <a:rPr lang="en-US" sz="1200" dirty="0">
                <a:solidFill>
                  <a:schemeClr val="tx1">
                    <a:lumMod val="65000"/>
                    <a:lumOff val="35000"/>
                  </a:schemeClr>
                </a:solidFill>
              </a:rPr>
              <a:t> </a:t>
            </a:r>
            <a:r>
              <a:rPr lang="en-US" sz="1200" dirty="0" err="1">
                <a:solidFill>
                  <a:schemeClr val="tx1">
                    <a:lumMod val="65000"/>
                    <a:lumOff val="35000"/>
                  </a:schemeClr>
                </a:solidFill>
              </a:rPr>
              <a:t>Danışman</a:t>
            </a:r>
            <a:r>
              <a:rPr lang="en-US" sz="1200" dirty="0">
                <a:solidFill>
                  <a:schemeClr val="tx1">
                    <a:lumMod val="65000"/>
                    <a:lumOff val="35000"/>
                  </a:schemeClr>
                </a:solidFill>
              </a:rPr>
              <a:t> </a:t>
            </a:r>
            <a:r>
              <a:rPr lang="en-US" sz="1200" dirty="0" err="1">
                <a:solidFill>
                  <a:schemeClr val="tx1">
                    <a:lumMod val="65000"/>
                    <a:lumOff val="35000"/>
                  </a:schemeClr>
                </a:solidFill>
              </a:rPr>
              <a:t>Üye</a:t>
            </a:r>
            <a:r>
              <a:rPr lang="en-US" sz="1200" dirty="0">
                <a:solidFill>
                  <a:schemeClr val="tx1">
                    <a:lumMod val="65000"/>
                    <a:lumOff val="35000"/>
                  </a:schemeClr>
                </a:solidFill>
              </a:rPr>
              <a:t> (Mentor) </a:t>
            </a:r>
            <a:r>
              <a:rPr lang="en-US" sz="1200" dirty="0" err="1">
                <a:solidFill>
                  <a:schemeClr val="tx1">
                    <a:lumMod val="65000"/>
                    <a:lumOff val="35000"/>
                  </a:schemeClr>
                </a:solidFill>
              </a:rPr>
              <a:t>olarak</a:t>
            </a:r>
            <a:r>
              <a:rPr lang="en-US" sz="1200" dirty="0">
                <a:solidFill>
                  <a:schemeClr val="tx1">
                    <a:lumMod val="65000"/>
                    <a:lumOff val="35000"/>
                  </a:schemeClr>
                </a:solidFill>
              </a:rPr>
              <a:t> </a:t>
            </a:r>
            <a:r>
              <a:rPr lang="en-US" sz="1200" dirty="0" err="1">
                <a:solidFill>
                  <a:schemeClr val="tx1">
                    <a:lumMod val="65000"/>
                    <a:lumOff val="35000"/>
                  </a:schemeClr>
                </a:solidFill>
              </a:rPr>
              <a:t>atanan</a:t>
            </a:r>
            <a:r>
              <a:rPr lang="en-US" sz="1200" dirty="0">
                <a:solidFill>
                  <a:schemeClr val="tx1">
                    <a:lumMod val="65000"/>
                    <a:lumOff val="35000"/>
                  </a:schemeClr>
                </a:solidFill>
              </a:rPr>
              <a:t> </a:t>
            </a:r>
            <a:r>
              <a:rPr lang="en-US" sz="1200" dirty="0" err="1">
                <a:solidFill>
                  <a:schemeClr val="tx1">
                    <a:lumMod val="65000"/>
                    <a:lumOff val="35000"/>
                  </a:schemeClr>
                </a:solidFill>
              </a:rPr>
              <a:t>Komisyon</a:t>
            </a:r>
            <a:r>
              <a:rPr lang="en-US" sz="1200" dirty="0">
                <a:solidFill>
                  <a:schemeClr val="tx1">
                    <a:lumMod val="65000"/>
                    <a:lumOff val="35000"/>
                  </a:schemeClr>
                </a:solidFill>
              </a:rPr>
              <a:t> </a:t>
            </a:r>
            <a:r>
              <a:rPr lang="en-US" sz="1200" dirty="0" err="1">
                <a:solidFill>
                  <a:schemeClr val="tx1">
                    <a:lumMod val="65000"/>
                    <a:lumOff val="35000"/>
                  </a:schemeClr>
                </a:solidFill>
              </a:rPr>
              <a:t>Üyeleri</a:t>
            </a:r>
            <a:r>
              <a:rPr lang="en-US" sz="1200" dirty="0">
                <a:solidFill>
                  <a:schemeClr val="tx1">
                    <a:lumMod val="65000"/>
                    <a:lumOff val="35000"/>
                  </a:schemeClr>
                </a:solidFill>
              </a:rPr>
              <a:t> </a:t>
            </a:r>
            <a:r>
              <a:rPr lang="en-US" sz="1200" dirty="0" err="1">
                <a:solidFill>
                  <a:schemeClr val="tx1">
                    <a:lumMod val="65000"/>
                    <a:lumOff val="35000"/>
                  </a:schemeClr>
                </a:solidFill>
              </a:rPr>
              <a:t>tarafından</a:t>
            </a:r>
            <a:r>
              <a:rPr lang="en-US" sz="1200" dirty="0">
                <a:solidFill>
                  <a:schemeClr val="tx1">
                    <a:lumMod val="65000"/>
                    <a:lumOff val="35000"/>
                  </a:schemeClr>
                </a:solidFill>
              </a:rPr>
              <a:t> </a:t>
            </a:r>
            <a:r>
              <a:rPr lang="en-US" sz="1200" dirty="0" err="1">
                <a:solidFill>
                  <a:schemeClr val="tx1">
                    <a:lumMod val="65000"/>
                    <a:lumOff val="35000"/>
                  </a:schemeClr>
                </a:solidFill>
              </a:rPr>
              <a:t>İnceleme</a:t>
            </a:r>
            <a:r>
              <a:rPr lang="en-US" sz="1200" dirty="0">
                <a:solidFill>
                  <a:schemeClr val="tx1">
                    <a:lumMod val="65000"/>
                    <a:lumOff val="35000"/>
                  </a:schemeClr>
                </a:solidFill>
              </a:rPr>
              <a:t> </a:t>
            </a:r>
            <a:r>
              <a:rPr lang="en-US" sz="1200" dirty="0" err="1">
                <a:solidFill>
                  <a:schemeClr val="tx1">
                    <a:lumMod val="65000"/>
                    <a:lumOff val="35000"/>
                  </a:schemeClr>
                </a:solidFill>
              </a:rPr>
              <a:t>Formları</a:t>
            </a:r>
            <a:r>
              <a:rPr lang="en-US" sz="1200" dirty="0">
                <a:solidFill>
                  <a:schemeClr val="tx1">
                    <a:lumMod val="65000"/>
                    <a:lumOff val="35000"/>
                  </a:schemeClr>
                </a:solidFill>
              </a:rPr>
              <a:t> </a:t>
            </a:r>
            <a:r>
              <a:rPr lang="en-US" sz="1200" dirty="0" err="1">
                <a:solidFill>
                  <a:schemeClr val="tx1">
                    <a:lumMod val="65000"/>
                    <a:lumOff val="35000"/>
                  </a:schemeClr>
                </a:solidFill>
              </a:rPr>
              <a:t>aracılığıyla</a:t>
            </a:r>
            <a:r>
              <a:rPr lang="en-US" sz="1200" dirty="0">
                <a:solidFill>
                  <a:schemeClr val="tx1">
                    <a:lumMod val="65000"/>
                    <a:lumOff val="35000"/>
                  </a:schemeClr>
                </a:solidFill>
              </a:rPr>
              <a:t> </a:t>
            </a:r>
            <a:r>
              <a:rPr lang="en-US" sz="1200" dirty="0" err="1">
                <a:solidFill>
                  <a:schemeClr val="tx1">
                    <a:lumMod val="65000"/>
                    <a:lumOff val="35000"/>
                  </a:schemeClr>
                </a:solidFill>
              </a:rPr>
              <a:t>değerlendirilmiştir</a:t>
            </a:r>
            <a:r>
              <a:rPr lang="en-US" sz="1200" dirty="0">
                <a:solidFill>
                  <a:schemeClr val="tx1">
                    <a:lumMod val="65000"/>
                    <a:lumOff val="35000"/>
                  </a:schemeClr>
                </a:solidFill>
              </a:rPr>
              <a:t>.</a:t>
            </a:r>
          </a:p>
        </p:txBody>
      </p:sp>
      <p:sp>
        <p:nvSpPr>
          <p:cNvPr id="22" name="TextBox 723">
            <a:extLst>
              <a:ext uri="{FF2B5EF4-FFF2-40B4-BE49-F238E27FC236}">
                <a16:creationId xmlns:a16="http://schemas.microsoft.com/office/drawing/2014/main" id="{18754DB2-719A-41BB-92E5-238A0AB6D98D}"/>
              </a:ext>
            </a:extLst>
          </p:cNvPr>
          <p:cNvSpPr txBox="1"/>
          <p:nvPr/>
        </p:nvSpPr>
        <p:spPr>
          <a:xfrm>
            <a:off x="8461598" y="4743305"/>
            <a:ext cx="1937547" cy="461665"/>
          </a:xfrm>
          <a:prstGeom prst="rect">
            <a:avLst/>
          </a:prstGeom>
          <a:noFill/>
        </p:spPr>
        <p:txBody>
          <a:bodyPr wrap="square" lIns="0" rIns="0" rtlCol="0" anchor="t">
            <a:spAutoFit/>
          </a:bodyPr>
          <a:lstStyle/>
          <a:p>
            <a:r>
              <a:rPr lang="en-US" sz="1200" dirty="0">
                <a:solidFill>
                  <a:schemeClr val="tx2"/>
                </a:solidFill>
              </a:rPr>
              <a:t>KİDR 2021 </a:t>
            </a:r>
            <a:r>
              <a:rPr lang="en-US" sz="1200" dirty="0" err="1" smtClean="0">
                <a:solidFill>
                  <a:schemeClr val="tx2"/>
                </a:solidFill>
              </a:rPr>
              <a:t>çalışmaları</a:t>
            </a:r>
            <a:r>
              <a:rPr lang="tr-TR" sz="1200" dirty="0" smtClean="0">
                <a:solidFill>
                  <a:schemeClr val="tx2"/>
                </a:solidFill>
              </a:rPr>
              <a:t> yıl sonu itibarıyla</a:t>
            </a:r>
            <a:r>
              <a:rPr lang="en-US" sz="1200" dirty="0" smtClean="0">
                <a:solidFill>
                  <a:schemeClr val="tx2"/>
                </a:solidFill>
              </a:rPr>
              <a:t> </a:t>
            </a:r>
            <a:r>
              <a:rPr lang="en-US" sz="1200" dirty="0" err="1">
                <a:solidFill>
                  <a:schemeClr val="tx2"/>
                </a:solidFill>
              </a:rPr>
              <a:t>başlatılacaktır</a:t>
            </a:r>
            <a:r>
              <a:rPr lang="en-US" sz="1200" dirty="0">
                <a:solidFill>
                  <a:schemeClr val="tx2"/>
                </a:solidFill>
              </a:rPr>
              <a:t>. </a:t>
            </a:r>
          </a:p>
        </p:txBody>
      </p:sp>
      <p:sp>
        <p:nvSpPr>
          <p:cNvPr id="25" name="TextBox 726">
            <a:extLst>
              <a:ext uri="{FF2B5EF4-FFF2-40B4-BE49-F238E27FC236}">
                <a16:creationId xmlns:a16="http://schemas.microsoft.com/office/drawing/2014/main" id="{5B6374FD-1299-4B74-B7BF-00175DB55AA6}"/>
              </a:ext>
            </a:extLst>
          </p:cNvPr>
          <p:cNvSpPr txBox="1"/>
          <p:nvPr/>
        </p:nvSpPr>
        <p:spPr>
          <a:xfrm>
            <a:off x="1483248" y="1495809"/>
            <a:ext cx="1885220" cy="1200329"/>
          </a:xfrm>
          <a:prstGeom prst="rect">
            <a:avLst/>
          </a:prstGeom>
          <a:noFill/>
        </p:spPr>
        <p:txBody>
          <a:bodyPr wrap="square" lIns="0" rIns="0" rtlCol="0" anchor="t">
            <a:spAutoFit/>
          </a:bodyPr>
          <a:lstStyle/>
          <a:p>
            <a:r>
              <a:rPr lang="en-US" sz="1200" dirty="0" err="1">
                <a:solidFill>
                  <a:schemeClr val="tx1">
                    <a:lumMod val="65000"/>
                    <a:lumOff val="35000"/>
                  </a:schemeClr>
                </a:solidFill>
              </a:rPr>
              <a:t>Komisyonumuz</a:t>
            </a:r>
            <a:r>
              <a:rPr lang="en-US" sz="1200" dirty="0">
                <a:solidFill>
                  <a:schemeClr val="tx1">
                    <a:lumMod val="65000"/>
                    <a:lumOff val="35000"/>
                  </a:schemeClr>
                </a:solidFill>
              </a:rPr>
              <a:t> </a:t>
            </a:r>
            <a:r>
              <a:rPr lang="en-US" sz="1200" dirty="0" err="1">
                <a:solidFill>
                  <a:schemeClr val="tx1">
                    <a:lumMod val="65000"/>
                    <a:lumOff val="35000"/>
                  </a:schemeClr>
                </a:solidFill>
              </a:rPr>
              <a:t>tarafından</a:t>
            </a:r>
            <a:r>
              <a:rPr lang="en-US" sz="1200" dirty="0">
                <a:solidFill>
                  <a:schemeClr val="tx1">
                    <a:lumMod val="65000"/>
                    <a:lumOff val="35000"/>
                  </a:schemeClr>
                </a:solidFill>
              </a:rPr>
              <a:t> </a:t>
            </a:r>
            <a:r>
              <a:rPr lang="tr-TR" sz="1200" dirty="0" smtClean="0">
                <a:solidFill>
                  <a:schemeClr val="tx1">
                    <a:lumMod val="65000"/>
                    <a:lumOff val="35000"/>
                  </a:schemeClr>
                </a:solidFill>
              </a:rPr>
              <a:t>hazırlanan, taslak </a:t>
            </a:r>
            <a:r>
              <a:rPr lang="en-US" sz="1200" dirty="0" smtClean="0">
                <a:solidFill>
                  <a:schemeClr val="tx1">
                    <a:lumMod val="65000"/>
                    <a:lumOff val="35000"/>
                  </a:schemeClr>
                </a:solidFill>
              </a:rPr>
              <a:t>2020 </a:t>
            </a:r>
            <a:r>
              <a:rPr lang="en-US" sz="1200" dirty="0" err="1">
                <a:solidFill>
                  <a:schemeClr val="tx1">
                    <a:lumMod val="65000"/>
                    <a:lumOff val="35000"/>
                  </a:schemeClr>
                </a:solidFill>
              </a:rPr>
              <a:t>Kurum</a:t>
            </a:r>
            <a:r>
              <a:rPr lang="en-US" sz="1200" dirty="0">
                <a:solidFill>
                  <a:schemeClr val="tx1">
                    <a:lumMod val="65000"/>
                    <a:lumOff val="35000"/>
                  </a:schemeClr>
                </a:solidFill>
              </a:rPr>
              <a:t> </a:t>
            </a:r>
            <a:r>
              <a:rPr lang="en-US" sz="1200" dirty="0" err="1">
                <a:solidFill>
                  <a:schemeClr val="tx1">
                    <a:lumMod val="65000"/>
                    <a:lumOff val="35000"/>
                  </a:schemeClr>
                </a:solidFill>
              </a:rPr>
              <a:t>İç</a:t>
            </a:r>
            <a:r>
              <a:rPr lang="en-US" sz="1200" dirty="0">
                <a:solidFill>
                  <a:schemeClr val="tx1">
                    <a:lumMod val="65000"/>
                    <a:lumOff val="35000"/>
                  </a:schemeClr>
                </a:solidFill>
              </a:rPr>
              <a:t> </a:t>
            </a:r>
            <a:r>
              <a:rPr lang="en-US" sz="1200" dirty="0" err="1">
                <a:solidFill>
                  <a:schemeClr val="tx1">
                    <a:lumMod val="65000"/>
                    <a:lumOff val="35000"/>
                  </a:schemeClr>
                </a:solidFill>
              </a:rPr>
              <a:t>Değerlendirme</a:t>
            </a:r>
            <a:r>
              <a:rPr lang="en-US" sz="1200" dirty="0">
                <a:solidFill>
                  <a:schemeClr val="tx1">
                    <a:lumMod val="65000"/>
                    <a:lumOff val="35000"/>
                  </a:schemeClr>
                </a:solidFill>
              </a:rPr>
              <a:t> </a:t>
            </a:r>
            <a:r>
              <a:rPr lang="en-US" sz="1200" dirty="0" err="1">
                <a:solidFill>
                  <a:schemeClr val="tx1">
                    <a:lumMod val="65000"/>
                    <a:lumOff val="35000"/>
                  </a:schemeClr>
                </a:solidFill>
              </a:rPr>
              <a:t>Raporu</a:t>
            </a:r>
            <a:r>
              <a:rPr lang="en-US" sz="1200" dirty="0">
                <a:solidFill>
                  <a:schemeClr val="tx1">
                    <a:lumMod val="65000"/>
                    <a:lumOff val="35000"/>
                  </a:schemeClr>
                </a:solidFill>
              </a:rPr>
              <a:t> </a:t>
            </a:r>
            <a:r>
              <a:rPr lang="en-US" sz="1200" dirty="0" err="1" smtClean="0">
                <a:solidFill>
                  <a:schemeClr val="tx1">
                    <a:lumMod val="65000"/>
                    <a:lumOff val="35000"/>
                  </a:schemeClr>
                </a:solidFill>
              </a:rPr>
              <a:t>Senato</a:t>
            </a:r>
            <a:r>
              <a:rPr lang="tr-TR" sz="1200" dirty="0" smtClean="0">
                <a:solidFill>
                  <a:schemeClr val="tx1">
                    <a:lumMod val="65000"/>
                    <a:lumOff val="35000"/>
                  </a:schemeClr>
                </a:solidFill>
              </a:rPr>
              <a:t>muz tarafından kabul edilmiş ve raporun nihai hali</a:t>
            </a:r>
            <a:r>
              <a:rPr lang="en-US" sz="1200" dirty="0" smtClean="0">
                <a:solidFill>
                  <a:schemeClr val="tx1">
                    <a:lumMod val="65000"/>
                    <a:lumOff val="35000"/>
                  </a:schemeClr>
                </a:solidFill>
              </a:rPr>
              <a:t> </a:t>
            </a:r>
            <a:r>
              <a:rPr lang="en-US" sz="1200" dirty="0" err="1">
                <a:solidFill>
                  <a:schemeClr val="tx1">
                    <a:lumMod val="65000"/>
                    <a:lumOff val="35000"/>
                  </a:schemeClr>
                </a:solidFill>
              </a:rPr>
              <a:t>YÖKAK’a</a:t>
            </a:r>
            <a:r>
              <a:rPr lang="en-US" sz="1200" dirty="0">
                <a:solidFill>
                  <a:schemeClr val="tx1">
                    <a:lumMod val="65000"/>
                    <a:lumOff val="35000"/>
                  </a:schemeClr>
                </a:solidFill>
              </a:rPr>
              <a:t> </a:t>
            </a:r>
            <a:r>
              <a:rPr lang="en-US" sz="1200" dirty="0" err="1">
                <a:solidFill>
                  <a:schemeClr val="tx1">
                    <a:lumMod val="65000"/>
                    <a:lumOff val="35000"/>
                  </a:schemeClr>
                </a:solidFill>
              </a:rPr>
              <a:t>sunulmuştur</a:t>
            </a:r>
            <a:r>
              <a:rPr lang="en-US" sz="1200" dirty="0">
                <a:solidFill>
                  <a:schemeClr val="tx1">
                    <a:lumMod val="65000"/>
                    <a:lumOff val="35000"/>
                  </a:schemeClr>
                </a:solidFill>
              </a:rPr>
              <a:t>.</a:t>
            </a:r>
          </a:p>
        </p:txBody>
      </p:sp>
      <p:sp>
        <p:nvSpPr>
          <p:cNvPr id="28" name="TextBox 729">
            <a:extLst>
              <a:ext uri="{FF2B5EF4-FFF2-40B4-BE49-F238E27FC236}">
                <a16:creationId xmlns:a16="http://schemas.microsoft.com/office/drawing/2014/main" id="{2636E28D-8F51-429A-8672-28B79231501B}"/>
              </a:ext>
            </a:extLst>
          </p:cNvPr>
          <p:cNvSpPr txBox="1"/>
          <p:nvPr/>
        </p:nvSpPr>
        <p:spPr>
          <a:xfrm>
            <a:off x="6106512" y="1488822"/>
            <a:ext cx="1954311" cy="1200329"/>
          </a:xfrm>
          <a:prstGeom prst="rect">
            <a:avLst/>
          </a:prstGeom>
          <a:noFill/>
        </p:spPr>
        <p:txBody>
          <a:bodyPr wrap="square" lIns="0" rIns="0" rtlCol="0" anchor="t">
            <a:spAutoFit/>
          </a:bodyPr>
          <a:lstStyle/>
          <a:p>
            <a:r>
              <a:rPr lang="en-US" sz="1200" dirty="0" err="1">
                <a:solidFill>
                  <a:schemeClr val="tx1">
                    <a:lumMod val="65000"/>
                    <a:lumOff val="35000"/>
                  </a:schemeClr>
                </a:solidFill>
              </a:rPr>
              <a:t>Elde</a:t>
            </a:r>
            <a:r>
              <a:rPr lang="en-US" sz="1200" dirty="0">
                <a:solidFill>
                  <a:schemeClr val="tx1">
                    <a:lumMod val="65000"/>
                    <a:lumOff val="35000"/>
                  </a:schemeClr>
                </a:solidFill>
              </a:rPr>
              <a:t> </a:t>
            </a:r>
            <a:r>
              <a:rPr lang="en-US" sz="1200" dirty="0" err="1">
                <a:solidFill>
                  <a:schemeClr val="tx1">
                    <a:lumMod val="65000"/>
                    <a:lumOff val="35000"/>
                  </a:schemeClr>
                </a:solidFill>
              </a:rPr>
              <a:t>edilen</a:t>
            </a:r>
            <a:r>
              <a:rPr lang="en-US" sz="1200" dirty="0">
                <a:solidFill>
                  <a:schemeClr val="tx1">
                    <a:lumMod val="65000"/>
                    <a:lumOff val="35000"/>
                  </a:schemeClr>
                </a:solidFill>
              </a:rPr>
              <a:t> </a:t>
            </a:r>
            <a:r>
              <a:rPr lang="en-US" sz="1200" dirty="0" err="1">
                <a:solidFill>
                  <a:schemeClr val="tx1">
                    <a:lumMod val="65000"/>
                    <a:lumOff val="35000"/>
                  </a:schemeClr>
                </a:solidFill>
              </a:rPr>
              <a:t>bulgular</a:t>
            </a:r>
            <a:r>
              <a:rPr lang="en-US" sz="1200" dirty="0">
                <a:solidFill>
                  <a:schemeClr val="tx1">
                    <a:lumMod val="65000"/>
                    <a:lumOff val="35000"/>
                  </a:schemeClr>
                </a:solidFill>
              </a:rPr>
              <a:t> </a:t>
            </a:r>
            <a:r>
              <a:rPr lang="en-US" sz="1200" dirty="0" err="1">
                <a:solidFill>
                  <a:schemeClr val="tx1">
                    <a:lumMod val="65000"/>
                    <a:lumOff val="35000"/>
                  </a:schemeClr>
                </a:solidFill>
              </a:rPr>
              <a:t>sunum</a:t>
            </a:r>
            <a:r>
              <a:rPr lang="en-US" sz="1200" dirty="0">
                <a:solidFill>
                  <a:schemeClr val="tx1">
                    <a:lumMod val="65000"/>
                    <a:lumOff val="35000"/>
                  </a:schemeClr>
                </a:solidFill>
              </a:rPr>
              <a:t> </a:t>
            </a:r>
            <a:r>
              <a:rPr lang="en-US" sz="1200" dirty="0" err="1">
                <a:solidFill>
                  <a:schemeClr val="tx1">
                    <a:lumMod val="65000"/>
                    <a:lumOff val="35000"/>
                  </a:schemeClr>
                </a:solidFill>
              </a:rPr>
              <a:t>haline</a:t>
            </a:r>
            <a:r>
              <a:rPr lang="en-US" sz="1200" dirty="0">
                <a:solidFill>
                  <a:schemeClr val="tx1">
                    <a:lumMod val="65000"/>
                    <a:lumOff val="35000"/>
                  </a:schemeClr>
                </a:solidFill>
              </a:rPr>
              <a:t> </a:t>
            </a:r>
            <a:r>
              <a:rPr lang="en-US" sz="1200" dirty="0" err="1">
                <a:solidFill>
                  <a:schemeClr val="tx1">
                    <a:lumMod val="65000"/>
                    <a:lumOff val="35000"/>
                  </a:schemeClr>
                </a:solidFill>
              </a:rPr>
              <a:t>getirilerek</a:t>
            </a:r>
            <a:r>
              <a:rPr lang="en-US" sz="1200" dirty="0">
                <a:solidFill>
                  <a:schemeClr val="tx1">
                    <a:lumMod val="65000"/>
                    <a:lumOff val="35000"/>
                  </a:schemeClr>
                </a:solidFill>
              </a:rPr>
              <a:t> </a:t>
            </a:r>
            <a:r>
              <a:rPr lang="en-US" sz="1200" dirty="0" err="1">
                <a:solidFill>
                  <a:schemeClr val="tx1">
                    <a:lumMod val="65000"/>
                    <a:lumOff val="35000"/>
                  </a:schemeClr>
                </a:solidFill>
              </a:rPr>
              <a:t>birim</a:t>
            </a:r>
            <a:r>
              <a:rPr lang="en-US" sz="1200" dirty="0">
                <a:solidFill>
                  <a:schemeClr val="tx1">
                    <a:lumMod val="65000"/>
                    <a:lumOff val="35000"/>
                  </a:schemeClr>
                </a:solidFill>
              </a:rPr>
              <a:t> </a:t>
            </a:r>
            <a:r>
              <a:rPr lang="en-US" sz="1200" dirty="0" err="1">
                <a:solidFill>
                  <a:schemeClr val="tx1">
                    <a:lumMod val="65000"/>
                    <a:lumOff val="35000"/>
                  </a:schemeClr>
                </a:solidFill>
              </a:rPr>
              <a:t>ziyaretlerinde</a:t>
            </a:r>
            <a:r>
              <a:rPr lang="en-US" sz="1200" dirty="0">
                <a:solidFill>
                  <a:schemeClr val="tx1">
                    <a:lumMod val="65000"/>
                    <a:lumOff val="35000"/>
                  </a:schemeClr>
                </a:solidFill>
              </a:rPr>
              <a:t> </a:t>
            </a:r>
            <a:r>
              <a:rPr lang="en-US" sz="1200" dirty="0" err="1">
                <a:solidFill>
                  <a:schemeClr val="tx1">
                    <a:lumMod val="65000"/>
                    <a:lumOff val="35000"/>
                  </a:schemeClr>
                </a:solidFill>
              </a:rPr>
              <a:t>akademik</a:t>
            </a:r>
            <a:r>
              <a:rPr lang="en-US" sz="1200" dirty="0">
                <a:solidFill>
                  <a:schemeClr val="tx1">
                    <a:lumMod val="65000"/>
                    <a:lumOff val="35000"/>
                  </a:schemeClr>
                </a:solidFill>
              </a:rPr>
              <a:t> </a:t>
            </a:r>
            <a:r>
              <a:rPr lang="en-US" sz="1200" dirty="0" err="1">
                <a:solidFill>
                  <a:schemeClr val="tx1">
                    <a:lumMod val="65000"/>
                    <a:lumOff val="35000"/>
                  </a:schemeClr>
                </a:solidFill>
              </a:rPr>
              <a:t>birim</a:t>
            </a:r>
            <a:r>
              <a:rPr lang="en-US" sz="1200" dirty="0">
                <a:solidFill>
                  <a:schemeClr val="tx1">
                    <a:lumMod val="65000"/>
                    <a:lumOff val="35000"/>
                  </a:schemeClr>
                </a:solidFill>
              </a:rPr>
              <a:t> </a:t>
            </a:r>
            <a:r>
              <a:rPr lang="en-US" sz="1200" dirty="0" err="1">
                <a:solidFill>
                  <a:schemeClr val="tx1">
                    <a:lumMod val="65000"/>
                    <a:lumOff val="35000"/>
                  </a:schemeClr>
                </a:solidFill>
              </a:rPr>
              <a:t>yönetimleri</a:t>
            </a:r>
            <a:r>
              <a:rPr lang="en-US" sz="1200" dirty="0">
                <a:solidFill>
                  <a:schemeClr val="tx1">
                    <a:lumMod val="65000"/>
                    <a:lumOff val="35000"/>
                  </a:schemeClr>
                </a:solidFill>
              </a:rPr>
              <a:t> </a:t>
            </a:r>
            <a:r>
              <a:rPr lang="en-US" sz="1200" dirty="0" err="1">
                <a:solidFill>
                  <a:schemeClr val="tx1">
                    <a:lumMod val="65000"/>
                    <a:lumOff val="35000"/>
                  </a:schemeClr>
                </a:solidFill>
              </a:rPr>
              <a:t>ve</a:t>
            </a:r>
            <a:r>
              <a:rPr lang="en-US" sz="1200" dirty="0">
                <a:solidFill>
                  <a:schemeClr val="tx1">
                    <a:lumMod val="65000"/>
                    <a:lumOff val="35000"/>
                  </a:schemeClr>
                </a:solidFill>
              </a:rPr>
              <a:t> </a:t>
            </a:r>
            <a:r>
              <a:rPr lang="en-US" sz="1200" dirty="0" err="1">
                <a:solidFill>
                  <a:schemeClr val="tx1">
                    <a:lumMod val="65000"/>
                    <a:lumOff val="35000"/>
                  </a:schemeClr>
                </a:solidFill>
              </a:rPr>
              <a:t>birim</a:t>
            </a:r>
            <a:r>
              <a:rPr lang="en-US" sz="1200" dirty="0">
                <a:solidFill>
                  <a:schemeClr val="tx1">
                    <a:lumMod val="65000"/>
                    <a:lumOff val="35000"/>
                  </a:schemeClr>
                </a:solidFill>
              </a:rPr>
              <a:t> </a:t>
            </a:r>
            <a:r>
              <a:rPr lang="en-US" sz="1200" dirty="0" err="1">
                <a:solidFill>
                  <a:schemeClr val="tx1">
                    <a:lumMod val="65000"/>
                    <a:lumOff val="35000"/>
                  </a:schemeClr>
                </a:solidFill>
              </a:rPr>
              <a:t>kalite</a:t>
            </a:r>
            <a:r>
              <a:rPr lang="en-US" sz="1200" dirty="0">
                <a:solidFill>
                  <a:schemeClr val="tx1">
                    <a:lumMod val="65000"/>
                    <a:lumOff val="35000"/>
                  </a:schemeClr>
                </a:solidFill>
              </a:rPr>
              <a:t> </a:t>
            </a:r>
            <a:r>
              <a:rPr lang="en-US" sz="1200" dirty="0" err="1">
                <a:solidFill>
                  <a:schemeClr val="tx1">
                    <a:lumMod val="65000"/>
                    <a:lumOff val="35000"/>
                  </a:schemeClr>
                </a:solidFill>
              </a:rPr>
              <a:t>ekiplerine</a:t>
            </a:r>
            <a:r>
              <a:rPr lang="en-US" sz="1200" dirty="0">
                <a:solidFill>
                  <a:schemeClr val="tx1">
                    <a:lumMod val="65000"/>
                    <a:lumOff val="35000"/>
                  </a:schemeClr>
                </a:solidFill>
              </a:rPr>
              <a:t> </a:t>
            </a:r>
            <a:r>
              <a:rPr lang="en-US" sz="1200" dirty="0" err="1">
                <a:solidFill>
                  <a:schemeClr val="tx1">
                    <a:lumMod val="65000"/>
                    <a:lumOff val="35000"/>
                  </a:schemeClr>
                </a:solidFill>
              </a:rPr>
              <a:t>Komisyon</a:t>
            </a:r>
            <a:r>
              <a:rPr lang="en-US" sz="1200" dirty="0">
                <a:solidFill>
                  <a:schemeClr val="tx1">
                    <a:lumMod val="65000"/>
                    <a:lumOff val="35000"/>
                  </a:schemeClr>
                </a:solidFill>
              </a:rPr>
              <a:t> </a:t>
            </a:r>
            <a:r>
              <a:rPr lang="en-US" sz="1200" dirty="0" err="1">
                <a:solidFill>
                  <a:schemeClr val="tx1">
                    <a:lumMod val="65000"/>
                    <a:lumOff val="35000"/>
                  </a:schemeClr>
                </a:solidFill>
              </a:rPr>
              <a:t>heyetleri</a:t>
            </a:r>
            <a:r>
              <a:rPr lang="en-US" sz="1200" dirty="0">
                <a:solidFill>
                  <a:schemeClr val="tx1">
                    <a:lumMod val="65000"/>
                    <a:lumOff val="35000"/>
                  </a:schemeClr>
                </a:solidFill>
              </a:rPr>
              <a:t> </a:t>
            </a:r>
            <a:r>
              <a:rPr lang="en-US" sz="1200" dirty="0" err="1">
                <a:solidFill>
                  <a:schemeClr val="tx1">
                    <a:lumMod val="65000"/>
                    <a:lumOff val="35000"/>
                  </a:schemeClr>
                </a:solidFill>
              </a:rPr>
              <a:t>tarafından</a:t>
            </a:r>
            <a:r>
              <a:rPr lang="en-US" sz="1200" dirty="0">
                <a:solidFill>
                  <a:schemeClr val="tx1">
                    <a:lumMod val="65000"/>
                    <a:lumOff val="35000"/>
                  </a:schemeClr>
                </a:solidFill>
              </a:rPr>
              <a:t> </a:t>
            </a:r>
            <a:r>
              <a:rPr lang="en-US" sz="1200" dirty="0" err="1">
                <a:solidFill>
                  <a:schemeClr val="tx1">
                    <a:lumMod val="65000"/>
                    <a:lumOff val="35000"/>
                  </a:schemeClr>
                </a:solidFill>
              </a:rPr>
              <a:t>aktarılmıştır</a:t>
            </a:r>
            <a:r>
              <a:rPr lang="en-US" sz="1200" dirty="0">
                <a:solidFill>
                  <a:schemeClr val="tx1">
                    <a:lumMod val="65000"/>
                    <a:lumOff val="35000"/>
                  </a:schemeClr>
                </a:solidFill>
              </a:rPr>
              <a:t>. </a:t>
            </a:r>
          </a:p>
        </p:txBody>
      </p:sp>
      <p:sp>
        <p:nvSpPr>
          <p:cNvPr id="29" name="Rectangle 30">
            <a:extLst>
              <a:ext uri="{FF2B5EF4-FFF2-40B4-BE49-F238E27FC236}">
                <a16:creationId xmlns:a16="http://schemas.microsoft.com/office/drawing/2014/main" id="{6401C533-7B75-4BBA-8840-AB1CFA992085}"/>
              </a:ext>
            </a:extLst>
          </p:cNvPr>
          <p:cNvSpPr/>
          <p:nvPr/>
        </p:nvSpPr>
        <p:spPr>
          <a:xfrm>
            <a:off x="9185546" y="3118546"/>
            <a:ext cx="584768" cy="583058"/>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30" name="Rectangle 9">
            <a:extLst>
              <a:ext uri="{FF2B5EF4-FFF2-40B4-BE49-F238E27FC236}">
                <a16:creationId xmlns:a16="http://schemas.microsoft.com/office/drawing/2014/main" id="{CDE71578-5FB6-4D10-84A7-20C84948C771}"/>
              </a:ext>
            </a:extLst>
          </p:cNvPr>
          <p:cNvSpPr/>
          <p:nvPr/>
        </p:nvSpPr>
        <p:spPr>
          <a:xfrm>
            <a:off x="6793361" y="3102797"/>
            <a:ext cx="663882" cy="62145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ko-KR" altLang="en-US" sz="2700"/>
          </a:p>
        </p:txBody>
      </p:sp>
    </p:spTree>
    <p:extLst>
      <p:ext uri="{BB962C8B-B14F-4D97-AF65-F5344CB8AC3E}">
        <p14:creationId xmlns:p14="http://schemas.microsoft.com/office/powerpoint/2010/main" val="64606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65644AF2-E549-4CDA-9AE0-78859F48EF6F}"/>
              </a:ext>
            </a:extLst>
          </p:cNvPr>
          <p:cNvSpPr txBox="1"/>
          <p:nvPr/>
        </p:nvSpPr>
        <p:spPr>
          <a:xfrm>
            <a:off x="338744" y="2845572"/>
            <a:ext cx="6096000" cy="923330"/>
          </a:xfrm>
          <a:prstGeom prst="rect">
            <a:avLst/>
          </a:prstGeom>
          <a:noFill/>
        </p:spPr>
        <p:txBody>
          <a:bodyPr wrap="square" rtlCol="0" anchor="ctr">
            <a:spAutoFit/>
          </a:bodyPr>
          <a:lstStyle/>
          <a:p>
            <a:pPr algn="r"/>
            <a:r>
              <a:rPr lang="en-US" altLang="ko-KR" sz="5400" dirty="0" err="1">
                <a:solidFill>
                  <a:srgbClr val="284D70"/>
                </a:solidFill>
                <a:latin typeface="Bahnschrift" panose="020B0502040204020203" pitchFamily="34" charset="0"/>
                <a:cs typeface="Arial" pitchFamily="34" charset="0"/>
              </a:rPr>
              <a:t>İyileştirme</a:t>
            </a:r>
            <a:endParaRPr lang="ko-KR" altLang="en-US" sz="5400" dirty="0">
              <a:solidFill>
                <a:srgbClr val="284D70"/>
              </a:solidFill>
              <a:latin typeface="Bahnschrift" panose="020B0502040204020203" pitchFamily="34" charset="0"/>
              <a:cs typeface="Arial" pitchFamily="34" charset="0"/>
            </a:endParaRPr>
          </a:p>
        </p:txBody>
      </p:sp>
      <p:sp>
        <p:nvSpPr>
          <p:cNvPr id="4" name="Freeform: Shape 5">
            <a:extLst>
              <a:ext uri="{FF2B5EF4-FFF2-40B4-BE49-F238E27FC236}">
                <a16:creationId xmlns:a16="http://schemas.microsoft.com/office/drawing/2014/main" id="{4DFCBC3B-98AD-4720-BDD2-486B8C914B72}"/>
              </a:ext>
            </a:extLst>
          </p:cNvPr>
          <p:cNvSpPr/>
          <p:nvPr/>
        </p:nvSpPr>
        <p:spPr>
          <a:xfrm>
            <a:off x="5377220" y="2050576"/>
            <a:ext cx="1528549" cy="2756848"/>
          </a:xfrm>
          <a:custGeom>
            <a:avLst/>
            <a:gdLst>
              <a:gd name="connsiteX0" fmla="*/ 0 w 1528549"/>
              <a:gd name="connsiteY0" fmla="*/ 0 h 2756848"/>
              <a:gd name="connsiteX1" fmla="*/ 1528549 w 1528549"/>
              <a:gd name="connsiteY1" fmla="*/ 0 h 2756848"/>
              <a:gd name="connsiteX2" fmla="*/ 1528549 w 1528549"/>
              <a:gd name="connsiteY2" fmla="*/ 2756848 h 2756848"/>
              <a:gd name="connsiteX3" fmla="*/ 0 w 1528549"/>
              <a:gd name="connsiteY3" fmla="*/ 2756848 h 2756848"/>
              <a:gd name="connsiteX4" fmla="*/ 0 w 1528549"/>
              <a:gd name="connsiteY4" fmla="*/ 2265528 h 2756848"/>
              <a:gd name="connsiteX5" fmla="*/ 191069 w 1528549"/>
              <a:gd name="connsiteY5" fmla="*/ 2265528 h 2756848"/>
              <a:gd name="connsiteX6" fmla="*/ 191069 w 1528549"/>
              <a:gd name="connsiteY6" fmla="*/ 2565779 h 2756848"/>
              <a:gd name="connsiteX7" fmla="*/ 1337480 w 1528549"/>
              <a:gd name="connsiteY7" fmla="*/ 2565779 h 2756848"/>
              <a:gd name="connsiteX8" fmla="*/ 1337480 w 1528549"/>
              <a:gd name="connsiteY8" fmla="*/ 191069 h 2756848"/>
              <a:gd name="connsiteX9" fmla="*/ 191069 w 1528549"/>
              <a:gd name="connsiteY9" fmla="*/ 191069 h 2756848"/>
              <a:gd name="connsiteX10" fmla="*/ 191069 w 1528549"/>
              <a:gd name="connsiteY10" fmla="*/ 460776 h 2756848"/>
              <a:gd name="connsiteX11" fmla="*/ 0 w 1528549"/>
              <a:gd name="connsiteY11" fmla="*/ 460776 h 275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28549" h="2756848">
                <a:moveTo>
                  <a:pt x="0" y="0"/>
                </a:moveTo>
                <a:lnTo>
                  <a:pt x="1528549" y="0"/>
                </a:lnTo>
                <a:lnTo>
                  <a:pt x="1528549" y="2756848"/>
                </a:lnTo>
                <a:lnTo>
                  <a:pt x="0" y="2756848"/>
                </a:lnTo>
                <a:lnTo>
                  <a:pt x="0" y="2265528"/>
                </a:lnTo>
                <a:lnTo>
                  <a:pt x="191069" y="2265528"/>
                </a:lnTo>
                <a:lnTo>
                  <a:pt x="191069" y="2565779"/>
                </a:lnTo>
                <a:lnTo>
                  <a:pt x="1337480" y="2565779"/>
                </a:lnTo>
                <a:lnTo>
                  <a:pt x="1337480" y="191069"/>
                </a:lnTo>
                <a:lnTo>
                  <a:pt x="191069" y="191069"/>
                </a:lnTo>
                <a:lnTo>
                  <a:pt x="191069" y="460776"/>
                </a:lnTo>
                <a:lnTo>
                  <a:pt x="0" y="460776"/>
                </a:lnTo>
                <a:close/>
              </a:path>
            </a:pathLst>
          </a:custGeom>
          <a:solidFill>
            <a:srgbClr val="28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312491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İyileştirme - Üniversite</a:t>
            </a:r>
          </a:p>
        </p:txBody>
      </p:sp>
      <p:graphicFrame>
        <p:nvGraphicFramePr>
          <p:cNvPr id="14" name="İçerik Yer Tutucusu 2">
            <a:extLst>
              <a:ext uri="{FF2B5EF4-FFF2-40B4-BE49-F238E27FC236}">
                <a16:creationId xmlns:a16="http://schemas.microsoft.com/office/drawing/2014/main" id="{074F44AE-46FF-4CEA-B6CF-E4326426FB1E}"/>
              </a:ext>
            </a:extLst>
          </p:cNvPr>
          <p:cNvGraphicFramePr>
            <a:graphicFrameLocks noGrp="1"/>
          </p:cNvGraphicFramePr>
          <p:nvPr>
            <p:ph idx="1"/>
            <p:extLst>
              <p:ext uri="{D42A27DB-BD31-4B8C-83A1-F6EECF244321}">
                <p14:modId xmlns:p14="http://schemas.microsoft.com/office/powerpoint/2010/main" val="3510091339"/>
              </p:ext>
            </p:extLst>
          </p:nvPr>
        </p:nvGraphicFramePr>
        <p:xfrm>
          <a:off x="701467" y="1256232"/>
          <a:ext cx="10515600" cy="3835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etin kutusu 3">
            <a:extLst>
              <a:ext uri="{FF2B5EF4-FFF2-40B4-BE49-F238E27FC236}">
                <a16:creationId xmlns:a16="http://schemas.microsoft.com/office/drawing/2014/main" id="{01D9238D-BBF7-4E11-BD8E-53AAD39F0967}"/>
              </a:ext>
            </a:extLst>
          </p:cNvPr>
          <p:cNvSpPr txBox="1"/>
          <p:nvPr/>
        </p:nvSpPr>
        <p:spPr>
          <a:xfrm>
            <a:off x="982649" y="5241887"/>
            <a:ext cx="2676724" cy="1046440"/>
          </a:xfrm>
          <a:prstGeom prst="rect">
            <a:avLst/>
          </a:prstGeom>
          <a:noFill/>
        </p:spPr>
        <p:txBody>
          <a:bodyPr wrap="square" rtlCol="0">
            <a:spAutoFit/>
          </a:bodyPr>
          <a:lstStyle/>
          <a:p>
            <a:pPr algn="ctr"/>
            <a:r>
              <a:rPr lang="tr-TR" sz="1100" i="1" cap="none" dirty="0"/>
              <a:t>2017 kurumsal geri bildirim raporu</a:t>
            </a:r>
          </a:p>
          <a:p>
            <a:pPr algn="ctr"/>
            <a:r>
              <a:rPr lang="tr-TR" sz="1100" i="1" cap="none" dirty="0"/>
              <a:t>2020 yılı kurum izleme raporu</a:t>
            </a:r>
          </a:p>
          <a:p>
            <a:pPr algn="ctr"/>
            <a:r>
              <a:rPr lang="tr-TR" sz="1100" i="1" cap="none" dirty="0"/>
              <a:t>2020 yılı kurum iç değerlendirme raporu</a:t>
            </a:r>
          </a:p>
          <a:p>
            <a:pPr algn="ctr"/>
            <a:r>
              <a:rPr lang="tr-TR" sz="1100" i="1" dirty="0"/>
              <a:t>M</a:t>
            </a:r>
            <a:r>
              <a:rPr lang="tr-TR" sz="1100" i="1" cap="none" dirty="0"/>
              <a:t>emnuniyet anketi bulguları</a:t>
            </a:r>
            <a:endParaRPr lang="tr-TR" sz="1100" i="1" dirty="0"/>
          </a:p>
          <a:p>
            <a:pPr algn="ctr"/>
            <a:endParaRPr lang="tr-TR" sz="1600" dirty="0"/>
          </a:p>
        </p:txBody>
      </p:sp>
      <p:pic>
        <p:nvPicPr>
          <p:cNvPr id="11" name="Grafik 10" descr="Köşeli çift ayraç okları ana hat">
            <a:extLst>
              <a:ext uri="{FF2B5EF4-FFF2-40B4-BE49-F238E27FC236}">
                <a16:creationId xmlns:a16="http://schemas.microsoft.com/office/drawing/2014/main" id="{1A4A1789-BBC1-406C-A59F-19BBB007687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rot="5400000">
            <a:off x="2044102" y="4706807"/>
            <a:ext cx="553819" cy="553819"/>
          </a:xfrm>
          <a:prstGeom prst="rect">
            <a:avLst/>
          </a:prstGeom>
        </p:spPr>
      </p:pic>
    </p:spTree>
    <p:extLst>
      <p:ext uri="{BB962C8B-B14F-4D97-AF65-F5344CB8AC3E}">
        <p14:creationId xmlns:p14="http://schemas.microsoft.com/office/powerpoint/2010/main" val="319511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ikdörtgen: Tek Köşesi Kesik 32">
            <a:extLst>
              <a:ext uri="{FF2B5EF4-FFF2-40B4-BE49-F238E27FC236}">
                <a16:creationId xmlns:a16="http://schemas.microsoft.com/office/drawing/2014/main" id="{C6525FEB-304F-45C8-BC76-7553003E8765}"/>
              </a:ext>
            </a:extLst>
          </p:cNvPr>
          <p:cNvSpPr/>
          <p:nvPr/>
        </p:nvSpPr>
        <p:spPr>
          <a:xfrm flipH="1">
            <a:off x="8933979" y="2710509"/>
            <a:ext cx="2419821" cy="1847406"/>
          </a:xfrm>
          <a:custGeom>
            <a:avLst/>
            <a:gdLst>
              <a:gd name="connsiteX0" fmla="*/ 0 w 2419821"/>
              <a:gd name="connsiteY0" fmla="*/ 0 h 2061401"/>
              <a:gd name="connsiteX1" fmla="*/ 1999336 w 2419821"/>
              <a:gd name="connsiteY1" fmla="*/ 0 h 2061401"/>
              <a:gd name="connsiteX2" fmla="*/ 2419821 w 2419821"/>
              <a:gd name="connsiteY2" fmla="*/ 420485 h 2061401"/>
              <a:gd name="connsiteX3" fmla="*/ 2419821 w 2419821"/>
              <a:gd name="connsiteY3" fmla="*/ 2061401 h 2061401"/>
              <a:gd name="connsiteX4" fmla="*/ 0 w 2419821"/>
              <a:gd name="connsiteY4" fmla="*/ 2061401 h 2061401"/>
              <a:gd name="connsiteX5" fmla="*/ 0 w 2419821"/>
              <a:gd name="connsiteY5" fmla="*/ 0 h 2061401"/>
              <a:gd name="connsiteX0" fmla="*/ 0 w 2419821"/>
              <a:gd name="connsiteY0" fmla="*/ 17091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0 w 2419821"/>
              <a:gd name="connsiteY5" fmla="*/ 17091 h 2078492"/>
              <a:gd name="connsiteX0" fmla="*/ 17092 w 2419821"/>
              <a:gd name="connsiteY0" fmla="*/ 213644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17092 w 2419821"/>
              <a:gd name="connsiteY5" fmla="*/ 213644 h 2078492"/>
              <a:gd name="connsiteX0" fmla="*/ 17092 w 2419821"/>
              <a:gd name="connsiteY0" fmla="*/ 51274 h 1916122"/>
              <a:gd name="connsiteX1" fmla="*/ 2084794 w 2419821"/>
              <a:gd name="connsiteY1" fmla="*/ 0 h 1916122"/>
              <a:gd name="connsiteX2" fmla="*/ 2419821 w 2419821"/>
              <a:gd name="connsiteY2" fmla="*/ 275206 h 1916122"/>
              <a:gd name="connsiteX3" fmla="*/ 2419821 w 2419821"/>
              <a:gd name="connsiteY3" fmla="*/ 1916122 h 1916122"/>
              <a:gd name="connsiteX4" fmla="*/ 0 w 2419821"/>
              <a:gd name="connsiteY4" fmla="*/ 1916122 h 1916122"/>
              <a:gd name="connsiteX5" fmla="*/ 17092 w 2419821"/>
              <a:gd name="connsiteY5" fmla="*/ 51274 h 1916122"/>
              <a:gd name="connsiteX0" fmla="*/ 17092 w 2419821"/>
              <a:gd name="connsiteY0" fmla="*/ 8545 h 1873393"/>
              <a:gd name="connsiteX1" fmla="*/ 2059156 w 2419821"/>
              <a:gd name="connsiteY1" fmla="*/ 0 h 1873393"/>
              <a:gd name="connsiteX2" fmla="*/ 2419821 w 2419821"/>
              <a:gd name="connsiteY2" fmla="*/ 232477 h 1873393"/>
              <a:gd name="connsiteX3" fmla="*/ 2419821 w 2419821"/>
              <a:gd name="connsiteY3" fmla="*/ 1873393 h 1873393"/>
              <a:gd name="connsiteX4" fmla="*/ 0 w 2419821"/>
              <a:gd name="connsiteY4" fmla="*/ 1873393 h 1873393"/>
              <a:gd name="connsiteX5" fmla="*/ 17092 w 2419821"/>
              <a:gd name="connsiteY5" fmla="*/ 8545 h 187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9821" h="1873393">
                <a:moveTo>
                  <a:pt x="17092" y="8545"/>
                </a:moveTo>
                <a:lnTo>
                  <a:pt x="2059156" y="0"/>
                </a:lnTo>
                <a:lnTo>
                  <a:pt x="2419821" y="232477"/>
                </a:lnTo>
                <a:lnTo>
                  <a:pt x="2419821" y="1873393"/>
                </a:lnTo>
                <a:lnTo>
                  <a:pt x="0" y="1873393"/>
                </a:lnTo>
                <a:lnTo>
                  <a:pt x="17092" y="8545"/>
                </a:lnTo>
                <a:close/>
              </a:path>
            </a:pathLst>
          </a:cu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tr-TR" sz="1200">
              <a:solidFill>
                <a:schemeClr val="tx1"/>
              </a:solidFill>
            </a:endParaRPr>
          </a:p>
        </p:txBody>
      </p:sp>
      <p:sp>
        <p:nvSpPr>
          <p:cNvPr id="37" name="Dikdörtgen: Tek Köşesi Kesik 32">
            <a:extLst>
              <a:ext uri="{FF2B5EF4-FFF2-40B4-BE49-F238E27FC236}">
                <a16:creationId xmlns:a16="http://schemas.microsoft.com/office/drawing/2014/main" id="{E6161EF7-552A-4AC4-9B5C-D55A03985193}"/>
              </a:ext>
            </a:extLst>
          </p:cNvPr>
          <p:cNvSpPr/>
          <p:nvPr/>
        </p:nvSpPr>
        <p:spPr>
          <a:xfrm flipH="1">
            <a:off x="6250598" y="1844938"/>
            <a:ext cx="2419821" cy="1847406"/>
          </a:xfrm>
          <a:custGeom>
            <a:avLst/>
            <a:gdLst>
              <a:gd name="connsiteX0" fmla="*/ 0 w 2419821"/>
              <a:gd name="connsiteY0" fmla="*/ 0 h 2061401"/>
              <a:gd name="connsiteX1" fmla="*/ 1999336 w 2419821"/>
              <a:gd name="connsiteY1" fmla="*/ 0 h 2061401"/>
              <a:gd name="connsiteX2" fmla="*/ 2419821 w 2419821"/>
              <a:gd name="connsiteY2" fmla="*/ 420485 h 2061401"/>
              <a:gd name="connsiteX3" fmla="*/ 2419821 w 2419821"/>
              <a:gd name="connsiteY3" fmla="*/ 2061401 h 2061401"/>
              <a:gd name="connsiteX4" fmla="*/ 0 w 2419821"/>
              <a:gd name="connsiteY4" fmla="*/ 2061401 h 2061401"/>
              <a:gd name="connsiteX5" fmla="*/ 0 w 2419821"/>
              <a:gd name="connsiteY5" fmla="*/ 0 h 2061401"/>
              <a:gd name="connsiteX0" fmla="*/ 0 w 2419821"/>
              <a:gd name="connsiteY0" fmla="*/ 17091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0 w 2419821"/>
              <a:gd name="connsiteY5" fmla="*/ 17091 h 2078492"/>
              <a:gd name="connsiteX0" fmla="*/ 17092 w 2419821"/>
              <a:gd name="connsiteY0" fmla="*/ 213644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17092 w 2419821"/>
              <a:gd name="connsiteY5" fmla="*/ 213644 h 2078492"/>
              <a:gd name="connsiteX0" fmla="*/ 17092 w 2419821"/>
              <a:gd name="connsiteY0" fmla="*/ 51274 h 1916122"/>
              <a:gd name="connsiteX1" fmla="*/ 2084794 w 2419821"/>
              <a:gd name="connsiteY1" fmla="*/ 0 h 1916122"/>
              <a:gd name="connsiteX2" fmla="*/ 2419821 w 2419821"/>
              <a:gd name="connsiteY2" fmla="*/ 275206 h 1916122"/>
              <a:gd name="connsiteX3" fmla="*/ 2419821 w 2419821"/>
              <a:gd name="connsiteY3" fmla="*/ 1916122 h 1916122"/>
              <a:gd name="connsiteX4" fmla="*/ 0 w 2419821"/>
              <a:gd name="connsiteY4" fmla="*/ 1916122 h 1916122"/>
              <a:gd name="connsiteX5" fmla="*/ 17092 w 2419821"/>
              <a:gd name="connsiteY5" fmla="*/ 51274 h 1916122"/>
              <a:gd name="connsiteX0" fmla="*/ 17092 w 2419821"/>
              <a:gd name="connsiteY0" fmla="*/ 8545 h 1873393"/>
              <a:gd name="connsiteX1" fmla="*/ 2059156 w 2419821"/>
              <a:gd name="connsiteY1" fmla="*/ 0 h 1873393"/>
              <a:gd name="connsiteX2" fmla="*/ 2419821 w 2419821"/>
              <a:gd name="connsiteY2" fmla="*/ 232477 h 1873393"/>
              <a:gd name="connsiteX3" fmla="*/ 2419821 w 2419821"/>
              <a:gd name="connsiteY3" fmla="*/ 1873393 h 1873393"/>
              <a:gd name="connsiteX4" fmla="*/ 0 w 2419821"/>
              <a:gd name="connsiteY4" fmla="*/ 1873393 h 1873393"/>
              <a:gd name="connsiteX5" fmla="*/ 17092 w 2419821"/>
              <a:gd name="connsiteY5" fmla="*/ 8545 h 187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9821" h="1873393">
                <a:moveTo>
                  <a:pt x="17092" y="8545"/>
                </a:moveTo>
                <a:lnTo>
                  <a:pt x="2059156" y="0"/>
                </a:lnTo>
                <a:lnTo>
                  <a:pt x="2419821" y="232477"/>
                </a:lnTo>
                <a:lnTo>
                  <a:pt x="2419821" y="1873393"/>
                </a:lnTo>
                <a:lnTo>
                  <a:pt x="0" y="1873393"/>
                </a:lnTo>
                <a:lnTo>
                  <a:pt x="17092" y="8545"/>
                </a:lnTo>
                <a:close/>
              </a:path>
            </a:pathLst>
          </a:custGeom>
          <a:solidFill>
            <a:srgbClr val="9CB4E0">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tr-TR" sz="1200">
              <a:solidFill>
                <a:schemeClr val="tx1"/>
              </a:solidFill>
            </a:endParaRPr>
          </a:p>
        </p:txBody>
      </p:sp>
      <p:sp>
        <p:nvSpPr>
          <p:cNvPr id="36" name="Dikdörtgen: Tek Köşesi Kesik 32">
            <a:extLst>
              <a:ext uri="{FF2B5EF4-FFF2-40B4-BE49-F238E27FC236}">
                <a16:creationId xmlns:a16="http://schemas.microsoft.com/office/drawing/2014/main" id="{35366921-2CB8-4376-BF00-0B05A18D628D}"/>
              </a:ext>
            </a:extLst>
          </p:cNvPr>
          <p:cNvSpPr/>
          <p:nvPr/>
        </p:nvSpPr>
        <p:spPr>
          <a:xfrm flipH="1">
            <a:off x="3567228" y="2744513"/>
            <a:ext cx="2419821" cy="1847406"/>
          </a:xfrm>
          <a:custGeom>
            <a:avLst/>
            <a:gdLst>
              <a:gd name="connsiteX0" fmla="*/ 0 w 2419821"/>
              <a:gd name="connsiteY0" fmla="*/ 0 h 2061401"/>
              <a:gd name="connsiteX1" fmla="*/ 1999336 w 2419821"/>
              <a:gd name="connsiteY1" fmla="*/ 0 h 2061401"/>
              <a:gd name="connsiteX2" fmla="*/ 2419821 w 2419821"/>
              <a:gd name="connsiteY2" fmla="*/ 420485 h 2061401"/>
              <a:gd name="connsiteX3" fmla="*/ 2419821 w 2419821"/>
              <a:gd name="connsiteY3" fmla="*/ 2061401 h 2061401"/>
              <a:gd name="connsiteX4" fmla="*/ 0 w 2419821"/>
              <a:gd name="connsiteY4" fmla="*/ 2061401 h 2061401"/>
              <a:gd name="connsiteX5" fmla="*/ 0 w 2419821"/>
              <a:gd name="connsiteY5" fmla="*/ 0 h 2061401"/>
              <a:gd name="connsiteX0" fmla="*/ 0 w 2419821"/>
              <a:gd name="connsiteY0" fmla="*/ 17091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0 w 2419821"/>
              <a:gd name="connsiteY5" fmla="*/ 17091 h 2078492"/>
              <a:gd name="connsiteX0" fmla="*/ 17092 w 2419821"/>
              <a:gd name="connsiteY0" fmla="*/ 213644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17092 w 2419821"/>
              <a:gd name="connsiteY5" fmla="*/ 213644 h 2078492"/>
              <a:gd name="connsiteX0" fmla="*/ 17092 w 2419821"/>
              <a:gd name="connsiteY0" fmla="*/ 51274 h 1916122"/>
              <a:gd name="connsiteX1" fmla="*/ 2084794 w 2419821"/>
              <a:gd name="connsiteY1" fmla="*/ 0 h 1916122"/>
              <a:gd name="connsiteX2" fmla="*/ 2419821 w 2419821"/>
              <a:gd name="connsiteY2" fmla="*/ 275206 h 1916122"/>
              <a:gd name="connsiteX3" fmla="*/ 2419821 w 2419821"/>
              <a:gd name="connsiteY3" fmla="*/ 1916122 h 1916122"/>
              <a:gd name="connsiteX4" fmla="*/ 0 w 2419821"/>
              <a:gd name="connsiteY4" fmla="*/ 1916122 h 1916122"/>
              <a:gd name="connsiteX5" fmla="*/ 17092 w 2419821"/>
              <a:gd name="connsiteY5" fmla="*/ 51274 h 1916122"/>
              <a:gd name="connsiteX0" fmla="*/ 17092 w 2419821"/>
              <a:gd name="connsiteY0" fmla="*/ 8545 h 1873393"/>
              <a:gd name="connsiteX1" fmla="*/ 2059156 w 2419821"/>
              <a:gd name="connsiteY1" fmla="*/ 0 h 1873393"/>
              <a:gd name="connsiteX2" fmla="*/ 2419821 w 2419821"/>
              <a:gd name="connsiteY2" fmla="*/ 232477 h 1873393"/>
              <a:gd name="connsiteX3" fmla="*/ 2419821 w 2419821"/>
              <a:gd name="connsiteY3" fmla="*/ 1873393 h 1873393"/>
              <a:gd name="connsiteX4" fmla="*/ 0 w 2419821"/>
              <a:gd name="connsiteY4" fmla="*/ 1873393 h 1873393"/>
              <a:gd name="connsiteX5" fmla="*/ 17092 w 2419821"/>
              <a:gd name="connsiteY5" fmla="*/ 8545 h 187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9821" h="1873393">
                <a:moveTo>
                  <a:pt x="17092" y="8545"/>
                </a:moveTo>
                <a:lnTo>
                  <a:pt x="2059156" y="0"/>
                </a:lnTo>
                <a:lnTo>
                  <a:pt x="2419821" y="232477"/>
                </a:lnTo>
                <a:lnTo>
                  <a:pt x="2419821" y="1873393"/>
                </a:lnTo>
                <a:lnTo>
                  <a:pt x="0" y="1873393"/>
                </a:lnTo>
                <a:lnTo>
                  <a:pt x="17092" y="8545"/>
                </a:lnTo>
                <a:close/>
              </a:path>
            </a:pathLst>
          </a:cu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tr-TR" sz="1200">
              <a:solidFill>
                <a:schemeClr val="tx1"/>
              </a:solidFill>
            </a:endParaRPr>
          </a:p>
        </p:txBody>
      </p:sp>
      <p:sp>
        <p:nvSpPr>
          <p:cNvPr id="2" name="Başlık 1">
            <a:extLst>
              <a:ext uri="{FF2B5EF4-FFF2-40B4-BE49-F238E27FC236}">
                <a16:creationId xmlns:a16="http://schemas.microsoft.com/office/drawing/2014/main" id="{D9030EEE-8ADC-4561-833D-0CEB669A947D}"/>
              </a:ext>
            </a:extLst>
          </p:cNvPr>
          <p:cNvSpPr>
            <a:spLocks noGrp="1"/>
          </p:cNvSpPr>
          <p:nvPr>
            <p:ph type="title"/>
          </p:nvPr>
        </p:nvSpPr>
        <p:spPr>
          <a:xfrm>
            <a:off x="774851" y="292276"/>
            <a:ext cx="10515600" cy="1325563"/>
          </a:xfrm>
        </p:spPr>
        <p:txBody>
          <a:bodyPr/>
          <a:lstStyle/>
          <a:p>
            <a:r>
              <a:rPr lang="tr-TR"/>
              <a:t>İyileştirme – Birim ve UAM</a:t>
            </a:r>
          </a:p>
        </p:txBody>
      </p:sp>
      <p:sp>
        <p:nvSpPr>
          <p:cNvPr id="13" name="İçerik Yer Tutucusu 2">
            <a:extLst>
              <a:ext uri="{FF2B5EF4-FFF2-40B4-BE49-F238E27FC236}">
                <a16:creationId xmlns:a16="http://schemas.microsoft.com/office/drawing/2014/main" id="{C26D172D-0CF2-473F-8CE8-1FA708979A61}"/>
              </a:ext>
            </a:extLst>
          </p:cNvPr>
          <p:cNvSpPr txBox="1">
            <a:spLocks/>
          </p:cNvSpPr>
          <p:nvPr/>
        </p:nvSpPr>
        <p:spPr>
          <a:xfrm>
            <a:off x="3676910" y="2943635"/>
            <a:ext cx="2192733" cy="12495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tr-TR" sz="1300"/>
              <a:t>2020 yılından itibaren hayata geçirilen tüm iyileştirme çalışmalarının da Komisyona kanıtları ile sunulması istenmiştir. </a:t>
            </a:r>
          </a:p>
        </p:txBody>
      </p:sp>
      <p:sp>
        <p:nvSpPr>
          <p:cNvPr id="14" name="İçerik Yer Tutucusu 2">
            <a:extLst>
              <a:ext uri="{FF2B5EF4-FFF2-40B4-BE49-F238E27FC236}">
                <a16:creationId xmlns:a16="http://schemas.microsoft.com/office/drawing/2014/main" id="{ACEFCE00-C7BB-4321-8032-5A8F3EB549E5}"/>
              </a:ext>
            </a:extLst>
          </p:cNvPr>
          <p:cNvSpPr txBox="1">
            <a:spLocks/>
          </p:cNvSpPr>
          <p:nvPr/>
        </p:nvSpPr>
        <p:spPr>
          <a:xfrm>
            <a:off x="6324446" y="1987355"/>
            <a:ext cx="2345972" cy="18474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tr-TR" sz="1300"/>
              <a:t>Komisyonumuz tarafından belirlenen iyileştirme planlarında akademik birimler ile uygulama ve araştırma merkezlerini ilgilendiren maddeler, takibi yapılmak ve sonuçları </a:t>
            </a:r>
            <a:r>
              <a:rPr lang="tr-TR" sz="1300" err="1"/>
              <a:t>BİDR’e</a:t>
            </a:r>
            <a:r>
              <a:rPr lang="tr-TR" sz="1300"/>
              <a:t> yansıtılmak üzere kendilerine ulaştırılmıştır.</a:t>
            </a:r>
          </a:p>
        </p:txBody>
      </p:sp>
      <p:sp>
        <p:nvSpPr>
          <p:cNvPr id="15" name="İçerik Yer Tutucusu 2">
            <a:extLst>
              <a:ext uri="{FF2B5EF4-FFF2-40B4-BE49-F238E27FC236}">
                <a16:creationId xmlns:a16="http://schemas.microsoft.com/office/drawing/2014/main" id="{5C319EB7-901F-49C5-A0E2-BFEA492906A0}"/>
              </a:ext>
            </a:extLst>
          </p:cNvPr>
          <p:cNvSpPr txBox="1">
            <a:spLocks/>
          </p:cNvSpPr>
          <p:nvPr/>
        </p:nvSpPr>
        <p:spPr>
          <a:xfrm>
            <a:off x="9015681" y="2991832"/>
            <a:ext cx="2192735" cy="1671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tr-TR" sz="1300"/>
              <a:t>Birimlerde gerçekleştirilen iyileştirme çalışmaları Komisyonumuz tarafından raporlarla izlenecek, yerinde değerlendirmek amacıyla birim ziyaretleri gerçekleştirilecektir.</a:t>
            </a:r>
          </a:p>
        </p:txBody>
      </p:sp>
      <p:cxnSp>
        <p:nvCxnSpPr>
          <p:cNvPr id="17" name="Düz Bağlayıcı 16">
            <a:extLst>
              <a:ext uri="{FF2B5EF4-FFF2-40B4-BE49-F238E27FC236}">
                <a16:creationId xmlns:a16="http://schemas.microsoft.com/office/drawing/2014/main" id="{8FB35D17-483E-4B0C-A629-7850BFB8D4EC}"/>
              </a:ext>
            </a:extLst>
          </p:cNvPr>
          <p:cNvCxnSpPr/>
          <p:nvPr/>
        </p:nvCxnSpPr>
        <p:spPr>
          <a:xfrm>
            <a:off x="838199" y="4648912"/>
            <a:ext cx="10605331"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Düz Bağlayıcı 18">
            <a:extLst>
              <a:ext uri="{FF2B5EF4-FFF2-40B4-BE49-F238E27FC236}">
                <a16:creationId xmlns:a16="http://schemas.microsoft.com/office/drawing/2014/main" id="{3AA65904-699C-4925-AFC3-BD8D70FD0A55}"/>
              </a:ext>
            </a:extLst>
          </p:cNvPr>
          <p:cNvCxnSpPr>
            <a:cxnSpLocks/>
          </p:cNvCxnSpPr>
          <p:nvPr/>
        </p:nvCxnSpPr>
        <p:spPr>
          <a:xfrm>
            <a:off x="846745" y="1825625"/>
            <a:ext cx="0" cy="28251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Düz Bağlayıcı 25">
            <a:extLst>
              <a:ext uri="{FF2B5EF4-FFF2-40B4-BE49-F238E27FC236}">
                <a16:creationId xmlns:a16="http://schemas.microsoft.com/office/drawing/2014/main" id="{CA76A67E-286B-4739-A2E9-635EA956B513}"/>
              </a:ext>
            </a:extLst>
          </p:cNvPr>
          <p:cNvCxnSpPr>
            <a:cxnSpLocks/>
          </p:cNvCxnSpPr>
          <p:nvPr/>
        </p:nvCxnSpPr>
        <p:spPr>
          <a:xfrm>
            <a:off x="3494520" y="2747150"/>
            <a:ext cx="0" cy="19080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Düz Bağlayıcı 27">
            <a:extLst>
              <a:ext uri="{FF2B5EF4-FFF2-40B4-BE49-F238E27FC236}">
                <a16:creationId xmlns:a16="http://schemas.microsoft.com/office/drawing/2014/main" id="{89925953-E073-4E72-BA07-E9B3130CC513}"/>
              </a:ext>
            </a:extLst>
          </p:cNvPr>
          <p:cNvCxnSpPr>
            <a:cxnSpLocks/>
          </p:cNvCxnSpPr>
          <p:nvPr/>
        </p:nvCxnSpPr>
        <p:spPr>
          <a:xfrm>
            <a:off x="6193862" y="1821900"/>
            <a:ext cx="0" cy="282515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Düz Bağlayıcı 29">
            <a:extLst>
              <a:ext uri="{FF2B5EF4-FFF2-40B4-BE49-F238E27FC236}">
                <a16:creationId xmlns:a16="http://schemas.microsoft.com/office/drawing/2014/main" id="{37E0A416-EACD-4F79-873A-9D0EB1A420B0}"/>
              </a:ext>
            </a:extLst>
          </p:cNvPr>
          <p:cNvCxnSpPr>
            <a:cxnSpLocks/>
          </p:cNvCxnSpPr>
          <p:nvPr/>
        </p:nvCxnSpPr>
        <p:spPr>
          <a:xfrm>
            <a:off x="8864521" y="2651414"/>
            <a:ext cx="0" cy="199563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Dikdörtgen: Tek Köşesi Kesik 32">
            <a:extLst>
              <a:ext uri="{FF2B5EF4-FFF2-40B4-BE49-F238E27FC236}">
                <a16:creationId xmlns:a16="http://schemas.microsoft.com/office/drawing/2014/main" id="{FED596E8-4132-4726-8422-F8435657BA24}"/>
              </a:ext>
            </a:extLst>
          </p:cNvPr>
          <p:cNvSpPr/>
          <p:nvPr/>
        </p:nvSpPr>
        <p:spPr>
          <a:xfrm flipH="1">
            <a:off x="911683" y="1878518"/>
            <a:ext cx="2419821" cy="1847406"/>
          </a:xfrm>
          <a:custGeom>
            <a:avLst/>
            <a:gdLst>
              <a:gd name="connsiteX0" fmla="*/ 0 w 2419821"/>
              <a:gd name="connsiteY0" fmla="*/ 0 h 2061401"/>
              <a:gd name="connsiteX1" fmla="*/ 1999336 w 2419821"/>
              <a:gd name="connsiteY1" fmla="*/ 0 h 2061401"/>
              <a:gd name="connsiteX2" fmla="*/ 2419821 w 2419821"/>
              <a:gd name="connsiteY2" fmla="*/ 420485 h 2061401"/>
              <a:gd name="connsiteX3" fmla="*/ 2419821 w 2419821"/>
              <a:gd name="connsiteY3" fmla="*/ 2061401 h 2061401"/>
              <a:gd name="connsiteX4" fmla="*/ 0 w 2419821"/>
              <a:gd name="connsiteY4" fmla="*/ 2061401 h 2061401"/>
              <a:gd name="connsiteX5" fmla="*/ 0 w 2419821"/>
              <a:gd name="connsiteY5" fmla="*/ 0 h 2061401"/>
              <a:gd name="connsiteX0" fmla="*/ 0 w 2419821"/>
              <a:gd name="connsiteY0" fmla="*/ 17091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0 w 2419821"/>
              <a:gd name="connsiteY5" fmla="*/ 17091 h 2078492"/>
              <a:gd name="connsiteX0" fmla="*/ 17092 w 2419821"/>
              <a:gd name="connsiteY0" fmla="*/ 213644 h 2078492"/>
              <a:gd name="connsiteX1" fmla="*/ 1879695 w 2419821"/>
              <a:gd name="connsiteY1" fmla="*/ 0 h 2078492"/>
              <a:gd name="connsiteX2" fmla="*/ 2419821 w 2419821"/>
              <a:gd name="connsiteY2" fmla="*/ 437576 h 2078492"/>
              <a:gd name="connsiteX3" fmla="*/ 2419821 w 2419821"/>
              <a:gd name="connsiteY3" fmla="*/ 2078492 h 2078492"/>
              <a:gd name="connsiteX4" fmla="*/ 0 w 2419821"/>
              <a:gd name="connsiteY4" fmla="*/ 2078492 h 2078492"/>
              <a:gd name="connsiteX5" fmla="*/ 17092 w 2419821"/>
              <a:gd name="connsiteY5" fmla="*/ 213644 h 2078492"/>
              <a:gd name="connsiteX0" fmla="*/ 17092 w 2419821"/>
              <a:gd name="connsiteY0" fmla="*/ 51274 h 1916122"/>
              <a:gd name="connsiteX1" fmla="*/ 2084794 w 2419821"/>
              <a:gd name="connsiteY1" fmla="*/ 0 h 1916122"/>
              <a:gd name="connsiteX2" fmla="*/ 2419821 w 2419821"/>
              <a:gd name="connsiteY2" fmla="*/ 275206 h 1916122"/>
              <a:gd name="connsiteX3" fmla="*/ 2419821 w 2419821"/>
              <a:gd name="connsiteY3" fmla="*/ 1916122 h 1916122"/>
              <a:gd name="connsiteX4" fmla="*/ 0 w 2419821"/>
              <a:gd name="connsiteY4" fmla="*/ 1916122 h 1916122"/>
              <a:gd name="connsiteX5" fmla="*/ 17092 w 2419821"/>
              <a:gd name="connsiteY5" fmla="*/ 51274 h 1916122"/>
              <a:gd name="connsiteX0" fmla="*/ 17092 w 2419821"/>
              <a:gd name="connsiteY0" fmla="*/ 8545 h 1873393"/>
              <a:gd name="connsiteX1" fmla="*/ 2059156 w 2419821"/>
              <a:gd name="connsiteY1" fmla="*/ 0 h 1873393"/>
              <a:gd name="connsiteX2" fmla="*/ 2419821 w 2419821"/>
              <a:gd name="connsiteY2" fmla="*/ 232477 h 1873393"/>
              <a:gd name="connsiteX3" fmla="*/ 2419821 w 2419821"/>
              <a:gd name="connsiteY3" fmla="*/ 1873393 h 1873393"/>
              <a:gd name="connsiteX4" fmla="*/ 0 w 2419821"/>
              <a:gd name="connsiteY4" fmla="*/ 1873393 h 1873393"/>
              <a:gd name="connsiteX5" fmla="*/ 17092 w 2419821"/>
              <a:gd name="connsiteY5" fmla="*/ 8545 h 187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9821" h="1873393">
                <a:moveTo>
                  <a:pt x="17092" y="8545"/>
                </a:moveTo>
                <a:lnTo>
                  <a:pt x="2059156" y="0"/>
                </a:lnTo>
                <a:lnTo>
                  <a:pt x="2419821" y="232477"/>
                </a:lnTo>
                <a:lnTo>
                  <a:pt x="2419821" y="1873393"/>
                </a:lnTo>
                <a:lnTo>
                  <a:pt x="0" y="1873393"/>
                </a:lnTo>
                <a:lnTo>
                  <a:pt x="17092" y="8545"/>
                </a:lnTo>
                <a:close/>
              </a:path>
            </a:pathLst>
          </a:custGeom>
          <a:solidFill>
            <a:srgbClr val="9EC4E6">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tr-TR" sz="1200">
              <a:solidFill>
                <a:schemeClr val="tx1"/>
              </a:solidFill>
            </a:endParaRPr>
          </a:p>
        </p:txBody>
      </p:sp>
      <p:sp>
        <p:nvSpPr>
          <p:cNvPr id="35" name="İçerik Yer Tutucusu 2">
            <a:extLst>
              <a:ext uri="{FF2B5EF4-FFF2-40B4-BE49-F238E27FC236}">
                <a16:creationId xmlns:a16="http://schemas.microsoft.com/office/drawing/2014/main" id="{C2E4D24F-0047-4203-9BFC-8F242BC61F58}"/>
              </a:ext>
            </a:extLst>
          </p:cNvPr>
          <p:cNvSpPr txBox="1">
            <a:spLocks/>
          </p:cNvSpPr>
          <p:nvPr/>
        </p:nvSpPr>
        <p:spPr>
          <a:xfrm>
            <a:off x="1024767" y="2058796"/>
            <a:ext cx="2305961" cy="166712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tr-TR" sz="1800" dirty="0">
                <a:solidFill>
                  <a:schemeClr val="tx1"/>
                </a:solidFill>
              </a:rPr>
              <a:t>Öz değerlendirme kültürünün içselleştirilmesi için akademik birimler ile uygulama ve araştırma merkezlerinin iç değerlendirme raporları ve anket sonuçlarına dayalı olarak kendi iyileşme planlarını paydaşları ile saptamaları ve sonrasında bu çalışmaları izlemeleri istenmiştir.</a:t>
            </a:r>
          </a:p>
          <a:p>
            <a:pPr>
              <a:lnSpc>
                <a:spcPct val="120000"/>
              </a:lnSpc>
            </a:pPr>
            <a:endParaRPr lang="tr-TR" sz="1100" dirty="0"/>
          </a:p>
        </p:txBody>
      </p:sp>
      <p:sp>
        <p:nvSpPr>
          <p:cNvPr id="4" name="Oval 3">
            <a:extLst>
              <a:ext uri="{FF2B5EF4-FFF2-40B4-BE49-F238E27FC236}">
                <a16:creationId xmlns:a16="http://schemas.microsoft.com/office/drawing/2014/main" id="{424B54DD-F7E6-4FCA-8168-F0042C003508}"/>
              </a:ext>
            </a:extLst>
          </p:cNvPr>
          <p:cNvSpPr/>
          <p:nvPr/>
        </p:nvSpPr>
        <p:spPr>
          <a:xfrm>
            <a:off x="774851" y="4556237"/>
            <a:ext cx="144000" cy="144000"/>
          </a:xfrm>
          <a:prstGeom prst="ellipse">
            <a:avLst/>
          </a:prstGeom>
          <a:solidFill>
            <a:srgbClr val="0070C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Oval 21">
            <a:extLst>
              <a:ext uri="{FF2B5EF4-FFF2-40B4-BE49-F238E27FC236}">
                <a16:creationId xmlns:a16="http://schemas.microsoft.com/office/drawing/2014/main" id="{72FE65ED-EF37-4789-BB1C-D53B397D7FE5}"/>
              </a:ext>
            </a:extLst>
          </p:cNvPr>
          <p:cNvSpPr/>
          <p:nvPr/>
        </p:nvSpPr>
        <p:spPr>
          <a:xfrm>
            <a:off x="3423228" y="4556237"/>
            <a:ext cx="144000" cy="144000"/>
          </a:xfrm>
          <a:prstGeom prst="ellipse">
            <a:avLst/>
          </a:prstGeom>
          <a:solidFill>
            <a:srgbClr val="0070C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Oval 22">
            <a:extLst>
              <a:ext uri="{FF2B5EF4-FFF2-40B4-BE49-F238E27FC236}">
                <a16:creationId xmlns:a16="http://schemas.microsoft.com/office/drawing/2014/main" id="{013E4715-6E0D-4DBC-AB7B-47D272155E20}"/>
              </a:ext>
            </a:extLst>
          </p:cNvPr>
          <p:cNvSpPr/>
          <p:nvPr/>
        </p:nvSpPr>
        <p:spPr>
          <a:xfrm>
            <a:off x="6109151" y="4583150"/>
            <a:ext cx="144000" cy="144000"/>
          </a:xfrm>
          <a:prstGeom prst="ellipse">
            <a:avLst/>
          </a:prstGeom>
          <a:solidFill>
            <a:srgbClr val="0070C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Oval 23">
            <a:extLst>
              <a:ext uri="{FF2B5EF4-FFF2-40B4-BE49-F238E27FC236}">
                <a16:creationId xmlns:a16="http://schemas.microsoft.com/office/drawing/2014/main" id="{D704CA22-A98E-46C7-BE68-F486F3B2350F}"/>
              </a:ext>
            </a:extLst>
          </p:cNvPr>
          <p:cNvSpPr/>
          <p:nvPr/>
        </p:nvSpPr>
        <p:spPr>
          <a:xfrm>
            <a:off x="8791149" y="4556237"/>
            <a:ext cx="144000" cy="14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İkizkenar Üçgen 4">
            <a:extLst>
              <a:ext uri="{FF2B5EF4-FFF2-40B4-BE49-F238E27FC236}">
                <a16:creationId xmlns:a16="http://schemas.microsoft.com/office/drawing/2014/main" id="{F88F820D-C382-422E-93DE-2CFEF2F0988D}"/>
              </a:ext>
            </a:extLst>
          </p:cNvPr>
          <p:cNvSpPr/>
          <p:nvPr/>
        </p:nvSpPr>
        <p:spPr>
          <a:xfrm rot="5400000">
            <a:off x="803131" y="1671498"/>
            <a:ext cx="384019" cy="328546"/>
          </a:xfrm>
          <a:prstGeom prst="triangle">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34" name="İkizkenar Üçgen 33">
            <a:extLst>
              <a:ext uri="{FF2B5EF4-FFF2-40B4-BE49-F238E27FC236}">
                <a16:creationId xmlns:a16="http://schemas.microsoft.com/office/drawing/2014/main" id="{18BFDDCD-F7AC-41DF-B5C0-2766CDC772A1}"/>
              </a:ext>
            </a:extLst>
          </p:cNvPr>
          <p:cNvSpPr/>
          <p:nvPr/>
        </p:nvSpPr>
        <p:spPr>
          <a:xfrm rot="5400000">
            <a:off x="3452053" y="2501615"/>
            <a:ext cx="384019" cy="328546"/>
          </a:xfrm>
          <a:prstGeom prst="triangle">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39" name="Oval 38">
            <a:extLst>
              <a:ext uri="{FF2B5EF4-FFF2-40B4-BE49-F238E27FC236}">
                <a16:creationId xmlns:a16="http://schemas.microsoft.com/office/drawing/2014/main" id="{912C2EAC-C279-4D11-A00A-7D494FDDB20A}"/>
              </a:ext>
            </a:extLst>
          </p:cNvPr>
          <p:cNvSpPr/>
          <p:nvPr/>
        </p:nvSpPr>
        <p:spPr>
          <a:xfrm>
            <a:off x="8796275" y="4566805"/>
            <a:ext cx="144000" cy="144000"/>
          </a:xfrm>
          <a:prstGeom prst="ellipse">
            <a:avLst/>
          </a:prstGeom>
          <a:solidFill>
            <a:srgbClr val="0070C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İkizkenar Üçgen 39">
            <a:extLst>
              <a:ext uri="{FF2B5EF4-FFF2-40B4-BE49-F238E27FC236}">
                <a16:creationId xmlns:a16="http://schemas.microsoft.com/office/drawing/2014/main" id="{19471AFF-7265-4071-92B2-DE03E54E6325}"/>
              </a:ext>
            </a:extLst>
          </p:cNvPr>
          <p:cNvSpPr/>
          <p:nvPr/>
        </p:nvSpPr>
        <p:spPr>
          <a:xfrm rot="5400000">
            <a:off x="6153414" y="1656697"/>
            <a:ext cx="384019" cy="328546"/>
          </a:xfrm>
          <a:prstGeom prst="triangle">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41" name="İkizkenar Üçgen 40">
            <a:extLst>
              <a:ext uri="{FF2B5EF4-FFF2-40B4-BE49-F238E27FC236}">
                <a16:creationId xmlns:a16="http://schemas.microsoft.com/office/drawing/2014/main" id="{9F586032-A5B5-42ED-9764-91916F16E4F1}"/>
              </a:ext>
            </a:extLst>
          </p:cNvPr>
          <p:cNvSpPr/>
          <p:nvPr/>
        </p:nvSpPr>
        <p:spPr>
          <a:xfrm rot="5400000">
            <a:off x="8821230" y="2529484"/>
            <a:ext cx="384019" cy="328546"/>
          </a:xfrm>
          <a:prstGeom prst="triangle">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42" name="İkizkenar Üçgen 41">
            <a:extLst>
              <a:ext uri="{FF2B5EF4-FFF2-40B4-BE49-F238E27FC236}">
                <a16:creationId xmlns:a16="http://schemas.microsoft.com/office/drawing/2014/main" id="{07ED7324-801B-4EB4-8D16-2DFC9840630B}"/>
              </a:ext>
            </a:extLst>
          </p:cNvPr>
          <p:cNvSpPr/>
          <p:nvPr/>
        </p:nvSpPr>
        <p:spPr>
          <a:xfrm rot="5400000">
            <a:off x="8885796" y="2601819"/>
            <a:ext cx="216000" cy="180000"/>
          </a:xfrm>
          <a:prstGeom prst="triangle">
            <a:avLst/>
          </a:prstGeom>
          <a:solidFill>
            <a:schemeClr val="bg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43" name="İkizkenar Üçgen 42">
            <a:extLst>
              <a:ext uri="{FF2B5EF4-FFF2-40B4-BE49-F238E27FC236}">
                <a16:creationId xmlns:a16="http://schemas.microsoft.com/office/drawing/2014/main" id="{8EF40DBF-BEB5-4E35-910C-C49AC34A33FD}"/>
              </a:ext>
            </a:extLst>
          </p:cNvPr>
          <p:cNvSpPr/>
          <p:nvPr/>
        </p:nvSpPr>
        <p:spPr>
          <a:xfrm rot="5400000">
            <a:off x="6216446" y="1730970"/>
            <a:ext cx="216000" cy="180000"/>
          </a:xfrm>
          <a:prstGeom prst="triangle">
            <a:avLst/>
          </a:prstGeom>
          <a:solidFill>
            <a:schemeClr val="bg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44" name="İkizkenar Üçgen 43">
            <a:extLst>
              <a:ext uri="{FF2B5EF4-FFF2-40B4-BE49-F238E27FC236}">
                <a16:creationId xmlns:a16="http://schemas.microsoft.com/office/drawing/2014/main" id="{9298259F-EFF0-4317-9B55-6F93CE6B031F}"/>
              </a:ext>
            </a:extLst>
          </p:cNvPr>
          <p:cNvSpPr/>
          <p:nvPr/>
        </p:nvSpPr>
        <p:spPr>
          <a:xfrm rot="5400000">
            <a:off x="3501731" y="2576030"/>
            <a:ext cx="216000" cy="180000"/>
          </a:xfrm>
          <a:prstGeom prst="triangle">
            <a:avLst/>
          </a:prstGeom>
          <a:solidFill>
            <a:schemeClr val="bg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
        <p:nvSpPr>
          <p:cNvPr id="45" name="İkizkenar Üçgen 44">
            <a:extLst>
              <a:ext uri="{FF2B5EF4-FFF2-40B4-BE49-F238E27FC236}">
                <a16:creationId xmlns:a16="http://schemas.microsoft.com/office/drawing/2014/main" id="{270EC8EF-E2E0-4198-BFEB-38C1FCBB401A}"/>
              </a:ext>
            </a:extLst>
          </p:cNvPr>
          <p:cNvSpPr/>
          <p:nvPr/>
        </p:nvSpPr>
        <p:spPr>
          <a:xfrm rot="5400000">
            <a:off x="865671" y="1751284"/>
            <a:ext cx="216000" cy="180000"/>
          </a:xfrm>
          <a:prstGeom prst="triangle">
            <a:avLst/>
          </a:prstGeom>
          <a:solidFill>
            <a:schemeClr val="bg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1688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202</TotalTime>
  <Words>1344</Words>
  <Application>Microsoft Office PowerPoint</Application>
  <PresentationFormat>Geniş ekran</PresentationFormat>
  <Paragraphs>126</Paragraphs>
  <Slides>22</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22</vt:i4>
      </vt:variant>
    </vt:vector>
  </HeadingPairs>
  <TitlesOfParts>
    <vt:vector size="30" baseType="lpstr">
      <vt:lpstr>맑은 고딕</vt:lpstr>
      <vt:lpstr>Arial</vt:lpstr>
      <vt:lpstr>Bahnschrift</vt:lpstr>
      <vt:lpstr>Calibri</vt:lpstr>
      <vt:lpstr>Fira Sans Condensed Medium</vt:lpstr>
      <vt:lpstr>Roboto</vt:lpstr>
      <vt:lpstr>Times New Roman</vt:lpstr>
      <vt:lpstr>Office Teması</vt:lpstr>
      <vt:lpstr>Kalite Komisyonu  2021 Yılı Faaliyetleri </vt:lpstr>
      <vt:lpstr>Konu Başlıkları</vt:lpstr>
      <vt:lpstr>PowerPoint Sunusu</vt:lpstr>
      <vt:lpstr>Değerlendirme /İç Değerlendirme Raporu Hazırlık Süreci</vt:lpstr>
      <vt:lpstr>Değerlendirme /2020 Yılı İç Değerlendirme Raporu Hazırlıkları</vt:lpstr>
      <vt:lpstr>Değerlendirme /2020 Yılı İç Değerlendirme Raporu Hazırlıkları</vt:lpstr>
      <vt:lpstr>PowerPoint Sunusu</vt:lpstr>
      <vt:lpstr>İyileştirme - Üniversite</vt:lpstr>
      <vt:lpstr>İyileştirme – Birim ve UAM</vt:lpstr>
      <vt:lpstr>İyileştirme - Kalite Komisyonu</vt:lpstr>
      <vt:lpstr>PowerPoint Sunusu</vt:lpstr>
      <vt:lpstr>Paydaş Katılımı</vt:lpstr>
      <vt:lpstr>Paydaş Katılımı / Memnuniyet Anketleri</vt:lpstr>
      <vt:lpstr>Paydaş Katılımı / İşveren Görüş Anketi </vt:lpstr>
      <vt:lpstr>Paydaş Katılımı</vt:lpstr>
      <vt:lpstr>PowerPoint Sunusu</vt:lpstr>
      <vt:lpstr>Politika ve Stratejik Hedefler</vt:lpstr>
      <vt:lpstr>PowerPoint Sunusu</vt:lpstr>
      <vt:lpstr>Akreditasyon</vt:lpstr>
      <vt:lpstr>PowerPoint Sunusu</vt:lpstr>
      <vt:lpstr>Kalite Kültürünü Yaygınlaştırma </vt:lpstr>
      <vt:lpstr>KALİTE KOMİSYONU  2021 YILI FAALİYETLERİ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KALİTE KOMİSYONU 2021 YILI FAALİYETLERİ</dc:title>
  <dc:creator>user</dc:creator>
  <cp:lastModifiedBy>Gazi</cp:lastModifiedBy>
  <cp:revision>12</cp:revision>
  <dcterms:created xsi:type="dcterms:W3CDTF">2021-12-21T07:02:23Z</dcterms:created>
  <dcterms:modified xsi:type="dcterms:W3CDTF">2021-12-23T10:36:35Z</dcterms:modified>
</cp:coreProperties>
</file>