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60" r:id="rId2"/>
    <p:sldId id="256" r:id="rId3"/>
    <p:sldId id="287" r:id="rId4"/>
    <p:sldId id="288" r:id="rId5"/>
    <p:sldId id="289" r:id="rId6"/>
    <p:sldId id="290" r:id="rId7"/>
    <p:sldId id="291" r:id="rId8"/>
    <p:sldId id="292" r:id="rId9"/>
    <p:sldId id="293" r:id="rId10"/>
    <p:sldId id="294" r:id="rId11"/>
    <p:sldId id="295" r:id="rId12"/>
    <p:sldId id="257" r:id="rId13"/>
    <p:sldId id="261" r:id="rId14"/>
    <p:sldId id="262" r:id="rId15"/>
    <p:sldId id="263" r:id="rId16"/>
    <p:sldId id="264" r:id="rId17"/>
    <p:sldId id="265" r:id="rId18"/>
    <p:sldId id="266" r:id="rId19"/>
    <p:sldId id="275" r:id="rId20"/>
    <p:sldId id="267" r:id="rId21"/>
    <p:sldId id="268" r:id="rId22"/>
    <p:sldId id="273" r:id="rId23"/>
    <p:sldId id="274" r:id="rId24"/>
    <p:sldId id="269" r:id="rId25"/>
    <p:sldId id="270" r:id="rId26"/>
    <p:sldId id="271" r:id="rId27"/>
    <p:sldId id="272" r:id="rId28"/>
    <p:sldId id="276" r:id="rId29"/>
    <p:sldId id="277" r:id="rId30"/>
    <p:sldId id="278" r:id="rId31"/>
    <p:sldId id="279" r:id="rId32"/>
    <p:sldId id="280" r:id="rId33"/>
    <p:sldId id="281" r:id="rId34"/>
    <p:sldId id="282" r:id="rId35"/>
    <p:sldId id="283" r:id="rId36"/>
    <p:sldId id="284"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258" r:id="rId53"/>
  </p:sldIdLst>
  <p:sldSz cx="9902825" cy="7745413"/>
  <p:notesSz cx="6858000" cy="9144000"/>
  <p:defaultTextStyle>
    <a:defPPr>
      <a:defRPr lang="en-US"/>
    </a:defPPr>
    <a:lvl1pPr marL="0" algn="l" defTabSz="504200" rtl="0" eaLnBrk="1" latinLnBrk="0" hangingPunct="1">
      <a:defRPr sz="2000" kern="1200">
        <a:solidFill>
          <a:schemeClr val="tx1"/>
        </a:solidFill>
        <a:latin typeface="+mn-lt"/>
        <a:ea typeface="+mn-ea"/>
        <a:cs typeface="+mn-cs"/>
      </a:defRPr>
    </a:lvl1pPr>
    <a:lvl2pPr marL="504200" algn="l" defTabSz="504200" rtl="0" eaLnBrk="1" latinLnBrk="0" hangingPunct="1">
      <a:defRPr sz="2000" kern="1200">
        <a:solidFill>
          <a:schemeClr val="tx1"/>
        </a:solidFill>
        <a:latin typeface="+mn-lt"/>
        <a:ea typeface="+mn-ea"/>
        <a:cs typeface="+mn-cs"/>
      </a:defRPr>
    </a:lvl2pPr>
    <a:lvl3pPr marL="1008400" algn="l" defTabSz="504200" rtl="0" eaLnBrk="1" latinLnBrk="0" hangingPunct="1">
      <a:defRPr sz="2000" kern="1200">
        <a:solidFill>
          <a:schemeClr val="tx1"/>
        </a:solidFill>
        <a:latin typeface="+mn-lt"/>
        <a:ea typeface="+mn-ea"/>
        <a:cs typeface="+mn-cs"/>
      </a:defRPr>
    </a:lvl3pPr>
    <a:lvl4pPr marL="1512600" algn="l" defTabSz="504200" rtl="0" eaLnBrk="1" latinLnBrk="0" hangingPunct="1">
      <a:defRPr sz="2000" kern="1200">
        <a:solidFill>
          <a:schemeClr val="tx1"/>
        </a:solidFill>
        <a:latin typeface="+mn-lt"/>
        <a:ea typeface="+mn-ea"/>
        <a:cs typeface="+mn-cs"/>
      </a:defRPr>
    </a:lvl4pPr>
    <a:lvl5pPr marL="2016801" algn="l" defTabSz="504200" rtl="0" eaLnBrk="1" latinLnBrk="0" hangingPunct="1">
      <a:defRPr sz="2000" kern="1200">
        <a:solidFill>
          <a:schemeClr val="tx1"/>
        </a:solidFill>
        <a:latin typeface="+mn-lt"/>
        <a:ea typeface="+mn-ea"/>
        <a:cs typeface="+mn-cs"/>
      </a:defRPr>
    </a:lvl5pPr>
    <a:lvl6pPr marL="2521001" algn="l" defTabSz="504200" rtl="0" eaLnBrk="1" latinLnBrk="0" hangingPunct="1">
      <a:defRPr sz="2000" kern="1200">
        <a:solidFill>
          <a:schemeClr val="tx1"/>
        </a:solidFill>
        <a:latin typeface="+mn-lt"/>
        <a:ea typeface="+mn-ea"/>
        <a:cs typeface="+mn-cs"/>
      </a:defRPr>
    </a:lvl6pPr>
    <a:lvl7pPr marL="3025201" algn="l" defTabSz="504200" rtl="0" eaLnBrk="1" latinLnBrk="0" hangingPunct="1">
      <a:defRPr sz="2000" kern="1200">
        <a:solidFill>
          <a:schemeClr val="tx1"/>
        </a:solidFill>
        <a:latin typeface="+mn-lt"/>
        <a:ea typeface="+mn-ea"/>
        <a:cs typeface="+mn-cs"/>
      </a:defRPr>
    </a:lvl7pPr>
    <a:lvl8pPr marL="3529401" algn="l" defTabSz="504200" rtl="0" eaLnBrk="1" latinLnBrk="0" hangingPunct="1">
      <a:defRPr sz="2000" kern="1200">
        <a:solidFill>
          <a:schemeClr val="tx1"/>
        </a:solidFill>
        <a:latin typeface="+mn-lt"/>
        <a:ea typeface="+mn-ea"/>
        <a:cs typeface="+mn-cs"/>
      </a:defRPr>
    </a:lvl8pPr>
    <a:lvl9pPr marL="4033601" algn="l" defTabSz="50420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0">
          <p15:clr>
            <a:srgbClr val="A4A3A4"/>
          </p15:clr>
        </p15:guide>
        <p15:guide id="2"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94660"/>
  </p:normalViewPr>
  <p:slideViewPr>
    <p:cSldViewPr snapToGrid="0" snapToObjects="1">
      <p:cViewPr varScale="1">
        <p:scale>
          <a:sx n="97" d="100"/>
          <a:sy n="97" d="100"/>
        </p:scale>
        <p:origin x="1884" y="84"/>
      </p:cViewPr>
      <p:guideLst>
        <p:guide orient="horz" pos="2440"/>
        <p:guide pos="3119"/>
      </p:guideLst>
    </p:cSldViewPr>
  </p:slideViewPr>
  <p:notesTextViewPr>
    <p:cViewPr>
      <p:scale>
        <a:sx n="100" d="100"/>
        <a:sy n="100" d="100"/>
      </p:scale>
      <p:origin x="0" y="0"/>
    </p:cViewPr>
  </p:notesTextViewPr>
  <p:notesViewPr>
    <p:cSldViewPr snapToGrid="0" snapToObjects="1">
      <p:cViewPr varScale="1">
        <p:scale>
          <a:sx n="53" d="100"/>
          <a:sy n="53" d="100"/>
        </p:scale>
        <p:origin x="264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D9A7E3-3C01-41E4-A1F0-967ACB43BF7E}" type="datetimeFigureOut">
              <a:rPr lang="en-US" smtClean="0"/>
              <a:t>9/24/2020</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834932-476F-48F0-9304-4AB377BB62EF}" type="slidenum">
              <a:rPr lang="en-US" smtClean="0"/>
              <a:t>‹#›</a:t>
            </a:fld>
            <a:endParaRPr lang="en-US"/>
          </a:p>
        </p:txBody>
      </p:sp>
    </p:spTree>
    <p:extLst>
      <p:ext uri="{BB962C8B-B14F-4D97-AF65-F5344CB8AC3E}">
        <p14:creationId xmlns:p14="http://schemas.microsoft.com/office/powerpoint/2010/main" val="23399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C49C1-891C-4211-AEB2-DEFC1B05D342}" type="datetimeFigureOut">
              <a:rPr lang="tr-TR" smtClean="0"/>
              <a:t>24.09.2020</a:t>
            </a:fld>
            <a:endParaRPr lang="tr-TR"/>
          </a:p>
        </p:txBody>
      </p:sp>
      <p:sp>
        <p:nvSpPr>
          <p:cNvPr id="4" name="Slayt Görüntüsü Yer Tutucusu 3"/>
          <p:cNvSpPr>
            <a:spLocks noGrp="1" noRot="1" noChangeAspect="1"/>
          </p:cNvSpPr>
          <p:nvPr>
            <p:ph type="sldImg" idx="2"/>
          </p:nvPr>
        </p:nvSpPr>
        <p:spPr>
          <a:xfrm>
            <a:off x="1455738" y="1143000"/>
            <a:ext cx="394652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A08B7-787F-4165-812C-12325BA26E13}" type="slidenum">
              <a:rPr lang="tr-TR" smtClean="0"/>
              <a:t>‹#›</a:t>
            </a:fld>
            <a:endParaRPr lang="tr-TR"/>
          </a:p>
        </p:txBody>
      </p:sp>
    </p:spTree>
    <p:extLst>
      <p:ext uri="{BB962C8B-B14F-4D97-AF65-F5344CB8AC3E}">
        <p14:creationId xmlns:p14="http://schemas.microsoft.com/office/powerpoint/2010/main" val="427249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5A08B7-787F-4165-812C-12325BA26E13}" type="slidenum">
              <a:rPr lang="tr-TR" smtClean="0"/>
              <a:t>5</a:t>
            </a:fld>
            <a:endParaRPr lang="tr-TR"/>
          </a:p>
        </p:txBody>
      </p:sp>
    </p:spTree>
    <p:extLst>
      <p:ext uri="{BB962C8B-B14F-4D97-AF65-F5344CB8AC3E}">
        <p14:creationId xmlns:p14="http://schemas.microsoft.com/office/powerpoint/2010/main" val="3693423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5" descr="GAZI_UNIVERSITESI_PP_SUNUM.jpe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4"/>
            <a:ext cx="9902825" cy="7739439"/>
          </a:xfrm>
          <a:prstGeom prst="rect">
            <a:avLst/>
          </a:prstGeom>
        </p:spPr>
      </p:pic>
      <p:sp>
        <p:nvSpPr>
          <p:cNvPr id="3" name="Subtitle 2"/>
          <p:cNvSpPr>
            <a:spLocks noGrp="1"/>
          </p:cNvSpPr>
          <p:nvPr>
            <p:ph type="subTitle" idx="1" hasCustomPrompt="1"/>
          </p:nvPr>
        </p:nvSpPr>
        <p:spPr>
          <a:xfrm>
            <a:off x="660400" y="4744721"/>
            <a:ext cx="8696960" cy="1107440"/>
          </a:xfrm>
        </p:spPr>
        <p:txBody>
          <a:bodyPr/>
          <a:lstStyle>
            <a:lvl1pPr marL="0" indent="0" algn="ctr">
              <a:buNone/>
              <a:defRPr b="1">
                <a:solidFill>
                  <a:schemeClr val="tx1">
                    <a:tint val="7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tr-TR" dirty="0" smtClean="0"/>
              <a:t>Başlık Ekleyiniz</a:t>
            </a:r>
            <a:endParaRPr lang="en-US" dirty="0"/>
          </a:p>
        </p:txBody>
      </p:sp>
    </p:spTree>
    <p:extLst>
      <p:ext uri="{BB962C8B-B14F-4D97-AF65-F5344CB8AC3E}">
        <p14:creationId xmlns:p14="http://schemas.microsoft.com/office/powerpoint/2010/main" val="2464429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3" descr="SLAYT02.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2825" cy="7731821"/>
          </a:xfrm>
          <a:prstGeom prst="rect">
            <a:avLst/>
          </a:prstGeom>
        </p:spPr>
      </p:pic>
      <p:sp>
        <p:nvSpPr>
          <p:cNvPr id="3" name="Content Placeholder 2"/>
          <p:cNvSpPr>
            <a:spLocks noGrp="1"/>
          </p:cNvSpPr>
          <p:nvPr>
            <p:ph idx="1"/>
          </p:nvPr>
        </p:nvSpPr>
        <p:spPr>
          <a:xfrm>
            <a:off x="495141" y="2142543"/>
            <a:ext cx="8912543" cy="5111615"/>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extLst>
      <p:ext uri="{BB962C8B-B14F-4D97-AF65-F5344CB8AC3E}">
        <p14:creationId xmlns:p14="http://schemas.microsoft.com/office/powerpoint/2010/main" val="315257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3" descr="GAZI_UNIVERSITESI_PP_SUNUM4.jpe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92"/>
            <a:ext cx="9902825" cy="7741821"/>
          </a:xfrm>
          <a:prstGeom prst="rect">
            <a:avLst/>
          </a:prstGeom>
        </p:spPr>
      </p:pic>
    </p:spTree>
    <p:extLst>
      <p:ext uri="{BB962C8B-B14F-4D97-AF65-F5344CB8AC3E}">
        <p14:creationId xmlns:p14="http://schemas.microsoft.com/office/powerpoint/2010/main" val="3638780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141" y="1807263"/>
            <a:ext cx="8912543" cy="5111615"/>
          </a:xfrm>
          <a:prstGeom prst="rect">
            <a:avLst/>
          </a:prstGeom>
        </p:spPr>
        <p:txBody>
          <a:bodyPr vert="horz" lIns="100840" tIns="50420" rIns="100840" bIns="50420" rtlCol="0">
            <a:normAutofit/>
          </a:body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text</a:t>
            </a:r>
            <a:r>
              <a:rPr lang="tr-TR" dirty="0" smtClean="0"/>
              <a:t> </a:t>
            </a:r>
            <a:r>
              <a:rPr lang="tr-TR" dirty="0" err="1" smtClean="0"/>
              <a:t>styles</a:t>
            </a:r>
            <a:endParaRPr lang="tr-TR" dirty="0" smtClean="0"/>
          </a:p>
          <a:p>
            <a:pPr lvl="1"/>
            <a:r>
              <a:rPr lang="tr-TR" dirty="0" smtClean="0"/>
              <a:t>Second </a:t>
            </a:r>
            <a:r>
              <a:rPr lang="tr-TR" dirty="0" err="1" smtClean="0"/>
              <a:t>level</a:t>
            </a:r>
            <a:endParaRPr lang="tr-TR" dirty="0" smtClean="0"/>
          </a:p>
          <a:p>
            <a:pPr lvl="2"/>
            <a:r>
              <a:rPr lang="tr-TR" dirty="0" smtClean="0"/>
              <a:t>Third </a:t>
            </a:r>
            <a:r>
              <a:rPr lang="tr-TR" dirty="0" err="1" smtClean="0"/>
              <a:t>level</a:t>
            </a:r>
            <a:endParaRPr lang="tr-TR" dirty="0" smtClean="0"/>
          </a:p>
          <a:p>
            <a:pPr lvl="3"/>
            <a:r>
              <a:rPr lang="tr-TR" dirty="0" err="1" smtClean="0"/>
              <a:t>Fourth</a:t>
            </a:r>
            <a:r>
              <a:rPr lang="tr-TR" dirty="0" smtClean="0"/>
              <a:t> </a:t>
            </a:r>
            <a:r>
              <a:rPr lang="tr-TR" dirty="0" err="1" smtClean="0"/>
              <a:t>level</a:t>
            </a:r>
            <a:endParaRPr lang="tr-TR" dirty="0" smtClean="0"/>
          </a:p>
          <a:p>
            <a:pPr lvl="4"/>
            <a:r>
              <a:rPr lang="tr-TR" dirty="0" err="1" smtClean="0"/>
              <a:t>Fifth</a:t>
            </a:r>
            <a:r>
              <a:rPr lang="tr-TR" dirty="0" smtClean="0"/>
              <a:t> </a:t>
            </a:r>
            <a:r>
              <a:rPr lang="tr-TR" dirty="0" err="1" smtClean="0"/>
              <a:t>level</a:t>
            </a:r>
            <a:endParaRPr lang="en-US" dirty="0"/>
          </a:p>
        </p:txBody>
      </p:sp>
      <p:sp>
        <p:nvSpPr>
          <p:cNvPr id="6" name="Slide Number Placeholder 5"/>
          <p:cNvSpPr>
            <a:spLocks noGrp="1"/>
          </p:cNvSpPr>
          <p:nvPr>
            <p:ph type="sldNum" sz="quarter" idx="4"/>
          </p:nvPr>
        </p:nvSpPr>
        <p:spPr>
          <a:xfrm>
            <a:off x="7097025" y="7178851"/>
            <a:ext cx="2310659" cy="412372"/>
          </a:xfrm>
          <a:prstGeom prst="rect">
            <a:avLst/>
          </a:prstGeom>
        </p:spPr>
        <p:txBody>
          <a:bodyPr vert="horz" lIns="100840" tIns="50420" rIns="100840" bIns="50420" rtlCol="0" anchor="ctr"/>
          <a:lstStyle>
            <a:lvl1pPr algn="r">
              <a:defRPr sz="1300">
                <a:solidFill>
                  <a:schemeClr val="tx1">
                    <a:tint val="75000"/>
                  </a:schemeClr>
                </a:solidFill>
              </a:defRPr>
            </a:lvl1pPr>
          </a:lstStyle>
          <a:p>
            <a:fld id="{0730640D-858F-9243-9CB1-649F5F212DF7}" type="slidenum">
              <a:rPr lang="en-US" smtClean="0"/>
              <a:t>‹#›</a:t>
            </a:fld>
            <a:endParaRPr lang="en-US"/>
          </a:p>
        </p:txBody>
      </p:sp>
    </p:spTree>
    <p:extLst>
      <p:ext uri="{BB962C8B-B14F-4D97-AF65-F5344CB8AC3E}">
        <p14:creationId xmlns:p14="http://schemas.microsoft.com/office/powerpoint/2010/main" val="1747478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ctr" defTabSz="504200" rtl="0" eaLnBrk="1" latinLnBrk="0" hangingPunct="1">
        <a:spcBef>
          <a:spcPct val="0"/>
        </a:spcBef>
        <a:buNone/>
        <a:defRPr sz="4900" kern="1200">
          <a:solidFill>
            <a:schemeClr val="tx1"/>
          </a:solidFill>
          <a:latin typeface="+mj-lt"/>
          <a:ea typeface="+mj-ea"/>
          <a:cs typeface="+mj-cs"/>
        </a:defRPr>
      </a:lvl1pPr>
    </p:titleStyle>
    <p:bodyStyle>
      <a:lvl1pPr marL="378150" indent="-378150" algn="l" defTabSz="504200" rtl="0" eaLnBrk="1" latinLnBrk="0" hangingPunct="1">
        <a:spcBef>
          <a:spcPct val="20000"/>
        </a:spcBef>
        <a:buFont typeface="Arial"/>
        <a:buChar char="•"/>
        <a:defRPr sz="3500" kern="1200">
          <a:solidFill>
            <a:schemeClr val="tx1"/>
          </a:solidFill>
          <a:latin typeface="+mn-lt"/>
          <a:ea typeface="+mn-ea"/>
          <a:cs typeface="+mn-cs"/>
        </a:defRPr>
      </a:lvl1pPr>
      <a:lvl2pPr marL="819325" indent="-315125" algn="l" defTabSz="504200" rtl="0" eaLnBrk="1" latinLnBrk="0" hangingPunct="1">
        <a:spcBef>
          <a:spcPct val="20000"/>
        </a:spcBef>
        <a:buFont typeface="Arial"/>
        <a:buChar char="–"/>
        <a:defRPr sz="3100" kern="1200">
          <a:solidFill>
            <a:schemeClr val="tx1"/>
          </a:solidFill>
          <a:latin typeface="+mn-lt"/>
          <a:ea typeface="+mn-ea"/>
          <a:cs typeface="+mn-cs"/>
        </a:defRPr>
      </a:lvl2pPr>
      <a:lvl3pPr marL="1260500" indent="-252100" algn="l" defTabSz="504200" rtl="0" eaLnBrk="1" latinLnBrk="0" hangingPunct="1">
        <a:spcBef>
          <a:spcPct val="20000"/>
        </a:spcBef>
        <a:buFont typeface="Arial"/>
        <a:buChar char="•"/>
        <a:defRPr sz="2600" kern="1200">
          <a:solidFill>
            <a:schemeClr val="tx1"/>
          </a:solidFill>
          <a:latin typeface="+mn-lt"/>
          <a:ea typeface="+mn-ea"/>
          <a:cs typeface="+mn-cs"/>
        </a:defRPr>
      </a:lvl3pPr>
      <a:lvl4pPr marL="1764701" indent="-252100" algn="l" defTabSz="504200" rtl="0" eaLnBrk="1" latinLnBrk="0" hangingPunct="1">
        <a:spcBef>
          <a:spcPct val="20000"/>
        </a:spcBef>
        <a:buFont typeface="Arial"/>
        <a:buChar char="–"/>
        <a:defRPr sz="2200" kern="1200">
          <a:solidFill>
            <a:schemeClr val="tx1"/>
          </a:solidFill>
          <a:latin typeface="+mn-lt"/>
          <a:ea typeface="+mn-ea"/>
          <a:cs typeface="+mn-cs"/>
        </a:defRPr>
      </a:lvl4pPr>
      <a:lvl5pPr marL="2268901" indent="-252100" algn="l" defTabSz="504200" rtl="0" eaLnBrk="1" latinLnBrk="0" hangingPunct="1">
        <a:spcBef>
          <a:spcPct val="20000"/>
        </a:spcBef>
        <a:buFont typeface="Arial"/>
        <a:buChar char="»"/>
        <a:defRPr sz="2200" kern="1200">
          <a:solidFill>
            <a:schemeClr val="tx1"/>
          </a:solidFill>
          <a:latin typeface="+mn-lt"/>
          <a:ea typeface="+mn-ea"/>
          <a:cs typeface="+mn-cs"/>
        </a:defRPr>
      </a:lvl5pPr>
      <a:lvl6pPr marL="2773101" indent="-252100" algn="l" defTabSz="504200" rtl="0" eaLnBrk="1" latinLnBrk="0" hangingPunct="1">
        <a:spcBef>
          <a:spcPct val="20000"/>
        </a:spcBef>
        <a:buFont typeface="Arial"/>
        <a:buChar char="•"/>
        <a:defRPr sz="2200" kern="1200">
          <a:solidFill>
            <a:schemeClr val="tx1"/>
          </a:solidFill>
          <a:latin typeface="+mn-lt"/>
          <a:ea typeface="+mn-ea"/>
          <a:cs typeface="+mn-cs"/>
        </a:defRPr>
      </a:lvl6pPr>
      <a:lvl7pPr marL="3277301" indent="-252100" algn="l" defTabSz="504200" rtl="0" eaLnBrk="1" latinLnBrk="0" hangingPunct="1">
        <a:spcBef>
          <a:spcPct val="20000"/>
        </a:spcBef>
        <a:buFont typeface="Arial"/>
        <a:buChar char="•"/>
        <a:defRPr sz="2200" kern="1200">
          <a:solidFill>
            <a:schemeClr val="tx1"/>
          </a:solidFill>
          <a:latin typeface="+mn-lt"/>
          <a:ea typeface="+mn-ea"/>
          <a:cs typeface="+mn-cs"/>
        </a:defRPr>
      </a:lvl7pPr>
      <a:lvl8pPr marL="3781501" indent="-252100" algn="l" defTabSz="504200" rtl="0" eaLnBrk="1" latinLnBrk="0" hangingPunct="1">
        <a:spcBef>
          <a:spcPct val="20000"/>
        </a:spcBef>
        <a:buFont typeface="Arial"/>
        <a:buChar char="•"/>
        <a:defRPr sz="2200" kern="1200">
          <a:solidFill>
            <a:schemeClr val="tx1"/>
          </a:solidFill>
          <a:latin typeface="+mn-lt"/>
          <a:ea typeface="+mn-ea"/>
          <a:cs typeface="+mn-cs"/>
        </a:defRPr>
      </a:lvl8pPr>
      <a:lvl9pPr marL="4285701" indent="-252100" algn="l" defTabSz="50420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4200" rtl="0" eaLnBrk="1" latinLnBrk="0" hangingPunct="1">
        <a:defRPr sz="2000" kern="1200">
          <a:solidFill>
            <a:schemeClr val="tx1"/>
          </a:solidFill>
          <a:latin typeface="+mn-lt"/>
          <a:ea typeface="+mn-ea"/>
          <a:cs typeface="+mn-cs"/>
        </a:defRPr>
      </a:lvl1pPr>
      <a:lvl2pPr marL="504200" algn="l" defTabSz="504200" rtl="0" eaLnBrk="1" latinLnBrk="0" hangingPunct="1">
        <a:defRPr sz="2000" kern="1200">
          <a:solidFill>
            <a:schemeClr val="tx1"/>
          </a:solidFill>
          <a:latin typeface="+mn-lt"/>
          <a:ea typeface="+mn-ea"/>
          <a:cs typeface="+mn-cs"/>
        </a:defRPr>
      </a:lvl2pPr>
      <a:lvl3pPr marL="1008400" algn="l" defTabSz="504200" rtl="0" eaLnBrk="1" latinLnBrk="0" hangingPunct="1">
        <a:defRPr sz="2000" kern="1200">
          <a:solidFill>
            <a:schemeClr val="tx1"/>
          </a:solidFill>
          <a:latin typeface="+mn-lt"/>
          <a:ea typeface="+mn-ea"/>
          <a:cs typeface="+mn-cs"/>
        </a:defRPr>
      </a:lvl3pPr>
      <a:lvl4pPr marL="1512600" algn="l" defTabSz="504200" rtl="0" eaLnBrk="1" latinLnBrk="0" hangingPunct="1">
        <a:defRPr sz="2000" kern="1200">
          <a:solidFill>
            <a:schemeClr val="tx1"/>
          </a:solidFill>
          <a:latin typeface="+mn-lt"/>
          <a:ea typeface="+mn-ea"/>
          <a:cs typeface="+mn-cs"/>
        </a:defRPr>
      </a:lvl4pPr>
      <a:lvl5pPr marL="2016801" algn="l" defTabSz="504200" rtl="0" eaLnBrk="1" latinLnBrk="0" hangingPunct="1">
        <a:defRPr sz="2000" kern="1200">
          <a:solidFill>
            <a:schemeClr val="tx1"/>
          </a:solidFill>
          <a:latin typeface="+mn-lt"/>
          <a:ea typeface="+mn-ea"/>
          <a:cs typeface="+mn-cs"/>
        </a:defRPr>
      </a:lvl5pPr>
      <a:lvl6pPr marL="2521001" algn="l" defTabSz="504200" rtl="0" eaLnBrk="1" latinLnBrk="0" hangingPunct="1">
        <a:defRPr sz="2000" kern="1200">
          <a:solidFill>
            <a:schemeClr val="tx1"/>
          </a:solidFill>
          <a:latin typeface="+mn-lt"/>
          <a:ea typeface="+mn-ea"/>
          <a:cs typeface="+mn-cs"/>
        </a:defRPr>
      </a:lvl6pPr>
      <a:lvl7pPr marL="3025201" algn="l" defTabSz="504200" rtl="0" eaLnBrk="1" latinLnBrk="0" hangingPunct="1">
        <a:defRPr sz="2000" kern="1200">
          <a:solidFill>
            <a:schemeClr val="tx1"/>
          </a:solidFill>
          <a:latin typeface="+mn-lt"/>
          <a:ea typeface="+mn-ea"/>
          <a:cs typeface="+mn-cs"/>
        </a:defRPr>
      </a:lvl7pPr>
      <a:lvl8pPr marL="3529401" algn="l" defTabSz="504200" rtl="0" eaLnBrk="1" latinLnBrk="0" hangingPunct="1">
        <a:defRPr sz="2000" kern="1200">
          <a:solidFill>
            <a:schemeClr val="tx1"/>
          </a:solidFill>
          <a:latin typeface="+mn-lt"/>
          <a:ea typeface="+mn-ea"/>
          <a:cs typeface="+mn-cs"/>
        </a:defRPr>
      </a:lvl8pPr>
      <a:lvl9pPr marL="4033601" algn="l" defTabSz="5042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42712" y="4597400"/>
            <a:ext cx="8417401" cy="1526220"/>
          </a:xfrm>
          <a:prstGeom prst="rect">
            <a:avLst/>
          </a:prstGeom>
        </p:spPr>
        <p:txBody>
          <a:bodyPr/>
          <a:lstStyle/>
          <a:p>
            <a:r>
              <a:rPr lang="tr-TR" sz="2000" dirty="0" smtClean="0">
                <a:solidFill>
                  <a:schemeClr val="tx2">
                    <a:lumMod val="50000"/>
                  </a:schemeClr>
                </a:solidFill>
                <a:latin typeface="HelveticaNeueLT Std Blk"/>
                <a:cs typeface="HelveticaNeueLT Std Blk"/>
              </a:rPr>
              <a:t>GAZİ ÜNİVERSİTESİ </a:t>
            </a:r>
            <a:r>
              <a:rPr lang="tr-TR" sz="3600" dirty="0" smtClean="0">
                <a:solidFill>
                  <a:schemeClr val="tx2">
                    <a:lumMod val="50000"/>
                  </a:schemeClr>
                </a:solidFill>
                <a:latin typeface="HelveticaNeueLT Std Blk"/>
                <a:cs typeface="HelveticaNeueLT Std Blk"/>
              </a:rPr>
              <a:t/>
            </a:r>
            <a:br>
              <a:rPr lang="tr-TR" sz="3600" dirty="0" smtClean="0">
                <a:solidFill>
                  <a:schemeClr val="tx2">
                    <a:lumMod val="50000"/>
                  </a:schemeClr>
                </a:solidFill>
                <a:latin typeface="HelveticaNeueLT Std Blk"/>
                <a:cs typeface="HelveticaNeueLT Std Blk"/>
              </a:rPr>
            </a:br>
            <a:r>
              <a:rPr lang="tr-TR" sz="2600" dirty="0" smtClean="0">
                <a:solidFill>
                  <a:schemeClr val="tx2">
                    <a:lumMod val="50000"/>
                  </a:schemeClr>
                </a:solidFill>
                <a:latin typeface="HelveticaNeueLT Std Blk"/>
                <a:cs typeface="HelveticaNeueLT Std Blk"/>
              </a:rPr>
              <a:t>KURUMSAL GERİ BİLDİRİM RAPORU</a:t>
            </a:r>
            <a:r>
              <a:rPr lang="tr-TR" sz="3600" dirty="0" smtClean="0">
                <a:solidFill>
                  <a:schemeClr val="tx2">
                    <a:lumMod val="50000"/>
                  </a:schemeClr>
                </a:solidFill>
                <a:latin typeface="HelveticaNeueLT Std Blk"/>
                <a:cs typeface="HelveticaNeueLT Std Blk"/>
              </a:rPr>
              <a:t/>
            </a:r>
            <a:br>
              <a:rPr lang="tr-TR" sz="3600" dirty="0" smtClean="0">
                <a:solidFill>
                  <a:schemeClr val="tx2">
                    <a:lumMod val="50000"/>
                  </a:schemeClr>
                </a:solidFill>
                <a:latin typeface="HelveticaNeueLT Std Blk"/>
                <a:cs typeface="HelveticaNeueLT Std Blk"/>
              </a:rPr>
            </a:br>
            <a:r>
              <a:rPr lang="tr-TR" sz="3600" dirty="0" smtClean="0">
                <a:solidFill>
                  <a:schemeClr val="tx2">
                    <a:lumMod val="50000"/>
                  </a:schemeClr>
                </a:solidFill>
                <a:latin typeface="HelveticaNeueLT Std Blk"/>
                <a:cs typeface="HelveticaNeueLT Std Blk"/>
              </a:rPr>
              <a:t>İYİLEŞTİRME ÇALIŞMALARI</a:t>
            </a:r>
            <a:endParaRPr lang="en-US" sz="3600" dirty="0">
              <a:solidFill>
                <a:schemeClr val="tx2">
                  <a:lumMod val="50000"/>
                </a:schemeClr>
              </a:solidFill>
              <a:latin typeface="HelveticaNeueLT Std Blk"/>
              <a:cs typeface="HelveticaNeueLT Std Blk"/>
            </a:endParaRPr>
          </a:p>
        </p:txBody>
      </p:sp>
    </p:spTree>
    <p:extLst>
      <p:ext uri="{BB962C8B-B14F-4D97-AF65-F5344CB8AC3E}">
        <p14:creationId xmlns:p14="http://schemas.microsoft.com/office/powerpoint/2010/main" val="547135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677893"/>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KALİTE GÜVENCE SİSTEMİ - 7</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endParaRPr lang="tr-TR" dirty="0" smtClean="0"/>
          </a:p>
        </p:txBody>
      </p:sp>
      <p:graphicFrame>
        <p:nvGraphicFramePr>
          <p:cNvPr id="5" name="Tablo 4"/>
          <p:cNvGraphicFramePr>
            <a:graphicFrameLocks noGrp="1"/>
          </p:cNvGraphicFramePr>
          <p:nvPr>
            <p:extLst>
              <p:ext uri="{D42A27DB-BD31-4B8C-83A1-F6EECF244321}">
                <p14:modId xmlns:p14="http://schemas.microsoft.com/office/powerpoint/2010/main" val="3164286524"/>
              </p:ext>
            </p:extLst>
          </p:nvPr>
        </p:nvGraphicFramePr>
        <p:xfrm>
          <a:off x="243191" y="2420617"/>
          <a:ext cx="9474740" cy="5158740"/>
        </p:xfrm>
        <a:graphic>
          <a:graphicData uri="http://schemas.openxmlformats.org/drawingml/2006/table">
            <a:tbl>
              <a:tblPr firstRow="1" bandRow="1">
                <a:tableStyleId>{5C22544A-7EE6-4342-B048-85BDC9FD1C3A}</a:tableStyleId>
              </a:tblPr>
              <a:tblGrid>
                <a:gridCol w="4737370">
                  <a:extLst>
                    <a:ext uri="{9D8B030D-6E8A-4147-A177-3AD203B41FA5}">
                      <a16:colId xmlns:a16="http://schemas.microsoft.com/office/drawing/2014/main" val="20000"/>
                    </a:ext>
                  </a:extLst>
                </a:gridCol>
                <a:gridCol w="4737370">
                  <a:extLst>
                    <a:ext uri="{9D8B030D-6E8A-4147-A177-3AD203B41FA5}">
                      <a16:colId xmlns:a16="http://schemas.microsoft.com/office/drawing/2014/main" val="20001"/>
                    </a:ext>
                  </a:extLst>
                </a:gridCol>
              </a:tblGrid>
              <a:tr h="323802">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4658330">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800" noProof="0" dirty="0" smtClean="0">
                          <a:solidFill>
                            <a:srgbClr val="595959"/>
                          </a:solidFill>
                          <a:latin typeface="HelveticaNeueLT Std"/>
                          <a:cs typeface="HelveticaNeueLT Std"/>
                        </a:rPr>
                        <a:t>Paydaşlarla olan etkileşimin tanımlı, düzenli ve daha net olarak gerçekleştirilmesi.</a:t>
                      </a:r>
                      <a:endParaRPr lang="tr-TR" sz="1800" kern="1200" noProof="0" dirty="0" smtClean="0">
                        <a:solidFill>
                          <a:schemeClr val="tx1">
                            <a:lumMod val="65000"/>
                            <a:lumOff val="35000"/>
                          </a:schemeClr>
                        </a:solidFill>
                        <a:latin typeface="HelveticaNeueLT Std Hvy Cn"/>
                        <a:ea typeface="+mj-ea"/>
                        <a:cs typeface="HelveticaNeueLT Std Hvy Cn"/>
                      </a:endParaRPr>
                    </a:p>
                  </a:txBody>
                  <a:tcPr/>
                </a:tc>
                <a:tc>
                  <a:txBody>
                    <a:bodyPr/>
                    <a:lstStyle/>
                    <a:p>
                      <a:pPr marL="0" lvl="0" indent="0" algn="just">
                        <a:buFont typeface="Wingdings" panose="05000000000000000000" pitchFamily="2" charset="2"/>
                        <a:buNone/>
                      </a:pPr>
                      <a:r>
                        <a:rPr lang="tr-TR" sz="1350" dirty="0" smtClean="0">
                          <a:solidFill>
                            <a:srgbClr val="595959"/>
                          </a:solidFill>
                          <a:latin typeface="HelveticaNeueLT Std"/>
                          <a:cs typeface="HelveticaNeueLT Std"/>
                        </a:rPr>
                        <a:t>- Üniversitemiz 2019-2023 Dönemi Stratejik Planı’nda paydaşlar detaylı bir şekilde incelenerek Paydaş </a:t>
                      </a:r>
                      <a:r>
                        <a:rPr lang="tr-TR" sz="1350" dirty="0" err="1" smtClean="0">
                          <a:solidFill>
                            <a:srgbClr val="595959"/>
                          </a:solidFill>
                          <a:latin typeface="HelveticaNeueLT Std"/>
                          <a:cs typeface="HelveticaNeueLT Std"/>
                        </a:rPr>
                        <a:t>Önceliklendirme</a:t>
                      </a:r>
                      <a:r>
                        <a:rPr lang="tr-TR" sz="1350" dirty="0" smtClean="0">
                          <a:solidFill>
                            <a:srgbClr val="595959"/>
                          </a:solidFill>
                          <a:latin typeface="HelveticaNeueLT Std"/>
                          <a:cs typeface="HelveticaNeueLT Std"/>
                        </a:rPr>
                        <a:t> Tablosu oluşturulmuştur. </a:t>
                      </a:r>
                    </a:p>
                    <a:p>
                      <a:pPr marL="0" lvl="0" indent="0" algn="just">
                        <a:buFont typeface="Wingdings" panose="05000000000000000000" pitchFamily="2" charset="2"/>
                        <a:buNone/>
                      </a:pPr>
                      <a:r>
                        <a:rPr lang="tr-TR" sz="1350" dirty="0" smtClean="0">
                          <a:solidFill>
                            <a:srgbClr val="595959"/>
                          </a:solidFill>
                          <a:latin typeface="HelveticaNeueLT Std"/>
                          <a:cs typeface="HelveticaNeueLT Std"/>
                        </a:rPr>
                        <a:t>- Öğrenci temsilcimizin Üniversitemiz Senatosu toplantılarına uygun gündemlerde davet edilerek karar alma süreçlerine katılımı sağlanmaktadır. Ayrıca öğrenci temsilcisi Strateji Geliştirme Kurulu ve Kalite Komisyonu üyesidir. Tüm akademik birim kalite ekiplerinde de bir öğrenci temsilcisinin görevlendirilmesi Yönerge ile güvence altına alınmıştır. </a:t>
                      </a:r>
                    </a:p>
                    <a:p>
                      <a:pPr marL="0" lvl="0" indent="0" algn="just">
                        <a:buFont typeface="Wingdings" panose="05000000000000000000" pitchFamily="2" charset="2"/>
                        <a:buNone/>
                      </a:pPr>
                      <a:r>
                        <a:rPr lang="tr-TR" sz="1350" dirty="0" smtClean="0">
                          <a:solidFill>
                            <a:srgbClr val="595959"/>
                          </a:solidFill>
                          <a:latin typeface="HelveticaNeueLT Std"/>
                          <a:cs typeface="HelveticaNeueLT Std"/>
                        </a:rPr>
                        <a:t>- Üniversitemizde paydaş görüşlerinin düzenli olarak alınması amacıyla uygulanan Akademik Personel, İdari Personel, Öğrenci Memnuniyet, Ders Değerlendirme, İşveren Görüş ve Paydaş Görüş Anketleri ile Lisansüstü Mezun Veri Tabanı 2019 yılında Kalite Komisyonu tarafından güncellenmiştir.</a:t>
                      </a:r>
                    </a:p>
                    <a:p>
                      <a:pPr marL="0" lvl="0" indent="0" algn="just">
                        <a:buFont typeface="Wingdings" panose="05000000000000000000" pitchFamily="2" charset="2"/>
                        <a:buNone/>
                      </a:pPr>
                      <a:r>
                        <a:rPr lang="tr-TR" sz="1350" dirty="0" smtClean="0">
                          <a:solidFill>
                            <a:srgbClr val="595959"/>
                          </a:solidFill>
                          <a:latin typeface="HelveticaNeueLT Std"/>
                          <a:cs typeface="HelveticaNeueLT Std"/>
                        </a:rPr>
                        <a:t>- Akademik birimler iç ve dış paydaşlarla Kalite, Ar-Ge, Eğitim/Dış İlişkiler, Stratejik Planlama Ekipleri ve Danışma Kurulları vasıtasıyla birim ve program bazında toplantılar düzenlemekte, anketler uygulamakta ve ilgili paydaşlardan alınan görüşler tutanaklarla kayıt altına alınarak değerlendirilmektedir.</a:t>
                      </a:r>
                    </a:p>
                    <a:p>
                      <a:pPr marL="0" lvl="0" indent="0" algn="just">
                        <a:buFont typeface="Wingdings" panose="05000000000000000000" pitchFamily="2" charset="2"/>
                        <a:buNone/>
                      </a:pPr>
                      <a:r>
                        <a:rPr lang="tr-TR" sz="1350" dirty="0" smtClean="0">
                          <a:solidFill>
                            <a:srgbClr val="595959"/>
                          </a:solidFill>
                          <a:latin typeface="HelveticaNeueLT Std"/>
                          <a:cs typeface="HelveticaNeueLT Std"/>
                        </a:rPr>
                        <a:t>- Mezunlarımız Danışma Kurulunda temsil edilmektedir.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13004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462961"/>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KALİTE GÜVENCE SİSTEMİ - 8</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endParaRPr lang="tr-TR" dirty="0" smtClean="0"/>
          </a:p>
        </p:txBody>
      </p:sp>
      <p:graphicFrame>
        <p:nvGraphicFramePr>
          <p:cNvPr id="5" name="Tablo 4"/>
          <p:cNvGraphicFramePr>
            <a:graphicFrameLocks noGrp="1"/>
          </p:cNvGraphicFramePr>
          <p:nvPr>
            <p:extLst>
              <p:ext uri="{D42A27DB-BD31-4B8C-83A1-F6EECF244321}">
                <p14:modId xmlns:p14="http://schemas.microsoft.com/office/powerpoint/2010/main" val="3093106152"/>
              </p:ext>
            </p:extLst>
          </p:nvPr>
        </p:nvGraphicFramePr>
        <p:xfrm>
          <a:off x="214041" y="2216337"/>
          <a:ext cx="9581711" cy="5158740"/>
        </p:xfrm>
        <a:graphic>
          <a:graphicData uri="http://schemas.openxmlformats.org/drawingml/2006/table">
            <a:tbl>
              <a:tblPr firstRow="1" bandRow="1">
                <a:tableStyleId>{5C22544A-7EE6-4342-B048-85BDC9FD1C3A}</a:tableStyleId>
              </a:tblPr>
              <a:tblGrid>
                <a:gridCol w="4653097">
                  <a:extLst>
                    <a:ext uri="{9D8B030D-6E8A-4147-A177-3AD203B41FA5}">
                      <a16:colId xmlns:a16="http://schemas.microsoft.com/office/drawing/2014/main" val="20000"/>
                    </a:ext>
                  </a:extLst>
                </a:gridCol>
                <a:gridCol w="4928614">
                  <a:extLst>
                    <a:ext uri="{9D8B030D-6E8A-4147-A177-3AD203B41FA5}">
                      <a16:colId xmlns:a16="http://schemas.microsoft.com/office/drawing/2014/main" val="20001"/>
                    </a:ext>
                  </a:extLst>
                </a:gridCol>
              </a:tblGrid>
              <a:tr h="322312">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4307267">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800" noProof="0" dirty="0" smtClean="0">
                          <a:solidFill>
                            <a:srgbClr val="595959"/>
                          </a:solidFill>
                          <a:latin typeface="HelveticaNeueLT Std"/>
                          <a:cs typeface="HelveticaNeueLT Std"/>
                        </a:rPr>
                        <a:t>Kurum içindeki tüm fakülte/bölüm/birimlerin  akreditasyonuna yönelik teşvik ve destek süreçlerine devam edilmesi.</a:t>
                      </a:r>
                      <a:endParaRPr lang="tr-TR" sz="1800" kern="1200" noProof="0" dirty="0" smtClean="0">
                        <a:solidFill>
                          <a:schemeClr val="tx1">
                            <a:lumMod val="65000"/>
                            <a:lumOff val="35000"/>
                          </a:schemeClr>
                        </a:solidFill>
                        <a:latin typeface="HelveticaNeueLT Std Hvy Cn"/>
                        <a:ea typeface="+mj-ea"/>
                        <a:cs typeface="HelveticaNeueLT Std Hvy Cn"/>
                      </a:endParaRPr>
                    </a:p>
                  </a:txBody>
                  <a:tcPr/>
                </a:tc>
                <a:tc>
                  <a:txBody>
                    <a:bodyPr/>
                    <a:lstStyle/>
                    <a:p>
                      <a:pPr marL="0" lvl="0" indent="0" algn="just">
                        <a:buFont typeface="Wingdings" panose="05000000000000000000" pitchFamily="2" charset="2"/>
                        <a:buNone/>
                      </a:pPr>
                      <a:r>
                        <a:rPr lang="tr-TR" sz="1350" kern="1200" dirty="0" smtClean="0">
                          <a:solidFill>
                            <a:srgbClr val="595959"/>
                          </a:solidFill>
                          <a:latin typeface="HelveticaNeueLT Std"/>
                          <a:ea typeface="+mn-ea"/>
                          <a:cs typeface="HelveticaNeueLT Std"/>
                        </a:rPr>
                        <a:t>- 2020 yılında Yükseköğretim Kalite Kurulu tarafından uygulamaya konan Kurumsal Akreditasyon Programına Senatoda kabul edilen Niyet Beyanı ile başvuruda bulunulmuş, ilgili kurul tarafından yapılan değerlendirmede Üniversitemizin ilerleyen yıllarda bu programa katılması uyun görülmüştür.</a:t>
                      </a:r>
                    </a:p>
                    <a:p>
                      <a:pPr marL="0" marR="0" lvl="0" indent="0" algn="just" defTabSz="504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tr-TR" sz="1350" kern="1200" dirty="0" smtClean="0">
                          <a:solidFill>
                            <a:srgbClr val="595959"/>
                          </a:solidFill>
                          <a:latin typeface="HelveticaNeueLT Std"/>
                          <a:ea typeface="+mn-ea"/>
                          <a:cs typeface="HelveticaNeueLT Std"/>
                        </a:rPr>
                        <a:t>- Üniversitemizde geçtiğimiz yıllarda farklı kuruluşlar tarafından akredite edilen Mühendislik Fakültesi’nin 5 programı, Tıp Fakültesi’nin Türkçe ve İngilizce olmak üzere 2 programı ve Eczacılık Fakültesine ek olarak; 2019 yılında Yabancı Diller Yüksekokulunda İngilizcede 5 kura ilaveten Almanca, Fransızca ve Arapça Dillerinde toplam 8 program </a:t>
                      </a:r>
                      <a:r>
                        <a:rPr lang="tr-TR" sz="1350" kern="1200" dirty="0" err="1" smtClean="0">
                          <a:solidFill>
                            <a:srgbClr val="595959"/>
                          </a:solidFill>
                          <a:latin typeface="HelveticaNeueLT Std"/>
                          <a:ea typeface="+mn-ea"/>
                          <a:cs typeface="HelveticaNeueLT Std"/>
                        </a:rPr>
                        <a:t>Pearson</a:t>
                      </a:r>
                      <a:r>
                        <a:rPr lang="tr-TR" sz="1350" kern="1200" dirty="0" smtClean="0">
                          <a:solidFill>
                            <a:srgbClr val="595959"/>
                          </a:solidFill>
                          <a:latin typeface="HelveticaNeueLT Std"/>
                          <a:ea typeface="+mn-ea"/>
                          <a:cs typeface="HelveticaNeueLT Std"/>
                        </a:rPr>
                        <a:t> Akreditasyon Kuruluşu tarafından akredite edilmiştir. 2019 yılı içerisinde akreditasyon çalışmaları başlayan Sağlık Bilimleri Fakültesinin 2 programının Sağlık Bilimleri Eğitim Programları Değerlendirme ve Akreditasyon Derneği, Sağlık Bilimleri Enstitüsünün ise 34 programının ORPHEUS üzerinden yürüttükleri akreditasyon çalışmaları süreci tamamlanmıştır. Bu çalışmalar neticesinde 2019-2023 Dönemi Stratejik Planında  yer alan «Üniversitedeki akredite edilmiş programların oranın en az %20 artırılması» hedefi, 2019 yılı için belirlenen akredite olan lisans program sayısının toplam lisans program sayısına oranı hedefine ulaşılmıştır.</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2200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EĞİTİM – ÖĞRETİM - 1</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endParaRPr lang="en-US" dirty="0" smtClean="0">
              <a:solidFill>
                <a:srgbClr val="595959"/>
              </a:solidFill>
              <a:latin typeface="HelveticaNeueLT Std"/>
              <a:cs typeface="HelveticaNeueLT Std"/>
            </a:endParaRPr>
          </a:p>
        </p:txBody>
      </p:sp>
      <p:graphicFrame>
        <p:nvGraphicFramePr>
          <p:cNvPr id="4" name="Tablo 3"/>
          <p:cNvGraphicFramePr>
            <a:graphicFrameLocks noGrp="1"/>
          </p:cNvGraphicFramePr>
          <p:nvPr>
            <p:extLst>
              <p:ext uri="{D42A27DB-BD31-4B8C-83A1-F6EECF244321}">
                <p14:modId xmlns:p14="http://schemas.microsoft.com/office/powerpoint/2010/main" val="183486905"/>
              </p:ext>
            </p:extLst>
          </p:nvPr>
        </p:nvGraphicFramePr>
        <p:xfrm>
          <a:off x="495140" y="3343310"/>
          <a:ext cx="8912544" cy="3475163"/>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245464">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139883">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800" dirty="0" smtClean="0">
                          <a:solidFill>
                            <a:srgbClr val="595959"/>
                          </a:solidFill>
                          <a:latin typeface="HelveticaNeueLT Std"/>
                        </a:rPr>
                        <a:t>Eğitim programlarında, programın doğası da dikkate alınarak, öğretim elemanı başına düşen hedef öğrenci sayısının aşılmamasına yönelik gerekli önlemlerin alınması. </a:t>
                      </a:r>
                    </a:p>
                    <a:p>
                      <a:pPr algn="just"/>
                      <a:endParaRPr lang="tr-TR" sz="1800" dirty="0">
                        <a:solidFill>
                          <a:srgbClr val="595959"/>
                        </a:solidFill>
                        <a:latin typeface="HelveticaNeueLT Std"/>
                      </a:endParaRPr>
                    </a:p>
                  </a:txBody>
                  <a:tcPr/>
                </a:tc>
                <a:tc>
                  <a:txBody>
                    <a:bodyPr/>
                    <a:lstStyle/>
                    <a:p>
                      <a:pPr algn="just"/>
                      <a:r>
                        <a:rPr lang="tr-TR" sz="1700" dirty="0" smtClean="0">
                          <a:solidFill>
                            <a:srgbClr val="595959"/>
                          </a:solidFill>
                          <a:latin typeface="HelveticaNeueLT Std"/>
                        </a:rPr>
                        <a:t>- Öğrenci kontenjanlarının</a:t>
                      </a:r>
                      <a:r>
                        <a:rPr lang="tr-TR" sz="1700" baseline="0" dirty="0" smtClean="0">
                          <a:solidFill>
                            <a:srgbClr val="595959"/>
                          </a:solidFill>
                          <a:latin typeface="HelveticaNeueLT Std"/>
                        </a:rPr>
                        <a:t> Yükseköğretim Kurulu tarafından belirlenmesi nedeniyle bu konuda iyileştirme çalışması yapılamamıştır.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4516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677893"/>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- 2</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endParaRPr lang="tr-TR" dirty="0" smtClean="0"/>
          </a:p>
        </p:txBody>
      </p:sp>
      <p:graphicFrame>
        <p:nvGraphicFramePr>
          <p:cNvPr id="5" name="Tablo 4"/>
          <p:cNvGraphicFramePr>
            <a:graphicFrameLocks noGrp="1"/>
          </p:cNvGraphicFramePr>
          <p:nvPr>
            <p:extLst>
              <p:ext uri="{D42A27DB-BD31-4B8C-83A1-F6EECF244321}">
                <p14:modId xmlns:p14="http://schemas.microsoft.com/office/powerpoint/2010/main" val="3414991310"/>
              </p:ext>
            </p:extLst>
          </p:nvPr>
        </p:nvGraphicFramePr>
        <p:xfrm>
          <a:off x="243191" y="2409455"/>
          <a:ext cx="9474740" cy="4776087"/>
        </p:xfrm>
        <a:graphic>
          <a:graphicData uri="http://schemas.openxmlformats.org/drawingml/2006/table">
            <a:tbl>
              <a:tblPr firstRow="1" bandRow="1">
                <a:tableStyleId>{5C22544A-7EE6-4342-B048-85BDC9FD1C3A}</a:tableStyleId>
              </a:tblPr>
              <a:tblGrid>
                <a:gridCol w="4737370">
                  <a:extLst>
                    <a:ext uri="{9D8B030D-6E8A-4147-A177-3AD203B41FA5}">
                      <a16:colId xmlns:a16="http://schemas.microsoft.com/office/drawing/2014/main" val="20000"/>
                    </a:ext>
                  </a:extLst>
                </a:gridCol>
                <a:gridCol w="4737370">
                  <a:extLst>
                    <a:ext uri="{9D8B030D-6E8A-4147-A177-3AD203B41FA5}">
                      <a16:colId xmlns:a16="http://schemas.microsoft.com/office/drawing/2014/main" val="20001"/>
                    </a:ext>
                  </a:extLst>
                </a:gridCol>
              </a:tblGrid>
              <a:tr h="284584">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4440807">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800" dirty="0" smtClean="0">
                          <a:solidFill>
                            <a:srgbClr val="595959"/>
                          </a:solidFill>
                          <a:latin typeface="HelveticaNeueLT Std"/>
                        </a:rPr>
                        <a:t>Üniversite bünyesinde program yeterliliklerine ulaşılıp ulaşılmadığını gösteren bir mekanizmanın bulunmaması nedeniyle, yeterliklere ulaşıldığının nasıl belirleneceği, yeterliklerin belirlenmesinde geçerli olan ölçme araçlarının neler olduğuna ilişkin ayrıntılı açıklamaların yer aldığı bir sistemin geliştirilmesi.</a:t>
                      </a:r>
                    </a:p>
                  </a:txBody>
                  <a:tcPr/>
                </a:tc>
                <a:tc>
                  <a:txBody>
                    <a:bodyPr/>
                    <a:lstStyle/>
                    <a:p>
                      <a:pPr algn="just"/>
                      <a:r>
                        <a:rPr lang="tr-TR" sz="1700" kern="1200" dirty="0" smtClean="0">
                          <a:solidFill>
                            <a:srgbClr val="595959"/>
                          </a:solidFill>
                          <a:effectLst/>
                          <a:latin typeface="HelveticaNeueLT Std"/>
                          <a:ea typeface="+mn-ea"/>
                          <a:cs typeface="+mn-cs"/>
                        </a:rPr>
                        <a:t>- Gazi Üniversitesi Program-Açma Kapatma, Müfredat Oluşturma ve Güncelleme Yönergesi kapsamında</a:t>
                      </a:r>
                      <a:r>
                        <a:rPr lang="tr-TR" sz="1700" kern="1200" baseline="0" dirty="0" smtClean="0">
                          <a:solidFill>
                            <a:srgbClr val="595959"/>
                          </a:solidFill>
                          <a:effectLst/>
                          <a:latin typeface="HelveticaNeueLT Std"/>
                          <a:ea typeface="+mn-ea"/>
                          <a:cs typeface="+mn-cs"/>
                        </a:rPr>
                        <a:t> </a:t>
                      </a:r>
                      <a:r>
                        <a:rPr lang="tr-TR" sz="1700" kern="1200" dirty="0" smtClean="0">
                          <a:solidFill>
                            <a:srgbClr val="595959"/>
                          </a:solidFill>
                          <a:effectLst/>
                          <a:latin typeface="HelveticaNeueLT Std"/>
                          <a:ea typeface="+mn-ea"/>
                          <a:cs typeface="+mn-cs"/>
                        </a:rPr>
                        <a:t>akademik birimlerden talep edilen “Program çıktıları ile ders çıktıları arasındaki ilişki matrisleri” ve “Program çıktıları ile TYYÇ temel alan yeterlikleri/akreditasyon kurum veya kuruluşlarının belirlemiş olduğu yeterliliklerin kıyaslandığı matrisler” aracılığı ile program ve çıktılarının uygun şekilde hazırlanıp hazırlanmadığı kontrol edilmektedir. Üniversitemiz bünyesindeki programların söz konusu Yönerge hükümlerine göre değerlendirilmesi için Eğitim Komisyonu üyeleri ile alt çalışma grupları oluşturulmuş ve çeşitli toplantılar düzenlenmiştir.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469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522834"/>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- 3</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smtClean="0"/>
          </a:p>
        </p:txBody>
      </p:sp>
      <p:graphicFrame>
        <p:nvGraphicFramePr>
          <p:cNvPr id="4" name="Tablo 3"/>
          <p:cNvGraphicFramePr>
            <a:graphicFrameLocks noGrp="1"/>
          </p:cNvGraphicFramePr>
          <p:nvPr>
            <p:extLst>
              <p:ext uri="{D42A27DB-BD31-4B8C-83A1-F6EECF244321}">
                <p14:modId xmlns:p14="http://schemas.microsoft.com/office/powerpoint/2010/main" val="3056869483"/>
              </p:ext>
            </p:extLst>
          </p:nvPr>
        </p:nvGraphicFramePr>
        <p:xfrm>
          <a:off x="223769" y="2383276"/>
          <a:ext cx="9455286" cy="4616973"/>
        </p:xfrm>
        <a:graphic>
          <a:graphicData uri="http://schemas.openxmlformats.org/drawingml/2006/table">
            <a:tbl>
              <a:tblPr firstRow="1" bandRow="1">
                <a:tableStyleId>{5C22544A-7EE6-4342-B048-85BDC9FD1C3A}</a:tableStyleId>
              </a:tblPr>
              <a:tblGrid>
                <a:gridCol w="4727643">
                  <a:extLst>
                    <a:ext uri="{9D8B030D-6E8A-4147-A177-3AD203B41FA5}">
                      <a16:colId xmlns:a16="http://schemas.microsoft.com/office/drawing/2014/main" val="20000"/>
                    </a:ext>
                  </a:extLst>
                </a:gridCol>
                <a:gridCol w="4727643">
                  <a:extLst>
                    <a:ext uri="{9D8B030D-6E8A-4147-A177-3AD203B41FA5}">
                      <a16:colId xmlns:a16="http://schemas.microsoft.com/office/drawing/2014/main" val="20001"/>
                    </a:ext>
                  </a:extLst>
                </a:gridCol>
              </a:tblGrid>
              <a:tr h="271434">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4281693">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800" dirty="0" smtClean="0">
                          <a:solidFill>
                            <a:srgbClr val="595959"/>
                          </a:solidFill>
                          <a:latin typeface="HelveticaNeueLT Std"/>
                        </a:rPr>
                        <a:t>Gerek programların tasarımında gerekse </a:t>
                      </a:r>
                      <a:r>
                        <a:rPr lang="tr-TR" sz="1800" dirty="0" err="1" smtClean="0">
                          <a:solidFill>
                            <a:srgbClr val="595959"/>
                          </a:solidFill>
                          <a:latin typeface="HelveticaNeueLT Std"/>
                        </a:rPr>
                        <a:t>müfredatların</a:t>
                      </a:r>
                      <a:r>
                        <a:rPr lang="tr-TR" sz="1800" dirty="0" smtClean="0">
                          <a:solidFill>
                            <a:srgbClr val="595959"/>
                          </a:solidFill>
                          <a:latin typeface="HelveticaNeueLT Std"/>
                        </a:rPr>
                        <a:t> oluşturulması ve geliştirilmesi/değiştirilmesi aşamasında, iç ve dış paydaş görüşünün dikkate alınmasının tüm fakülteler/bölümler tarafından benimsenen bir yol olmasının sağlanması ve katılımcılığın desteklendiği bir yaklaşımın benimsenmesi. </a:t>
                      </a:r>
                    </a:p>
                  </a:txBody>
                  <a:tcPr/>
                </a:tc>
                <a:tc>
                  <a:txBody>
                    <a:bodyPr/>
                    <a:lstStyle/>
                    <a:p>
                      <a:pPr algn="just"/>
                      <a:r>
                        <a:rPr lang="tr-TR" sz="1700" kern="1200" dirty="0" smtClean="0">
                          <a:solidFill>
                            <a:srgbClr val="595959"/>
                          </a:solidFill>
                          <a:effectLst/>
                          <a:latin typeface="HelveticaNeueLT Std"/>
                          <a:ea typeface="+mn-ea"/>
                          <a:cs typeface="+mn-cs"/>
                        </a:rPr>
                        <a:t>- Gazi Üniversitesi Program Açma/Kapatma, Müfredat Oluşturma ve Güncelleme Yönergesi çerçevesinde yeni program açmak isteyen akademik birimler; program açma talebinin gerekçesini, program hakkındaki genel bilgileri (programın amacı, stratejik planda belirlenen misyon, vizyon ve stratejik hedeflere uygunluğu, </a:t>
                      </a:r>
                      <a:r>
                        <a:rPr lang="tr-TR" sz="1700" b="1" kern="1200" dirty="0" smtClean="0">
                          <a:solidFill>
                            <a:srgbClr val="595959"/>
                          </a:solidFill>
                          <a:effectLst/>
                          <a:latin typeface="HelveticaNeueLT Std"/>
                          <a:ea typeface="+mn-ea"/>
                          <a:cs typeface="+mn-cs"/>
                        </a:rPr>
                        <a:t>dış paydaş görüşleri vb</a:t>
                      </a:r>
                      <a:r>
                        <a:rPr lang="tr-TR" sz="1700" kern="1200" dirty="0" smtClean="0">
                          <a:solidFill>
                            <a:srgbClr val="595959"/>
                          </a:solidFill>
                          <a:effectLst/>
                          <a:latin typeface="HelveticaNeueLT Std"/>
                          <a:ea typeface="+mn-ea"/>
                          <a:cs typeface="+mn-cs"/>
                        </a:rPr>
                        <a:t>.), program yeterliliklerini, program yeterlilikleri ile alan yeterlilikleri ilişkisini, mezuniyette kazanılacak dereceyi, derecenin seviyesini, müfredatı, müfredattaki derslerin öğrenim çıktıları ile program yeterliliklerinin ilişkisini, ders tanımlama formunu, üst dereceye geçiş bilgilerini içeren öneri dosyalarını </a:t>
                      </a:r>
                      <a:r>
                        <a:rPr lang="tr-TR" sz="1700" kern="1200" dirty="0" err="1" smtClean="0">
                          <a:solidFill>
                            <a:srgbClr val="595959"/>
                          </a:solidFill>
                          <a:effectLst/>
                          <a:latin typeface="HelveticaNeueLT Std"/>
                          <a:ea typeface="+mn-ea"/>
                          <a:cs typeface="+mn-cs"/>
                        </a:rPr>
                        <a:t>EDİKK’e</a:t>
                      </a:r>
                      <a:r>
                        <a:rPr lang="tr-TR" sz="1700" kern="1200" dirty="0" smtClean="0">
                          <a:solidFill>
                            <a:srgbClr val="595959"/>
                          </a:solidFill>
                          <a:effectLst/>
                          <a:latin typeface="HelveticaNeueLT Std"/>
                          <a:ea typeface="+mn-ea"/>
                          <a:cs typeface="+mn-cs"/>
                        </a:rPr>
                        <a:t> sunarlar. </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6428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- 4</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258851737"/>
              </p:ext>
            </p:extLst>
          </p:nvPr>
        </p:nvGraphicFramePr>
        <p:xfrm>
          <a:off x="495140" y="3343310"/>
          <a:ext cx="8912544" cy="3352074"/>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235632">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016794">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800" dirty="0" smtClean="0">
                          <a:solidFill>
                            <a:srgbClr val="595959"/>
                          </a:solidFill>
                          <a:latin typeface="HelveticaNeueLT Std"/>
                        </a:rPr>
                        <a:t>Ders ve öğretim elemanı değerlendirilmesi amaçlı öğrencilere yaptırılan anketlerle ilgili uygulamanın zamanlamasının yeniden gözden geçirilmesi.</a:t>
                      </a:r>
                    </a:p>
                  </a:txBody>
                  <a:tcPr/>
                </a:tc>
                <a:tc>
                  <a:txBody>
                    <a:bodyPr/>
                    <a:lstStyle/>
                    <a:p>
                      <a:pPr algn="just"/>
                      <a:r>
                        <a:rPr lang="tr-TR" sz="1700" kern="1200" dirty="0" smtClean="0">
                          <a:solidFill>
                            <a:srgbClr val="595959"/>
                          </a:solidFill>
                          <a:effectLst/>
                          <a:latin typeface="HelveticaNeueLT Std"/>
                          <a:ea typeface="+mn-ea"/>
                          <a:cs typeface="+mn-cs"/>
                        </a:rPr>
                        <a:t>- Öğrencilerin Ders Değerlendirme Anketine katılımının not görüntüleme öncesi zorunluluğunun kaldırılarak, her dönemin 12. haftasından itibaren gönüllük esasına dayalı katılımına açılmıştır.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4046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- 5</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579015100"/>
              </p:ext>
            </p:extLst>
          </p:nvPr>
        </p:nvGraphicFramePr>
        <p:xfrm>
          <a:off x="495140" y="2945496"/>
          <a:ext cx="8912544" cy="4407524"/>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21266">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4072244">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800" dirty="0" smtClean="0">
                          <a:solidFill>
                            <a:srgbClr val="595959"/>
                          </a:solidFill>
                          <a:latin typeface="HelveticaNeueLT Std"/>
                        </a:rPr>
                        <a:t>Eğitim-öğretim ile ilgili olarak program yeterliliklerine ulaşma, ölçme-değerlendirme gibi tüm konularda PUKÖ döngüsünün tüm evrelerinden geçerek, çevrimlerin kapatılmasının sağlanması.</a:t>
                      </a:r>
                    </a:p>
                  </a:txBody>
                  <a:tcPr/>
                </a:tc>
                <a:tc>
                  <a:txBody>
                    <a:bodyPr/>
                    <a:lstStyle/>
                    <a:p>
                      <a:pPr algn="just"/>
                      <a:r>
                        <a:rPr lang="tr-TR" sz="1700" kern="1200" dirty="0" smtClean="0">
                          <a:solidFill>
                            <a:srgbClr val="595959"/>
                          </a:solidFill>
                          <a:effectLst/>
                          <a:latin typeface="HelveticaNeueLT Std"/>
                          <a:ea typeface="+mn-ea"/>
                          <a:cs typeface="+mn-cs"/>
                        </a:rPr>
                        <a:t>- Üniversitemizdeki eğitim süreçlerini koordine etmek amacıyla Rektörlük bünyesinde EDİKK kurulmuş, programlarımızın büyük bir bölümünün amaç ve çıktılarının TYYÇ ile uyumu tanımlanmış, ders kazanımları program çıktıları ile eşleştirilmiş, tüm programlarda öğrenci iş yüküne dayalı kredilendirme yapılandırması tamamlanmıştır. </a:t>
                      </a:r>
                    </a:p>
                    <a:p>
                      <a:pPr algn="just"/>
                      <a:r>
                        <a:rPr lang="tr-TR" sz="1700" kern="1200" dirty="0" smtClean="0">
                          <a:solidFill>
                            <a:srgbClr val="595959"/>
                          </a:solidFill>
                          <a:effectLst/>
                          <a:latin typeface="HelveticaNeueLT Std"/>
                          <a:ea typeface="+mn-ea"/>
                          <a:cs typeface="+mn-cs"/>
                        </a:rPr>
                        <a:t>- Programların program yeterlilikleri çerçevesinde yıllık olarak izlenmesi ve üç yılda bir güncellenmesi çalışmalarında süreç devam etmektedir.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61339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- 6</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049533862"/>
              </p:ext>
            </p:extLst>
          </p:nvPr>
        </p:nvGraphicFramePr>
        <p:xfrm>
          <a:off x="495141" y="3343310"/>
          <a:ext cx="8912544" cy="3163188"/>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63451">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algn="just"/>
                      <a:r>
                        <a:rPr lang="tr-TR" sz="1800" dirty="0" smtClean="0">
                          <a:solidFill>
                            <a:srgbClr val="595959"/>
                          </a:solidFill>
                          <a:latin typeface="HelveticaNeueLT Std"/>
                        </a:rPr>
                        <a:t>Seçmeli dersler ile ilgili Üniversite genelinde bir Koordinatörlüğün oluşturulması ve böylece seçmeli derslerin hem sayısının artırılması hem de öğrencilerin entelektüel gelişimine katkı sağlayacak şekilde çeşitlendirilmesi.</a:t>
                      </a:r>
                      <a:endParaRPr lang="tr-TR" sz="1800" dirty="0">
                        <a:solidFill>
                          <a:srgbClr val="595959"/>
                        </a:solidFill>
                        <a:latin typeface="HelveticaNeueLT Std"/>
                      </a:endParaRPr>
                    </a:p>
                  </a:txBody>
                  <a:tcPr/>
                </a:tc>
                <a:tc>
                  <a:txBody>
                    <a:bodyPr/>
                    <a:lstStyle/>
                    <a:p>
                      <a:pPr algn="just"/>
                      <a:r>
                        <a:rPr lang="tr-TR" sz="1700" kern="1200" dirty="0" smtClean="0">
                          <a:solidFill>
                            <a:srgbClr val="595959"/>
                          </a:solidFill>
                          <a:effectLst/>
                          <a:latin typeface="HelveticaNeueLT Std"/>
                          <a:ea typeface="+mn-ea"/>
                          <a:cs typeface="+mn-cs"/>
                        </a:rPr>
                        <a:t>- EDİKK bünyesinde Ortak ve Seçmeli Dersler Birimi kurulmuş, öğrencilere sunulan alan dışı seçmeli derslerin çeşitlendirilmesi sağlanmıştır. Dersler, alan dışı seçmeli dersler havuzundan öğrencilerin seçimine açılmıştır.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0071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- 7</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r>
              <a:rPr lang="tr-TR" dirty="0" smtClean="0"/>
              <a:t> </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674747564"/>
              </p:ext>
            </p:extLst>
          </p:nvPr>
        </p:nvGraphicFramePr>
        <p:xfrm>
          <a:off x="582690" y="3151328"/>
          <a:ext cx="8912544" cy="3135017"/>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29291">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algn="just"/>
                      <a:r>
                        <a:rPr lang="tr-TR" sz="1800" dirty="0" smtClean="0">
                          <a:solidFill>
                            <a:srgbClr val="595959"/>
                          </a:solidFill>
                          <a:latin typeface="HelveticaNeueLT Std"/>
                        </a:rPr>
                        <a:t>Kurum bünyesinde bulunan Rehberlik ve Psikolojik Danışmanlık biriminin aktif hale getirilmesi.</a:t>
                      </a:r>
                      <a:endParaRPr lang="tr-TR" sz="1800" dirty="0">
                        <a:solidFill>
                          <a:srgbClr val="595959"/>
                        </a:solidFill>
                        <a:latin typeface="HelveticaNeueLT Std"/>
                      </a:endParaRPr>
                    </a:p>
                  </a:txBody>
                  <a:tcPr/>
                </a:tc>
                <a:tc>
                  <a:txBody>
                    <a:bodyPr/>
                    <a:lstStyle/>
                    <a:p>
                      <a:pPr algn="just"/>
                      <a:r>
                        <a:rPr lang="tr-TR" sz="1700" kern="1200" dirty="0" smtClean="0">
                          <a:solidFill>
                            <a:srgbClr val="595959"/>
                          </a:solidFill>
                          <a:effectLst/>
                          <a:latin typeface="HelveticaNeueLT Std"/>
                          <a:ea typeface="+mn-ea"/>
                          <a:cs typeface="+mn-cs"/>
                        </a:rPr>
                        <a:t>- Sağlık, Kültür ve Spor Daire Başkanlığı bünyesinde hizmet vermekte olan sağlık merkezinde, psikolog görevlendirmesi yapılmış olup süreç psikoloğumuz tarafından yönetilmektedir. </a:t>
                      </a:r>
                    </a:p>
                    <a:p>
                      <a:pPr algn="just"/>
                      <a:r>
                        <a:rPr lang="tr-TR" sz="1700" kern="1200" dirty="0" smtClean="0">
                          <a:solidFill>
                            <a:srgbClr val="595959"/>
                          </a:solidFill>
                          <a:effectLst/>
                          <a:latin typeface="HelveticaNeueLT Std"/>
                          <a:ea typeface="+mn-ea"/>
                          <a:cs typeface="+mn-cs"/>
                        </a:rPr>
                        <a:t>- Öğrenci Danışma ve</a:t>
                      </a:r>
                      <a:r>
                        <a:rPr lang="tr-TR" sz="1700" kern="1200" baseline="0" dirty="0" smtClean="0">
                          <a:solidFill>
                            <a:srgbClr val="595959"/>
                          </a:solidFill>
                          <a:effectLst/>
                          <a:latin typeface="HelveticaNeueLT Std"/>
                          <a:ea typeface="+mn-ea"/>
                          <a:cs typeface="+mn-cs"/>
                        </a:rPr>
                        <a:t> Burs Hizmetleri Biriminde </a:t>
                      </a:r>
                      <a:r>
                        <a:rPr lang="tr-TR" sz="1700" b="0" i="0" kern="1200" dirty="0" smtClean="0">
                          <a:solidFill>
                            <a:srgbClr val="595959"/>
                          </a:solidFill>
                          <a:effectLst/>
                          <a:latin typeface="HelveticaNeueLT Std"/>
                          <a:ea typeface="+mn-ea"/>
                          <a:cs typeface="+mn-cs"/>
                        </a:rPr>
                        <a:t>çalışan Psikolojik Danışma ve Rehberlik Uzmanı olmadığından dolayı geçici olarak bu hizmet verilememektedir.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80324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- 8</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r>
              <a:rPr lang="tr-TR" dirty="0" smtClean="0"/>
              <a:t> </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065311409"/>
              </p:ext>
            </p:extLst>
          </p:nvPr>
        </p:nvGraphicFramePr>
        <p:xfrm>
          <a:off x="582690" y="3151328"/>
          <a:ext cx="8912544" cy="3158525"/>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587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algn="just"/>
                      <a:r>
                        <a:rPr lang="tr-TR" sz="1800" b="0" i="0" u="none" strike="noStrike" kern="1200" baseline="0" dirty="0" smtClean="0">
                          <a:solidFill>
                            <a:srgbClr val="595959"/>
                          </a:solidFill>
                          <a:latin typeface="HelveticaNeueLT Std"/>
                          <a:ea typeface="+mn-ea"/>
                          <a:cs typeface="+mn-cs"/>
                        </a:rPr>
                        <a:t>Kampüsün engelsiz üniversite kampüsü etiketine sahip olmak için gerekli çalışmaların yapılması. </a:t>
                      </a:r>
                      <a:endParaRPr lang="tr-TR" sz="1800" dirty="0">
                        <a:solidFill>
                          <a:srgbClr val="595959"/>
                        </a:solidFill>
                        <a:latin typeface="HelveticaNeueLT Std"/>
                      </a:endParaRPr>
                    </a:p>
                  </a:txBody>
                  <a:tcPr/>
                </a:tc>
                <a:tc>
                  <a:txBody>
                    <a:bodyPr/>
                    <a:lstStyle/>
                    <a:p>
                      <a:pPr algn="just"/>
                      <a:r>
                        <a:rPr lang="tr-TR" sz="1700" kern="1200" dirty="0" smtClean="0">
                          <a:solidFill>
                            <a:srgbClr val="595959"/>
                          </a:solidFill>
                          <a:effectLst/>
                          <a:latin typeface="HelveticaNeueLT Std"/>
                          <a:ea typeface="+mn-ea"/>
                          <a:cs typeface="+mn-cs"/>
                        </a:rPr>
                        <a:t>- Üniversitemizde fiziki mekânların özel gereksinimi olan öğrencilere kullanım kolaylığı sağlamak üzere iyileştirilmesi yönünde yapılan çalışmalar neticesinde Üniversitemiz 2019 yılında YÖK tarafından ikincisi düzenlenen Engelsiz Üniversite Bayrak Ödüllerinde “Mekânda Erişilebilirlik” kategorisinde Gazi Eğitim Fakültesi Bosna ve Hersek Binaları ile </a:t>
                      </a:r>
                      <a:r>
                        <a:rPr lang="tr-TR" sz="1700" u="none" kern="1200" dirty="0" smtClean="0">
                          <a:solidFill>
                            <a:srgbClr val="595959"/>
                          </a:solidFill>
                          <a:effectLst/>
                          <a:latin typeface="HelveticaNeueLT Std"/>
                          <a:ea typeface="+mn-ea"/>
                          <a:cs typeface="+mn-cs"/>
                        </a:rPr>
                        <a:t>Turuncu Bayrak Ödülü almaya </a:t>
                      </a:r>
                      <a:r>
                        <a:rPr lang="tr-TR" sz="1700" kern="1200" dirty="0" smtClean="0">
                          <a:solidFill>
                            <a:srgbClr val="595959"/>
                          </a:solidFill>
                          <a:effectLst/>
                          <a:latin typeface="HelveticaNeueLT Std"/>
                          <a:ea typeface="+mn-ea"/>
                          <a:cs typeface="+mn-cs"/>
                        </a:rPr>
                        <a:t>hak kazanmıştır.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54463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42712" y="4628746"/>
            <a:ext cx="8417401" cy="1660244"/>
          </a:xfrm>
          <a:prstGeom prst="rect">
            <a:avLst/>
          </a:prstGeom>
        </p:spPr>
        <p:txBody>
          <a:bodyPr/>
          <a:lstStyle/>
          <a:p>
            <a:r>
              <a:rPr lang="en-US" dirty="0" smtClean="0">
                <a:solidFill>
                  <a:schemeClr val="tx2">
                    <a:lumMod val="50000"/>
                  </a:schemeClr>
                </a:solidFill>
                <a:latin typeface="HelveticaNeueLT Std Blk"/>
                <a:cs typeface="HelveticaNeueLT Std Blk"/>
              </a:rPr>
              <a:t>HOŞGELDİNİZ</a:t>
            </a:r>
            <a:endParaRPr lang="en-US" dirty="0">
              <a:solidFill>
                <a:schemeClr val="tx2">
                  <a:lumMod val="50000"/>
                </a:schemeClr>
              </a:solidFill>
              <a:latin typeface="HelveticaNeueLT Std Blk"/>
              <a:cs typeface="HelveticaNeueLT Std Blk"/>
            </a:endParaRPr>
          </a:p>
        </p:txBody>
      </p:sp>
    </p:spTree>
    <p:extLst>
      <p:ext uri="{BB962C8B-B14F-4D97-AF65-F5344CB8AC3E}">
        <p14:creationId xmlns:p14="http://schemas.microsoft.com/office/powerpoint/2010/main" val="558691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- 9</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730656604"/>
              </p:ext>
            </p:extLst>
          </p:nvPr>
        </p:nvGraphicFramePr>
        <p:xfrm>
          <a:off x="495141" y="3342876"/>
          <a:ext cx="8912544" cy="3135017"/>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14724">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algn="just"/>
                      <a:r>
                        <a:rPr lang="tr-TR" sz="1800" dirty="0" smtClean="0">
                          <a:solidFill>
                            <a:srgbClr val="595959"/>
                          </a:solidFill>
                          <a:latin typeface="HelveticaNeueLT Std"/>
                        </a:rPr>
                        <a:t>Öğrencilerin hem uluslararası değişim programlarından faydalanmaları hem de istedikleri stajları gerçekleştirmelerinin önünde engel olarak gördükleri yabancı dil sorununun giderilmesine yönelik iyileştirme faaliyetlerinin gerçekleştirilmesi.</a:t>
                      </a:r>
                      <a:endParaRPr lang="tr-TR" sz="1800" dirty="0">
                        <a:solidFill>
                          <a:srgbClr val="595959"/>
                        </a:solidFill>
                        <a:latin typeface="HelveticaNeueLT Std"/>
                      </a:endParaRPr>
                    </a:p>
                  </a:txBody>
                  <a:tcPr/>
                </a:tc>
                <a:tc>
                  <a:txBody>
                    <a:bodyPr/>
                    <a:lstStyle/>
                    <a:p>
                      <a:pPr algn="just"/>
                      <a:r>
                        <a:rPr lang="tr-TR" sz="1700" kern="1200" dirty="0" smtClean="0">
                          <a:solidFill>
                            <a:srgbClr val="595959"/>
                          </a:solidFill>
                          <a:effectLst/>
                          <a:latin typeface="HelveticaNeueLT Std"/>
                          <a:ea typeface="+mn-ea"/>
                          <a:cs typeface="+mn-cs"/>
                        </a:rPr>
                        <a:t>- TYYÇ Yeterlilikleri bağlamında lisans mezunlarının B1 seviyesinde yabancı dil yeterliliğine ulaşmaları için, Gazi Eğitim Fakültesi ve Beden Eğitimi Öğretmenliği hariç, bütün programlarda söz konusu yeterliliği sağlayacak ölçüde yabancı dil dersleri müfredata eklenmiştir.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1674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597779"/>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- 10</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247880354"/>
              </p:ext>
            </p:extLst>
          </p:nvPr>
        </p:nvGraphicFramePr>
        <p:xfrm>
          <a:off x="175095" y="2318467"/>
          <a:ext cx="9610930" cy="5303520"/>
        </p:xfrm>
        <a:graphic>
          <a:graphicData uri="http://schemas.openxmlformats.org/drawingml/2006/table">
            <a:tbl>
              <a:tblPr firstRow="1" bandRow="1">
                <a:tableStyleId>{5C22544A-7EE6-4342-B048-85BDC9FD1C3A}</a:tableStyleId>
              </a:tblPr>
              <a:tblGrid>
                <a:gridCol w="4805465">
                  <a:extLst>
                    <a:ext uri="{9D8B030D-6E8A-4147-A177-3AD203B41FA5}">
                      <a16:colId xmlns:a16="http://schemas.microsoft.com/office/drawing/2014/main" val="20000"/>
                    </a:ext>
                  </a:extLst>
                </a:gridCol>
                <a:gridCol w="4805465">
                  <a:extLst>
                    <a:ext uri="{9D8B030D-6E8A-4147-A177-3AD203B41FA5}">
                      <a16:colId xmlns:a16="http://schemas.microsoft.com/office/drawing/2014/main" val="20001"/>
                    </a:ext>
                  </a:extLst>
                </a:gridCol>
              </a:tblGrid>
              <a:tr h="306746">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algn="just"/>
                      <a:r>
                        <a:rPr lang="tr-TR" sz="1800" dirty="0" smtClean="0">
                          <a:solidFill>
                            <a:srgbClr val="595959"/>
                          </a:solidFill>
                          <a:latin typeface="HelveticaNeueLT Std"/>
                        </a:rPr>
                        <a:t>Önceki </a:t>
                      </a:r>
                      <a:r>
                        <a:rPr lang="tr-TR" sz="1800" dirty="0" err="1" smtClean="0">
                          <a:solidFill>
                            <a:srgbClr val="595959"/>
                          </a:solidFill>
                          <a:latin typeface="HelveticaNeueLT Std"/>
                        </a:rPr>
                        <a:t>formal</a:t>
                      </a:r>
                      <a:r>
                        <a:rPr lang="tr-TR" sz="1800" dirty="0" smtClean="0">
                          <a:solidFill>
                            <a:srgbClr val="595959"/>
                          </a:solidFill>
                          <a:latin typeface="HelveticaNeueLT Std"/>
                        </a:rPr>
                        <a:t> ve</a:t>
                      </a:r>
                      <a:r>
                        <a:rPr lang="tr-TR" sz="1800" baseline="0" dirty="0" smtClean="0">
                          <a:solidFill>
                            <a:srgbClr val="595959"/>
                          </a:solidFill>
                          <a:latin typeface="HelveticaNeueLT Std"/>
                        </a:rPr>
                        <a:t> </a:t>
                      </a:r>
                      <a:r>
                        <a:rPr lang="tr-TR" sz="1800" baseline="0" dirty="0" err="1" smtClean="0">
                          <a:solidFill>
                            <a:srgbClr val="595959"/>
                          </a:solidFill>
                          <a:latin typeface="HelveticaNeueLT Std"/>
                        </a:rPr>
                        <a:t>informal</a:t>
                      </a:r>
                      <a:r>
                        <a:rPr lang="tr-TR" sz="1800" baseline="0" dirty="0" smtClean="0">
                          <a:solidFill>
                            <a:srgbClr val="595959"/>
                          </a:solidFill>
                          <a:latin typeface="HelveticaNeueLT Std"/>
                        </a:rPr>
                        <a:t> öğrenmeleri tanıma konusunda herhangi bir süreç belirlenmemiş olması.</a:t>
                      </a:r>
                      <a:endParaRPr lang="tr-TR" sz="1800" dirty="0" smtClean="0">
                        <a:solidFill>
                          <a:srgbClr val="595959"/>
                        </a:solidFill>
                        <a:latin typeface="HelveticaNeueLT Std"/>
                      </a:endParaRPr>
                    </a:p>
                  </a:txBody>
                  <a:tcPr/>
                </a:tc>
                <a:tc>
                  <a:txBody>
                    <a:bodyPr/>
                    <a:lstStyle/>
                    <a:p>
                      <a:pPr algn="just"/>
                      <a:r>
                        <a:rPr lang="tr-TR" sz="1600" kern="1200" dirty="0" smtClean="0">
                          <a:solidFill>
                            <a:srgbClr val="595959"/>
                          </a:solidFill>
                          <a:effectLst/>
                          <a:latin typeface="HelveticaNeueLT Std"/>
                          <a:ea typeface="+mn-ea"/>
                          <a:cs typeface="+mn-cs"/>
                        </a:rPr>
                        <a:t>Yabancı Dil Hazırlık Yönergesi öğrencilerin yabancı dil yeterlik için uluslararası düzeyde aldıkları sertifikaların tanınmasını düzenlemektedir. Yatay Geçiş Yönergesi, Özel ve Misafir Öğrenci Yönergesi, </a:t>
                      </a:r>
                      <a:r>
                        <a:rPr lang="tr-TR" sz="1600" u="none" kern="1200" dirty="0" smtClean="0">
                          <a:solidFill>
                            <a:srgbClr val="595959"/>
                          </a:solidFill>
                          <a:effectLst/>
                          <a:latin typeface="HelveticaNeueLT Std"/>
                          <a:ea typeface="+mn-ea"/>
                          <a:cs typeface="+mn-cs"/>
                        </a:rPr>
                        <a:t>Önlisans ve Lisans Eğitim-Öğretim ve Sınav Yönetmeliği, Lisansüstü Eğitim-Öğretim ve Sınav Yönetmeliği, Akademik Danışmanlık Yönergesi ile Lisansüstü Eğitim Öğretim Uygulama Esaslarına ek olarak </a:t>
                      </a:r>
                      <a:r>
                        <a:rPr lang="tr-TR" sz="1600" kern="1200" dirty="0" err="1" smtClean="0">
                          <a:solidFill>
                            <a:srgbClr val="595959"/>
                          </a:solidFill>
                          <a:effectLst/>
                          <a:latin typeface="HelveticaNeueLT Std"/>
                          <a:ea typeface="+mn-ea"/>
                          <a:cs typeface="+mn-cs"/>
                        </a:rPr>
                        <a:t>EDİKK’in</a:t>
                      </a:r>
                      <a:r>
                        <a:rPr lang="tr-TR" sz="1600" kern="1200" dirty="0" smtClean="0">
                          <a:solidFill>
                            <a:srgbClr val="595959"/>
                          </a:solidFill>
                          <a:effectLst/>
                          <a:latin typeface="HelveticaNeueLT Std"/>
                          <a:ea typeface="+mn-ea"/>
                          <a:cs typeface="+mn-cs"/>
                        </a:rPr>
                        <a:t> 2019 yılında yürüttüğü çalışmalar neticesinde öğrencinin herhangi bir derece için kullanmadığı kazanmış olduğu yeterliliklerin iş yüküne dayalı olarak tanınması için Gazi Üniversitesi Önceden Kazanılmış Yeterliliklerin Tanınması Yönergesi hazırlanmış ve Eğitim Komisyonu onayına sunulmuştur. Ayrıca, Önlisans ve Lisans Kredi Transferi ve İntibak İşlemleri Yönergesi de güncellenen Gazi Üniversitesi Lisansüstü Eğitim-Öğretim ve Sınav Yönetmeliğine göre revize edilerek Eğitim Komisyonuna sunulmuştur.</a:t>
                      </a:r>
                      <a:endParaRPr lang="tr-TR" sz="16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01650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- 11</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035141504"/>
              </p:ext>
            </p:extLst>
          </p:nvPr>
        </p:nvGraphicFramePr>
        <p:xfrm>
          <a:off x="495141" y="3339870"/>
          <a:ext cx="8912544" cy="3402136"/>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27562">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066856">
                <a:tc>
                  <a:txBody>
                    <a:bodyPr/>
                    <a:lstStyle/>
                    <a:p>
                      <a:pPr algn="just"/>
                      <a:r>
                        <a:rPr lang="tr-TR" sz="1800" dirty="0" smtClean="0">
                          <a:solidFill>
                            <a:srgbClr val="595959"/>
                          </a:solidFill>
                          <a:latin typeface="HelveticaNeueLT Std"/>
                        </a:rPr>
                        <a:t>Öğrencilerin akademik gelişiminin bölüm ve program bazında izlenmesi sağlanırken, sonuçların özellikle program tercih sırası, programı bitirme süresi, başarısızlık oranı, program değiştirme oranı gibi göstergeleri içerecek şekilde sistematik olarak raporlarının hazırlanmasına yönelik çalışmaların yapılması.</a:t>
                      </a:r>
                    </a:p>
                  </a:txBody>
                  <a:tcPr/>
                </a:tc>
                <a:tc>
                  <a:txBody>
                    <a:bodyPr/>
                    <a:lstStyle/>
                    <a:p>
                      <a:pPr algn="just"/>
                      <a:r>
                        <a:rPr lang="tr-TR" sz="1700" dirty="0" smtClean="0">
                          <a:solidFill>
                            <a:srgbClr val="595959"/>
                          </a:solidFill>
                          <a:latin typeface="HelveticaNeueLT Std"/>
                        </a:rPr>
                        <a:t>- Öğrencilerin</a:t>
                      </a:r>
                      <a:r>
                        <a:rPr lang="tr-TR" sz="1700" baseline="0" dirty="0" smtClean="0">
                          <a:solidFill>
                            <a:srgbClr val="595959"/>
                          </a:solidFill>
                          <a:latin typeface="HelveticaNeueLT Std"/>
                        </a:rPr>
                        <a:t> programları normal sürede bitirme oranları her yıl düzenli olarak takip edilmekte ve raporlama dönemlerinde Yükseköğretim Kalite Kuruluna da performans göstergesi olarak sunulmaktadır. </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82108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- 12</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583646076"/>
              </p:ext>
            </p:extLst>
          </p:nvPr>
        </p:nvGraphicFramePr>
        <p:xfrm>
          <a:off x="495141" y="3339870"/>
          <a:ext cx="8912544" cy="3453412"/>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86556">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066856">
                <a:tc>
                  <a:txBody>
                    <a:bodyPr/>
                    <a:lstStyle/>
                    <a:p>
                      <a:pPr algn="just"/>
                      <a:r>
                        <a:rPr lang="tr-TR" sz="1800" b="0" i="0" u="none" strike="noStrike" kern="1200" baseline="0" dirty="0" smtClean="0">
                          <a:solidFill>
                            <a:srgbClr val="595959"/>
                          </a:solidFill>
                          <a:latin typeface="HelveticaNeueLT Std"/>
                          <a:ea typeface="+mn-ea"/>
                          <a:cs typeface="+mn-cs"/>
                        </a:rPr>
                        <a:t>Kurum bünyesinde yapılan eğiticilerin eğitimi programlarının arttırılması ve yaygınlaştırılması.</a:t>
                      </a:r>
                      <a:endParaRPr lang="tr-TR" sz="1800" dirty="0" smtClean="0">
                        <a:solidFill>
                          <a:srgbClr val="595959"/>
                        </a:solidFill>
                        <a:latin typeface="HelveticaNeueLT Std"/>
                      </a:endParaRPr>
                    </a:p>
                  </a:txBody>
                  <a:tcPr/>
                </a:tc>
                <a:tc>
                  <a:txBody>
                    <a:bodyPr/>
                    <a:lstStyle/>
                    <a:p>
                      <a:pPr algn="just"/>
                      <a:r>
                        <a:rPr lang="tr-TR" sz="1700" dirty="0" smtClean="0">
                          <a:solidFill>
                            <a:srgbClr val="595959"/>
                          </a:solidFill>
                          <a:latin typeface="HelveticaNeueLT Std"/>
                        </a:rPr>
                        <a:t>- Rektörlük</a:t>
                      </a:r>
                      <a:r>
                        <a:rPr lang="tr-TR" sz="1700" baseline="0" dirty="0" smtClean="0">
                          <a:solidFill>
                            <a:srgbClr val="595959"/>
                          </a:solidFill>
                          <a:latin typeface="HelveticaNeueLT Std"/>
                        </a:rPr>
                        <a:t> bünyesinde oluşturulan Eğitim Kurulu ve </a:t>
                      </a:r>
                      <a:r>
                        <a:rPr lang="tr-TR" sz="1700" dirty="0" smtClean="0">
                          <a:solidFill>
                            <a:srgbClr val="595959"/>
                          </a:solidFill>
                          <a:latin typeface="HelveticaNeueLT Std"/>
                        </a:rPr>
                        <a:t>Personel Daire Başkanlığı bünyesinde faaliyet gösteren Eğitim Şube Müdürlüğü idari personel ile birlikte akademik personele yönelik olarak da eğitim programları organize</a:t>
                      </a:r>
                      <a:r>
                        <a:rPr lang="tr-TR" sz="1700" baseline="0" dirty="0" smtClean="0">
                          <a:solidFill>
                            <a:srgbClr val="595959"/>
                          </a:solidFill>
                          <a:latin typeface="HelveticaNeueLT Std"/>
                        </a:rPr>
                        <a:t> etmektedir.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58791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- 13</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1228460247"/>
              </p:ext>
            </p:extLst>
          </p:nvPr>
        </p:nvGraphicFramePr>
        <p:xfrm>
          <a:off x="495140" y="3343310"/>
          <a:ext cx="8912544" cy="3153356"/>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53619">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algn="just"/>
                      <a:r>
                        <a:rPr lang="tr-TR" sz="1800" dirty="0" smtClean="0">
                          <a:solidFill>
                            <a:srgbClr val="595959"/>
                          </a:solidFill>
                          <a:latin typeface="HelveticaNeueLT Std"/>
                        </a:rPr>
                        <a:t>Gazi Üniversitesi’nde hali hazırda akredite olan fakültelere ek olarak akreditasyon çalışmaları devam eden birimlerde söz konusu çalışmaların ivedilik kazanması ve bu yöndeki çabaların üniversitenin tüm bölüm ve birimlerini kapsayacak şekilde desteklenmesi.</a:t>
                      </a:r>
                      <a:endParaRPr lang="tr-TR" sz="1800" dirty="0">
                        <a:solidFill>
                          <a:srgbClr val="595959"/>
                        </a:solidFill>
                        <a:latin typeface="HelveticaNeueLT Std"/>
                      </a:endParaRPr>
                    </a:p>
                  </a:txBody>
                  <a:tcPr/>
                </a:tc>
                <a:tc>
                  <a:txBody>
                    <a:bodyPr/>
                    <a:lstStyle/>
                    <a:p>
                      <a:pPr algn="just"/>
                      <a:r>
                        <a:rPr lang="tr-TR" sz="1700" kern="1200" dirty="0" smtClean="0">
                          <a:solidFill>
                            <a:srgbClr val="595959"/>
                          </a:solidFill>
                          <a:effectLst/>
                          <a:latin typeface="HelveticaNeueLT Std"/>
                          <a:ea typeface="+mn-ea"/>
                          <a:cs typeface="+mn-cs"/>
                        </a:rPr>
                        <a:t>- 2017 yılında 5 olan akredite program sayımız 2019 sonu itibarıyla 16’ya yükselmiştir. 2019 yılı içerisinde akreditasyon çalışmalarına başlanan Sağlık Bilimleri Fakültesinin 2 lisans programı ile Sağlık Bilimleri Enstitüsünün</a:t>
                      </a:r>
                      <a:r>
                        <a:rPr lang="tr-TR" sz="1700" kern="1200" baseline="0" dirty="0" smtClean="0">
                          <a:solidFill>
                            <a:srgbClr val="595959"/>
                          </a:solidFill>
                          <a:effectLst/>
                          <a:latin typeface="HelveticaNeueLT Std"/>
                          <a:ea typeface="+mn-ea"/>
                          <a:cs typeface="+mn-cs"/>
                        </a:rPr>
                        <a:t> </a:t>
                      </a:r>
                      <a:r>
                        <a:rPr lang="tr-TR" sz="1700" kern="1200" dirty="0" smtClean="0">
                          <a:solidFill>
                            <a:srgbClr val="595959"/>
                          </a:solidFill>
                          <a:effectLst/>
                          <a:latin typeface="HelveticaNeueLT Std"/>
                          <a:ea typeface="+mn-ea"/>
                          <a:cs typeface="+mn-cs"/>
                        </a:rPr>
                        <a:t>34 lisansüstü program daha 2020 yılı içerisinde akredite olmuştur.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5295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- 14</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917929422"/>
              </p:ext>
            </p:extLst>
          </p:nvPr>
        </p:nvGraphicFramePr>
        <p:xfrm>
          <a:off x="495141" y="3343310"/>
          <a:ext cx="8912544" cy="3153356"/>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53619">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algn="just"/>
                      <a:r>
                        <a:rPr lang="tr-TR" sz="1800" dirty="0" smtClean="0">
                          <a:solidFill>
                            <a:srgbClr val="595959"/>
                          </a:solidFill>
                          <a:latin typeface="HelveticaNeueLT Std"/>
                        </a:rPr>
                        <a:t>Öğrencilerin akademik, sosyal ve kişisel gelişimini sağlamak üzere hizmet veren birimlerin merkezi koordinasyon altında yapılandırılarak daha etkin yönetilmesi.</a:t>
                      </a:r>
                      <a:endParaRPr lang="tr-TR" sz="1800" dirty="0">
                        <a:solidFill>
                          <a:srgbClr val="595959"/>
                        </a:solidFill>
                        <a:latin typeface="HelveticaNeueLT Std"/>
                      </a:endParaRPr>
                    </a:p>
                  </a:txBody>
                  <a:tcPr/>
                </a:tc>
                <a:tc>
                  <a:txBody>
                    <a:bodyPr/>
                    <a:lstStyle/>
                    <a:p>
                      <a:pPr algn="just"/>
                      <a:r>
                        <a:rPr lang="tr-TR" sz="1700" kern="1200" dirty="0" smtClean="0">
                          <a:solidFill>
                            <a:srgbClr val="595959"/>
                          </a:solidFill>
                          <a:effectLst/>
                          <a:latin typeface="HelveticaNeueLT Std"/>
                          <a:ea typeface="+mn-ea"/>
                          <a:cs typeface="+mn-cs"/>
                        </a:rPr>
                        <a:t>- Rektörlük bünyesinde Sosyal İşler Kurum Koordinatörlüğü oluşturularak</a:t>
                      </a:r>
                      <a:r>
                        <a:rPr lang="tr-TR" sz="1700" kern="1200" baseline="0" dirty="0" smtClean="0">
                          <a:solidFill>
                            <a:srgbClr val="595959"/>
                          </a:solidFill>
                          <a:effectLst/>
                          <a:latin typeface="HelveticaNeueLT Std"/>
                          <a:ea typeface="+mn-ea"/>
                          <a:cs typeface="+mn-cs"/>
                        </a:rPr>
                        <a:t> öğrencilere sunulan sosyal faaliyetlerin koordinasyonu söz konusu koordinatörlüğe devredilmiştir.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18709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- 15</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227928080"/>
              </p:ext>
            </p:extLst>
          </p:nvPr>
        </p:nvGraphicFramePr>
        <p:xfrm>
          <a:off x="495141" y="3359760"/>
          <a:ext cx="8912544" cy="3166403"/>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66666">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algn="just"/>
                      <a:r>
                        <a:rPr lang="tr-TR" sz="1800" dirty="0" smtClean="0">
                          <a:solidFill>
                            <a:srgbClr val="595959"/>
                          </a:solidFill>
                          <a:latin typeface="HelveticaNeueLT Std"/>
                        </a:rPr>
                        <a:t>Öğrenci topluluklarının sayıca çok olmakla birlikte, faaliyetlerinin bir kısmına ayni ve lojistik destek bulamaması sorununun ve fiziksel kaynakların yetersizliğinin iyileştirilmesi.</a:t>
                      </a:r>
                      <a:endParaRPr lang="tr-TR" sz="1800" dirty="0">
                        <a:solidFill>
                          <a:srgbClr val="595959"/>
                        </a:solidFill>
                        <a:latin typeface="HelveticaNeueLT Std"/>
                      </a:endParaRPr>
                    </a:p>
                  </a:txBody>
                  <a:tcPr/>
                </a:tc>
                <a:tc>
                  <a:txBody>
                    <a:bodyPr/>
                    <a:lstStyle/>
                    <a:p>
                      <a:pPr algn="just"/>
                      <a:r>
                        <a:rPr lang="tr-TR" sz="1700" kern="1200" dirty="0" smtClean="0">
                          <a:solidFill>
                            <a:srgbClr val="595959"/>
                          </a:solidFill>
                          <a:effectLst/>
                          <a:latin typeface="HelveticaNeueLT Std"/>
                          <a:ea typeface="+mn-ea"/>
                          <a:cs typeface="+mn-cs"/>
                        </a:rPr>
                        <a:t>- Öğrenci topluluklarına ilişkin yönergede yapılan değişiklikle sponsor sağlama imkanı tanınmakta, etkinliğin projelendirilmesi durumunda gerekli olan materyallerin temini sağlanmakta, Üniversitemiz araç imkanlarından tahsis yapılmaktadır.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72447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a:solidFill>
                  <a:schemeClr val="tx1">
                    <a:lumMod val="65000"/>
                    <a:lumOff val="35000"/>
                  </a:schemeClr>
                </a:solidFill>
                <a:latin typeface="HelveticaNeueLT Std Hvy Cn"/>
                <a:cs typeface="HelveticaNeueLT Std Hvy Cn"/>
              </a:rPr>
              <a:t>EĞİTİM </a:t>
            </a:r>
            <a:r>
              <a:rPr lang="tr-TR" dirty="0" smtClean="0">
                <a:solidFill>
                  <a:schemeClr val="tx1">
                    <a:lumMod val="65000"/>
                    <a:lumOff val="35000"/>
                  </a:schemeClr>
                </a:solidFill>
                <a:latin typeface="HelveticaNeueLT Std Hvy Cn"/>
                <a:cs typeface="HelveticaNeueLT Std Hvy Cn"/>
              </a:rPr>
              <a:t>– ÖĞRETİM - 16</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114455424"/>
              </p:ext>
            </p:extLst>
          </p:nvPr>
        </p:nvGraphicFramePr>
        <p:xfrm>
          <a:off x="495140" y="3343310"/>
          <a:ext cx="8912544" cy="3173021"/>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73284">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algn="just"/>
                      <a:r>
                        <a:rPr lang="tr-TR" sz="1800" dirty="0" smtClean="0">
                          <a:solidFill>
                            <a:srgbClr val="595959"/>
                          </a:solidFill>
                          <a:latin typeface="HelveticaNeueLT Std"/>
                        </a:rPr>
                        <a:t>Bazı bölüm/birimlerdeki laboratuvar ve fiziksel mekanlar ile eğitim ortamlarının iyileştirilmesi. </a:t>
                      </a:r>
                      <a:endParaRPr lang="tr-TR" sz="1800" dirty="0">
                        <a:solidFill>
                          <a:srgbClr val="595959"/>
                        </a:solidFill>
                        <a:latin typeface="HelveticaNeueLT Std"/>
                      </a:endParaRPr>
                    </a:p>
                  </a:txBody>
                  <a:tcPr/>
                </a:tc>
                <a:tc>
                  <a:txBody>
                    <a:bodyPr/>
                    <a:lstStyle/>
                    <a:p>
                      <a:pPr algn="just"/>
                      <a:r>
                        <a:rPr lang="tr-TR" sz="1700" kern="1200" dirty="0" smtClean="0">
                          <a:solidFill>
                            <a:srgbClr val="595959"/>
                          </a:solidFill>
                          <a:effectLst/>
                          <a:latin typeface="HelveticaNeueLT Std"/>
                          <a:ea typeface="+mn-ea"/>
                          <a:cs typeface="+mn-cs"/>
                        </a:rPr>
                        <a:t>- Üniversitemiz 2019 Yılı Yatırım Programında yer alan Muhtelif İşler, Büyük Onarım ve Yayın Alımları projeleri ile gerekli altyapı geliştirme çalışmaları yürütülmüştür.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10075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ARAŞTIRMA – GELİŞTİRME - 1</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271347729"/>
              </p:ext>
            </p:extLst>
          </p:nvPr>
        </p:nvGraphicFramePr>
        <p:xfrm>
          <a:off x="495141" y="2701284"/>
          <a:ext cx="8912544" cy="3972862"/>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76213">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6649">
                <a:tc>
                  <a:txBody>
                    <a:bodyPr/>
                    <a:lstStyle/>
                    <a:p>
                      <a:pPr algn="just"/>
                      <a:r>
                        <a:rPr lang="tr-TR" sz="1800" dirty="0" smtClean="0">
                          <a:solidFill>
                            <a:srgbClr val="595959"/>
                          </a:solidFill>
                          <a:latin typeface="HelveticaNeueLT Std"/>
                        </a:rPr>
                        <a:t>Gazi Üniversitesi, tarihsel gelişim süreci içerisinde “eğitim odaklı” olarak ortaya koyduğu yapısını, içinde olduğu dönüşüm süreci ile birlikte “araştırma odaklı” yapıya doğru yönelttiği yeni bir sürecin içerisinde olduğundan bu sürecin kurum içerisinde sahiplenilmesinin sağlanmasına yönelik çalışmaların yürütülmesi.</a:t>
                      </a:r>
                      <a:endParaRPr lang="tr-TR" sz="1800" dirty="0">
                        <a:solidFill>
                          <a:srgbClr val="595959"/>
                        </a:solidFill>
                        <a:latin typeface="HelveticaNeueLT Std"/>
                      </a:endParaRPr>
                    </a:p>
                  </a:txBody>
                  <a:tcPr/>
                </a:tc>
                <a:tc>
                  <a:txBody>
                    <a:bodyPr/>
                    <a:lstStyle/>
                    <a:p>
                      <a:pPr algn="just"/>
                      <a:r>
                        <a:rPr lang="tr-TR" sz="1700" dirty="0" smtClean="0">
                          <a:solidFill>
                            <a:srgbClr val="595959"/>
                          </a:solidFill>
                          <a:latin typeface="HelveticaNeueLT Std"/>
                        </a:rPr>
                        <a:t>- Üniversitemiz “araştırma odaklı” yeni sürecin kurum içerisinde sahiplenilmesinin birinci adımı olarak bu doğrultudaki amaç ve hedeflerine 2019-2023 Dönemi Stratejik Planında yer vermiştir. </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0915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626962"/>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ARAŞTIRMA – GELİŞTİRME - 2</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507972765"/>
              </p:ext>
            </p:extLst>
          </p:nvPr>
        </p:nvGraphicFramePr>
        <p:xfrm>
          <a:off x="170267" y="2552369"/>
          <a:ext cx="9562290" cy="4572000"/>
        </p:xfrm>
        <a:graphic>
          <a:graphicData uri="http://schemas.openxmlformats.org/drawingml/2006/table">
            <a:tbl>
              <a:tblPr firstRow="1" bandRow="1">
                <a:tableStyleId>{5C22544A-7EE6-4342-B048-85BDC9FD1C3A}</a:tableStyleId>
              </a:tblPr>
              <a:tblGrid>
                <a:gridCol w="4781145">
                  <a:extLst>
                    <a:ext uri="{9D8B030D-6E8A-4147-A177-3AD203B41FA5}">
                      <a16:colId xmlns:a16="http://schemas.microsoft.com/office/drawing/2014/main" val="20000"/>
                    </a:ext>
                  </a:extLst>
                </a:gridCol>
                <a:gridCol w="4781145">
                  <a:extLst>
                    <a:ext uri="{9D8B030D-6E8A-4147-A177-3AD203B41FA5}">
                      <a16:colId xmlns:a16="http://schemas.microsoft.com/office/drawing/2014/main" val="20001"/>
                    </a:ext>
                  </a:extLst>
                </a:gridCol>
              </a:tblGrid>
              <a:tr h="298986">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algn="just"/>
                      <a:r>
                        <a:rPr lang="tr-TR" sz="1800" dirty="0" smtClean="0">
                          <a:solidFill>
                            <a:srgbClr val="595959"/>
                          </a:solidFill>
                          <a:latin typeface="HelveticaNeueLT Std"/>
                        </a:rPr>
                        <a:t>Araştırma üniversitesi odağı ile birlikte </a:t>
                      </a:r>
                      <a:r>
                        <a:rPr lang="tr-TR" sz="1800" dirty="0" err="1" smtClean="0">
                          <a:solidFill>
                            <a:srgbClr val="595959"/>
                          </a:solidFill>
                          <a:latin typeface="HelveticaNeueLT Std"/>
                        </a:rPr>
                        <a:t>organizasyonel</a:t>
                      </a:r>
                      <a:r>
                        <a:rPr lang="tr-TR" sz="1800" dirty="0" smtClean="0">
                          <a:solidFill>
                            <a:srgbClr val="595959"/>
                          </a:solidFill>
                          <a:latin typeface="HelveticaNeueLT Std"/>
                        </a:rPr>
                        <a:t> yapılanma ve süreçlerinin bu kapsamda gözden geçirilmesi ve tespit ettiği ihtiyaç alanlarında iyileştirme faaliyetlerinin yürütülmesi.</a:t>
                      </a:r>
                      <a:endParaRPr lang="tr-TR" sz="1800" dirty="0">
                        <a:solidFill>
                          <a:srgbClr val="595959"/>
                        </a:solidFill>
                        <a:latin typeface="HelveticaNeueLT Std"/>
                      </a:endParaRPr>
                    </a:p>
                  </a:txBody>
                  <a:tcPr/>
                </a:tc>
                <a:tc>
                  <a:txBody>
                    <a:bodyPr/>
                    <a:lstStyle/>
                    <a:p>
                      <a:pPr algn="just"/>
                      <a:r>
                        <a:rPr lang="tr-TR" sz="1700" kern="1200" dirty="0" smtClean="0">
                          <a:solidFill>
                            <a:srgbClr val="595959"/>
                          </a:solidFill>
                          <a:effectLst/>
                          <a:latin typeface="HelveticaNeueLT Std"/>
                          <a:ea typeface="+mn-ea"/>
                          <a:cs typeface="+mn-cs"/>
                        </a:rPr>
                        <a:t>- Üniversitemizin bilim, eğitim, sanat, Ar-Ge, teknoloji, yenilikçilik konusundaki politikalarının evrensel gelişmeler ve ülke stratejileri doğrultusunda izlenmesini ve buna ilişkin işlemlerin yürütülmesini sağlamak üzere 2017 yılında “Gazi Üniversitesi Bilim, Eğitim, Sanat, Teknoloji, Girişimcilik, Yenilikçilik Kurulu (</a:t>
                      </a:r>
                      <a:r>
                        <a:rPr lang="tr-TR" sz="1700" kern="1200" dirty="0" err="1" smtClean="0">
                          <a:solidFill>
                            <a:srgbClr val="595959"/>
                          </a:solidFill>
                          <a:effectLst/>
                          <a:latin typeface="HelveticaNeueLT Std"/>
                          <a:ea typeface="+mn-ea"/>
                          <a:cs typeface="+mn-cs"/>
                        </a:rPr>
                        <a:t>GaziBEST</a:t>
                      </a:r>
                      <a:r>
                        <a:rPr lang="tr-TR" sz="1700" kern="1200" dirty="0" smtClean="0">
                          <a:solidFill>
                            <a:srgbClr val="595959"/>
                          </a:solidFill>
                          <a:effectLst/>
                          <a:latin typeface="HelveticaNeueLT Std"/>
                          <a:ea typeface="+mn-ea"/>
                          <a:cs typeface="+mn-cs"/>
                        </a:rPr>
                        <a:t>)” oluşturulmuştur</a:t>
                      </a:r>
                      <a:r>
                        <a:rPr lang="tr-TR" sz="1700" baseline="0" dirty="0" smtClean="0">
                          <a:solidFill>
                            <a:srgbClr val="595959"/>
                          </a:solidFill>
                          <a:latin typeface="HelveticaNeueLT Std"/>
                        </a:rPr>
                        <a:t>. Ayrıca Ar-Ge faaliyetlerinin bütünlük içerisinde yürüyebilmesi için Araştırma-Geliştirme (Ar-Ge) Kurum Koordinatörlüğü 2019 yılında kurulmuştur. Bilimsel Araştırma Projeleri (BAP) Birimi, Uygulama ve Araştırma Merkezleri, Teknoloji Transfer Ofisi (TTO) ve açılma çalışmaları süren Merkezî Araştırma Laboratuvarı bu koordinatörlük bünyesinde toplanmıştır.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3551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G.Ü. Dış Değerlendirme Süreci</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Autofit/>
          </a:bodyPr>
          <a:lstStyle/>
          <a:p>
            <a:pPr algn="just"/>
            <a:r>
              <a:rPr lang="tr-TR" sz="1700" dirty="0">
                <a:solidFill>
                  <a:srgbClr val="595959"/>
                </a:solidFill>
                <a:latin typeface="HelveticaNeueLT Std"/>
                <a:cs typeface="HelveticaNeueLT Std"/>
              </a:rPr>
              <a:t>Üniversitemiz, Yükseköğretim Kalite Kurulu 2017 </a:t>
            </a:r>
            <a:r>
              <a:rPr lang="tr-TR" sz="1700" dirty="0" smtClean="0">
                <a:solidFill>
                  <a:srgbClr val="595959"/>
                </a:solidFill>
                <a:latin typeface="HelveticaNeueLT Std"/>
                <a:cs typeface="HelveticaNeueLT Std"/>
              </a:rPr>
              <a:t>yılında </a:t>
            </a:r>
            <a:r>
              <a:rPr lang="tr-TR" sz="1700" dirty="0">
                <a:solidFill>
                  <a:srgbClr val="595959"/>
                </a:solidFill>
                <a:latin typeface="HelveticaNeueLT Std"/>
                <a:cs typeface="HelveticaNeueLT Std"/>
              </a:rPr>
              <a:t>Kurumsal Dış Değerlendirme Programına dâhil edilmiştir. </a:t>
            </a:r>
          </a:p>
          <a:p>
            <a:pPr algn="just"/>
            <a:r>
              <a:rPr lang="tr-TR" sz="1700" dirty="0">
                <a:solidFill>
                  <a:srgbClr val="595959"/>
                </a:solidFill>
                <a:latin typeface="HelveticaNeueLT Std"/>
                <a:cs typeface="HelveticaNeueLT Std"/>
              </a:rPr>
              <a:t>Farklı üniversitelere mensup yedi üyeden oluşan Değerlendirme Takımı Üniversitemize 20 Kasım 2017 tarihinde Ön Ziyaret,  8-9-10 Ocak 2018 tarihinde Ana Ziyaret gerçekleştirmiştir. Ana Ziyaret kapsamında Rektör, Kalite Komisyonu, Senato ve Yönetim Kurulu, bazı akademik ve idari birimlerin yönetici, personel ve öğrencileri ile kapsamlı görüşmeler yapılmıştır. Ana </a:t>
            </a:r>
            <a:r>
              <a:rPr lang="tr-TR" sz="1700" dirty="0" err="1">
                <a:solidFill>
                  <a:srgbClr val="595959"/>
                </a:solidFill>
                <a:latin typeface="HelveticaNeueLT Std"/>
                <a:cs typeface="HelveticaNeueLT Std"/>
              </a:rPr>
              <a:t>Ziyaret'in</a:t>
            </a:r>
            <a:r>
              <a:rPr lang="tr-TR" sz="1700" dirty="0">
                <a:solidFill>
                  <a:srgbClr val="595959"/>
                </a:solidFill>
                <a:latin typeface="HelveticaNeueLT Std"/>
                <a:cs typeface="HelveticaNeueLT Std"/>
              </a:rPr>
              <a:t> son günü sunulan sözlü "Çıkış </a:t>
            </a:r>
            <a:r>
              <a:rPr lang="tr-TR" sz="1700" dirty="0" err="1">
                <a:solidFill>
                  <a:srgbClr val="595959"/>
                </a:solidFill>
                <a:latin typeface="HelveticaNeueLT Std"/>
                <a:cs typeface="HelveticaNeueLT Std"/>
              </a:rPr>
              <a:t>Bildirimi"nin</a:t>
            </a:r>
            <a:r>
              <a:rPr lang="tr-TR" sz="1700" dirty="0">
                <a:solidFill>
                  <a:srgbClr val="595959"/>
                </a:solidFill>
                <a:latin typeface="HelveticaNeueLT Std"/>
                <a:cs typeface="HelveticaNeueLT Std"/>
              </a:rPr>
              <a:t> ardından Değerlendirme Takımı Üniversitemizden ayrılmıştır. </a:t>
            </a:r>
          </a:p>
          <a:p>
            <a:pPr algn="just"/>
            <a:r>
              <a:rPr lang="tr-TR" sz="1700" dirty="0">
                <a:solidFill>
                  <a:srgbClr val="595959"/>
                </a:solidFill>
                <a:latin typeface="HelveticaNeueLT Std"/>
                <a:cs typeface="HelveticaNeueLT Std"/>
              </a:rPr>
              <a:t>Ziyaret </a:t>
            </a:r>
            <a:r>
              <a:rPr lang="tr-TR" sz="1700" dirty="0" smtClean="0">
                <a:solidFill>
                  <a:srgbClr val="595959"/>
                </a:solidFill>
                <a:latin typeface="HelveticaNeueLT Std"/>
                <a:cs typeface="HelveticaNeueLT Std"/>
              </a:rPr>
              <a:t>sonrasında </a:t>
            </a:r>
            <a:r>
              <a:rPr lang="tr-TR" sz="1700" dirty="0">
                <a:solidFill>
                  <a:srgbClr val="595959"/>
                </a:solidFill>
                <a:latin typeface="HelveticaNeueLT Std"/>
                <a:cs typeface="HelveticaNeueLT Std"/>
              </a:rPr>
              <a:t>Değerlendirme Takımı tarafından Kurumsal Geribildirim Raporu hazırlanarak </a:t>
            </a:r>
            <a:r>
              <a:rPr lang="tr-TR" sz="1700" dirty="0" smtClean="0">
                <a:solidFill>
                  <a:srgbClr val="595959"/>
                </a:solidFill>
                <a:latin typeface="HelveticaNeueLT Std"/>
                <a:cs typeface="HelveticaNeueLT Std"/>
              </a:rPr>
              <a:t>Üniversitemize </a:t>
            </a:r>
            <a:r>
              <a:rPr lang="tr-TR" sz="1700" dirty="0">
                <a:solidFill>
                  <a:srgbClr val="595959"/>
                </a:solidFill>
                <a:latin typeface="HelveticaNeueLT Std"/>
                <a:cs typeface="HelveticaNeueLT Std"/>
              </a:rPr>
              <a:t>sunulmuş ve Yükseköğretim Kalite Kurulu internet sayfasında yayımlanarak kamuoyu bilgisine sunulmuştur</a:t>
            </a:r>
            <a:r>
              <a:rPr lang="tr-TR" sz="1700" dirty="0" smtClean="0">
                <a:solidFill>
                  <a:srgbClr val="595959"/>
                </a:solidFill>
                <a:latin typeface="HelveticaNeueLT Std"/>
                <a:cs typeface="HelveticaNeueLT Std"/>
              </a:rPr>
              <a:t>.</a:t>
            </a:r>
          </a:p>
          <a:p>
            <a:pPr algn="just"/>
            <a:r>
              <a:rPr lang="tr-TR" sz="1700" dirty="0" smtClean="0">
                <a:solidFill>
                  <a:srgbClr val="595959"/>
                </a:solidFill>
                <a:latin typeface="HelveticaNeueLT Std"/>
                <a:cs typeface="HelveticaNeueLT Std"/>
              </a:rPr>
              <a:t>Değerlendirme sonuçları, KGB Raporunda iç değerlendirme çalışmaları konu başlıklarına uygun olarak sınıflandırılmıştır. </a:t>
            </a:r>
            <a:endParaRPr lang="tr-TR" sz="1700" dirty="0">
              <a:solidFill>
                <a:srgbClr val="595959"/>
              </a:solidFill>
              <a:latin typeface="HelveticaNeueLT Std"/>
              <a:cs typeface="HelveticaNeueLT Std"/>
            </a:endParaRPr>
          </a:p>
        </p:txBody>
      </p:sp>
    </p:spTree>
    <p:extLst>
      <p:ext uri="{BB962C8B-B14F-4D97-AF65-F5344CB8AC3E}">
        <p14:creationId xmlns:p14="http://schemas.microsoft.com/office/powerpoint/2010/main" val="4169691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ARAŞTIRMA – GELİŞTİRME - 3</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678681146"/>
              </p:ext>
            </p:extLst>
          </p:nvPr>
        </p:nvGraphicFramePr>
        <p:xfrm>
          <a:off x="495140" y="3343310"/>
          <a:ext cx="8912544" cy="3135017"/>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14290">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algn="just"/>
                      <a:r>
                        <a:rPr lang="tr-TR" sz="1800" dirty="0" smtClean="0">
                          <a:solidFill>
                            <a:srgbClr val="595959"/>
                          </a:solidFill>
                          <a:latin typeface="HelveticaNeueLT Std"/>
                        </a:rPr>
                        <a:t>UYGAR merkezlerinin faaliyetlerinin izlenmesi, koordinasyonu ve desteklenmesine yardımcı olmak üzere izleme/değerlendirme sürecinin bir fırsata dönüştürülerek, atıl olan, araştırma faaliyeti yürütmeyen veya benzer konularda çalışan </a:t>
                      </a:r>
                      <a:r>
                        <a:rPr lang="tr-TR" sz="1800" dirty="0" err="1" smtClean="0">
                          <a:solidFill>
                            <a:srgbClr val="595959"/>
                          </a:solidFill>
                          <a:latin typeface="HelveticaNeueLT Std"/>
                        </a:rPr>
                        <a:t>UYGAR’ların</a:t>
                      </a:r>
                      <a:r>
                        <a:rPr lang="tr-TR" sz="1800" dirty="0" smtClean="0">
                          <a:solidFill>
                            <a:srgbClr val="595959"/>
                          </a:solidFill>
                          <a:latin typeface="HelveticaNeueLT Std"/>
                        </a:rPr>
                        <a:t> amacına uygun şekilde yeniden yapılandırılması.</a:t>
                      </a:r>
                      <a:endParaRPr lang="tr-TR" sz="1800" dirty="0">
                        <a:solidFill>
                          <a:srgbClr val="595959"/>
                        </a:solidFill>
                        <a:latin typeface="HelveticaNeueLT Std"/>
                      </a:endParaRPr>
                    </a:p>
                  </a:txBody>
                  <a:tcPr/>
                </a:tc>
                <a:tc>
                  <a:txBody>
                    <a:bodyPr/>
                    <a:lstStyle/>
                    <a:p>
                      <a:pPr algn="just"/>
                      <a:r>
                        <a:rPr lang="tr-TR" sz="1700" kern="1200" dirty="0" smtClean="0">
                          <a:solidFill>
                            <a:srgbClr val="595959"/>
                          </a:solidFill>
                          <a:effectLst/>
                          <a:latin typeface="HelveticaNeueLT Std"/>
                          <a:ea typeface="+mn-ea"/>
                          <a:cs typeface="+mn-cs"/>
                        </a:rPr>
                        <a:t>- Üniversitemizde bulunan </a:t>
                      </a:r>
                      <a:r>
                        <a:rPr lang="tr-TR" sz="1700" kern="1200" dirty="0" err="1" smtClean="0">
                          <a:solidFill>
                            <a:srgbClr val="595959"/>
                          </a:solidFill>
                          <a:effectLst/>
                          <a:latin typeface="HelveticaNeueLT Std"/>
                          <a:ea typeface="+mn-ea"/>
                          <a:cs typeface="+mn-cs"/>
                        </a:rPr>
                        <a:t>UAM’ler</a:t>
                      </a:r>
                      <a:r>
                        <a:rPr lang="tr-TR" sz="1700" kern="1200" dirty="0" smtClean="0">
                          <a:solidFill>
                            <a:srgbClr val="595959"/>
                          </a:solidFill>
                          <a:effectLst/>
                          <a:latin typeface="HelveticaNeueLT Std"/>
                          <a:ea typeface="+mn-ea"/>
                          <a:cs typeface="+mn-cs"/>
                        </a:rPr>
                        <a:t> ile BAP ve TTO Ar-Ge Kurum Koordinatörlüğüne bağlanmıştır. Ar-Ge Kurum Koordinatörlüğü </a:t>
                      </a:r>
                      <a:r>
                        <a:rPr lang="tr-TR" sz="1700" kern="1200" dirty="0" err="1" smtClean="0">
                          <a:solidFill>
                            <a:srgbClr val="595959"/>
                          </a:solidFill>
                          <a:effectLst/>
                          <a:latin typeface="HelveticaNeueLT Std"/>
                          <a:ea typeface="+mn-ea"/>
                          <a:cs typeface="+mn-cs"/>
                        </a:rPr>
                        <a:t>UAM’lerin</a:t>
                      </a:r>
                      <a:r>
                        <a:rPr lang="tr-TR" sz="1700" kern="1200" dirty="0" smtClean="0">
                          <a:solidFill>
                            <a:srgbClr val="595959"/>
                          </a:solidFill>
                          <a:effectLst/>
                          <a:latin typeface="HelveticaNeueLT Std"/>
                          <a:ea typeface="+mn-ea"/>
                          <a:cs typeface="+mn-cs"/>
                        </a:rPr>
                        <a:t> faaliyetlerinin izlenmesi, koordinasyonu ve desteklenmesi faaliyetlerini yürütmekte olup ayrıca </a:t>
                      </a:r>
                      <a:r>
                        <a:rPr lang="tr-TR" sz="1700" kern="1200" dirty="0" err="1" smtClean="0">
                          <a:solidFill>
                            <a:srgbClr val="595959"/>
                          </a:solidFill>
                          <a:effectLst/>
                          <a:latin typeface="HelveticaNeueLT Std"/>
                          <a:ea typeface="+mn-ea"/>
                          <a:cs typeface="+mn-cs"/>
                        </a:rPr>
                        <a:t>UAM’lerin</a:t>
                      </a:r>
                      <a:r>
                        <a:rPr lang="tr-TR" sz="1700" kern="1200" dirty="0" smtClean="0">
                          <a:solidFill>
                            <a:srgbClr val="595959"/>
                          </a:solidFill>
                          <a:effectLst/>
                          <a:latin typeface="HelveticaNeueLT Std"/>
                          <a:ea typeface="+mn-ea"/>
                          <a:cs typeface="+mn-cs"/>
                        </a:rPr>
                        <a:t> amacına uygun şekilde yeniden yapılandırılması çalışmalarını sürdürmektedir.</a:t>
                      </a:r>
                    </a:p>
                    <a:p>
                      <a:pPr algn="just"/>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2852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ARAŞTIRMA – GELİŞTİRME - 4</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697996073"/>
              </p:ext>
            </p:extLst>
          </p:nvPr>
        </p:nvGraphicFramePr>
        <p:xfrm>
          <a:off x="495140" y="3343310"/>
          <a:ext cx="8912544" cy="3153356"/>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53619">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algn="just"/>
                      <a:r>
                        <a:rPr lang="tr-TR" sz="1800" dirty="0" smtClean="0">
                          <a:solidFill>
                            <a:srgbClr val="595959"/>
                          </a:solidFill>
                          <a:latin typeface="HelveticaNeueLT Std"/>
                        </a:rPr>
                        <a:t>Araştırma altyapıları kapsamındaki ekipman donanımının hem verimli kullanımının sağlanması açısından hem de araştırma üniversitesi statüsü bağlamında, yakın gelecekte lisansüstü öğrenci sayısının dolayısıyla ihtiyaçların da artacağı göz önünde bulundurularak araştırma altyapı envanterinin ivedilikle oluşturulması.</a:t>
                      </a:r>
                    </a:p>
                  </a:txBody>
                  <a:tcPr/>
                </a:tc>
                <a:tc>
                  <a:txBody>
                    <a:bodyPr/>
                    <a:lstStyle/>
                    <a:p>
                      <a:pPr algn="just"/>
                      <a:r>
                        <a:rPr lang="tr-TR" sz="1700" dirty="0" smtClean="0">
                          <a:solidFill>
                            <a:srgbClr val="595959"/>
                          </a:solidFill>
                          <a:latin typeface="HelveticaNeueLT Std"/>
                        </a:rPr>
                        <a:t>- Üniversitemiz bünyesinde bir Merkezi Araştırma</a:t>
                      </a:r>
                      <a:r>
                        <a:rPr lang="tr-TR" sz="1700" baseline="0" dirty="0" smtClean="0">
                          <a:solidFill>
                            <a:srgbClr val="595959"/>
                          </a:solidFill>
                          <a:latin typeface="HelveticaNeueLT Std"/>
                        </a:rPr>
                        <a:t> Laboratuvarı açılmasına yönelik çalışmalar Ar-Ge Kurum Koordinatörlüğü tarafından yürütülmektedir.</a:t>
                      </a:r>
                      <a:endParaRPr lang="tr-TR" sz="1700" dirty="0">
                        <a:solidFill>
                          <a:srgbClr val="595959"/>
                        </a:solidFill>
                        <a:latin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50489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ARAŞTIRMA – GELİŞTİRME - 5</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869317504"/>
              </p:ext>
            </p:extLst>
          </p:nvPr>
        </p:nvGraphicFramePr>
        <p:xfrm>
          <a:off x="495140" y="3343310"/>
          <a:ext cx="8912544" cy="3192685"/>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9294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algn="just"/>
                      <a:r>
                        <a:rPr lang="tr-TR" sz="1800" kern="1200" dirty="0" smtClean="0">
                          <a:solidFill>
                            <a:srgbClr val="595959"/>
                          </a:solidFill>
                          <a:latin typeface="HelveticaNeueLT Std"/>
                          <a:ea typeface="+mn-ea"/>
                          <a:cs typeface="+mn-cs"/>
                        </a:rPr>
                        <a:t>Kurumun araştırma üniversitesi statüsü kazanması sebebiyle, akademik personelin yükseltilme ve atama kriterlerine ilişkin fakülteler bazında bulunan yönergelerin tekrar gözden geçirilmesi.</a:t>
                      </a:r>
                    </a:p>
                  </a:txBody>
                  <a:tcPr/>
                </a:tc>
                <a:tc>
                  <a:txBody>
                    <a:bodyPr/>
                    <a:lstStyle/>
                    <a:p>
                      <a:pPr algn="just"/>
                      <a:r>
                        <a:rPr lang="tr-TR" sz="1700" kern="1200" dirty="0" smtClean="0">
                          <a:solidFill>
                            <a:srgbClr val="595959"/>
                          </a:solidFill>
                          <a:latin typeface="HelveticaNeueLT Std"/>
                          <a:ea typeface="+mn-ea"/>
                          <a:cs typeface="+mn-cs"/>
                        </a:rPr>
                        <a:t>- Akademik personelin yükseltilme ve atama kriterlerini yenilenme çalışmaları başlamıştır. Bu çerçevede Akademik Personel Yükseltilme ve Atanma Kriterleri Çalışma Grubu, temel kriterler ve fakültelere özgü kriterlerin geliştirilmesi çalışmalarına başlamıştır.</a:t>
                      </a:r>
                      <a:endParaRPr lang="tr-TR" sz="1700" kern="1200" dirty="0">
                        <a:solidFill>
                          <a:srgbClr val="595959"/>
                        </a:solidFill>
                        <a:latin typeface="HelveticaNeueLT Std"/>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5603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ARAŞTIRMA – GELİŞTİRME - 6</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984421834"/>
              </p:ext>
            </p:extLst>
          </p:nvPr>
        </p:nvGraphicFramePr>
        <p:xfrm>
          <a:off x="495141" y="2711944"/>
          <a:ext cx="8912544" cy="3810000"/>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26224">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2799737">
                <a:tc>
                  <a:txBody>
                    <a:bodyPr/>
                    <a:lstStyle/>
                    <a:p>
                      <a:pPr marL="0" algn="just" defTabSz="504200" rtl="0" eaLnBrk="1" latinLnBrk="0" hangingPunct="1"/>
                      <a:r>
                        <a:rPr lang="tr-TR" sz="1800" kern="1200" dirty="0" smtClean="0">
                          <a:solidFill>
                            <a:srgbClr val="595959"/>
                          </a:solidFill>
                          <a:latin typeface="HelveticaNeueLT Std"/>
                          <a:ea typeface="+mn-ea"/>
                          <a:cs typeface="+mn-cs"/>
                        </a:rPr>
                        <a:t>Araştırma odaklı üniversite olunmasına bağlı nedenlerle, disiplinler arası lisansüstü programların sayılarının artırılması.</a:t>
                      </a:r>
                    </a:p>
                  </a:txBody>
                  <a:tcPr/>
                </a:tc>
                <a:tc>
                  <a:txBody>
                    <a:bodyPr/>
                    <a:lstStyle/>
                    <a:p>
                      <a:pPr marL="0" algn="just" defTabSz="504200" rtl="0" eaLnBrk="1" latinLnBrk="0" hangingPunct="1"/>
                      <a:r>
                        <a:rPr lang="tr-TR" sz="1700" kern="1200" dirty="0" smtClean="0">
                          <a:solidFill>
                            <a:srgbClr val="595959"/>
                          </a:solidFill>
                          <a:latin typeface="HelveticaNeueLT Std"/>
                          <a:ea typeface="+mn-ea"/>
                          <a:cs typeface="+mn-cs"/>
                        </a:rPr>
                        <a:t>-</a:t>
                      </a:r>
                      <a:r>
                        <a:rPr lang="tr-TR" sz="1700" kern="1200" baseline="0" dirty="0" smtClean="0">
                          <a:solidFill>
                            <a:srgbClr val="595959"/>
                          </a:solidFill>
                          <a:latin typeface="HelveticaNeueLT Std"/>
                          <a:ea typeface="+mn-ea"/>
                          <a:cs typeface="+mn-cs"/>
                        </a:rPr>
                        <a:t> </a:t>
                      </a:r>
                      <a:r>
                        <a:rPr lang="tr-TR" sz="1700" kern="1200" dirty="0" smtClean="0">
                          <a:solidFill>
                            <a:srgbClr val="595959"/>
                          </a:solidFill>
                          <a:latin typeface="HelveticaNeueLT Std"/>
                          <a:ea typeface="+mn-ea"/>
                          <a:cs typeface="+mn-cs"/>
                        </a:rPr>
                        <a:t>Üniversitemizde disiplinlerarası lisansüstü program sayıları özellikle doktora düzeyinde artırılmıştır. Disiplinlerarası tezli yüksek lisans programlarının toplam programlar içerisindeki oranı %7, tezsiz yüksek lisans programlarının toplam programlar içerisindeki oranı %22, doktora programlarının toplam programlar içerisindeki oranı ise %5 oranında artmıştır.</a:t>
                      </a:r>
                      <a:r>
                        <a:rPr lang="tr-TR" sz="1700" kern="1200" baseline="0" dirty="0" smtClean="0">
                          <a:solidFill>
                            <a:srgbClr val="595959"/>
                          </a:solidFill>
                          <a:latin typeface="HelveticaNeueLT Std"/>
                          <a:ea typeface="+mn-ea"/>
                          <a:cs typeface="+mn-cs"/>
                        </a:rPr>
                        <a:t> </a:t>
                      </a:r>
                      <a:r>
                        <a:rPr lang="tr-TR" sz="1700" kern="1200" dirty="0" smtClean="0">
                          <a:solidFill>
                            <a:srgbClr val="595959"/>
                          </a:solidFill>
                          <a:latin typeface="HelveticaNeueLT Std"/>
                          <a:ea typeface="+mn-ea"/>
                          <a:cs typeface="+mn-cs"/>
                        </a:rPr>
                        <a:t>Ayrıca YÖK nezdinde yeni disiplinlerarası programların açılmasına yönelik önerilerde bulunulmuştur.</a:t>
                      </a:r>
                    </a:p>
                    <a:p>
                      <a:pPr marL="0" algn="just" defTabSz="504200" rtl="0" eaLnBrk="1" latinLnBrk="0" hangingPunct="1"/>
                      <a:endParaRPr lang="tr-TR" sz="1800" kern="1200" dirty="0">
                        <a:solidFill>
                          <a:srgbClr val="595959"/>
                        </a:solidFill>
                        <a:latin typeface="HelveticaNeueLT Std"/>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85200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ARAŞTIRMA – GELİŞTİRME - 7</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254061882"/>
              </p:ext>
            </p:extLst>
          </p:nvPr>
        </p:nvGraphicFramePr>
        <p:xfrm>
          <a:off x="495141" y="2711944"/>
          <a:ext cx="8912544" cy="3926888"/>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277062">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l" defTabSz="504200" rtl="0" eaLnBrk="1" latinLnBrk="0" hangingPunct="1"/>
                      <a:r>
                        <a:rPr lang="tr-TR" sz="1800" kern="1200" dirty="0" smtClean="0">
                          <a:solidFill>
                            <a:srgbClr val="595959"/>
                          </a:solidFill>
                          <a:latin typeface="HelveticaNeueLT Std"/>
                          <a:ea typeface="+mn-ea"/>
                          <a:cs typeface="+mn-cs"/>
                        </a:rPr>
                        <a:t>Fakülteler arası hatta aynı fakülte içindeki farklı programlarda öğretim üyesi ders yüklerinin farklılıklarının, araştırma üniversitesi gereksinimlerini sağlayacak şekilde yeniden düzenlenmesi.</a:t>
                      </a:r>
                    </a:p>
                  </a:txBody>
                  <a:tcPr/>
                </a:tc>
                <a:tc>
                  <a:txBody>
                    <a:bodyPr/>
                    <a:lstStyle/>
                    <a:p>
                      <a:endParaRPr lang="tr-TR" dirty="0">
                        <a:solidFill>
                          <a:srgbClr val="FF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51177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ARAŞTIRMA – GELİŞTİRME - 8</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716277323"/>
              </p:ext>
            </p:extLst>
          </p:nvPr>
        </p:nvGraphicFramePr>
        <p:xfrm>
          <a:off x="495140" y="2951885"/>
          <a:ext cx="8912544" cy="3966993"/>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75385">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just" defTabSz="504200" rtl="0" eaLnBrk="1" latinLnBrk="0" hangingPunct="1"/>
                      <a:r>
                        <a:rPr lang="tr-TR" sz="1800" kern="1200" dirty="0" smtClean="0">
                          <a:solidFill>
                            <a:srgbClr val="595959"/>
                          </a:solidFill>
                          <a:latin typeface="HelveticaNeueLT Std"/>
                          <a:ea typeface="+mn-ea"/>
                          <a:cs typeface="+mn-cs"/>
                        </a:rPr>
                        <a:t>Araştırma yönetim modelinin ve sürecinin tanımlaması, uygulanması; araştırma performansını ölçmeye yönelik belirlenmekte olan kritik performans ölçütlerinin izlenmesi ve değerlendirilmesi, bir başka deyişle araştırma alanında PUKÖ döngüsünün tüm evrelerinden geçilerek çevrimlerin kapatılmasının sağlanması.</a:t>
                      </a:r>
                    </a:p>
                  </a:txBody>
                  <a:tcPr/>
                </a:tc>
                <a:tc>
                  <a:txBody>
                    <a:bodyPr/>
                    <a:lstStyle/>
                    <a:p>
                      <a:pPr marL="0" algn="just" defTabSz="504200" rtl="0" eaLnBrk="1" latinLnBrk="0" hangingPunct="1"/>
                      <a:r>
                        <a:rPr lang="tr-TR" sz="1700" kern="1200" dirty="0" smtClean="0">
                          <a:solidFill>
                            <a:srgbClr val="595959"/>
                          </a:solidFill>
                          <a:latin typeface="HelveticaNeueLT Std"/>
                          <a:ea typeface="+mn-ea"/>
                          <a:cs typeface="+mn-cs"/>
                        </a:rPr>
                        <a:t>- Araştırma performansının ölçülmesine yönelik önemli bir adım olarak YÖKSİS ile entegre Akademik Bilgi Sistemi erişime açılmıştır. Aynı zamanda akademik performansın ölçülmesine yönelik bir yazılım alınmasına yönelik süreçler başlatılmıştır. Bu çalışma henüz tamamlanamamıştır.</a:t>
                      </a:r>
                      <a:endParaRPr lang="tr-TR" sz="1700" kern="1200" dirty="0">
                        <a:solidFill>
                          <a:srgbClr val="595959"/>
                        </a:solidFill>
                        <a:latin typeface="HelveticaNeueLT Std"/>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4070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ARAŞTIRMA – GELİŞTİRME - 9</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95945654"/>
              </p:ext>
            </p:extLst>
          </p:nvPr>
        </p:nvGraphicFramePr>
        <p:xfrm>
          <a:off x="495141" y="2711944"/>
          <a:ext cx="8912544" cy="4841688"/>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458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just" defTabSz="504200" rtl="0" eaLnBrk="1" latinLnBrk="0" hangingPunct="1"/>
                      <a:r>
                        <a:rPr lang="tr-TR" sz="1800" kern="1200" dirty="0" smtClean="0">
                          <a:solidFill>
                            <a:srgbClr val="595959"/>
                          </a:solidFill>
                          <a:latin typeface="HelveticaNeueLT Std"/>
                          <a:ea typeface="+mn-ea"/>
                          <a:cs typeface="+mn-cs"/>
                        </a:rPr>
                        <a:t>Stratejik planlama çalışmalarının, Kurumun büyüklüğü göz önünde bulundurularak yürütülmesi ve bilginin tüm akademik personele dağıtılarak çalışmalara katılım sağlayamayan akademik personelin de konuyla ilgili bilgilendirilmesi amacıyla yeni yöntem ve süreçlerin geliştirilmesi.</a:t>
                      </a:r>
                    </a:p>
                  </a:txBody>
                  <a:tcPr/>
                </a:tc>
                <a:tc>
                  <a:txBody>
                    <a:bodyPr/>
                    <a:lstStyle/>
                    <a:p>
                      <a:pPr marL="0" algn="just" defTabSz="504200" rtl="0" eaLnBrk="1" latinLnBrk="0" hangingPunct="1"/>
                      <a:r>
                        <a:rPr lang="tr-TR" sz="1700" kern="1200" dirty="0" smtClean="0">
                          <a:solidFill>
                            <a:srgbClr val="595959"/>
                          </a:solidFill>
                          <a:latin typeface="HelveticaNeueLT Std"/>
                          <a:ea typeface="+mn-ea"/>
                          <a:cs typeface="+mn-cs"/>
                        </a:rPr>
                        <a:t>- Üniversitemiz 2019-2023 Dönemi Stratejik Planı bilfiil Üniversitemiz çalışanları tarafından; çalışanlar, hizmetlerden yararlananlar, sivil toplum kuruluşları, kamu idareleri ve diğer paydaşların katılımları sağlanarak Üst Yönetici başkanlığında, tüm birimlerin aktif katılım ve katkılarıyla Strateji Geliştirme Daire Başkanlığı koordinasyonunda; Kanun, Yönetmelik, Kılavuz ve Tebliğlere uygun olarak hazırlanmıştır. Stratejik plan çalışmalarına en üst düzeyde katılımı sağlayabilmek için Strateji Geliştirme Kurulunda ve alt çalışma gruplarında farklı alanlarda faaliyet gösteren akademik ve idari birimler</a:t>
                      </a:r>
                      <a:r>
                        <a:rPr lang="tr-TR" sz="1700" kern="1200" baseline="0" dirty="0" smtClean="0">
                          <a:solidFill>
                            <a:srgbClr val="595959"/>
                          </a:solidFill>
                          <a:latin typeface="HelveticaNeueLT Std"/>
                          <a:ea typeface="+mn-ea"/>
                          <a:cs typeface="+mn-cs"/>
                        </a:rPr>
                        <a:t> ile tematik alanların</a:t>
                      </a:r>
                      <a:r>
                        <a:rPr lang="tr-TR" sz="1700" kern="1200" dirty="0" smtClean="0">
                          <a:solidFill>
                            <a:srgbClr val="595959"/>
                          </a:solidFill>
                          <a:latin typeface="HelveticaNeueLT Std"/>
                          <a:ea typeface="+mn-ea"/>
                          <a:cs typeface="+mn-cs"/>
                        </a:rPr>
                        <a:t> yeterli düzeyde temsil edilmesi sağlanmıştır.</a:t>
                      </a:r>
                      <a:endParaRPr lang="tr-TR" sz="1700" kern="1200" dirty="0">
                        <a:solidFill>
                          <a:srgbClr val="595959"/>
                        </a:solidFill>
                        <a:latin typeface="HelveticaNeueLT Std"/>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31111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- 1</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563269854"/>
              </p:ext>
            </p:extLst>
          </p:nvPr>
        </p:nvGraphicFramePr>
        <p:xfrm>
          <a:off x="495141" y="2711944"/>
          <a:ext cx="8912544" cy="4338768"/>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458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just" defTabSz="504200" rtl="0" eaLnBrk="1" latinLnBrk="0" hangingPunct="1"/>
                      <a:r>
                        <a:rPr lang="tr-TR" sz="1800" kern="1200" dirty="0" smtClean="0">
                          <a:solidFill>
                            <a:srgbClr val="595959"/>
                          </a:solidFill>
                          <a:latin typeface="HelveticaNeueLT Std"/>
                          <a:ea typeface="+mn-ea"/>
                          <a:cs typeface="+mn-cs"/>
                        </a:rPr>
                        <a:t>Birbirleriyle örtüşen bölümlere sahip fakültelerin bulunması sebebiyle akademik, idari ve mali kaynakların etkin ve etkili kullanılamaması sorununun yeni stratejik plan çalışmaları doğrultusunda yeniden değerlendirilmesi.</a:t>
                      </a:r>
                    </a:p>
                  </a:txBody>
                  <a:tcPr/>
                </a:tc>
                <a:tc>
                  <a:txBody>
                    <a:bodyPr/>
                    <a:lstStyle/>
                    <a:p>
                      <a:pPr marL="0" algn="just" defTabSz="504200" rtl="0" eaLnBrk="1" latinLnBrk="0" hangingPunct="1"/>
                      <a:r>
                        <a:rPr lang="tr-TR" sz="1600" kern="1200" dirty="0" smtClean="0">
                          <a:solidFill>
                            <a:srgbClr val="595959"/>
                          </a:solidFill>
                          <a:latin typeface="HelveticaNeueLT Std"/>
                          <a:ea typeface="+mn-ea"/>
                          <a:cs typeface="+mn-cs"/>
                        </a:rPr>
                        <a:t>- 18.05.2018 tarih ve 7141 sayılı “Yükseköğretim Kanunu ile Bazı Kanun ve Kanun Hükmünde Kararnamelerde Değişiklik Yapılmasına Dair Kanun” uyarınca Üniversitemizin bazı birimlerinin yeni kurulan Ankara Hacı Bayram Veli Üniversitesine bağlanması durumunun, kaynakların etkin kullanılması açısından avantaja dönüştürülmesi için gerekli önlemler alınmıştır. </a:t>
                      </a:r>
                    </a:p>
                    <a:p>
                      <a:pPr marL="0" algn="just" defTabSz="504200" rtl="0" eaLnBrk="1" latinLnBrk="0" hangingPunct="1"/>
                      <a:r>
                        <a:rPr lang="tr-TR" sz="1600" kern="1200" dirty="0" smtClean="0">
                          <a:solidFill>
                            <a:srgbClr val="595959"/>
                          </a:solidFill>
                          <a:latin typeface="HelveticaNeueLT Std"/>
                          <a:ea typeface="+mn-ea"/>
                          <a:cs typeface="+mn-cs"/>
                        </a:rPr>
                        <a:t>- Mali kaynakların etkin bir şekilde kullanılması, hesap verilebilirliğin sağlanması ve birimlere dağıtılan ödeneklerde etkililiği sağlamaya yönelik önlemler alınması, kurumsal mali yönetim standartları oluşturulması ve uygulama bütünlüğünün sağlanması hususları Harcama İşlemleri Genelgesiyle düzenlenmiştir.</a:t>
                      </a:r>
                      <a:endParaRPr lang="tr-TR" sz="1600" kern="1200" dirty="0">
                        <a:solidFill>
                          <a:srgbClr val="595959"/>
                        </a:solidFill>
                        <a:latin typeface="HelveticaNeueLT Std"/>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16803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- 2</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364369477"/>
              </p:ext>
            </p:extLst>
          </p:nvPr>
        </p:nvGraphicFramePr>
        <p:xfrm>
          <a:off x="495141" y="2711944"/>
          <a:ext cx="8912544" cy="3937496"/>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458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just" defTabSz="504200" rtl="0" eaLnBrk="1" latinLnBrk="0" hangingPunct="1"/>
                      <a:r>
                        <a:rPr lang="tr-TR" sz="1800" kern="1200" dirty="0" smtClean="0">
                          <a:solidFill>
                            <a:srgbClr val="595959"/>
                          </a:solidFill>
                          <a:latin typeface="HelveticaNeueLT Std"/>
                          <a:ea typeface="+mn-ea"/>
                          <a:cs typeface="+mn-cs"/>
                        </a:rPr>
                        <a:t>Yeni fakülteler ve bu fakülteler altında bölümler açma konusunda bir stratejinin oluşturulması ve araştırma odaklı üniversite misyonu dikkate alınarak bu konunun hazırlanmakta olan 2019-2023 Stratejik Planı’na yansıtılması.</a:t>
                      </a:r>
                    </a:p>
                  </a:txBody>
                  <a:tcPr/>
                </a:tc>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700" dirty="0" smtClean="0">
                          <a:solidFill>
                            <a:srgbClr val="595959"/>
                          </a:solidFill>
                          <a:latin typeface="HelveticaNeueLT Std"/>
                          <a:cs typeface="HelveticaNeueLT Std"/>
                        </a:rPr>
                        <a:t>- 2019-2023 Dönemi Stratejik Planında; eğitim-öğretim</a:t>
                      </a:r>
                      <a:r>
                        <a:rPr lang="tr-TR" sz="1700" baseline="0" dirty="0" smtClean="0">
                          <a:solidFill>
                            <a:srgbClr val="595959"/>
                          </a:solidFill>
                          <a:latin typeface="HelveticaNeueLT Std"/>
                          <a:cs typeface="HelveticaNeueLT Std"/>
                        </a:rPr>
                        <a:t> kalitesini artırmak, </a:t>
                      </a:r>
                      <a:r>
                        <a:rPr lang="tr-TR" sz="1700" baseline="0" dirty="0" err="1" smtClean="0">
                          <a:solidFill>
                            <a:srgbClr val="595959"/>
                          </a:solidFill>
                          <a:latin typeface="HelveticaNeueLT Std"/>
                          <a:cs typeface="HelveticaNeueLT Std"/>
                        </a:rPr>
                        <a:t>uluslararasılaşmayı</a:t>
                      </a:r>
                      <a:r>
                        <a:rPr lang="tr-TR" sz="1700" baseline="0" dirty="0" smtClean="0">
                          <a:solidFill>
                            <a:srgbClr val="595959"/>
                          </a:solidFill>
                          <a:latin typeface="HelveticaNeueLT Std"/>
                          <a:cs typeface="HelveticaNeueLT Std"/>
                        </a:rPr>
                        <a:t> ve akreditasyonu yaygınlaştırmak amacı ile </a:t>
                      </a:r>
                      <a:r>
                        <a:rPr lang="tr-TR" sz="1700" baseline="0" dirty="0" err="1" smtClean="0">
                          <a:solidFill>
                            <a:srgbClr val="595959"/>
                          </a:solidFill>
                          <a:latin typeface="HelveticaNeueLT Std"/>
                          <a:cs typeface="HelveticaNeueLT Std"/>
                        </a:rPr>
                        <a:t>disiplinlerasrası</a:t>
                      </a:r>
                      <a:r>
                        <a:rPr lang="tr-TR" sz="1700" baseline="0" dirty="0" smtClean="0">
                          <a:solidFill>
                            <a:srgbClr val="595959"/>
                          </a:solidFill>
                          <a:latin typeface="HelveticaNeueLT Std"/>
                          <a:cs typeface="HelveticaNeueLT Std"/>
                        </a:rPr>
                        <a:t> alanlar ile çift ana dal-yan dal program sayılarının en az %10 artırılması hedeflenmiştir. Bu hedef doğrultusunda Uygulamalı Bilimler Fakültesine bağlı olarak 2020 yılında </a:t>
                      </a:r>
                      <a:r>
                        <a:rPr lang="tr-TR" sz="1700" baseline="0" dirty="0" err="1" smtClean="0">
                          <a:solidFill>
                            <a:srgbClr val="595959"/>
                          </a:solidFill>
                          <a:latin typeface="HelveticaNeueLT Std"/>
                          <a:cs typeface="HelveticaNeueLT Std"/>
                        </a:rPr>
                        <a:t>Fotonik</a:t>
                      </a:r>
                      <a:r>
                        <a:rPr lang="tr-TR" sz="1700" baseline="0" dirty="0" smtClean="0">
                          <a:solidFill>
                            <a:srgbClr val="595959"/>
                          </a:solidFill>
                          <a:latin typeface="HelveticaNeueLT Std"/>
                          <a:cs typeface="HelveticaNeueLT Std"/>
                        </a:rPr>
                        <a:t> Bölümü kurulmuştur.</a:t>
                      </a:r>
                    </a:p>
                    <a:p>
                      <a:pPr marL="0" algn="just" defTabSz="504200" rtl="0" eaLnBrk="1" latinLnBrk="0" hangingPunct="1"/>
                      <a:endParaRPr lang="tr-TR" sz="1700" kern="1200" dirty="0">
                        <a:solidFill>
                          <a:srgbClr val="595959"/>
                        </a:solidFill>
                        <a:latin typeface="HelveticaNeueLT Std"/>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2770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- 3</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836673392"/>
              </p:ext>
            </p:extLst>
          </p:nvPr>
        </p:nvGraphicFramePr>
        <p:xfrm>
          <a:off x="495141" y="2711944"/>
          <a:ext cx="8912544" cy="3937496"/>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458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just" defTabSz="504200" rtl="0" eaLnBrk="1" latinLnBrk="0" hangingPunct="1"/>
                      <a:r>
                        <a:rPr lang="tr-TR" sz="1800" kern="1200" dirty="0" smtClean="0">
                          <a:solidFill>
                            <a:srgbClr val="595959"/>
                          </a:solidFill>
                          <a:latin typeface="HelveticaNeueLT Std"/>
                          <a:ea typeface="+mn-ea"/>
                          <a:cs typeface="+mn-cs"/>
                        </a:rPr>
                        <a:t>Kurumun “uluslararasılaşma” yol haritasının ne olduğu, mevcut uluslararası paydaşlarla ilişkilerini nasıl geliştirileceği, yeni ortaklıklarda izlenecek stratejilerin nasıl belirleneceğinin açık ve net olarak ifade edilmesi ve bu ifadenin 2019-2023 Stratejik Planı’nda yer almasının sağlanması.</a:t>
                      </a:r>
                    </a:p>
                  </a:txBody>
                  <a:tcPr/>
                </a:tc>
                <a:tc>
                  <a:txBody>
                    <a:bodyPr/>
                    <a:lstStyle/>
                    <a:p>
                      <a:pPr marL="0" algn="just" defTabSz="504200" rtl="0" eaLnBrk="1" latinLnBrk="0" hangingPunct="1"/>
                      <a:r>
                        <a:rPr lang="tr-TR" sz="1700" kern="1200" dirty="0" smtClean="0">
                          <a:solidFill>
                            <a:srgbClr val="595959"/>
                          </a:solidFill>
                          <a:latin typeface="HelveticaNeueLT Std"/>
                          <a:ea typeface="+mn-ea"/>
                          <a:cs typeface="+mn-cs"/>
                        </a:rPr>
                        <a:t>- «Uluslararası öğrencilerin tercih ettiği üniversiteler sıralamasında ülkemizdeki ilk beş üniversite, uluslararası üniversiteler sıralamalarında ilk beş yüz üniversite arasında yer alınması» hedefi Gazi Üniversitesi 2019-2023</a:t>
                      </a:r>
                      <a:r>
                        <a:rPr lang="tr-TR" sz="1700" kern="1200" baseline="0" dirty="0" smtClean="0">
                          <a:solidFill>
                            <a:srgbClr val="595959"/>
                          </a:solidFill>
                          <a:latin typeface="HelveticaNeueLT Std"/>
                          <a:ea typeface="+mn-ea"/>
                          <a:cs typeface="+mn-cs"/>
                        </a:rPr>
                        <a:t> </a:t>
                      </a:r>
                      <a:r>
                        <a:rPr lang="tr-TR" sz="1700" kern="1200" dirty="0" smtClean="0">
                          <a:solidFill>
                            <a:srgbClr val="595959"/>
                          </a:solidFill>
                          <a:latin typeface="HelveticaNeueLT Std"/>
                          <a:ea typeface="+mn-ea"/>
                          <a:cs typeface="+mn-cs"/>
                        </a:rPr>
                        <a:t>Stratejik Planında</a:t>
                      </a:r>
                      <a:r>
                        <a:rPr lang="tr-TR" sz="1700" kern="1200" baseline="0" dirty="0" smtClean="0">
                          <a:solidFill>
                            <a:srgbClr val="595959"/>
                          </a:solidFill>
                          <a:latin typeface="HelveticaNeueLT Std"/>
                          <a:ea typeface="+mn-ea"/>
                          <a:cs typeface="+mn-cs"/>
                        </a:rPr>
                        <a:t> açık olarak ifade edilmiştir. </a:t>
                      </a:r>
                      <a:endParaRPr lang="tr-TR" sz="1700" kern="1200" dirty="0">
                        <a:solidFill>
                          <a:srgbClr val="595959"/>
                        </a:solidFill>
                        <a:latin typeface="HelveticaNeueLT Std"/>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20757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463469"/>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KALİTE GÜVENCE SİSTEMİ - 1</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endParaRPr lang="tr-TR" dirty="0" smtClean="0"/>
          </a:p>
        </p:txBody>
      </p:sp>
      <p:graphicFrame>
        <p:nvGraphicFramePr>
          <p:cNvPr id="5" name="Tablo 4"/>
          <p:cNvGraphicFramePr>
            <a:graphicFrameLocks noGrp="1"/>
          </p:cNvGraphicFramePr>
          <p:nvPr>
            <p:extLst>
              <p:ext uri="{D42A27DB-BD31-4B8C-83A1-F6EECF244321}">
                <p14:modId xmlns:p14="http://schemas.microsoft.com/office/powerpoint/2010/main" val="3026248050"/>
              </p:ext>
            </p:extLst>
          </p:nvPr>
        </p:nvGraphicFramePr>
        <p:xfrm>
          <a:off x="243191" y="2177426"/>
          <a:ext cx="9562290" cy="5455920"/>
        </p:xfrm>
        <a:graphic>
          <a:graphicData uri="http://schemas.openxmlformats.org/drawingml/2006/table">
            <a:tbl>
              <a:tblPr firstRow="1" bandRow="1">
                <a:tableStyleId>{5C22544A-7EE6-4342-B048-85BDC9FD1C3A}</a:tableStyleId>
              </a:tblPr>
              <a:tblGrid>
                <a:gridCol w="4476802">
                  <a:extLst>
                    <a:ext uri="{9D8B030D-6E8A-4147-A177-3AD203B41FA5}">
                      <a16:colId xmlns:a16="http://schemas.microsoft.com/office/drawing/2014/main" val="20000"/>
                    </a:ext>
                  </a:extLst>
                </a:gridCol>
                <a:gridCol w="5085488">
                  <a:extLst>
                    <a:ext uri="{9D8B030D-6E8A-4147-A177-3AD203B41FA5}">
                      <a16:colId xmlns:a16="http://schemas.microsoft.com/office/drawing/2014/main" val="20001"/>
                    </a:ext>
                  </a:extLst>
                </a:gridCol>
              </a:tblGrid>
              <a:tr h="308637">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4868047">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800" kern="1200" dirty="0" smtClean="0">
                          <a:solidFill>
                            <a:schemeClr val="tx1">
                              <a:lumMod val="65000"/>
                              <a:lumOff val="35000"/>
                            </a:schemeClr>
                          </a:solidFill>
                          <a:latin typeface="HelveticaNeueLT Std Hvy Cn"/>
                          <a:ea typeface="+mj-ea"/>
                          <a:cs typeface="HelveticaNeueLT Std Hvy Cn"/>
                        </a:rPr>
                        <a:t>Kalite kültürünün öğrenciler ve idari ve akademik personel de dâhil tüm iç ve dış paydaşları kapsayacak şekilde yaygınlaştırılması.</a:t>
                      </a:r>
                    </a:p>
                  </a:txBody>
                  <a:tcPr/>
                </a:tc>
                <a:tc>
                  <a:txBody>
                    <a:bodyPr/>
                    <a:lstStyle/>
                    <a:p>
                      <a:pPr marL="0" lvl="0" indent="0" algn="just">
                        <a:buFont typeface="Wingdings" panose="05000000000000000000" pitchFamily="2" charset="2"/>
                        <a:buNone/>
                      </a:pPr>
                      <a:r>
                        <a:rPr lang="tr-TR" sz="1500" kern="1200" dirty="0" smtClean="0">
                          <a:solidFill>
                            <a:srgbClr val="595959"/>
                          </a:solidFill>
                          <a:latin typeface="HelveticaNeueLT Std"/>
                          <a:ea typeface="+mn-ea"/>
                          <a:cs typeface="HelveticaNeueLT Std"/>
                        </a:rPr>
                        <a:t>- Üniversitemiz, Kalite Güvencesi Politikasını 27.02.2020 tarihli Senato kararı ile güncellemiş, tüm iç ve dış paydaşları ile Kalite Komisyonu internet sayfasından paylaşmıştır.</a:t>
                      </a:r>
                    </a:p>
                    <a:p>
                      <a:pPr marL="0" lvl="0" indent="0" algn="just">
                        <a:buFont typeface="Wingdings" panose="05000000000000000000" pitchFamily="2" charset="2"/>
                        <a:buNone/>
                      </a:pPr>
                      <a:r>
                        <a:rPr lang="tr-TR" sz="1500" kern="1200" dirty="0" smtClean="0">
                          <a:solidFill>
                            <a:srgbClr val="595959"/>
                          </a:solidFill>
                          <a:latin typeface="HelveticaNeueLT Std"/>
                          <a:ea typeface="+mn-ea"/>
                          <a:cs typeface="HelveticaNeueLT Std"/>
                        </a:rPr>
                        <a:t>- Kalite Komisyonu üyeleri, kalite kültürünün farkındalığını tüm üniversitede artırmak amacıyla iç ve dış paydaşlara yönelik eğitim ve bilgilendirme toplantıları düzenlemektedir.</a:t>
                      </a:r>
                    </a:p>
                    <a:p>
                      <a:pPr marL="0" lvl="0" indent="0" algn="just">
                        <a:buFont typeface="Wingdings" panose="05000000000000000000" pitchFamily="2" charset="2"/>
                        <a:buNone/>
                      </a:pPr>
                      <a:r>
                        <a:rPr lang="tr-TR" sz="1500" kern="1200" dirty="0" smtClean="0">
                          <a:solidFill>
                            <a:srgbClr val="595959"/>
                          </a:solidFill>
                          <a:latin typeface="HelveticaNeueLT Std"/>
                          <a:ea typeface="+mn-ea"/>
                          <a:cs typeface="HelveticaNeueLT Std"/>
                        </a:rPr>
                        <a:t>- Hizmet içi eğitim programları kapsamında Üniversitemizde yürütülen kalite süreçleri ile ilgili idari personele eğitimler düzenlenmektedir.</a:t>
                      </a:r>
                    </a:p>
                    <a:p>
                      <a:pPr marL="0" lvl="0" indent="0" algn="just">
                        <a:buFont typeface="Wingdings" panose="05000000000000000000" pitchFamily="2" charset="2"/>
                        <a:buNone/>
                      </a:pPr>
                      <a:r>
                        <a:rPr lang="tr-TR" sz="1500" kern="1200" dirty="0" smtClean="0">
                          <a:solidFill>
                            <a:srgbClr val="595959"/>
                          </a:solidFill>
                          <a:latin typeface="HelveticaNeueLT Std"/>
                          <a:ea typeface="+mn-ea"/>
                          <a:cs typeface="HelveticaNeueLT Std"/>
                        </a:rPr>
                        <a:t>- Kalite kültürünü geliştirmeye yönelik çalışmaların birim bazında yürütülmesi amacıyla Kalite Koordinatörlükleri yeniden yapılandırılarak akademik ve idari birimlerde kalite ekipleri, program düzeyinde ise bu ekiplere bağlı kalite alt çalışma grupları güncellenmiştir.</a:t>
                      </a:r>
                    </a:p>
                    <a:p>
                      <a:pPr marL="0" lvl="0" indent="0" algn="just">
                        <a:buFont typeface="Wingdings" panose="05000000000000000000" pitchFamily="2" charset="2"/>
                        <a:buNone/>
                      </a:pPr>
                      <a:r>
                        <a:rPr lang="tr-TR" sz="1500" kern="1200" dirty="0" smtClean="0">
                          <a:solidFill>
                            <a:srgbClr val="595959"/>
                          </a:solidFill>
                          <a:latin typeface="HelveticaNeueLT Std"/>
                          <a:ea typeface="+mn-ea"/>
                          <a:cs typeface="HelveticaNeueLT Std"/>
                        </a:rPr>
                        <a:t>- Ayrıca 2020 yılında Yükseköğretim Kalite Kurulu tarafından uygulamaya konan Kurumsal Akreditasyon Programına Senatoda kabul edilen Niyet Beyanı ile başvuruda bulunulmuş, ilgili kurul tarafından yapılan değerlendirmede Üniversitemizin ilerleyen yıllarda bu programa katılması </a:t>
                      </a:r>
                      <a:r>
                        <a:rPr lang="tr-TR" sz="1500" kern="1200" dirty="0" smtClean="0">
                          <a:solidFill>
                            <a:srgbClr val="595959"/>
                          </a:solidFill>
                          <a:latin typeface="HelveticaNeueLT Std"/>
                          <a:ea typeface="+mn-ea"/>
                          <a:cs typeface="HelveticaNeueLT Std"/>
                        </a:rPr>
                        <a:t>uygun </a:t>
                      </a:r>
                      <a:r>
                        <a:rPr lang="tr-TR" sz="1500" kern="1200" dirty="0" smtClean="0">
                          <a:solidFill>
                            <a:srgbClr val="595959"/>
                          </a:solidFill>
                          <a:latin typeface="HelveticaNeueLT Std"/>
                          <a:ea typeface="+mn-ea"/>
                          <a:cs typeface="HelveticaNeueLT Std"/>
                        </a:rPr>
                        <a:t>görülmüştür.</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15087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- 4</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711011902"/>
              </p:ext>
            </p:extLst>
          </p:nvPr>
        </p:nvGraphicFramePr>
        <p:xfrm>
          <a:off x="495141" y="2711944"/>
          <a:ext cx="8912544" cy="4582608"/>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458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just" defTabSz="504200" rtl="0" eaLnBrk="1" latinLnBrk="0" hangingPunct="1"/>
                      <a:r>
                        <a:rPr lang="tr-TR" sz="1800" kern="1200" dirty="0" smtClean="0">
                          <a:solidFill>
                            <a:srgbClr val="595959"/>
                          </a:solidFill>
                          <a:latin typeface="HelveticaNeueLT Std"/>
                          <a:ea typeface="+mn-ea"/>
                          <a:cs typeface="+mn-cs"/>
                        </a:rPr>
                        <a:t>İdari süreçlerinde iş akışı ve iş tanımı gibi uygulamaların güncellenmesinin hızlandırılması.</a:t>
                      </a:r>
                    </a:p>
                  </a:txBody>
                  <a:tcPr/>
                </a:tc>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700" kern="1200" baseline="0" dirty="0" smtClean="0">
                          <a:solidFill>
                            <a:srgbClr val="595959"/>
                          </a:solidFill>
                          <a:latin typeface="HelveticaNeueLT Std"/>
                          <a:ea typeface="+mn-ea"/>
                          <a:cs typeface="HelveticaNeueLT Std"/>
                        </a:rPr>
                        <a:t>- İç kontrol çalışmaları kapsamında Üniversitemiz birimlerinin organizasyon şemaları güncellenmiş, kurul ve komisyonların birim bazındaki teşkilatlandırma çalışmaları yürütülmüştür. Bu kapsamda akademik birimlerin organizasyon şemaları güncellenmiş, akademik kurul ve komisyonlar oluşturulmuş ve revize edilmiştir. Tüm kurul ve komisyonların kendi çalışma usul ve esaslarını belirlemeleri için çalışmalar yürütülmüştür.</a:t>
                      </a:r>
                    </a:p>
                    <a:p>
                      <a:pPr marL="0" marR="0" lvl="0" indent="0" algn="just" defTabSz="504200" rtl="0" eaLnBrk="1" fontAlgn="auto" latinLnBrk="0" hangingPunct="1">
                        <a:lnSpc>
                          <a:spcPct val="100000"/>
                        </a:lnSpc>
                        <a:spcBef>
                          <a:spcPts val="0"/>
                        </a:spcBef>
                        <a:spcAft>
                          <a:spcPts val="0"/>
                        </a:spcAft>
                        <a:buClrTx/>
                        <a:buSzTx/>
                        <a:buFontTx/>
                        <a:buNone/>
                        <a:tabLst/>
                        <a:defRPr/>
                      </a:pPr>
                      <a:r>
                        <a:rPr lang="tr-TR" sz="1700" kern="1200" baseline="0" dirty="0" smtClean="0">
                          <a:solidFill>
                            <a:srgbClr val="595959"/>
                          </a:solidFill>
                          <a:latin typeface="HelveticaNeueLT Std"/>
                          <a:ea typeface="+mn-ea"/>
                          <a:cs typeface="HelveticaNeueLT Std"/>
                        </a:rPr>
                        <a:t>- Tüm birimlerin güncel organizasyon şemaları, görev tanımı formları ve iş akış şemaları hazırlanmış ve internet sayfalarında duyurulmuştur.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87231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- 5</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756453970"/>
              </p:ext>
            </p:extLst>
          </p:nvPr>
        </p:nvGraphicFramePr>
        <p:xfrm>
          <a:off x="495141" y="2711944"/>
          <a:ext cx="8912544" cy="3937496"/>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458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just" defTabSz="504200" rtl="0" eaLnBrk="1" latinLnBrk="0" hangingPunct="1"/>
                      <a:r>
                        <a:rPr lang="tr-TR" sz="1800" kern="1200" dirty="0" smtClean="0">
                          <a:solidFill>
                            <a:srgbClr val="595959"/>
                          </a:solidFill>
                          <a:latin typeface="HelveticaNeueLT Std"/>
                          <a:ea typeface="+mn-ea"/>
                          <a:cs typeface="+mn-cs"/>
                        </a:rPr>
                        <a:t>Mezunların dış paydaşların önemli bir bileşeni olmasından yola çıkarak lisansüstü mezunlara yönelik başlayan mezun veri tabanı çalışmalarının lisans mezunlarını da içerecek şekilde düzenlenmesi ve geliştirilmesi.</a:t>
                      </a:r>
                    </a:p>
                  </a:txBody>
                  <a:tcPr/>
                </a:tc>
                <a:tc>
                  <a:txBody>
                    <a:bodyPr/>
                    <a:lstStyle/>
                    <a:p>
                      <a:pPr marL="0" algn="just" defTabSz="504200" rtl="0" eaLnBrk="1" latinLnBrk="0" hangingPunct="1"/>
                      <a:r>
                        <a:rPr lang="tr-TR" sz="1700" kern="1200" dirty="0" smtClean="0">
                          <a:solidFill>
                            <a:srgbClr val="595959"/>
                          </a:solidFill>
                          <a:latin typeface="HelveticaNeueLT Std"/>
                          <a:ea typeface="+mn-ea"/>
                          <a:cs typeface="+mn-cs"/>
                        </a:rPr>
                        <a:t>- Mezun Bilgi Sistemi tüm</a:t>
                      </a:r>
                      <a:r>
                        <a:rPr lang="tr-TR" sz="1700" kern="1200" baseline="0" dirty="0" smtClean="0">
                          <a:solidFill>
                            <a:srgbClr val="595959"/>
                          </a:solidFill>
                          <a:latin typeface="HelveticaNeueLT Std"/>
                          <a:ea typeface="+mn-ea"/>
                          <a:cs typeface="+mn-cs"/>
                        </a:rPr>
                        <a:t> mezunları kapsayacak şekilde </a:t>
                      </a:r>
                      <a:r>
                        <a:rPr lang="tr-TR" sz="1700" kern="1200" dirty="0" smtClean="0">
                          <a:solidFill>
                            <a:srgbClr val="595959"/>
                          </a:solidFill>
                          <a:latin typeface="HelveticaNeueLT Std"/>
                          <a:ea typeface="+mn-ea"/>
                          <a:cs typeface="+mn-cs"/>
                        </a:rPr>
                        <a:t>uygulamaya alınmış, mezunlar ile ilişkilerin geliştirilmesine yönelik çalışmalar yürütülmüştür.</a:t>
                      </a:r>
                      <a:endParaRPr lang="tr-TR" sz="1700" kern="1200" dirty="0">
                        <a:solidFill>
                          <a:srgbClr val="595959"/>
                        </a:solidFill>
                        <a:latin typeface="HelveticaNeueLT Std"/>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647527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- 6</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38355951"/>
              </p:ext>
            </p:extLst>
          </p:nvPr>
        </p:nvGraphicFramePr>
        <p:xfrm>
          <a:off x="495141" y="2711944"/>
          <a:ext cx="8912544" cy="4206934"/>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54031">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852903">
                <a:tc>
                  <a:txBody>
                    <a:bodyPr/>
                    <a:lstStyle/>
                    <a:p>
                      <a:pPr marL="0" algn="just" defTabSz="504200" rtl="0" eaLnBrk="1" latinLnBrk="0" hangingPunct="1"/>
                      <a:r>
                        <a:rPr lang="tr-TR" sz="1800" kern="1200" dirty="0" smtClean="0">
                          <a:solidFill>
                            <a:srgbClr val="595959"/>
                          </a:solidFill>
                          <a:latin typeface="HelveticaNeueLT Std"/>
                          <a:ea typeface="+mn-ea"/>
                          <a:cs typeface="+mn-cs"/>
                        </a:rPr>
                        <a:t>Dış paydaşlarla olan ilişkilerin daha etkili, kapsam ve sınırları belirginleştirilmiş ve bir sistematiğe oturmuş şekilde yapılandırılması.</a:t>
                      </a:r>
                    </a:p>
                  </a:txBody>
                  <a:tcPr/>
                </a:tc>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700" kern="1200" dirty="0" smtClean="0">
                          <a:solidFill>
                            <a:srgbClr val="595959"/>
                          </a:solidFill>
                          <a:latin typeface="HelveticaNeueLT Std"/>
                          <a:ea typeface="+mn-ea"/>
                          <a:cs typeface="+mn-cs"/>
                        </a:rPr>
                        <a:t>- Danışma Kurulu Yönergesi 04.10.2018 tarihli Senato kararı ile kabul edilmiştir. </a:t>
                      </a:r>
                    </a:p>
                    <a:p>
                      <a:pPr marL="0" marR="0" lvl="0" indent="0" algn="just" defTabSz="504200" rtl="0" eaLnBrk="1" fontAlgn="auto" latinLnBrk="0" hangingPunct="1">
                        <a:lnSpc>
                          <a:spcPct val="100000"/>
                        </a:lnSpc>
                        <a:spcBef>
                          <a:spcPts val="0"/>
                        </a:spcBef>
                        <a:spcAft>
                          <a:spcPts val="0"/>
                        </a:spcAft>
                        <a:buClrTx/>
                        <a:buSzTx/>
                        <a:buFontTx/>
                        <a:buNone/>
                        <a:tabLst/>
                        <a:defRPr/>
                      </a:pPr>
                      <a:r>
                        <a:rPr lang="tr-TR" sz="1700" kern="1200" dirty="0" smtClean="0">
                          <a:solidFill>
                            <a:srgbClr val="595959"/>
                          </a:solidFill>
                          <a:effectLst/>
                          <a:latin typeface="HelveticaNeueLT Std"/>
                          <a:ea typeface="+mn-ea"/>
                          <a:cs typeface="+mn-cs"/>
                        </a:rPr>
                        <a:t>- Dış paydaşlarımız arasında önemli bir grubu oluşturan mezunlarımız Danışma Kurulunda temsil edilmektedir. </a:t>
                      </a:r>
                    </a:p>
                    <a:p>
                      <a:pPr marL="0" marR="0" indent="0" algn="just" defTabSz="504200" rtl="0" eaLnBrk="1" fontAlgn="auto" latinLnBrk="0" hangingPunct="1">
                        <a:lnSpc>
                          <a:spcPct val="100000"/>
                        </a:lnSpc>
                        <a:spcBef>
                          <a:spcPts val="0"/>
                        </a:spcBef>
                        <a:spcAft>
                          <a:spcPts val="0"/>
                        </a:spcAft>
                        <a:buClrTx/>
                        <a:buSzTx/>
                        <a:buFontTx/>
                        <a:buNone/>
                        <a:tabLst/>
                        <a:defRPr/>
                      </a:pPr>
                      <a:r>
                        <a:rPr lang="tr-TR" sz="1700" kern="1200" dirty="0" smtClean="0">
                          <a:solidFill>
                            <a:srgbClr val="595959"/>
                          </a:solidFill>
                          <a:effectLst/>
                          <a:latin typeface="HelveticaNeueLT Std"/>
                          <a:ea typeface="+mn-ea"/>
                          <a:cs typeface="+mn-cs"/>
                        </a:rPr>
                        <a:t>- Tüm</a:t>
                      </a:r>
                      <a:r>
                        <a:rPr lang="tr-TR" sz="1700" kern="1200" baseline="0" dirty="0" smtClean="0">
                          <a:solidFill>
                            <a:srgbClr val="595959"/>
                          </a:solidFill>
                          <a:effectLst/>
                          <a:latin typeface="HelveticaNeueLT Std"/>
                          <a:ea typeface="+mn-ea"/>
                          <a:cs typeface="+mn-cs"/>
                        </a:rPr>
                        <a:t> </a:t>
                      </a:r>
                      <a:r>
                        <a:rPr lang="tr-TR" sz="1700" kern="1200" dirty="0" smtClean="0">
                          <a:solidFill>
                            <a:srgbClr val="595959"/>
                          </a:solidFill>
                          <a:effectLst/>
                          <a:latin typeface="HelveticaNeueLT Std"/>
                          <a:ea typeface="+mn-ea"/>
                          <a:cs typeface="+mn-cs"/>
                        </a:rPr>
                        <a:t>birimlerde teşekkül eden Kalite, Ar-Ge, Eğitim/Dış İlişkiler, Stratejik Planlama Ekipleri ve Danışma Kurulları vasıtasıyla birim ve program bazında toplantılar düzenlemekte, anketler uygulanmakta ve ilgili paydaşlardan alınan görüşler tutanaklarla kayıt altına alınarak değerlendirilmektedir.</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0900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- 7</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121874975"/>
              </p:ext>
            </p:extLst>
          </p:nvPr>
        </p:nvGraphicFramePr>
        <p:xfrm>
          <a:off x="495141" y="2711944"/>
          <a:ext cx="8912544" cy="4262788"/>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458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916900">
                <a:tc>
                  <a:txBody>
                    <a:bodyPr/>
                    <a:lstStyle/>
                    <a:p>
                      <a:pPr marL="0" algn="just" defTabSz="504200" rtl="0" eaLnBrk="1" latinLnBrk="0" hangingPunct="1"/>
                      <a:r>
                        <a:rPr lang="tr-TR" sz="1800" kern="1200" dirty="0" smtClean="0">
                          <a:solidFill>
                            <a:srgbClr val="595959"/>
                          </a:solidFill>
                          <a:latin typeface="HelveticaNeueLT Std"/>
                          <a:ea typeface="+mn-ea"/>
                          <a:cs typeface="+mn-cs"/>
                        </a:rPr>
                        <a:t>Kurum danışma kurulunu oluşturma aşamasında olup söz konusu danışma kurulundan kısa, orta ve uzun vadeli olarak beklentilerini belirlemesi ve bu doğrultuda danışma kurulu ile planlı ve koordineli çalışma yöntemini oluşturması.</a:t>
                      </a:r>
                    </a:p>
                  </a:txBody>
                  <a:tcPr/>
                </a:tc>
                <a:tc>
                  <a:txBody>
                    <a:bodyPr/>
                    <a:lstStyle/>
                    <a:p>
                      <a:pPr marL="0" marR="0" indent="0" algn="just" defTabSz="504200" rtl="0" eaLnBrk="1" fontAlgn="auto" latinLnBrk="0" hangingPunct="1">
                        <a:lnSpc>
                          <a:spcPct val="100000"/>
                        </a:lnSpc>
                        <a:spcBef>
                          <a:spcPts val="0"/>
                        </a:spcBef>
                        <a:spcAft>
                          <a:spcPts val="0"/>
                        </a:spcAft>
                        <a:buClrTx/>
                        <a:buSzTx/>
                        <a:buFontTx/>
                        <a:buNone/>
                        <a:tabLst/>
                        <a:defRPr/>
                      </a:pPr>
                      <a:r>
                        <a:rPr lang="tr-TR" sz="1700" kern="1200" dirty="0" smtClean="0">
                          <a:solidFill>
                            <a:srgbClr val="595959"/>
                          </a:solidFill>
                          <a:latin typeface="HelveticaNeueLT Std"/>
                          <a:ea typeface="+mn-ea"/>
                          <a:cs typeface="+mn-cs"/>
                        </a:rPr>
                        <a:t>- Üniversitemiz çalışmalarına paydaşların etkin katılımının sağlanması amacıyla Danışma Kurulu oluşturulmuş; </a:t>
                      </a:r>
                      <a:r>
                        <a:rPr lang="tr-TR" sz="1700" kern="1200" dirty="0" smtClean="0">
                          <a:solidFill>
                            <a:srgbClr val="595959"/>
                          </a:solidFill>
                          <a:effectLst/>
                          <a:latin typeface="HelveticaNeueLT Std"/>
                          <a:ea typeface="+mn-ea"/>
                          <a:cs typeface="+mn-cs"/>
                        </a:rPr>
                        <a:t>Paydaş görüşlerinin etkin olarak Üniversitemiz çalışmalarına yansıtılabilmesi amacıyla Danışma Kurulu</a:t>
                      </a:r>
                      <a:r>
                        <a:rPr lang="tr-TR" sz="1700" kern="1200" baseline="0" dirty="0" smtClean="0">
                          <a:solidFill>
                            <a:srgbClr val="595959"/>
                          </a:solidFill>
                          <a:effectLst/>
                          <a:latin typeface="HelveticaNeueLT Std"/>
                          <a:ea typeface="+mn-ea"/>
                          <a:cs typeface="+mn-cs"/>
                        </a:rPr>
                        <a:t> ile 2019 yılında bir toplantı düzenlenmiş,</a:t>
                      </a:r>
                      <a:r>
                        <a:rPr lang="tr-TR" sz="1700" kern="1200" dirty="0" smtClean="0">
                          <a:solidFill>
                            <a:srgbClr val="595959"/>
                          </a:solidFill>
                          <a:effectLst/>
                          <a:latin typeface="HelveticaNeueLT Std"/>
                          <a:ea typeface="+mn-ea"/>
                          <a:cs typeface="+mn-cs"/>
                        </a:rPr>
                        <a:t> k</a:t>
                      </a:r>
                      <a:r>
                        <a:rPr lang="tr-TR" sz="1700" kern="1200" dirty="0" smtClean="0">
                          <a:solidFill>
                            <a:srgbClr val="595959"/>
                          </a:solidFill>
                          <a:latin typeface="HelveticaNeueLT Std"/>
                          <a:ea typeface="+mn-ea"/>
                          <a:cs typeface="+mn-cs"/>
                        </a:rPr>
                        <a:t>ısa, orta ve uzun vadeli beklentilerin belirlenmesi çalışmalarına başlanmıştır. </a:t>
                      </a:r>
                      <a:endParaRPr lang="tr-TR" sz="1700" kern="1200" dirty="0">
                        <a:solidFill>
                          <a:schemeClr val="accent6">
                            <a:lumMod val="75000"/>
                          </a:schemeClr>
                        </a:solidFill>
                        <a:latin typeface="HelveticaNeueLT Std"/>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48234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- 8</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749297842"/>
              </p:ext>
            </p:extLst>
          </p:nvPr>
        </p:nvGraphicFramePr>
        <p:xfrm>
          <a:off x="495141" y="2711944"/>
          <a:ext cx="8912544" cy="4323528"/>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458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just" defTabSz="504200" rtl="0" eaLnBrk="1" latinLnBrk="0" hangingPunct="1"/>
                      <a:r>
                        <a:rPr lang="tr-TR" sz="1800" kern="1200" dirty="0" smtClean="0">
                          <a:solidFill>
                            <a:srgbClr val="595959"/>
                          </a:solidFill>
                          <a:latin typeface="HelveticaNeueLT Std"/>
                          <a:ea typeface="+mn-ea"/>
                          <a:cs typeface="+mn-cs"/>
                        </a:rPr>
                        <a:t>Bilgi yönetim sisteminin rasyonel, hatasız, güvenli, hızlı bilgi/veri akışını sağlayacak şekilde tekrar düzenlenmesi, bu bağlamda, kurumsal performans yönetimi ve karar alma süreçleri bağlamında bilgi yönetimine ilişkin otomasyon sistemlerinin birbirine entegre edilmesi.</a:t>
                      </a:r>
                    </a:p>
                  </a:txBody>
                  <a:tcPr/>
                </a:tc>
                <a:tc>
                  <a:txBody>
                    <a:bodyPr/>
                    <a:lstStyle/>
                    <a:p>
                      <a:pPr marL="0" algn="just" defTabSz="504200" rtl="0" eaLnBrk="1" latinLnBrk="0" hangingPunct="1"/>
                      <a:r>
                        <a:rPr lang="tr-TR" sz="1700" kern="1200" dirty="0" smtClean="0">
                          <a:solidFill>
                            <a:srgbClr val="595959"/>
                          </a:solidFill>
                          <a:latin typeface="HelveticaNeueLT Std"/>
                          <a:ea typeface="+mn-ea"/>
                          <a:cs typeface="+mn-cs"/>
                        </a:rPr>
                        <a:t>- Üniversitemiz birimlerinin ihtiyaç duyduğu yeni yazılımlar geliştirilmiş, bir kısmı temin edilmiş ve bir kısmının da güncellenmesi sağlanmıştır.</a:t>
                      </a:r>
                    </a:p>
                    <a:p>
                      <a:pPr marL="0" algn="just" defTabSz="504200" rtl="0" eaLnBrk="1" latinLnBrk="0" hangingPunct="1"/>
                      <a:r>
                        <a:rPr lang="tr-TR" sz="1700" kern="1200" dirty="0" smtClean="0">
                          <a:solidFill>
                            <a:srgbClr val="595959"/>
                          </a:solidFill>
                          <a:latin typeface="HelveticaNeueLT Std"/>
                          <a:ea typeface="+mn-ea"/>
                          <a:cs typeface="+mn-cs"/>
                        </a:rPr>
                        <a:t>- Bilgi yönetim sisteminde toplanan verilerin kontrollü erişilebilirliği, güvenliği, gizliliği ve güvenilirliği için uygun tedbirler alınmış; Gazi Üniversitesi Bulut Dosyalama sistemi kullanıma açılmıştır.</a:t>
                      </a:r>
                    </a:p>
                    <a:p>
                      <a:pPr marL="0" algn="just" defTabSz="504200" rtl="0" eaLnBrk="1" latinLnBrk="0" hangingPunct="1"/>
                      <a:r>
                        <a:rPr lang="tr-TR" sz="1700" kern="1200" dirty="0" smtClean="0">
                          <a:solidFill>
                            <a:srgbClr val="595959"/>
                          </a:solidFill>
                          <a:latin typeface="HelveticaNeueLT Std"/>
                          <a:ea typeface="+mn-ea"/>
                          <a:cs typeface="+mn-cs"/>
                        </a:rPr>
                        <a:t>- 2020 yılında yeni</a:t>
                      </a:r>
                      <a:r>
                        <a:rPr lang="tr-TR" sz="1700" kern="1200" baseline="0" dirty="0" smtClean="0">
                          <a:solidFill>
                            <a:srgbClr val="595959"/>
                          </a:solidFill>
                          <a:latin typeface="HelveticaNeueLT Std"/>
                          <a:ea typeface="+mn-ea"/>
                          <a:cs typeface="+mn-cs"/>
                        </a:rPr>
                        <a:t> Öğrenci Bilgi Sistemi kullanıma açılmıştır.</a:t>
                      </a:r>
                    </a:p>
                    <a:p>
                      <a:pPr marL="0" algn="just" defTabSz="504200" rtl="0" eaLnBrk="1" latinLnBrk="0" hangingPunct="1"/>
                      <a:r>
                        <a:rPr lang="tr-TR" sz="1700" kern="1200" baseline="0" dirty="0" smtClean="0">
                          <a:solidFill>
                            <a:srgbClr val="595959"/>
                          </a:solidFill>
                          <a:latin typeface="HelveticaNeueLT Std"/>
                          <a:ea typeface="+mn-ea"/>
                          <a:cs typeface="+mn-cs"/>
                        </a:rPr>
                        <a:t>- </a:t>
                      </a:r>
                      <a:r>
                        <a:rPr lang="tr-TR" sz="1700" kern="1200" baseline="0" dirty="0" err="1" smtClean="0">
                          <a:solidFill>
                            <a:srgbClr val="595959"/>
                          </a:solidFill>
                          <a:latin typeface="HelveticaNeueLT Std"/>
                          <a:ea typeface="+mn-ea"/>
                          <a:cs typeface="+mn-cs"/>
                        </a:rPr>
                        <a:t>Pandemi</a:t>
                      </a:r>
                      <a:r>
                        <a:rPr lang="tr-TR" sz="1700" kern="1200" baseline="0" dirty="0" smtClean="0">
                          <a:solidFill>
                            <a:srgbClr val="595959"/>
                          </a:solidFill>
                          <a:latin typeface="HelveticaNeueLT Std"/>
                          <a:ea typeface="+mn-ea"/>
                          <a:cs typeface="+mn-cs"/>
                        </a:rPr>
                        <a:t> sürecinde başlanan uzaktan eğitim uygulamalarında kullanılmak üzere gerekli altyapı ve bilgi sistemleri kurulmuştur.</a:t>
                      </a:r>
                      <a:endParaRPr lang="tr-TR" sz="1700" kern="1200" dirty="0">
                        <a:solidFill>
                          <a:srgbClr val="595959"/>
                        </a:solidFill>
                        <a:latin typeface="HelveticaNeueLT Std"/>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17330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- 9</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549760136"/>
              </p:ext>
            </p:extLst>
          </p:nvPr>
        </p:nvGraphicFramePr>
        <p:xfrm>
          <a:off x="495141" y="2711944"/>
          <a:ext cx="8912544" cy="4323528"/>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458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just" defTabSz="504200" rtl="0" eaLnBrk="1" latinLnBrk="0" hangingPunct="1"/>
                      <a:r>
                        <a:rPr lang="tr-TR" sz="1800" kern="1200" dirty="0" smtClean="0">
                          <a:solidFill>
                            <a:srgbClr val="595959"/>
                          </a:solidFill>
                          <a:latin typeface="HelveticaNeueLT Std"/>
                          <a:ea typeface="+mn-ea"/>
                          <a:cs typeface="+mn-cs"/>
                        </a:rPr>
                        <a:t>Üniversitenin ve birimlerinin web sayfalarının erişim, kullanım kolaylığı, güncellik, içerik ve ortak dil açısından iyileştirilmesine yönelik çalışmalara hız verilmesinin yanında paydaşlara sunulan bilgilendirme hizmetinin iyileştirilmesi.</a:t>
                      </a:r>
                    </a:p>
                  </a:txBody>
                  <a:tcPr/>
                </a:tc>
                <a:tc>
                  <a:txBody>
                    <a:bodyPr/>
                    <a:lstStyle/>
                    <a:p>
                      <a:pPr marL="0" algn="just" defTabSz="504200" rtl="0" eaLnBrk="1" latinLnBrk="0" hangingPunct="1"/>
                      <a:r>
                        <a:rPr lang="tr-TR" sz="1700" u="none" kern="1200" dirty="0" smtClean="0">
                          <a:solidFill>
                            <a:srgbClr val="595959"/>
                          </a:solidFill>
                          <a:latin typeface="HelveticaNeueLT Std"/>
                          <a:ea typeface="+mn-ea"/>
                          <a:cs typeface="+mn-cs"/>
                        </a:rPr>
                        <a:t>- Kamuoyunun doğru bir şekilde ve zamanında bilgilendirilmesine yönelik tedbirler alınmış, Üniversitemiz internet sayfasının güncel tutulması ve aktif olarak kullanılması sağlanmıştır.</a:t>
                      </a:r>
                    </a:p>
                    <a:p>
                      <a:pPr marL="0" marR="0" lvl="0" indent="0" algn="just" defTabSz="504200" rtl="0" eaLnBrk="1" fontAlgn="auto" latinLnBrk="0" hangingPunct="1">
                        <a:lnSpc>
                          <a:spcPct val="100000"/>
                        </a:lnSpc>
                        <a:spcBef>
                          <a:spcPts val="0"/>
                        </a:spcBef>
                        <a:spcAft>
                          <a:spcPts val="0"/>
                        </a:spcAft>
                        <a:buClrTx/>
                        <a:buSzTx/>
                        <a:buFontTx/>
                        <a:buNone/>
                        <a:tabLst/>
                        <a:defRPr/>
                      </a:pPr>
                      <a:r>
                        <a:rPr lang="tr-TR" sz="1700" kern="1200" baseline="0" dirty="0" smtClean="0">
                          <a:solidFill>
                            <a:srgbClr val="595959"/>
                          </a:solidFill>
                          <a:latin typeface="HelveticaNeueLT Std"/>
                          <a:ea typeface="+mn-ea"/>
                          <a:cs typeface="HelveticaNeueLT Std"/>
                        </a:rPr>
                        <a:t>- Üniversitemiz Yönetim Kurulu Kararı ile uygulamaya konulan organizasyon şemalarında yer alan birimlerin görev tanımı formları ve iş akış şemaları hazırlanmış ve internet sayfalarında duyurulmuştur. Söz konusu formların internet sayfası üzerinden kontrolleri yapılmakta, belirlenen standartlara uygun olmayan içerikler ilgili birimler tarafından standartlara uygun olarak güncellenmektedir.</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293027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3" y="1607507"/>
            <a:ext cx="8912542" cy="814680"/>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- 10</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138400892"/>
              </p:ext>
            </p:extLst>
          </p:nvPr>
        </p:nvGraphicFramePr>
        <p:xfrm>
          <a:off x="107067" y="2348888"/>
          <a:ext cx="9727596" cy="5351051"/>
        </p:xfrm>
        <a:graphic>
          <a:graphicData uri="http://schemas.openxmlformats.org/drawingml/2006/table">
            <a:tbl>
              <a:tblPr firstRow="1" bandRow="1">
                <a:tableStyleId>{5C22544A-7EE6-4342-B048-85BDC9FD1C3A}</a:tableStyleId>
              </a:tblPr>
              <a:tblGrid>
                <a:gridCol w="4863798">
                  <a:extLst>
                    <a:ext uri="{9D8B030D-6E8A-4147-A177-3AD203B41FA5}">
                      <a16:colId xmlns:a16="http://schemas.microsoft.com/office/drawing/2014/main" val="20000"/>
                    </a:ext>
                  </a:extLst>
                </a:gridCol>
                <a:gridCol w="4863798">
                  <a:extLst>
                    <a:ext uri="{9D8B030D-6E8A-4147-A177-3AD203B41FA5}">
                      <a16:colId xmlns:a16="http://schemas.microsoft.com/office/drawing/2014/main" val="20001"/>
                    </a:ext>
                  </a:extLst>
                </a:gridCol>
              </a:tblGrid>
              <a:tr h="352331">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4900604">
                <a:tc>
                  <a:txBody>
                    <a:bodyPr/>
                    <a:lstStyle/>
                    <a:p>
                      <a:pPr marL="0" algn="just" defTabSz="504200" rtl="0" eaLnBrk="1" latinLnBrk="0" hangingPunct="1"/>
                      <a:r>
                        <a:rPr lang="tr-TR" sz="1800" kern="1200" dirty="0" smtClean="0">
                          <a:solidFill>
                            <a:srgbClr val="595959"/>
                          </a:solidFill>
                          <a:latin typeface="HelveticaNeueLT Std"/>
                          <a:ea typeface="+mn-ea"/>
                          <a:cs typeface="+mn-cs"/>
                        </a:rPr>
                        <a:t>Bazı bölüm ya da birimlerin fiziksel mekanının ve kadrosunun iyileştirilmesine yönelik çalışmaların yapılması.</a:t>
                      </a:r>
                    </a:p>
                  </a:txBody>
                  <a:tcPr/>
                </a:tc>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400" u="none" kern="1200" baseline="0" dirty="0" smtClean="0">
                          <a:solidFill>
                            <a:srgbClr val="595959"/>
                          </a:solidFill>
                          <a:latin typeface="HelveticaNeueLT Std"/>
                          <a:ea typeface="+mn-ea"/>
                          <a:cs typeface="HelveticaNeueLT Std"/>
                        </a:rPr>
                        <a:t>- 2019-2023 Stratejik Planında «Ülkemizin bilim stratejileriyle uyumlu ve uluslararası rekabete açık araştırma geliştirme çalışmaları için laboratuvar ve araştırma merkezlerinin fizikî alt yapılarının güçlendirilmesine yönelik yatırımların en az %15 oranında artırılması» amacı belirlenmiş, bu doğrultuda laboratuvar ve araştırma merkezleri altyapı yatırım tutarının toplam bütçeye oranı belirlenen hedefin üzerinde gerçekleşmiştir.</a:t>
                      </a:r>
                    </a:p>
                    <a:p>
                      <a:pPr marL="0" marR="0" lvl="0" indent="0" algn="just" defTabSz="504200" rtl="0" eaLnBrk="1" fontAlgn="auto" latinLnBrk="0" hangingPunct="1">
                        <a:lnSpc>
                          <a:spcPct val="100000"/>
                        </a:lnSpc>
                        <a:spcBef>
                          <a:spcPts val="0"/>
                        </a:spcBef>
                        <a:spcAft>
                          <a:spcPts val="0"/>
                        </a:spcAft>
                        <a:buClrTx/>
                        <a:buSzTx/>
                        <a:buFontTx/>
                        <a:buNone/>
                        <a:tabLst/>
                        <a:defRPr/>
                      </a:pPr>
                      <a:r>
                        <a:rPr lang="tr-TR" sz="1400" u="none" kern="1200" baseline="0" dirty="0" smtClean="0">
                          <a:solidFill>
                            <a:srgbClr val="595959"/>
                          </a:solidFill>
                          <a:latin typeface="HelveticaNeueLT Std"/>
                          <a:ea typeface="+mn-ea"/>
                          <a:cs typeface="HelveticaNeueLT Std"/>
                        </a:rPr>
                        <a:t>- Aynı amaç doğrultusunda 14 laboratuvar yenilenmiş veya akredite edilmiştir. 2018 yılında gerçekleşen bölünmenin devamı olarak fizikî alanların üniversiteler arasında dağılımına ilişkin süreçler devam etmektedir.</a:t>
                      </a:r>
                    </a:p>
                    <a:p>
                      <a:pPr marL="0" marR="0" lvl="0" indent="0" algn="just" defTabSz="504200" rtl="0" eaLnBrk="1" fontAlgn="auto" latinLnBrk="0" hangingPunct="1">
                        <a:lnSpc>
                          <a:spcPct val="100000"/>
                        </a:lnSpc>
                        <a:spcBef>
                          <a:spcPts val="0"/>
                        </a:spcBef>
                        <a:spcAft>
                          <a:spcPts val="0"/>
                        </a:spcAft>
                        <a:buClrTx/>
                        <a:buSzTx/>
                        <a:buFontTx/>
                        <a:buNone/>
                        <a:tabLst/>
                        <a:defRPr/>
                      </a:pPr>
                      <a:r>
                        <a:rPr lang="tr-TR" sz="1400" kern="1200" baseline="0" dirty="0" smtClean="0">
                          <a:solidFill>
                            <a:srgbClr val="595959"/>
                          </a:solidFill>
                          <a:latin typeface="HelveticaNeueLT Std"/>
                          <a:ea typeface="+mn-ea"/>
                          <a:cs typeface="HelveticaNeueLT Std"/>
                        </a:rPr>
                        <a:t>- Tüm birimleri kapsayan insan kaynakları yönetimi uygulamalarına ilişkin sonuçlar sistematik olarak izlenmekte, paydaş görüşleri alınmakta ve izlem sonuçları paydaşlarla birlikte değerlendirilerek personelin yeterliliklerinin, görevlere uyumunun sağlanması ve gelişimine yönelik hizmet içi eğitim uygulamaları gerçekleştirilmektedir.</a:t>
                      </a:r>
                    </a:p>
                    <a:p>
                      <a:pPr marL="0" marR="0" lvl="0" indent="0" algn="just" defTabSz="504200" rtl="0" eaLnBrk="1" fontAlgn="auto" latinLnBrk="0" hangingPunct="1">
                        <a:lnSpc>
                          <a:spcPct val="100000"/>
                        </a:lnSpc>
                        <a:spcBef>
                          <a:spcPts val="0"/>
                        </a:spcBef>
                        <a:spcAft>
                          <a:spcPts val="0"/>
                        </a:spcAft>
                        <a:buClrTx/>
                        <a:buSzTx/>
                        <a:buFontTx/>
                        <a:buNone/>
                        <a:tabLst/>
                        <a:defRPr/>
                      </a:pPr>
                      <a:r>
                        <a:rPr lang="tr-TR" sz="1400" kern="1200" baseline="0" dirty="0" smtClean="0">
                          <a:solidFill>
                            <a:srgbClr val="595959"/>
                          </a:solidFill>
                          <a:latin typeface="HelveticaNeueLT Std"/>
                          <a:ea typeface="+mn-ea"/>
                          <a:cs typeface="HelveticaNeueLT Std"/>
                        </a:rPr>
                        <a:t>- İdari personelin performansını değerlendirme ve ödüllendirme mekanizmalarında kullanılan tanımlı süreç doğrultusunda “Başarı, Üstün Başarı ve Ödül Yönergesi”  hazırlanmıştır. Komisyon çalışmalarına devam etmektedir.</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4583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- 11</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29336941"/>
              </p:ext>
            </p:extLst>
          </p:nvPr>
        </p:nvGraphicFramePr>
        <p:xfrm>
          <a:off x="495141" y="2711944"/>
          <a:ext cx="8912544" cy="4780728"/>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458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just" defTabSz="504200" rtl="0" eaLnBrk="1" latinLnBrk="0" hangingPunct="1"/>
                      <a:r>
                        <a:rPr lang="tr-TR" sz="1800" kern="1200" dirty="0" smtClean="0">
                          <a:solidFill>
                            <a:srgbClr val="595959"/>
                          </a:solidFill>
                          <a:latin typeface="HelveticaNeueLT Std"/>
                          <a:ea typeface="+mn-ea"/>
                          <a:cs typeface="+mn-cs"/>
                        </a:rPr>
                        <a:t>Öğrencilerin kullanımına sunulan sosyal alanlara yönelik nicelik ve niteliksel iyileştirmelerin yapılması.</a:t>
                      </a:r>
                    </a:p>
                  </a:txBody>
                  <a:tcPr/>
                </a:tc>
                <a:tc>
                  <a:txBody>
                    <a:bodyPr/>
                    <a:lstStyle/>
                    <a:p>
                      <a:pPr marL="0" algn="just" defTabSz="504200" rtl="0" eaLnBrk="1" latinLnBrk="0" hangingPunct="1"/>
                      <a:r>
                        <a:rPr lang="tr-TR" sz="1500" kern="1200" dirty="0" smtClean="0">
                          <a:solidFill>
                            <a:srgbClr val="595959"/>
                          </a:solidFill>
                          <a:latin typeface="HelveticaNeueLT Std"/>
                          <a:ea typeface="+mn-ea"/>
                          <a:cs typeface="+mn-cs"/>
                        </a:rPr>
                        <a:t>- Tek kimlikle Üniversite içindeki tüm işlemlerin gerçekleştirilmesine yönelik sistem ve ekipman kurulumları tamamlanmıştır.</a:t>
                      </a:r>
                    </a:p>
                    <a:p>
                      <a:pPr marL="0" marR="0" lvl="0" indent="0" algn="just" defTabSz="504200" rtl="0" eaLnBrk="1" fontAlgn="auto" latinLnBrk="0" hangingPunct="1">
                        <a:lnSpc>
                          <a:spcPct val="100000"/>
                        </a:lnSpc>
                        <a:spcBef>
                          <a:spcPts val="0"/>
                        </a:spcBef>
                        <a:spcAft>
                          <a:spcPts val="0"/>
                        </a:spcAft>
                        <a:buClrTx/>
                        <a:buSzTx/>
                        <a:buFontTx/>
                        <a:buNone/>
                        <a:tabLst/>
                        <a:defRPr/>
                      </a:pPr>
                      <a:r>
                        <a:rPr lang="tr-TR" sz="1500" u="none" kern="1200" baseline="0" dirty="0" smtClean="0">
                          <a:solidFill>
                            <a:srgbClr val="595959"/>
                          </a:solidFill>
                          <a:latin typeface="HelveticaNeueLT Std"/>
                          <a:ea typeface="+mn-ea"/>
                          <a:cs typeface="HelveticaNeueLT Std"/>
                        </a:rPr>
                        <a:t>- 2019 yılı itibariyle sportif ve sosyal faaliyetler için; 1 adet spor tesisi, 1 adet kapalı yüzme havuzu, 1 adet </a:t>
                      </a:r>
                      <a:r>
                        <a:rPr lang="tr-TR" sz="1500" u="none" kern="1200" baseline="0" dirty="0" err="1" smtClean="0">
                          <a:solidFill>
                            <a:srgbClr val="595959"/>
                          </a:solidFill>
                          <a:latin typeface="HelveticaNeueLT Std"/>
                          <a:ea typeface="+mn-ea"/>
                          <a:cs typeface="HelveticaNeueLT Std"/>
                        </a:rPr>
                        <a:t>fitness</a:t>
                      </a:r>
                      <a:r>
                        <a:rPr lang="tr-TR" sz="1500" u="none" kern="1200" baseline="0" dirty="0" smtClean="0">
                          <a:solidFill>
                            <a:srgbClr val="595959"/>
                          </a:solidFill>
                          <a:latin typeface="HelveticaNeueLT Std"/>
                          <a:ea typeface="+mn-ea"/>
                          <a:cs typeface="HelveticaNeueLT Std"/>
                        </a:rPr>
                        <a:t> salonu, 1 adet suni çim futbol sahası, 1 adet 4 kulvarlı atletizm pisti, 1 adet voleybol salonu, 1 adet hentbol salonu, 1 adet jimnastik salonu, 1 adet masa tenisi salonu, 1 adet güreş salonu, 1 adet badminton salonu, 1 adet havalı silah poligonu, 2 adet </a:t>
                      </a:r>
                      <a:r>
                        <a:rPr lang="tr-TR" sz="1500" u="none" kern="1200" baseline="0" dirty="0" err="1" smtClean="0">
                          <a:solidFill>
                            <a:srgbClr val="595959"/>
                          </a:solidFill>
                          <a:latin typeface="HelveticaNeueLT Std"/>
                          <a:ea typeface="+mn-ea"/>
                          <a:cs typeface="HelveticaNeueLT Std"/>
                        </a:rPr>
                        <a:t>squash</a:t>
                      </a:r>
                      <a:r>
                        <a:rPr lang="tr-TR" sz="1500" u="none" kern="1200" baseline="0" dirty="0" smtClean="0">
                          <a:solidFill>
                            <a:srgbClr val="595959"/>
                          </a:solidFill>
                          <a:latin typeface="HelveticaNeueLT Std"/>
                          <a:ea typeface="+mn-ea"/>
                          <a:cs typeface="HelveticaNeueLT Std"/>
                        </a:rPr>
                        <a:t> salonu, 3 adet açık tenis kortu bulunmaktadır.</a:t>
                      </a:r>
                    </a:p>
                    <a:p>
                      <a:pPr marL="0" marR="0" lvl="0" indent="0" algn="just" defTabSz="504200" rtl="0" eaLnBrk="1" fontAlgn="auto" latinLnBrk="0" hangingPunct="1">
                        <a:lnSpc>
                          <a:spcPct val="100000"/>
                        </a:lnSpc>
                        <a:spcBef>
                          <a:spcPts val="0"/>
                        </a:spcBef>
                        <a:spcAft>
                          <a:spcPts val="0"/>
                        </a:spcAft>
                        <a:buClrTx/>
                        <a:buSzTx/>
                        <a:buFontTx/>
                        <a:buNone/>
                        <a:tabLst/>
                        <a:defRPr/>
                      </a:pPr>
                      <a:r>
                        <a:rPr lang="tr-TR" sz="1500" u="none" kern="1200" baseline="0" dirty="0" smtClean="0">
                          <a:solidFill>
                            <a:srgbClr val="595959"/>
                          </a:solidFill>
                          <a:latin typeface="HelveticaNeueLT Std"/>
                          <a:ea typeface="+mn-ea"/>
                          <a:cs typeface="HelveticaNeueLT Std"/>
                        </a:rPr>
                        <a:t>- Tedarik edilen hizmetlere yönelik memnuniyet anketleri (Örnek: Çamaşırhane Hizmetleri Memnuniyet/Şikayet Değerlendirme Anketi (ÇAM.YD.002),  Satın Alma Hizmetleri İç Müşteri Memnuniyet Değerlendirme Anketi (YÖN.YD.073) gibi) uygulanmakta, sonuçları analiz edilerek gereken iyileştirme çalışmaları yürütülmektedir.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01606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- 12</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818401245"/>
              </p:ext>
            </p:extLst>
          </p:nvPr>
        </p:nvGraphicFramePr>
        <p:xfrm>
          <a:off x="495141" y="2711944"/>
          <a:ext cx="8912544" cy="3937496"/>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458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just" defTabSz="504200" rtl="0" eaLnBrk="1" latinLnBrk="0" hangingPunct="1"/>
                      <a:r>
                        <a:rPr lang="tr-TR" sz="1800" kern="1200" dirty="0" smtClean="0">
                          <a:solidFill>
                            <a:srgbClr val="595959"/>
                          </a:solidFill>
                          <a:latin typeface="HelveticaNeueLT Std"/>
                          <a:ea typeface="+mn-ea"/>
                          <a:cs typeface="+mn-cs"/>
                        </a:rPr>
                        <a:t>Merkez yerleşkeden uzak olan birimlerde ulaşım ve kısmen konaklama gibi lojistik sorunların giderilmesine yönelik iyileştirmelerin ele alınması.</a:t>
                      </a:r>
                    </a:p>
                  </a:txBody>
                  <a:tcPr/>
                </a:tc>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700" u="none" kern="1200" baseline="0" dirty="0" smtClean="0">
                          <a:solidFill>
                            <a:srgbClr val="595959"/>
                          </a:solidFill>
                          <a:latin typeface="HelveticaNeueLT Std"/>
                          <a:ea typeface="+mn-ea"/>
                          <a:cs typeface="HelveticaNeueLT Std"/>
                        </a:rPr>
                        <a:t>- Gölbaşı Konukevi ve 2019 yılı içerisinde hizmete açılan Emek Misafirhanesi öğrenci ve personelimizle birlikte dışarıdan kullanıcılara da hizmet sunmaktadır.</a:t>
                      </a:r>
                    </a:p>
                    <a:p>
                      <a:pPr marL="0" algn="just" defTabSz="504200" rtl="0" eaLnBrk="1" latinLnBrk="0" hangingPunct="1"/>
                      <a:endParaRPr lang="tr-TR" sz="1700" kern="1200" dirty="0">
                        <a:solidFill>
                          <a:srgbClr val="595959"/>
                        </a:solidFill>
                        <a:latin typeface="HelveticaNeueLT Std"/>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99733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- 13</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688335299"/>
              </p:ext>
            </p:extLst>
          </p:nvPr>
        </p:nvGraphicFramePr>
        <p:xfrm>
          <a:off x="495141" y="2711944"/>
          <a:ext cx="8912544" cy="3937496"/>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458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just" defTabSz="504200" rtl="0" eaLnBrk="1" latinLnBrk="0" hangingPunct="1"/>
                      <a:r>
                        <a:rPr lang="tr-TR" sz="1800" kern="1200" dirty="0" smtClean="0">
                          <a:solidFill>
                            <a:srgbClr val="595959"/>
                          </a:solidFill>
                          <a:latin typeface="HelveticaNeueLT Std"/>
                          <a:ea typeface="+mn-ea"/>
                          <a:cs typeface="+mn-cs"/>
                        </a:rPr>
                        <a:t>İdari personele yönelik hizmet içi eğitimlerin sayılarının artırılması, çeşitlendirilmesi ve sürdürülebilirliğine yönelik düzenlemelerin yapılması.</a:t>
                      </a:r>
                    </a:p>
                  </a:txBody>
                  <a:tcPr/>
                </a:tc>
                <a:tc>
                  <a:txBody>
                    <a:bodyPr/>
                    <a:lstStyle/>
                    <a:p>
                      <a:pPr marL="0" algn="just" defTabSz="504200" rtl="0" eaLnBrk="1" latinLnBrk="0" hangingPunct="1"/>
                      <a:r>
                        <a:rPr lang="tr-TR" sz="1700" kern="1200" dirty="0" smtClean="0">
                          <a:solidFill>
                            <a:srgbClr val="595959"/>
                          </a:solidFill>
                          <a:latin typeface="HelveticaNeueLT Std"/>
                          <a:ea typeface="+mn-ea"/>
                          <a:cs typeface="+mn-cs"/>
                        </a:rPr>
                        <a:t>- Kurumsal ihtiyaç ve talep üzerine personele yönelik olarak hizmet içi eğitim programları düzenlenmekte, değerlendirilmekte ve etkin süreç yönetimi uygulanmaktadır.</a:t>
                      </a:r>
                    </a:p>
                    <a:p>
                      <a:pPr marL="0" algn="just" defTabSz="504200" rtl="0" eaLnBrk="1" latinLnBrk="0" hangingPunct="1"/>
                      <a:r>
                        <a:rPr lang="tr-TR" sz="1700" kern="1200" dirty="0" smtClean="0">
                          <a:solidFill>
                            <a:srgbClr val="595959"/>
                          </a:solidFill>
                          <a:latin typeface="HelveticaNeueLT Std"/>
                          <a:ea typeface="+mn-ea"/>
                          <a:cs typeface="+mn-cs"/>
                        </a:rPr>
                        <a:t>- Eğitim programlarının periyodik olarak ve sürekli eğitim uygulamaları ile standardizasyonu sağlanmaya çalışılmıştır.</a:t>
                      </a:r>
                    </a:p>
                    <a:p>
                      <a:pPr marL="0" algn="just" defTabSz="504200" rtl="0" eaLnBrk="1" latinLnBrk="0" hangingPunct="1"/>
                      <a:r>
                        <a:rPr lang="tr-TR" sz="1700" kern="1200" dirty="0" smtClean="0">
                          <a:solidFill>
                            <a:srgbClr val="595959"/>
                          </a:solidFill>
                          <a:latin typeface="HelveticaNeueLT Std"/>
                          <a:ea typeface="+mn-ea"/>
                          <a:cs typeface="+mn-cs"/>
                        </a:rPr>
                        <a:t>- Unvan değişikliği ve görevde yükselme sınavı yapılmış, personelin bu yöndeki beklentileri ile kurumsal nitelikli personel istihdamı sağlanmaya çalışılmıştır.</a:t>
                      </a:r>
                      <a:endParaRPr lang="tr-TR" sz="1700" kern="1200" dirty="0">
                        <a:solidFill>
                          <a:srgbClr val="595959"/>
                        </a:solidFill>
                        <a:latin typeface="HelveticaNeueLT Std"/>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6852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677893"/>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KALİTE GÜVENCE SİSTEMİ - 2</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endParaRPr lang="tr-TR" dirty="0" smtClean="0"/>
          </a:p>
        </p:txBody>
      </p:sp>
      <p:graphicFrame>
        <p:nvGraphicFramePr>
          <p:cNvPr id="5" name="Tablo 4"/>
          <p:cNvGraphicFramePr>
            <a:graphicFrameLocks noGrp="1"/>
          </p:cNvGraphicFramePr>
          <p:nvPr>
            <p:extLst>
              <p:ext uri="{D42A27DB-BD31-4B8C-83A1-F6EECF244321}">
                <p14:modId xmlns:p14="http://schemas.microsoft.com/office/powerpoint/2010/main" val="1839846281"/>
              </p:ext>
            </p:extLst>
          </p:nvPr>
        </p:nvGraphicFramePr>
        <p:xfrm>
          <a:off x="243191" y="2595715"/>
          <a:ext cx="9474740" cy="4642547"/>
        </p:xfrm>
        <a:graphic>
          <a:graphicData uri="http://schemas.openxmlformats.org/drawingml/2006/table">
            <a:tbl>
              <a:tblPr firstRow="1" bandRow="1">
                <a:tableStyleId>{5C22544A-7EE6-4342-B048-85BDC9FD1C3A}</a:tableStyleId>
              </a:tblPr>
              <a:tblGrid>
                <a:gridCol w="4737370">
                  <a:extLst>
                    <a:ext uri="{9D8B030D-6E8A-4147-A177-3AD203B41FA5}">
                      <a16:colId xmlns:a16="http://schemas.microsoft.com/office/drawing/2014/main" val="20000"/>
                    </a:ext>
                  </a:extLst>
                </a:gridCol>
                <a:gridCol w="4737370">
                  <a:extLst>
                    <a:ext uri="{9D8B030D-6E8A-4147-A177-3AD203B41FA5}">
                      <a16:colId xmlns:a16="http://schemas.microsoft.com/office/drawing/2014/main" val="20001"/>
                    </a:ext>
                  </a:extLst>
                </a:gridCol>
              </a:tblGrid>
              <a:tr h="322312">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4307267">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lumMod val="65000"/>
                              <a:lumOff val="35000"/>
                            </a:schemeClr>
                          </a:solidFill>
                          <a:latin typeface="HelveticaNeueLT Std Hvy Cn"/>
                          <a:ea typeface="+mj-ea"/>
                          <a:cs typeface="HelveticaNeueLT Std Hvy Cn"/>
                        </a:rPr>
                        <a:t>Kurumda </a:t>
                      </a:r>
                      <a:r>
                        <a:rPr lang="tr-TR" sz="1800" kern="1200" noProof="0" dirty="0" smtClean="0">
                          <a:solidFill>
                            <a:schemeClr val="tx1">
                              <a:lumMod val="65000"/>
                              <a:lumOff val="35000"/>
                            </a:schemeClr>
                          </a:solidFill>
                          <a:latin typeface="HelveticaNeueLT Std Hvy Cn"/>
                          <a:ea typeface="+mj-ea"/>
                          <a:cs typeface="HelveticaNeueLT Std Hvy Cn"/>
                        </a:rPr>
                        <a:t>farklı</a:t>
                      </a:r>
                      <a:r>
                        <a:rPr lang="en-US" sz="1800" kern="1200" dirty="0" smtClean="0">
                          <a:solidFill>
                            <a:schemeClr val="tx1">
                              <a:lumMod val="65000"/>
                              <a:lumOff val="35000"/>
                            </a:schemeClr>
                          </a:solidFill>
                          <a:latin typeface="HelveticaNeueLT Std Hvy Cn"/>
                          <a:ea typeface="+mj-ea"/>
                          <a:cs typeface="HelveticaNeueLT Std Hvy Cn"/>
                        </a:rPr>
                        <a:t> alanlarda (</a:t>
                      </a:r>
                      <a:r>
                        <a:rPr lang="tr-TR" sz="1800" kern="1200" noProof="0" dirty="0" smtClean="0">
                          <a:solidFill>
                            <a:schemeClr val="tx1">
                              <a:lumMod val="65000"/>
                              <a:lumOff val="35000"/>
                            </a:schemeClr>
                          </a:solidFill>
                          <a:latin typeface="HelveticaNeueLT Std Hvy Cn"/>
                          <a:ea typeface="+mj-ea"/>
                          <a:cs typeface="HelveticaNeueLT Std Hvy Cn"/>
                        </a:rPr>
                        <a:t>Kalite güvence yönergesi, yayın yönergesi, danışma kurulu yönergesi vb. gibi) yürütülen sürekli iyileştirme faaliyetlerine yönelik farkındalığın artırılması ve bu kapsamda elde edilen somut faydaların paylaşılması.</a:t>
                      </a:r>
                    </a:p>
                  </a:txBody>
                  <a:tcPr/>
                </a:tc>
                <a:tc>
                  <a:txBody>
                    <a:bodyPr/>
                    <a:lstStyle/>
                    <a:p>
                      <a:pPr marL="0" lvl="0" indent="0" algn="just">
                        <a:buFont typeface="Wingdings" panose="05000000000000000000" pitchFamily="2" charset="2"/>
                        <a:buNone/>
                      </a:pPr>
                      <a:r>
                        <a:rPr lang="tr-TR" sz="1700" dirty="0" smtClean="0">
                          <a:solidFill>
                            <a:srgbClr val="595959"/>
                          </a:solidFill>
                          <a:latin typeface="HelveticaNeueLT Std"/>
                          <a:cs typeface="HelveticaNeueLT Std"/>
                        </a:rPr>
                        <a:t>- Üniversitemizde bu kapsamda 1 yönetmelik, 8 yönerge revize edilmiş ve 2019 yılında 12 yeni düzenleme yürürlüğe girmiştir. </a:t>
                      </a:r>
                    </a:p>
                    <a:p>
                      <a:pPr marL="0" lvl="0" indent="0" algn="just">
                        <a:buFont typeface="Wingdings" panose="05000000000000000000" pitchFamily="2" charset="2"/>
                        <a:buNone/>
                      </a:pPr>
                      <a:r>
                        <a:rPr lang="tr-TR" sz="1700" dirty="0" smtClean="0">
                          <a:solidFill>
                            <a:srgbClr val="595959"/>
                          </a:solidFill>
                          <a:latin typeface="HelveticaNeueLT Std"/>
                          <a:cs typeface="HelveticaNeueLT Std"/>
                        </a:rPr>
                        <a:t>- Üniversitemiz Kalite Güvencesi ve Kalite Komisyonu Yönergesi 2018 yılında güncellenmiş, Komisyonun çalışmalarına yön vermek amacıyla 2019 yılında «Kalite Komisyonu Çalışma Usul ve Esasları» hazırlanmıştır.</a:t>
                      </a:r>
                    </a:p>
                    <a:p>
                      <a:pPr marL="0" lvl="0" indent="0" algn="just">
                        <a:buFont typeface="Wingdings" panose="05000000000000000000" pitchFamily="2" charset="2"/>
                        <a:buNone/>
                      </a:pPr>
                      <a:r>
                        <a:rPr lang="tr-TR" sz="1700" dirty="0" smtClean="0">
                          <a:solidFill>
                            <a:srgbClr val="595959"/>
                          </a:solidFill>
                          <a:latin typeface="HelveticaNeueLT Std"/>
                          <a:cs typeface="HelveticaNeueLT Std"/>
                        </a:rPr>
                        <a:t>- Üniversitemiz Danışma Kurulu Yönergesi 04.10.2018 tarihli Senato kararı ile kabul edilmiştir.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68628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- 14</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535070268"/>
              </p:ext>
            </p:extLst>
          </p:nvPr>
        </p:nvGraphicFramePr>
        <p:xfrm>
          <a:off x="495141" y="2711944"/>
          <a:ext cx="8912544" cy="3937496"/>
        </p:xfrm>
        <a:graphic>
          <a:graphicData uri="http://schemas.openxmlformats.org/drawingml/2006/table">
            <a:tbl>
              <a:tblPr firstRow="1" bandRow="1">
                <a:tableStyleId>{5C22544A-7EE6-4342-B048-85BDC9FD1C3A}</a:tableStyleId>
              </a:tblPr>
              <a:tblGrid>
                <a:gridCol w="4456272">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345888">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3591608">
                <a:tc>
                  <a:txBody>
                    <a:bodyPr/>
                    <a:lstStyle/>
                    <a:p>
                      <a:pPr marL="0" algn="just" defTabSz="504200" rtl="0" eaLnBrk="1" latinLnBrk="0" hangingPunct="1"/>
                      <a:r>
                        <a:rPr lang="tr-TR" sz="1800" kern="1200" dirty="0" smtClean="0">
                          <a:solidFill>
                            <a:srgbClr val="595959"/>
                          </a:solidFill>
                          <a:latin typeface="HelveticaNeueLT Std"/>
                          <a:ea typeface="+mn-ea"/>
                          <a:cs typeface="+mn-cs"/>
                        </a:rPr>
                        <a:t>Üst yönetimde farklı disiplinleri temsil eden yöneticilerin bulunmasının Üniversitenin strateji ve politikalarının geliştirilmesinde daha yüksek katkı sağlaması.</a:t>
                      </a:r>
                    </a:p>
                  </a:txBody>
                  <a:tcPr/>
                </a:tc>
                <a:tc>
                  <a:txBody>
                    <a:bodyPr/>
                    <a:lstStyle/>
                    <a:p>
                      <a:pPr marL="0" algn="just" defTabSz="504200" rtl="0" eaLnBrk="1" latinLnBrk="0" hangingPunct="1"/>
                      <a:r>
                        <a:rPr lang="tr-TR" sz="1700" kern="1200" dirty="0" smtClean="0">
                          <a:solidFill>
                            <a:srgbClr val="595959"/>
                          </a:solidFill>
                          <a:latin typeface="HelveticaNeueLT Std"/>
                          <a:ea typeface="+mn-ea"/>
                          <a:cs typeface="+mn-cs"/>
                        </a:rPr>
                        <a:t>- Üniversitemiz üst yönetimi</a:t>
                      </a:r>
                      <a:r>
                        <a:rPr lang="tr-TR" sz="1700" kern="1200" baseline="0" dirty="0" smtClean="0">
                          <a:solidFill>
                            <a:srgbClr val="595959"/>
                          </a:solidFill>
                          <a:latin typeface="HelveticaNeueLT Std"/>
                          <a:ea typeface="+mn-ea"/>
                          <a:cs typeface="+mn-cs"/>
                        </a:rPr>
                        <a:t> farklı bilim alanlarını temsil edecek şekilde yapılandırılmış olup </a:t>
                      </a:r>
                      <a:r>
                        <a:rPr lang="tr-TR" sz="1700" kern="1200" dirty="0" smtClean="0">
                          <a:solidFill>
                            <a:srgbClr val="595959"/>
                          </a:solidFill>
                          <a:latin typeface="HelveticaNeueLT Std"/>
                          <a:ea typeface="+mn-ea"/>
                          <a:cs typeface="+mn-cs"/>
                        </a:rPr>
                        <a:t>Rektör Yardımcıları ve Danışmanları</a:t>
                      </a:r>
                      <a:r>
                        <a:rPr lang="tr-TR" sz="1700" kern="1200" baseline="0" dirty="0" smtClean="0">
                          <a:solidFill>
                            <a:srgbClr val="595959"/>
                          </a:solidFill>
                          <a:latin typeface="HelveticaNeueLT Std"/>
                          <a:ea typeface="+mn-ea"/>
                          <a:cs typeface="+mn-cs"/>
                        </a:rPr>
                        <a:t> eğitim, sağlık ve mühendislik alanlarındaki deneyimli öğretim üyeleri arasından seçilmişlerdir. </a:t>
                      </a:r>
                      <a:endParaRPr lang="tr-TR" sz="1700" kern="1200" dirty="0">
                        <a:solidFill>
                          <a:srgbClr val="595959"/>
                        </a:solidFill>
                        <a:latin typeface="HelveticaNeueLT Std"/>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507801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860426"/>
            <a:ext cx="8912543" cy="1290902"/>
          </a:xfrm>
          <a:prstGeom prst="rect">
            <a:avLst/>
          </a:prstGeom>
        </p:spPr>
        <p:txBody>
          <a:bodyPr/>
          <a:lstStyle/>
          <a:p>
            <a:r>
              <a:rPr lang="tr-TR" dirty="0" smtClean="0">
                <a:solidFill>
                  <a:schemeClr val="tx1">
                    <a:lumMod val="65000"/>
                    <a:lumOff val="35000"/>
                  </a:schemeClr>
                </a:solidFill>
                <a:latin typeface="HelveticaNeueLT Std Hvy Cn"/>
                <a:cs typeface="HelveticaNeueLT Std Hvy Cn"/>
              </a:rPr>
              <a:t>YÖNETİM SİSTEMİ - 15</a:t>
            </a:r>
            <a:endParaRPr lang="en-US"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817137292"/>
              </p:ext>
            </p:extLst>
          </p:nvPr>
        </p:nvGraphicFramePr>
        <p:xfrm>
          <a:off x="495141" y="2711944"/>
          <a:ext cx="9008782" cy="4810862"/>
        </p:xfrm>
        <a:graphic>
          <a:graphicData uri="http://schemas.openxmlformats.org/drawingml/2006/table">
            <a:tbl>
              <a:tblPr firstRow="1" bandRow="1">
                <a:tableStyleId>{5C22544A-7EE6-4342-B048-85BDC9FD1C3A}</a:tableStyleId>
              </a:tblPr>
              <a:tblGrid>
                <a:gridCol w="4504391">
                  <a:extLst>
                    <a:ext uri="{9D8B030D-6E8A-4147-A177-3AD203B41FA5}">
                      <a16:colId xmlns:a16="http://schemas.microsoft.com/office/drawing/2014/main" val="20000"/>
                    </a:ext>
                  </a:extLst>
                </a:gridCol>
                <a:gridCol w="4504391">
                  <a:extLst>
                    <a:ext uri="{9D8B030D-6E8A-4147-A177-3AD203B41FA5}">
                      <a16:colId xmlns:a16="http://schemas.microsoft.com/office/drawing/2014/main" val="20001"/>
                    </a:ext>
                  </a:extLst>
                </a:gridCol>
              </a:tblGrid>
              <a:tr h="331955">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4475582">
                <a:tc>
                  <a:txBody>
                    <a:bodyPr/>
                    <a:lstStyle/>
                    <a:p>
                      <a:pPr marL="0" algn="just" defTabSz="504200" rtl="0" eaLnBrk="1" latinLnBrk="0" hangingPunct="1"/>
                      <a:r>
                        <a:rPr lang="tr-TR" sz="1800" kern="1200" dirty="0" smtClean="0">
                          <a:solidFill>
                            <a:srgbClr val="595959"/>
                          </a:solidFill>
                          <a:latin typeface="HelveticaNeueLT Std"/>
                          <a:ea typeface="+mn-ea"/>
                          <a:cs typeface="+mn-cs"/>
                        </a:rPr>
                        <a:t>Kurumun hizmet sunduğu yerleşke ve binalarda engellilerin ihtiyaç duyduğu düzenlemeler konusunda başlatılan fizibilite çalışmalarının en kısa sürede sonuçlandırılarak üniversitenin tüm yerleşkelerinde gerekli düzenlemelerin yapılması.</a:t>
                      </a:r>
                    </a:p>
                  </a:txBody>
                  <a:tcPr/>
                </a:tc>
                <a:tc>
                  <a:txBody>
                    <a:bodyPr/>
                    <a:lstStyle/>
                    <a:p>
                      <a:pPr marL="0" algn="just" defTabSz="504200" rtl="0" eaLnBrk="1" latinLnBrk="0" hangingPunct="1"/>
                      <a:r>
                        <a:rPr lang="tr-TR" sz="1700" u="none" kern="1200" dirty="0" smtClean="0">
                          <a:solidFill>
                            <a:srgbClr val="595959"/>
                          </a:solidFill>
                          <a:latin typeface="HelveticaNeueLT Std"/>
                          <a:ea typeface="+mn-ea"/>
                          <a:cs typeface="+mn-cs"/>
                        </a:rPr>
                        <a:t>- Üniversitemizin hizmet sunduğu alanlarda engellilerin ihtiyaç duyduğu düzenlemelerin yapılmasına devam edilmiştir. 2019 yılında</a:t>
                      </a:r>
                      <a:r>
                        <a:rPr lang="tr-TR" sz="1700" u="none" kern="1200" baseline="0" dirty="0" smtClean="0">
                          <a:solidFill>
                            <a:srgbClr val="595959"/>
                          </a:solidFill>
                          <a:latin typeface="HelveticaNeueLT Std"/>
                          <a:ea typeface="+mn-ea"/>
                          <a:cs typeface="+mn-cs"/>
                        </a:rPr>
                        <a:t> Gazi Konser Salonuna Engelli Platformu eklenmiştir.</a:t>
                      </a:r>
                      <a:endParaRPr lang="tr-TR" sz="1700" u="none" kern="1200" dirty="0" smtClean="0">
                        <a:solidFill>
                          <a:srgbClr val="595959"/>
                        </a:solidFill>
                        <a:latin typeface="HelveticaNeueLT Std"/>
                        <a:ea typeface="+mn-ea"/>
                        <a:cs typeface="+mn-cs"/>
                      </a:endParaRPr>
                    </a:p>
                    <a:p>
                      <a:pPr marL="0" marR="0" lvl="0" indent="0" algn="just" defTabSz="504200" rtl="0" eaLnBrk="1" fontAlgn="auto" latinLnBrk="0" hangingPunct="1">
                        <a:lnSpc>
                          <a:spcPct val="100000"/>
                        </a:lnSpc>
                        <a:spcBef>
                          <a:spcPts val="0"/>
                        </a:spcBef>
                        <a:spcAft>
                          <a:spcPts val="0"/>
                        </a:spcAft>
                        <a:buClrTx/>
                        <a:buSzTx/>
                        <a:buFontTx/>
                        <a:buNone/>
                        <a:tabLst/>
                        <a:defRPr/>
                      </a:pPr>
                      <a:r>
                        <a:rPr lang="tr-TR" sz="1700" u="none" kern="1200" baseline="0" dirty="0" smtClean="0">
                          <a:solidFill>
                            <a:srgbClr val="595959"/>
                          </a:solidFill>
                          <a:latin typeface="HelveticaNeueLT Std"/>
                          <a:ea typeface="+mn-ea"/>
                          <a:cs typeface="HelveticaNeueLT Std"/>
                        </a:rPr>
                        <a:t>- Üniversitemizde fiziki mekânların özel gereksinimi olan öğrencilere kullanım kolaylığı sağlamak üzere iyileştirilmesi yönünde yapılan çalışmalar neticesinde Üniversitemiz 2019 yılında YÖK tarafından ikincisi düzenlenen Engelsiz Üniversite Bayrak Ödüllerinde “Mekânda Erişilebilirlik” kategorisinde Rektörlük Binası, Gazi Eğitim Fakültesi Bosna ve Hersek Binaları ile Turuncu bayrak adayı olmaya hak kazanmıştır.</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854912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42712" y="4628746"/>
            <a:ext cx="8417401" cy="1660244"/>
          </a:xfrm>
          <a:prstGeom prst="rect">
            <a:avLst/>
          </a:prstGeom>
        </p:spPr>
        <p:txBody>
          <a:bodyPr/>
          <a:lstStyle/>
          <a:p>
            <a:r>
              <a:rPr lang="en-US" dirty="0" smtClean="0">
                <a:solidFill>
                  <a:schemeClr val="tx2">
                    <a:lumMod val="50000"/>
                  </a:schemeClr>
                </a:solidFill>
                <a:latin typeface="HelveticaNeueLT Std Blk"/>
                <a:cs typeface="HelveticaNeueLT Std Blk"/>
              </a:rPr>
              <a:t>TEŞEKKÜRLER</a:t>
            </a:r>
            <a:endParaRPr lang="en-US" dirty="0">
              <a:solidFill>
                <a:schemeClr val="tx2">
                  <a:lumMod val="50000"/>
                </a:schemeClr>
              </a:solidFill>
              <a:latin typeface="HelveticaNeueLT Std Blk"/>
              <a:cs typeface="HelveticaNeueLT Std Blk"/>
            </a:endParaRPr>
          </a:p>
        </p:txBody>
      </p:sp>
    </p:spTree>
    <p:extLst>
      <p:ext uri="{BB962C8B-B14F-4D97-AF65-F5344CB8AC3E}">
        <p14:creationId xmlns:p14="http://schemas.microsoft.com/office/powerpoint/2010/main" val="3343439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677893"/>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KALİTE GÜVENCE SİSTEMİ - 3</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endParaRPr lang="tr-TR" dirty="0" smtClean="0"/>
          </a:p>
        </p:txBody>
      </p:sp>
      <p:graphicFrame>
        <p:nvGraphicFramePr>
          <p:cNvPr id="5" name="Tablo 4"/>
          <p:cNvGraphicFramePr>
            <a:graphicFrameLocks noGrp="1"/>
          </p:cNvGraphicFramePr>
          <p:nvPr>
            <p:extLst>
              <p:ext uri="{D42A27DB-BD31-4B8C-83A1-F6EECF244321}">
                <p14:modId xmlns:p14="http://schemas.microsoft.com/office/powerpoint/2010/main" val="4095743903"/>
              </p:ext>
            </p:extLst>
          </p:nvPr>
        </p:nvGraphicFramePr>
        <p:xfrm>
          <a:off x="243191" y="2595715"/>
          <a:ext cx="9474740" cy="4642547"/>
        </p:xfrm>
        <a:graphic>
          <a:graphicData uri="http://schemas.openxmlformats.org/drawingml/2006/table">
            <a:tbl>
              <a:tblPr firstRow="1" bandRow="1">
                <a:tableStyleId>{5C22544A-7EE6-4342-B048-85BDC9FD1C3A}</a:tableStyleId>
              </a:tblPr>
              <a:tblGrid>
                <a:gridCol w="4737370">
                  <a:extLst>
                    <a:ext uri="{9D8B030D-6E8A-4147-A177-3AD203B41FA5}">
                      <a16:colId xmlns:a16="http://schemas.microsoft.com/office/drawing/2014/main" val="20000"/>
                    </a:ext>
                  </a:extLst>
                </a:gridCol>
                <a:gridCol w="4737370">
                  <a:extLst>
                    <a:ext uri="{9D8B030D-6E8A-4147-A177-3AD203B41FA5}">
                      <a16:colId xmlns:a16="http://schemas.microsoft.com/office/drawing/2014/main" val="20001"/>
                    </a:ext>
                  </a:extLst>
                </a:gridCol>
              </a:tblGrid>
              <a:tr h="322312">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4307267">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800" noProof="0" dirty="0" smtClean="0">
                          <a:solidFill>
                            <a:srgbClr val="595959"/>
                          </a:solidFill>
                          <a:latin typeface="HelveticaNeueLT Std"/>
                          <a:cs typeface="HelveticaNeueLT Std"/>
                        </a:rPr>
                        <a:t>Hazırlanmakta olan yeni stratejik plan ile kalite güvence süreçleri arasında ilişkilerin güçlü bir şekilde kurulması, bu bağlamda “araştırma üniversitesi” vurgusunun öne çıkarılması.</a:t>
                      </a:r>
                      <a:endParaRPr lang="tr-TR" sz="1800" kern="1200" noProof="0" dirty="0" smtClean="0">
                        <a:solidFill>
                          <a:schemeClr val="tx1">
                            <a:lumMod val="65000"/>
                            <a:lumOff val="35000"/>
                          </a:schemeClr>
                        </a:solidFill>
                        <a:latin typeface="HelveticaNeueLT Std Hvy Cn"/>
                        <a:ea typeface="+mj-ea"/>
                        <a:cs typeface="HelveticaNeueLT Std Hvy Cn"/>
                      </a:endParaRPr>
                    </a:p>
                  </a:txBody>
                  <a:tcPr/>
                </a:tc>
                <a:tc>
                  <a:txBody>
                    <a:bodyPr/>
                    <a:lstStyle/>
                    <a:p>
                      <a:pPr marL="0" lvl="0" indent="0" algn="just">
                        <a:buFont typeface="Wingdings" panose="05000000000000000000" pitchFamily="2" charset="2"/>
                        <a:buNone/>
                      </a:pPr>
                      <a:r>
                        <a:rPr lang="tr-TR" sz="1500" dirty="0" smtClean="0">
                          <a:solidFill>
                            <a:srgbClr val="595959"/>
                          </a:solidFill>
                          <a:latin typeface="HelveticaNeueLT Std"/>
                          <a:cs typeface="HelveticaNeueLT Std"/>
                        </a:rPr>
                        <a:t>- Stratejik plan çalışmalarında kurum kültürü analizi, akademik faaliyetler analizi ve yükseköğretim sektörü analizi Üniversitemiz Kalite Komisyonu tarafından çalışılmış, stratejik plan çalışmalarına iç ve dış paydaşların katılımının sağlanması amacıyla Paydaş Görüş Anketi uygulanmış ve raporlanmıştır. </a:t>
                      </a:r>
                    </a:p>
                    <a:p>
                      <a:pPr marL="0" lvl="0" indent="0" algn="just">
                        <a:buFont typeface="Wingdings" panose="05000000000000000000" pitchFamily="2" charset="2"/>
                        <a:buNone/>
                      </a:pPr>
                      <a:r>
                        <a:rPr lang="tr-TR" sz="1500" dirty="0" smtClean="0">
                          <a:solidFill>
                            <a:srgbClr val="595959"/>
                          </a:solidFill>
                          <a:latin typeface="HelveticaNeueLT Std"/>
                          <a:cs typeface="HelveticaNeueLT Std"/>
                        </a:rPr>
                        <a:t>- 2019-2023 Dönemi Stratejik Planında “Araştırma Üniversitesi” vurgusu öne çıkarılarak bu doğrultuda 5 amaç, 19 hedef ve bu hedeflere yönelik performans göstergeleri, gösterge değerleri, göstergelerin hedefe etkisi, sorumlu ve işbirliği yapılacak birimleri, riskleri, stratejileri, maliyetleri, tespit ve ihtiyaçları içeren hedef kartları oluşturulmuştur.</a:t>
                      </a:r>
                    </a:p>
                    <a:p>
                      <a:pPr marL="0" lvl="0" indent="0" algn="just">
                        <a:buFont typeface="Wingdings" panose="05000000000000000000" pitchFamily="2" charset="2"/>
                        <a:buNone/>
                      </a:pPr>
                      <a:r>
                        <a:rPr lang="tr-TR" sz="1500" dirty="0" smtClean="0">
                          <a:solidFill>
                            <a:srgbClr val="595959"/>
                          </a:solidFill>
                          <a:latin typeface="HelveticaNeueLT Std"/>
                          <a:cs typeface="HelveticaNeueLT Std"/>
                        </a:rPr>
                        <a:t>- </a:t>
                      </a:r>
                      <a:r>
                        <a:rPr lang="tr-TR" sz="1500" kern="1200" dirty="0" smtClean="0">
                          <a:solidFill>
                            <a:srgbClr val="595959"/>
                          </a:solidFill>
                          <a:latin typeface="HelveticaNeueLT Std"/>
                          <a:ea typeface="+mn-ea"/>
                          <a:cs typeface="HelveticaNeueLT Std"/>
                        </a:rPr>
                        <a:t>Stratejik Plan hedeflerinin gerçekleşme düzeylerini içeren 6 aylık İzleme ve Değerlendirme Raporlarının hem </a:t>
                      </a:r>
                      <a:r>
                        <a:rPr lang="tr-TR" sz="1500" dirty="0" smtClean="0">
                          <a:solidFill>
                            <a:srgbClr val="595959"/>
                          </a:solidFill>
                          <a:latin typeface="HelveticaNeueLT Std"/>
                          <a:cs typeface="HelveticaNeueLT Std"/>
                        </a:rPr>
                        <a:t>Strateji Geliştirme Kurulu hem de Kalite Komisyonu tarafından değerlendirmesi yapılarak kalite çalışmaları ile entegrasyonu sağlanmaktadır.</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0096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677893"/>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KALİTE GÜVENCE SİSTEMİ - 4</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endParaRPr lang="tr-TR" dirty="0" smtClean="0"/>
          </a:p>
        </p:txBody>
      </p:sp>
      <p:graphicFrame>
        <p:nvGraphicFramePr>
          <p:cNvPr id="5" name="Tablo 4"/>
          <p:cNvGraphicFramePr>
            <a:graphicFrameLocks noGrp="1"/>
          </p:cNvGraphicFramePr>
          <p:nvPr>
            <p:extLst>
              <p:ext uri="{D42A27DB-BD31-4B8C-83A1-F6EECF244321}">
                <p14:modId xmlns:p14="http://schemas.microsoft.com/office/powerpoint/2010/main" val="3869187919"/>
              </p:ext>
            </p:extLst>
          </p:nvPr>
        </p:nvGraphicFramePr>
        <p:xfrm>
          <a:off x="243191" y="2595715"/>
          <a:ext cx="9474740" cy="5120640"/>
        </p:xfrm>
        <a:graphic>
          <a:graphicData uri="http://schemas.openxmlformats.org/drawingml/2006/table">
            <a:tbl>
              <a:tblPr firstRow="1" bandRow="1">
                <a:tableStyleId>{5C22544A-7EE6-4342-B048-85BDC9FD1C3A}</a:tableStyleId>
              </a:tblPr>
              <a:tblGrid>
                <a:gridCol w="4737370">
                  <a:extLst>
                    <a:ext uri="{9D8B030D-6E8A-4147-A177-3AD203B41FA5}">
                      <a16:colId xmlns:a16="http://schemas.microsoft.com/office/drawing/2014/main" val="20000"/>
                    </a:ext>
                  </a:extLst>
                </a:gridCol>
                <a:gridCol w="4737370">
                  <a:extLst>
                    <a:ext uri="{9D8B030D-6E8A-4147-A177-3AD203B41FA5}">
                      <a16:colId xmlns:a16="http://schemas.microsoft.com/office/drawing/2014/main" val="20001"/>
                    </a:ext>
                  </a:extLst>
                </a:gridCol>
              </a:tblGrid>
              <a:tr h="322312">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4307267">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800" noProof="0" dirty="0" smtClean="0">
                          <a:solidFill>
                            <a:srgbClr val="595959"/>
                          </a:solidFill>
                          <a:latin typeface="HelveticaNeueLT Std"/>
                          <a:cs typeface="HelveticaNeueLT Std"/>
                        </a:rPr>
                        <a:t>Kalite Güvence sisteminde yer alan ölçme, izleme ve değerlendirme çalışmalarından elde edilen geribildirimlerin sürecin iyileştirilmesi için kullanılması ve tüm çevrimlerin kapatılması.</a:t>
                      </a:r>
                      <a:endParaRPr lang="tr-TR" sz="1800" kern="1200" noProof="0" dirty="0" smtClean="0">
                        <a:solidFill>
                          <a:schemeClr val="tx1">
                            <a:lumMod val="65000"/>
                            <a:lumOff val="35000"/>
                          </a:schemeClr>
                        </a:solidFill>
                        <a:latin typeface="HelveticaNeueLT Std Hvy Cn"/>
                        <a:ea typeface="+mj-ea"/>
                        <a:cs typeface="HelveticaNeueLT Std Hvy Cn"/>
                      </a:endParaRPr>
                    </a:p>
                  </a:txBody>
                  <a:tcPr/>
                </a:tc>
                <a:tc>
                  <a:txBody>
                    <a:bodyPr/>
                    <a:lstStyle/>
                    <a:p>
                      <a:pPr marL="0" lvl="0" indent="0" algn="just">
                        <a:buFont typeface="Wingdings" panose="05000000000000000000" pitchFamily="2" charset="2"/>
                        <a:buNone/>
                      </a:pPr>
                      <a:r>
                        <a:rPr lang="tr-TR" sz="1400" dirty="0" smtClean="0">
                          <a:solidFill>
                            <a:srgbClr val="595959"/>
                          </a:solidFill>
                          <a:latin typeface="HelveticaNeueLT Std"/>
                          <a:cs typeface="HelveticaNeueLT Std"/>
                        </a:rPr>
                        <a:t>- Kurum geneline yönelik izleme-değerlendirme ve performans göstergelerine ilişkin verileri toplamak, bu verileri bilimsel ve objektif bir biçimde değerlendirmek, verilerin karşılaştırmalı grafiksel gösterimlerle raporlanmasını sağlamak ve Üniversite internet sayfasından paydaşlarla paylaşmak üzere Eğitim-Öğretim ve Dış İlişkiler Kurum Koordinatörlüğü bünyesinde Ölçme-Değerlendirme Birimi oluşturulmuştur.</a:t>
                      </a:r>
                    </a:p>
                    <a:p>
                      <a:pPr marL="0" lvl="0" indent="0" algn="just">
                        <a:buFont typeface="Wingdings" panose="05000000000000000000" pitchFamily="2" charset="2"/>
                        <a:buNone/>
                      </a:pPr>
                      <a:r>
                        <a:rPr lang="tr-TR" sz="1400" dirty="0" smtClean="0">
                          <a:solidFill>
                            <a:srgbClr val="595959"/>
                          </a:solidFill>
                          <a:latin typeface="HelveticaNeueLT Std"/>
                          <a:cs typeface="HelveticaNeueLT Std"/>
                        </a:rPr>
                        <a:t>- Ölçme ve değerlendirme alanlarında uzman iki üye Kalite Komisyonunda görevlendirilmiştir. </a:t>
                      </a:r>
                    </a:p>
                    <a:p>
                      <a:pPr marL="0" lvl="0" indent="0" algn="just">
                        <a:buFont typeface="Wingdings" panose="05000000000000000000" pitchFamily="2" charset="2"/>
                        <a:buNone/>
                      </a:pPr>
                      <a:r>
                        <a:rPr lang="tr-TR" sz="1400" dirty="0" smtClean="0">
                          <a:solidFill>
                            <a:srgbClr val="595959"/>
                          </a:solidFill>
                          <a:latin typeface="HelveticaNeueLT Std"/>
                          <a:cs typeface="HelveticaNeueLT Std"/>
                        </a:rPr>
                        <a:t>- Kalite uygulamalarından elde edilen bulgular izlenmiş üyeler tarafından bu amaca yönelik değerlendirilmek üzere birimlerce Komisyona iletilen Birim İç Değerlendirme Raporları şekil ve esas açısından incelenerek birimlere geri bildirimlerde bulunulmuştur.</a:t>
                      </a:r>
                    </a:p>
                    <a:p>
                      <a:pPr marL="0" lvl="0" indent="0" algn="just">
                        <a:buFont typeface="Wingdings" panose="05000000000000000000" pitchFamily="2" charset="2"/>
                        <a:buNone/>
                      </a:pPr>
                      <a:r>
                        <a:rPr lang="tr-TR" sz="1400" dirty="0" smtClean="0">
                          <a:solidFill>
                            <a:srgbClr val="595959"/>
                          </a:solidFill>
                          <a:latin typeface="HelveticaNeueLT Std"/>
                          <a:cs typeface="HelveticaNeueLT Std"/>
                        </a:rPr>
                        <a:t>- Kalite Komisyonu görev dağılımı, çalışma grupları görev tanımları ve süreç takvimi, Kalite Komisyonu tarafından karara bağlanmaktadır. Üniversitemiz genelindeki iç kalite güvence mekanizması için Planlama, Uygulama, Kontrol Etme ve Önlem Alma (PUKÖ) döngüsü tanımlanmış, bütün kurul ve komisyonlar da kendi süreç takvimlerini bu doğrultuda oluşturmaktadırlar.</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9848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677893"/>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KALİTE GÜVENCE SİSTEMİ - 5</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endParaRPr lang="tr-TR" dirty="0" smtClean="0"/>
          </a:p>
        </p:txBody>
      </p:sp>
      <p:graphicFrame>
        <p:nvGraphicFramePr>
          <p:cNvPr id="5" name="Tablo 4"/>
          <p:cNvGraphicFramePr>
            <a:graphicFrameLocks noGrp="1"/>
          </p:cNvGraphicFramePr>
          <p:nvPr>
            <p:extLst>
              <p:ext uri="{D42A27DB-BD31-4B8C-83A1-F6EECF244321}">
                <p14:modId xmlns:p14="http://schemas.microsoft.com/office/powerpoint/2010/main" val="4290084139"/>
              </p:ext>
            </p:extLst>
          </p:nvPr>
        </p:nvGraphicFramePr>
        <p:xfrm>
          <a:off x="243191" y="2595715"/>
          <a:ext cx="9474740" cy="5059680"/>
        </p:xfrm>
        <a:graphic>
          <a:graphicData uri="http://schemas.openxmlformats.org/drawingml/2006/table">
            <a:tbl>
              <a:tblPr firstRow="1" bandRow="1">
                <a:tableStyleId>{5C22544A-7EE6-4342-B048-85BDC9FD1C3A}</a:tableStyleId>
              </a:tblPr>
              <a:tblGrid>
                <a:gridCol w="4737370">
                  <a:extLst>
                    <a:ext uri="{9D8B030D-6E8A-4147-A177-3AD203B41FA5}">
                      <a16:colId xmlns:a16="http://schemas.microsoft.com/office/drawing/2014/main" val="20000"/>
                    </a:ext>
                  </a:extLst>
                </a:gridCol>
                <a:gridCol w="4737370">
                  <a:extLst>
                    <a:ext uri="{9D8B030D-6E8A-4147-A177-3AD203B41FA5}">
                      <a16:colId xmlns:a16="http://schemas.microsoft.com/office/drawing/2014/main" val="20001"/>
                    </a:ext>
                  </a:extLst>
                </a:gridCol>
              </a:tblGrid>
              <a:tr h="322312">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4307267">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800" noProof="0" dirty="0" smtClean="0">
                          <a:solidFill>
                            <a:srgbClr val="595959"/>
                          </a:solidFill>
                          <a:latin typeface="HelveticaNeueLT Std"/>
                          <a:cs typeface="HelveticaNeueLT Std"/>
                        </a:rPr>
                        <a:t>Uluslararasılaşma konusuna verdiği öneme paralel olarak, beklentilerin ne olduğu, mevcut uluslararası paydaşlarla ilişkilerin nasıl geliştirileceği, yeni ortaklık arayışında izlenecek yol haritası gibi konuların açıklığa kavuşturulması ve ilgili paydaşlar ile paylaşılması.</a:t>
                      </a:r>
                      <a:endParaRPr lang="tr-TR" sz="1800" kern="1200" noProof="0" dirty="0" smtClean="0">
                        <a:solidFill>
                          <a:schemeClr val="tx1">
                            <a:lumMod val="65000"/>
                            <a:lumOff val="35000"/>
                          </a:schemeClr>
                        </a:solidFill>
                        <a:latin typeface="HelveticaNeueLT Std Hvy Cn"/>
                        <a:ea typeface="+mj-ea"/>
                        <a:cs typeface="HelveticaNeueLT Std Hvy Cn"/>
                      </a:endParaRPr>
                    </a:p>
                  </a:txBody>
                  <a:tcPr/>
                </a:tc>
                <a:tc>
                  <a:txBody>
                    <a:bodyPr/>
                    <a:lstStyle/>
                    <a:p>
                      <a:pPr marL="0" lvl="0" indent="0" algn="just">
                        <a:buFont typeface="Wingdings" panose="05000000000000000000" pitchFamily="2" charset="2"/>
                        <a:buNone/>
                      </a:pPr>
                      <a:r>
                        <a:rPr lang="tr-TR" sz="1600" dirty="0" smtClean="0">
                          <a:solidFill>
                            <a:srgbClr val="595959"/>
                          </a:solidFill>
                          <a:latin typeface="HelveticaNeueLT Std"/>
                          <a:cs typeface="HelveticaNeueLT Std"/>
                        </a:rPr>
                        <a:t>- </a:t>
                      </a:r>
                      <a:r>
                        <a:rPr lang="tr-TR" sz="1600" dirty="0" err="1" smtClean="0">
                          <a:solidFill>
                            <a:srgbClr val="595959"/>
                          </a:solidFill>
                          <a:latin typeface="HelveticaNeueLT Std"/>
                          <a:cs typeface="HelveticaNeueLT Std"/>
                        </a:rPr>
                        <a:t>Uluslararasılaşma</a:t>
                      </a:r>
                      <a:r>
                        <a:rPr lang="tr-TR" sz="1600" dirty="0" smtClean="0">
                          <a:solidFill>
                            <a:srgbClr val="595959"/>
                          </a:solidFill>
                          <a:latin typeface="HelveticaNeueLT Std"/>
                          <a:cs typeface="HelveticaNeueLT Std"/>
                        </a:rPr>
                        <a:t> faaliyetleri kapsamında kaynakların yönetilmesi, ölçme ve izleme yoluyla sürekli iyileştirme sisteminin yapılandırılması ve </a:t>
                      </a:r>
                      <a:r>
                        <a:rPr lang="tr-TR" sz="1600" dirty="0" err="1" smtClean="0">
                          <a:solidFill>
                            <a:srgbClr val="595959"/>
                          </a:solidFill>
                          <a:latin typeface="HelveticaNeueLT Std"/>
                          <a:cs typeface="HelveticaNeueLT Std"/>
                        </a:rPr>
                        <a:t>uluslararasılaşma</a:t>
                      </a:r>
                      <a:r>
                        <a:rPr lang="tr-TR" sz="1600" dirty="0" smtClean="0">
                          <a:solidFill>
                            <a:srgbClr val="595959"/>
                          </a:solidFill>
                          <a:latin typeface="HelveticaNeueLT Std"/>
                          <a:cs typeface="HelveticaNeueLT Std"/>
                        </a:rPr>
                        <a:t> süreçlerini yazılı olarak düzenlemeye yönelik Senatonun 27.02.2020 tarihli toplantısında «Gazi Üniversitesi </a:t>
                      </a:r>
                      <a:r>
                        <a:rPr lang="tr-TR" sz="1600" dirty="0" err="1" smtClean="0">
                          <a:solidFill>
                            <a:srgbClr val="595959"/>
                          </a:solidFill>
                          <a:latin typeface="HelveticaNeueLT Std"/>
                          <a:cs typeface="HelveticaNeueLT Std"/>
                        </a:rPr>
                        <a:t>Uluslararasılaşma</a:t>
                      </a:r>
                      <a:r>
                        <a:rPr lang="tr-TR" sz="1600" dirty="0" smtClean="0">
                          <a:solidFill>
                            <a:srgbClr val="595959"/>
                          </a:solidFill>
                          <a:latin typeface="HelveticaNeueLT Std"/>
                          <a:cs typeface="HelveticaNeueLT Std"/>
                        </a:rPr>
                        <a:t> Politikası» kabul edilerek kamuoyu ile paylaşılmıştır.</a:t>
                      </a:r>
                    </a:p>
                    <a:p>
                      <a:pPr marL="0" lvl="0" indent="0" algn="just">
                        <a:buFont typeface="Wingdings" panose="05000000000000000000" pitchFamily="2" charset="2"/>
                        <a:buNone/>
                      </a:pPr>
                      <a:r>
                        <a:rPr lang="tr-TR" sz="1600" dirty="0" smtClean="0">
                          <a:solidFill>
                            <a:srgbClr val="595959"/>
                          </a:solidFill>
                          <a:latin typeface="HelveticaNeueLT Std"/>
                          <a:cs typeface="HelveticaNeueLT Std"/>
                        </a:rPr>
                        <a:t>- Üniversitemizde üretilen tüm yayınların kurumsal arşivde toplanmasını ve bu kurumsal arşivin ulusal ve uluslararası açık erişim platformlarında taranabilir hale gelmesini sağlamak amacıyla “Gazi Üniversitesi Açık Erişim ile Kurumsal Arşiv Politikası ve Uygulaması Esasları” yayınlanmıştır.</a:t>
                      </a:r>
                    </a:p>
                    <a:p>
                      <a:pPr marL="0" lvl="0" indent="0" algn="just">
                        <a:buFont typeface="Wingdings" panose="05000000000000000000" pitchFamily="2" charset="2"/>
                        <a:buNone/>
                      </a:pPr>
                      <a:r>
                        <a:rPr lang="tr-TR" sz="1600" dirty="0" smtClean="0">
                          <a:solidFill>
                            <a:srgbClr val="595959"/>
                          </a:solidFill>
                          <a:latin typeface="HelveticaNeueLT Std"/>
                          <a:cs typeface="HelveticaNeueLT Std"/>
                        </a:rPr>
                        <a:t>- Üniversitemizin </a:t>
                      </a:r>
                      <a:r>
                        <a:rPr lang="tr-TR" sz="1600" dirty="0" err="1" smtClean="0">
                          <a:solidFill>
                            <a:srgbClr val="595959"/>
                          </a:solidFill>
                          <a:latin typeface="HelveticaNeueLT Std"/>
                          <a:cs typeface="HelveticaNeueLT Std"/>
                        </a:rPr>
                        <a:t>uluslararasılaşma</a:t>
                      </a:r>
                      <a:r>
                        <a:rPr lang="tr-TR" sz="1600" dirty="0" smtClean="0">
                          <a:solidFill>
                            <a:srgbClr val="595959"/>
                          </a:solidFill>
                          <a:latin typeface="HelveticaNeueLT Std"/>
                          <a:cs typeface="HelveticaNeueLT Std"/>
                        </a:rPr>
                        <a:t> hedefi doğrultusunda Eğitim-Öğretim ve Dış İlişkiler Kurum Koordinatörlüğüne bağlı Yabancı Uyruklu Birimi kurulmuştur.</a:t>
                      </a:r>
                    </a:p>
                    <a:p>
                      <a:pPr marL="285750" lvl="0" indent="-285750" algn="just">
                        <a:buFont typeface="Wingdings" panose="05000000000000000000" pitchFamily="2" charset="2"/>
                        <a:buChar char="ü"/>
                      </a:pPr>
                      <a:endParaRPr lang="tr-TR" sz="1600" dirty="0" smtClean="0">
                        <a:solidFill>
                          <a:srgbClr val="595959"/>
                        </a:solidFill>
                        <a:latin typeface="HelveticaNeueLT Std"/>
                        <a:cs typeface="HelveticaNeueLT Std"/>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0207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141" y="1677893"/>
            <a:ext cx="8912543" cy="1290902"/>
          </a:xfrm>
          <a:prstGeom prst="rect">
            <a:avLst/>
          </a:prstGeom>
        </p:spPr>
        <p:txBody>
          <a:bodyPr/>
          <a:lstStyle/>
          <a:p>
            <a:r>
              <a:rPr lang="tr-TR" sz="4400" dirty="0" smtClean="0">
                <a:solidFill>
                  <a:schemeClr val="tx1">
                    <a:lumMod val="65000"/>
                    <a:lumOff val="35000"/>
                  </a:schemeClr>
                </a:solidFill>
                <a:latin typeface="HelveticaNeueLT Std Hvy Cn"/>
                <a:cs typeface="HelveticaNeueLT Std Hvy Cn"/>
              </a:rPr>
              <a:t>KALİTE GÜVENCE SİSTEMİ - 6</a:t>
            </a:r>
            <a:endParaRPr lang="en-US" sz="4400" dirty="0">
              <a:solidFill>
                <a:schemeClr val="tx1">
                  <a:lumMod val="65000"/>
                  <a:lumOff val="35000"/>
                </a:schemeClr>
              </a:solidFill>
              <a:latin typeface="HelveticaNeueLT Std Hvy Cn"/>
              <a:cs typeface="HelveticaNeueLT Std Hvy Cn"/>
            </a:endParaRPr>
          </a:p>
        </p:txBody>
      </p:sp>
      <p:sp>
        <p:nvSpPr>
          <p:cNvPr id="3" name="Content Placeholder 2"/>
          <p:cNvSpPr>
            <a:spLocks noGrp="1"/>
          </p:cNvSpPr>
          <p:nvPr>
            <p:ph idx="1"/>
          </p:nvPr>
        </p:nvSpPr>
        <p:spPr>
          <a:xfrm>
            <a:off x="495141" y="3343310"/>
            <a:ext cx="8912543" cy="3575568"/>
          </a:xfrm>
        </p:spPr>
        <p:txBody>
          <a:bodyPr>
            <a:normAutofit/>
          </a:bodyPr>
          <a:lstStyle/>
          <a:p>
            <a:pPr marL="0" indent="0">
              <a:buNone/>
            </a:pPr>
            <a:endParaRPr lang="tr-TR" dirty="0" smtClean="0"/>
          </a:p>
        </p:txBody>
      </p:sp>
      <p:graphicFrame>
        <p:nvGraphicFramePr>
          <p:cNvPr id="5" name="Tablo 4"/>
          <p:cNvGraphicFramePr>
            <a:graphicFrameLocks noGrp="1"/>
          </p:cNvGraphicFramePr>
          <p:nvPr>
            <p:extLst>
              <p:ext uri="{D42A27DB-BD31-4B8C-83A1-F6EECF244321}">
                <p14:modId xmlns:p14="http://schemas.microsoft.com/office/powerpoint/2010/main" val="2431069037"/>
              </p:ext>
            </p:extLst>
          </p:nvPr>
        </p:nvGraphicFramePr>
        <p:xfrm>
          <a:off x="214042" y="2469255"/>
          <a:ext cx="9474740" cy="4815840"/>
        </p:xfrm>
        <a:graphic>
          <a:graphicData uri="http://schemas.openxmlformats.org/drawingml/2006/table">
            <a:tbl>
              <a:tblPr firstRow="1" bandRow="1">
                <a:tableStyleId>{5C22544A-7EE6-4342-B048-85BDC9FD1C3A}</a:tableStyleId>
              </a:tblPr>
              <a:tblGrid>
                <a:gridCol w="4737370">
                  <a:extLst>
                    <a:ext uri="{9D8B030D-6E8A-4147-A177-3AD203B41FA5}">
                      <a16:colId xmlns:a16="http://schemas.microsoft.com/office/drawing/2014/main" val="20000"/>
                    </a:ext>
                  </a:extLst>
                </a:gridCol>
                <a:gridCol w="4737370">
                  <a:extLst>
                    <a:ext uri="{9D8B030D-6E8A-4147-A177-3AD203B41FA5}">
                      <a16:colId xmlns:a16="http://schemas.microsoft.com/office/drawing/2014/main" val="20001"/>
                    </a:ext>
                  </a:extLst>
                </a:gridCol>
              </a:tblGrid>
              <a:tr h="322312">
                <a:tc>
                  <a:txBody>
                    <a:bodyPr/>
                    <a:lstStyle/>
                    <a:p>
                      <a:r>
                        <a:rPr lang="tr-TR" sz="1600" dirty="0" smtClean="0">
                          <a:latin typeface="HelveticaNeueLT Std"/>
                        </a:rPr>
                        <a:t>Kurumsal Geri Bildirim Raporu</a:t>
                      </a:r>
                      <a:r>
                        <a:rPr lang="tr-TR" sz="1600" baseline="0" dirty="0" smtClean="0">
                          <a:latin typeface="HelveticaNeueLT Std"/>
                        </a:rPr>
                        <a:t> Tespitleri</a:t>
                      </a:r>
                      <a:endParaRPr lang="tr-TR" sz="1600" dirty="0">
                        <a:latin typeface="HelveticaNeueLT Std"/>
                      </a:endParaRPr>
                    </a:p>
                  </a:txBody>
                  <a:tcPr/>
                </a:tc>
                <a:tc>
                  <a:txBody>
                    <a:bodyPr/>
                    <a:lstStyle/>
                    <a:p>
                      <a:r>
                        <a:rPr lang="tr-TR" sz="1600" dirty="0" smtClean="0">
                          <a:latin typeface="HelveticaNeueLT Std"/>
                        </a:rPr>
                        <a:t>Yapılan Çalışmalar</a:t>
                      </a:r>
                      <a:endParaRPr lang="tr-TR" sz="1600" dirty="0">
                        <a:latin typeface="HelveticaNeueLT Std"/>
                      </a:endParaRPr>
                    </a:p>
                  </a:txBody>
                  <a:tcPr/>
                </a:tc>
                <a:extLst>
                  <a:ext uri="{0D108BD9-81ED-4DB2-BD59-A6C34878D82A}">
                    <a16:rowId xmlns:a16="http://schemas.microsoft.com/office/drawing/2014/main" val="10000"/>
                  </a:ext>
                </a:extLst>
              </a:tr>
              <a:tr h="4307267">
                <a:tc>
                  <a:txBody>
                    <a:bodyPr/>
                    <a:lstStyle/>
                    <a:p>
                      <a:pPr marL="0" marR="0" lvl="0" indent="0" algn="just" defTabSz="504200" rtl="0" eaLnBrk="1" fontAlgn="auto" latinLnBrk="0" hangingPunct="1">
                        <a:lnSpc>
                          <a:spcPct val="100000"/>
                        </a:lnSpc>
                        <a:spcBef>
                          <a:spcPts val="0"/>
                        </a:spcBef>
                        <a:spcAft>
                          <a:spcPts val="0"/>
                        </a:spcAft>
                        <a:buClrTx/>
                        <a:buSzTx/>
                        <a:buFontTx/>
                        <a:buNone/>
                        <a:tabLst/>
                        <a:defRPr/>
                      </a:pPr>
                      <a:r>
                        <a:rPr lang="tr-TR" sz="1800" noProof="0" dirty="0" smtClean="0">
                          <a:solidFill>
                            <a:srgbClr val="595959"/>
                          </a:solidFill>
                          <a:latin typeface="HelveticaNeueLT Std"/>
                          <a:cs typeface="HelveticaNeueLT Std"/>
                        </a:rPr>
                        <a:t>Kurum hafıza ve kurum kültürünün devamlılığını sağlamaya yönelik adımlar atılması.</a:t>
                      </a:r>
                      <a:endParaRPr lang="tr-TR" sz="1800" kern="1200" noProof="0" dirty="0" smtClean="0">
                        <a:solidFill>
                          <a:schemeClr val="tx1">
                            <a:lumMod val="65000"/>
                            <a:lumOff val="35000"/>
                          </a:schemeClr>
                        </a:solidFill>
                        <a:latin typeface="HelveticaNeueLT Std Hvy Cn"/>
                        <a:ea typeface="+mj-ea"/>
                        <a:cs typeface="HelveticaNeueLT Std Hvy Cn"/>
                      </a:endParaRPr>
                    </a:p>
                  </a:txBody>
                  <a:tcPr/>
                </a:tc>
                <a:tc>
                  <a:txBody>
                    <a:bodyPr/>
                    <a:lstStyle/>
                    <a:p>
                      <a:pPr marL="0" lvl="0" indent="0" algn="just">
                        <a:buFont typeface="Wingdings" panose="05000000000000000000" pitchFamily="2" charset="2"/>
                        <a:buNone/>
                      </a:pPr>
                      <a:r>
                        <a:rPr lang="tr-TR" sz="1600" dirty="0" smtClean="0">
                          <a:solidFill>
                            <a:srgbClr val="595959"/>
                          </a:solidFill>
                          <a:latin typeface="HelveticaNeueLT Std"/>
                          <a:cs typeface="HelveticaNeueLT Std"/>
                        </a:rPr>
                        <a:t>- Mezunlarımızı izlemek üzere birim bazında oluşturulan mezun derneklerinin yanında kurumsal düzeyde tüm mezunlarımızın izlenmesi amacıyla oluşturulan Mezun Bilgi Sistemi 2019 yılında hayata geçirilmiştir. </a:t>
                      </a:r>
                      <a:r>
                        <a:rPr lang="tr-TR" sz="1600" kern="1200" dirty="0" smtClean="0">
                          <a:solidFill>
                            <a:srgbClr val="595959"/>
                          </a:solidFill>
                          <a:latin typeface="HelveticaNeueLT Std"/>
                          <a:ea typeface="+mn-ea"/>
                          <a:cs typeface="HelveticaNeueLT Std"/>
                        </a:rPr>
                        <a:t>Mezunlarımızın kendilerine özel kullanıcı adı ve şifre ile giriş yapabilecekleri elektronik sistemle mezuniyet sonrası bölümleri ile iletişim halinde olmaları sağlanmıştır.</a:t>
                      </a:r>
                    </a:p>
                    <a:p>
                      <a:pPr algn="just"/>
                      <a:r>
                        <a:rPr lang="tr-TR" sz="1600" kern="1200" dirty="0" smtClean="0">
                          <a:solidFill>
                            <a:srgbClr val="595959"/>
                          </a:solidFill>
                          <a:latin typeface="HelveticaNeueLT Std"/>
                          <a:ea typeface="+mn-ea"/>
                          <a:cs typeface="HelveticaNeueLT Std"/>
                        </a:rPr>
                        <a:t>- Üniversitemizin 2019-2023 Dönemi Stratejik Planında yer alan “Ulusal ve uluslararası normlar çerçevesinde kurumsallaşmayı güçlendirmek.” stratejik amacı altında mezun/öğrencilerin kurumsal aidiyet duygusunu güçlendirmeye, kurumsallaşma için kullanılacak bütçenin artırılmasına, kurumsallaşmaya yönelik hizmet içi eğitim ve etkinlik sayısının artırılmasına ve kalite güvence süreçlerinin güçlendirilmesine yönelik hedefler yer almaktadır.</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4823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TotalTime>
  <Words>4707</Words>
  <Application>Microsoft Office PowerPoint</Application>
  <PresentationFormat>Özel</PresentationFormat>
  <Paragraphs>287</Paragraphs>
  <Slides>52</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52</vt:i4>
      </vt:variant>
    </vt:vector>
  </HeadingPairs>
  <TitlesOfParts>
    <vt:vector size="59" baseType="lpstr">
      <vt:lpstr>Arial</vt:lpstr>
      <vt:lpstr>Calibri</vt:lpstr>
      <vt:lpstr>HelveticaNeueLT Std</vt:lpstr>
      <vt:lpstr>HelveticaNeueLT Std Blk</vt:lpstr>
      <vt:lpstr>HelveticaNeueLT Std Hvy Cn</vt:lpstr>
      <vt:lpstr>Wingdings</vt:lpstr>
      <vt:lpstr>Office Theme</vt:lpstr>
      <vt:lpstr>GAZİ ÜNİVERSİTESİ  KURUMSAL GERİ BİLDİRİM RAPORU İYİLEŞTİRME ÇALIŞMALARI</vt:lpstr>
      <vt:lpstr>HOŞGELDİNİZ</vt:lpstr>
      <vt:lpstr>G.Ü. Dış Değerlendirme Süreci</vt:lpstr>
      <vt:lpstr>KALİTE GÜVENCE SİSTEMİ - 1</vt:lpstr>
      <vt:lpstr>KALİTE GÜVENCE SİSTEMİ - 2</vt:lpstr>
      <vt:lpstr>KALİTE GÜVENCE SİSTEMİ - 3</vt:lpstr>
      <vt:lpstr>KALİTE GÜVENCE SİSTEMİ - 4</vt:lpstr>
      <vt:lpstr>KALİTE GÜVENCE SİSTEMİ - 5</vt:lpstr>
      <vt:lpstr>KALİTE GÜVENCE SİSTEMİ - 6</vt:lpstr>
      <vt:lpstr>KALİTE GÜVENCE SİSTEMİ - 7</vt:lpstr>
      <vt:lpstr>KALİTE GÜVENCE SİSTEMİ - 8</vt:lpstr>
      <vt:lpstr>EĞİTİM – ÖĞRETİM - 1</vt:lpstr>
      <vt:lpstr>EĞİTİM – ÖĞRETİM - 2</vt:lpstr>
      <vt:lpstr>EĞİTİM – ÖĞRETİM - 3</vt:lpstr>
      <vt:lpstr>EĞİTİM – ÖĞRETİM - 4</vt:lpstr>
      <vt:lpstr>EĞİTİM – ÖĞRETİM - 5</vt:lpstr>
      <vt:lpstr>EĞİTİM – ÖĞRETİM - 6</vt:lpstr>
      <vt:lpstr>EĞİTİM – ÖĞRETİM - 7</vt:lpstr>
      <vt:lpstr>EĞİTİM – ÖĞRETİM - 8</vt:lpstr>
      <vt:lpstr>EĞİTİM – ÖĞRETİM - 9</vt:lpstr>
      <vt:lpstr>EĞİTİM – ÖĞRETİM - 10</vt:lpstr>
      <vt:lpstr>EĞİTİM – ÖĞRETİM - 11</vt:lpstr>
      <vt:lpstr>EĞİTİM – ÖĞRETİM - 12</vt:lpstr>
      <vt:lpstr>EĞİTİM – ÖĞRETİM - 13</vt:lpstr>
      <vt:lpstr>EĞİTİM – ÖĞRETİM - 14</vt:lpstr>
      <vt:lpstr>EĞİTİM – ÖĞRETİM - 15</vt:lpstr>
      <vt:lpstr>EĞİTİM – ÖĞRETİM - 16</vt:lpstr>
      <vt:lpstr>ARAŞTIRMA – GELİŞTİRME - 1</vt:lpstr>
      <vt:lpstr>ARAŞTIRMA – GELİŞTİRME - 2</vt:lpstr>
      <vt:lpstr>ARAŞTIRMA – GELİŞTİRME - 3</vt:lpstr>
      <vt:lpstr>ARAŞTIRMA – GELİŞTİRME - 4</vt:lpstr>
      <vt:lpstr>ARAŞTIRMA – GELİŞTİRME - 5</vt:lpstr>
      <vt:lpstr>ARAŞTIRMA – GELİŞTİRME - 6</vt:lpstr>
      <vt:lpstr>ARAŞTIRMA – GELİŞTİRME - 7</vt:lpstr>
      <vt:lpstr>ARAŞTIRMA – GELİŞTİRME - 8</vt:lpstr>
      <vt:lpstr>ARAŞTIRMA – GELİŞTİRME - 9</vt:lpstr>
      <vt:lpstr>YÖNETİM SİSTEMİ - 1</vt:lpstr>
      <vt:lpstr>YÖNETİM SİSTEMİ - 2</vt:lpstr>
      <vt:lpstr>YÖNETİM SİSTEMİ - 3</vt:lpstr>
      <vt:lpstr>YÖNETİM SİSTEMİ - 4</vt:lpstr>
      <vt:lpstr>YÖNETİM SİSTEMİ - 5</vt:lpstr>
      <vt:lpstr>YÖNETİM SİSTEMİ - 6</vt:lpstr>
      <vt:lpstr>YÖNETİM SİSTEMİ - 7</vt:lpstr>
      <vt:lpstr>YÖNETİM SİSTEMİ - 8</vt:lpstr>
      <vt:lpstr>YÖNETİM SİSTEMİ - 9</vt:lpstr>
      <vt:lpstr>YÖNETİM SİSTEMİ - 10</vt:lpstr>
      <vt:lpstr>YÖNETİM SİSTEMİ - 11</vt:lpstr>
      <vt:lpstr>YÖNETİM SİSTEMİ - 12</vt:lpstr>
      <vt:lpstr>YÖNETİM SİSTEMİ - 13</vt:lpstr>
      <vt:lpstr>YÖNETİM SİSTEMİ - 14</vt:lpstr>
      <vt:lpstr>YÖNETİM SİSTEMİ - 15</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HOŞGELDİNİZ</dc:title>
  <dc:creator>Gürkan Akbaş</dc:creator>
  <cp:lastModifiedBy>Pc</cp:lastModifiedBy>
  <cp:revision>136</cp:revision>
  <dcterms:created xsi:type="dcterms:W3CDTF">2017-10-25T15:55:19Z</dcterms:created>
  <dcterms:modified xsi:type="dcterms:W3CDTF">2020-09-24T05:42:37Z</dcterms:modified>
</cp:coreProperties>
</file>