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56" r:id="rId1"/>
  </p:sldMasterIdLst>
  <p:notesMasterIdLst>
    <p:notesMasterId r:id="rId47"/>
  </p:notesMasterIdLst>
  <p:sldIdLst>
    <p:sldId id="349" r:id="rId2"/>
    <p:sldId id="279" r:id="rId3"/>
    <p:sldId id="259" r:id="rId4"/>
    <p:sldId id="378" r:id="rId5"/>
    <p:sldId id="261" r:id="rId6"/>
    <p:sldId id="262" r:id="rId7"/>
    <p:sldId id="263" r:id="rId8"/>
    <p:sldId id="281" r:id="rId9"/>
    <p:sldId id="282" r:id="rId10"/>
    <p:sldId id="326" r:id="rId11"/>
    <p:sldId id="321" r:id="rId12"/>
    <p:sldId id="393" r:id="rId13"/>
    <p:sldId id="267" r:id="rId14"/>
    <p:sldId id="381" r:id="rId15"/>
    <p:sldId id="382" r:id="rId16"/>
    <p:sldId id="361" r:id="rId17"/>
    <p:sldId id="377" r:id="rId18"/>
    <p:sldId id="383" r:id="rId19"/>
    <p:sldId id="384" r:id="rId20"/>
    <p:sldId id="385" r:id="rId21"/>
    <p:sldId id="352" r:id="rId22"/>
    <p:sldId id="350" r:id="rId23"/>
    <p:sldId id="386" r:id="rId24"/>
    <p:sldId id="388" r:id="rId25"/>
    <p:sldId id="389" r:id="rId26"/>
    <p:sldId id="287" r:id="rId27"/>
    <p:sldId id="288" r:id="rId28"/>
    <p:sldId id="351" r:id="rId29"/>
    <p:sldId id="266" r:id="rId30"/>
    <p:sldId id="369" r:id="rId31"/>
    <p:sldId id="355" r:id="rId32"/>
    <p:sldId id="363" r:id="rId33"/>
    <p:sldId id="280" r:id="rId34"/>
    <p:sldId id="356" r:id="rId35"/>
    <p:sldId id="370" r:id="rId36"/>
    <p:sldId id="372" r:id="rId37"/>
    <p:sldId id="269" r:id="rId38"/>
    <p:sldId id="390" r:id="rId39"/>
    <p:sldId id="395" r:id="rId40"/>
    <p:sldId id="396" r:id="rId41"/>
    <p:sldId id="371" r:id="rId42"/>
    <p:sldId id="375" r:id="rId43"/>
    <p:sldId id="373" r:id="rId44"/>
    <p:sldId id="376" r:id="rId45"/>
    <p:sldId id="346" r:id="rId4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93"/>
    <a:srgbClr val="FF00B6"/>
    <a:srgbClr val="FF09AE"/>
    <a:srgbClr val="FF49AB"/>
    <a:srgbClr val="FE4B96"/>
    <a:srgbClr val="FF008B"/>
    <a:srgbClr val="FF40FF"/>
    <a:srgbClr val="1C80C7"/>
    <a:srgbClr val="EEFC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983" autoAdjust="0"/>
    <p:restoredTop sz="78409"/>
  </p:normalViewPr>
  <p:slideViewPr>
    <p:cSldViewPr snapToGrid="0">
      <p:cViewPr varScale="1">
        <p:scale>
          <a:sx n="101" d="100"/>
          <a:sy n="101" d="100"/>
        </p:scale>
        <p:origin x="552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5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C735F3-B86F-41EA-84F4-3DB091A55A7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D77435-07FA-4619-BFC1-A88124DFB6CD}">
      <dgm:prSet/>
      <dgm:spPr/>
      <dgm:t>
        <a:bodyPr/>
        <a:lstStyle/>
        <a:p>
          <a:r>
            <a:rPr lang="tr-TR"/>
            <a:t>H.D.</a:t>
          </a:r>
          <a:endParaRPr lang="en-US"/>
        </a:p>
      </dgm:t>
    </dgm:pt>
    <dgm:pt modelId="{582010BE-DC9A-4E46-ADC9-D7EA85592D75}" type="parTrans" cxnId="{F63229B0-D7FE-4BFB-BEDC-DB0BF9734D22}">
      <dgm:prSet/>
      <dgm:spPr/>
      <dgm:t>
        <a:bodyPr/>
        <a:lstStyle/>
        <a:p>
          <a:endParaRPr lang="en-US"/>
        </a:p>
      </dgm:t>
    </dgm:pt>
    <dgm:pt modelId="{5C0FC641-4642-4949-85AC-4987CD2B39E8}" type="sibTrans" cxnId="{F63229B0-D7FE-4BFB-BEDC-DB0BF9734D22}">
      <dgm:prSet/>
      <dgm:spPr/>
      <dgm:t>
        <a:bodyPr/>
        <a:lstStyle/>
        <a:p>
          <a:endParaRPr lang="en-US"/>
        </a:p>
      </dgm:t>
    </dgm:pt>
    <dgm:pt modelId="{AF270EF1-45F2-4907-8104-E97126F8BE68}">
      <dgm:prSet/>
      <dgm:spPr/>
      <dgm:t>
        <a:bodyPr/>
        <a:lstStyle/>
        <a:p>
          <a:r>
            <a:rPr lang="tr-TR"/>
            <a:t>3 Yaş 5 ay, Erkek hasta </a:t>
          </a:r>
          <a:endParaRPr lang="en-US"/>
        </a:p>
      </dgm:t>
    </dgm:pt>
    <dgm:pt modelId="{598C989F-5553-4430-9571-7AA267259E5C}" type="parTrans" cxnId="{FEA399A2-2BCE-464E-876F-60AD521DB47A}">
      <dgm:prSet/>
      <dgm:spPr/>
      <dgm:t>
        <a:bodyPr/>
        <a:lstStyle/>
        <a:p>
          <a:endParaRPr lang="en-US"/>
        </a:p>
      </dgm:t>
    </dgm:pt>
    <dgm:pt modelId="{3A3089E6-0C00-4DBE-84F6-2FDF16BA68B8}" type="sibTrans" cxnId="{FEA399A2-2BCE-464E-876F-60AD521DB47A}">
      <dgm:prSet/>
      <dgm:spPr/>
      <dgm:t>
        <a:bodyPr/>
        <a:lstStyle/>
        <a:p>
          <a:endParaRPr lang="en-US"/>
        </a:p>
      </dgm:t>
    </dgm:pt>
    <dgm:pt modelId="{93FF5F62-E2B8-4031-A5DF-0263FA8B42CC}">
      <dgm:prSet/>
      <dgm:spPr/>
      <dgm:t>
        <a:bodyPr/>
        <a:lstStyle/>
        <a:p>
          <a:r>
            <a:rPr lang="en-US"/>
            <a:t>Tüm vücutta yaygın ödem ve idrarda azalma</a:t>
          </a:r>
        </a:p>
      </dgm:t>
    </dgm:pt>
    <dgm:pt modelId="{98D4117E-A22F-42D3-B8DF-06BCF02B20A8}" type="parTrans" cxnId="{35287EFD-0214-4055-BCC1-2218C2B2B041}">
      <dgm:prSet/>
      <dgm:spPr/>
      <dgm:t>
        <a:bodyPr/>
        <a:lstStyle/>
        <a:p>
          <a:endParaRPr lang="en-US"/>
        </a:p>
      </dgm:t>
    </dgm:pt>
    <dgm:pt modelId="{985AA896-1D10-48D9-A912-10B3501AC894}" type="sibTrans" cxnId="{35287EFD-0214-4055-BCC1-2218C2B2B041}">
      <dgm:prSet/>
      <dgm:spPr/>
      <dgm:t>
        <a:bodyPr/>
        <a:lstStyle/>
        <a:p>
          <a:endParaRPr lang="en-US"/>
        </a:p>
      </dgm:t>
    </dgm:pt>
    <dgm:pt modelId="{03BCDC47-0B66-48A4-BE90-AD1C8593F29C}">
      <dgm:prSet/>
      <dgm:spPr/>
      <dgm:t>
        <a:bodyPr/>
        <a:lstStyle/>
        <a:p>
          <a:r>
            <a:rPr lang="tr-TR"/>
            <a:t>Başvuru tarihi: 06/12/25</a:t>
          </a:r>
          <a:endParaRPr lang="en-US"/>
        </a:p>
      </dgm:t>
    </dgm:pt>
    <dgm:pt modelId="{415BC239-7D0B-42F8-B37A-5B1309164CF2}" type="parTrans" cxnId="{564573A1-3867-4D77-AE7C-E6AF9E3F55B6}">
      <dgm:prSet/>
      <dgm:spPr/>
      <dgm:t>
        <a:bodyPr/>
        <a:lstStyle/>
        <a:p>
          <a:endParaRPr lang="en-US"/>
        </a:p>
      </dgm:t>
    </dgm:pt>
    <dgm:pt modelId="{16B2074A-116C-4FC0-A721-00FA7D536606}" type="sibTrans" cxnId="{564573A1-3867-4D77-AE7C-E6AF9E3F55B6}">
      <dgm:prSet/>
      <dgm:spPr/>
      <dgm:t>
        <a:bodyPr/>
        <a:lstStyle/>
        <a:p>
          <a:endParaRPr lang="en-US"/>
        </a:p>
      </dgm:t>
    </dgm:pt>
    <dgm:pt modelId="{24E94863-805B-4033-BE6D-BB003CB06BC5}">
      <dgm:prSet/>
      <dgm:spPr/>
      <dgm:t>
        <a:bodyPr/>
        <a:lstStyle/>
        <a:p>
          <a:r>
            <a:rPr lang="en-US" dirty="0" err="1"/>
            <a:t>Batman’dan</a:t>
          </a:r>
          <a:r>
            <a:rPr lang="en-US" dirty="0"/>
            <a:t> </a:t>
          </a:r>
          <a:r>
            <a:rPr lang="en-US" dirty="0" err="1"/>
            <a:t>tarafımıza</a:t>
          </a:r>
          <a:r>
            <a:rPr lang="en-US" dirty="0"/>
            <a:t> </a:t>
          </a:r>
          <a:r>
            <a:rPr lang="tr-TR" dirty="0"/>
            <a:t>112 ile çocuk servisine sevk </a:t>
          </a:r>
          <a:endParaRPr lang="en-US" dirty="0"/>
        </a:p>
      </dgm:t>
    </dgm:pt>
    <dgm:pt modelId="{771A3930-7CBD-4136-8ADF-1155ED801B25}" type="parTrans" cxnId="{B4984939-CBF5-48AC-9786-5AA15CD9FB40}">
      <dgm:prSet/>
      <dgm:spPr/>
      <dgm:t>
        <a:bodyPr/>
        <a:lstStyle/>
        <a:p>
          <a:endParaRPr lang="en-US"/>
        </a:p>
      </dgm:t>
    </dgm:pt>
    <dgm:pt modelId="{DF9C0C5F-1B93-4658-A36A-DA0F29D33130}" type="sibTrans" cxnId="{B4984939-CBF5-48AC-9786-5AA15CD9FB40}">
      <dgm:prSet/>
      <dgm:spPr/>
      <dgm:t>
        <a:bodyPr/>
        <a:lstStyle/>
        <a:p>
          <a:endParaRPr lang="en-US"/>
        </a:p>
      </dgm:t>
    </dgm:pt>
    <dgm:pt modelId="{5CC9EFD4-4C74-8B4F-B09A-F2CA4DF0DDB0}" type="pres">
      <dgm:prSet presAssocID="{C9C735F3-B86F-41EA-84F4-3DB091A55A7A}" presName="linear" presStyleCnt="0">
        <dgm:presLayoutVars>
          <dgm:animLvl val="lvl"/>
          <dgm:resizeHandles val="exact"/>
        </dgm:presLayoutVars>
      </dgm:prSet>
      <dgm:spPr/>
    </dgm:pt>
    <dgm:pt modelId="{A33E51EE-978D-214E-952B-D04F53AC7D09}" type="pres">
      <dgm:prSet presAssocID="{54D77435-07FA-4619-BFC1-A88124DFB6CD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6BD196FC-1257-6947-AED2-CA8C131A88D4}" type="pres">
      <dgm:prSet presAssocID="{5C0FC641-4642-4949-85AC-4987CD2B39E8}" presName="spacer" presStyleCnt="0"/>
      <dgm:spPr/>
    </dgm:pt>
    <dgm:pt modelId="{E8F780CC-E0A8-6947-A3AE-A2132DD32A80}" type="pres">
      <dgm:prSet presAssocID="{AF270EF1-45F2-4907-8104-E97126F8BE68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A39C8D0C-6F2B-3C43-B36D-EB146D79D68C}" type="pres">
      <dgm:prSet presAssocID="{3A3089E6-0C00-4DBE-84F6-2FDF16BA68B8}" presName="spacer" presStyleCnt="0"/>
      <dgm:spPr/>
    </dgm:pt>
    <dgm:pt modelId="{149D42E9-449B-2D40-AB2E-DDADEBED6DF0}" type="pres">
      <dgm:prSet presAssocID="{93FF5F62-E2B8-4031-A5DF-0263FA8B42CC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0B000E19-AEDC-194E-9026-F13478D1DF2E}" type="pres">
      <dgm:prSet presAssocID="{985AA896-1D10-48D9-A912-10B3501AC894}" presName="spacer" presStyleCnt="0"/>
      <dgm:spPr/>
    </dgm:pt>
    <dgm:pt modelId="{D73B97DA-1F09-C74F-91C8-E3DA6A29D136}" type="pres">
      <dgm:prSet presAssocID="{03BCDC47-0B66-48A4-BE90-AD1C8593F29C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FDC0A2B8-BA54-0447-A967-6C26E56A5E5A}" type="pres">
      <dgm:prSet presAssocID="{16B2074A-116C-4FC0-A721-00FA7D536606}" presName="spacer" presStyleCnt="0"/>
      <dgm:spPr/>
    </dgm:pt>
    <dgm:pt modelId="{05044072-2D0D-EF49-A699-AFD7C35873A0}" type="pres">
      <dgm:prSet presAssocID="{24E94863-805B-4033-BE6D-BB003CB06BC5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EB593B10-D81E-AB4C-8947-D3141FF4C5CA}" type="presOf" srcId="{93FF5F62-E2B8-4031-A5DF-0263FA8B42CC}" destId="{149D42E9-449B-2D40-AB2E-DDADEBED6DF0}" srcOrd="0" destOrd="0" presId="urn:microsoft.com/office/officeart/2005/8/layout/vList2"/>
    <dgm:cxn modelId="{BCEBD61F-B5B6-E942-BF53-EA7BAB804375}" type="presOf" srcId="{24E94863-805B-4033-BE6D-BB003CB06BC5}" destId="{05044072-2D0D-EF49-A699-AFD7C35873A0}" srcOrd="0" destOrd="0" presId="urn:microsoft.com/office/officeart/2005/8/layout/vList2"/>
    <dgm:cxn modelId="{B4984939-CBF5-48AC-9786-5AA15CD9FB40}" srcId="{C9C735F3-B86F-41EA-84F4-3DB091A55A7A}" destId="{24E94863-805B-4033-BE6D-BB003CB06BC5}" srcOrd="4" destOrd="0" parTransId="{771A3930-7CBD-4136-8ADF-1155ED801B25}" sibTransId="{DF9C0C5F-1B93-4658-A36A-DA0F29D33130}"/>
    <dgm:cxn modelId="{00B5F35E-D512-2940-98B4-C66A2A8B9A57}" type="presOf" srcId="{54D77435-07FA-4619-BFC1-A88124DFB6CD}" destId="{A33E51EE-978D-214E-952B-D04F53AC7D09}" srcOrd="0" destOrd="0" presId="urn:microsoft.com/office/officeart/2005/8/layout/vList2"/>
    <dgm:cxn modelId="{15DD027C-87BE-E943-B02B-C05BE7B36EC3}" type="presOf" srcId="{03BCDC47-0B66-48A4-BE90-AD1C8593F29C}" destId="{D73B97DA-1F09-C74F-91C8-E3DA6A29D136}" srcOrd="0" destOrd="0" presId="urn:microsoft.com/office/officeart/2005/8/layout/vList2"/>
    <dgm:cxn modelId="{564573A1-3867-4D77-AE7C-E6AF9E3F55B6}" srcId="{C9C735F3-B86F-41EA-84F4-3DB091A55A7A}" destId="{03BCDC47-0B66-48A4-BE90-AD1C8593F29C}" srcOrd="3" destOrd="0" parTransId="{415BC239-7D0B-42F8-B37A-5B1309164CF2}" sibTransId="{16B2074A-116C-4FC0-A721-00FA7D536606}"/>
    <dgm:cxn modelId="{FEA399A2-2BCE-464E-876F-60AD521DB47A}" srcId="{C9C735F3-B86F-41EA-84F4-3DB091A55A7A}" destId="{AF270EF1-45F2-4907-8104-E97126F8BE68}" srcOrd="1" destOrd="0" parTransId="{598C989F-5553-4430-9571-7AA267259E5C}" sibTransId="{3A3089E6-0C00-4DBE-84F6-2FDF16BA68B8}"/>
    <dgm:cxn modelId="{F63229B0-D7FE-4BFB-BEDC-DB0BF9734D22}" srcId="{C9C735F3-B86F-41EA-84F4-3DB091A55A7A}" destId="{54D77435-07FA-4619-BFC1-A88124DFB6CD}" srcOrd="0" destOrd="0" parTransId="{582010BE-DC9A-4E46-ADC9-D7EA85592D75}" sibTransId="{5C0FC641-4642-4949-85AC-4987CD2B39E8}"/>
    <dgm:cxn modelId="{63EB81EA-6213-8145-B35C-6B0F70FE5F5F}" type="presOf" srcId="{AF270EF1-45F2-4907-8104-E97126F8BE68}" destId="{E8F780CC-E0A8-6947-A3AE-A2132DD32A80}" srcOrd="0" destOrd="0" presId="urn:microsoft.com/office/officeart/2005/8/layout/vList2"/>
    <dgm:cxn modelId="{88BCB5F3-B07C-9349-BFB1-095587508CC1}" type="presOf" srcId="{C9C735F3-B86F-41EA-84F4-3DB091A55A7A}" destId="{5CC9EFD4-4C74-8B4F-B09A-F2CA4DF0DDB0}" srcOrd="0" destOrd="0" presId="urn:microsoft.com/office/officeart/2005/8/layout/vList2"/>
    <dgm:cxn modelId="{35287EFD-0214-4055-BCC1-2218C2B2B041}" srcId="{C9C735F3-B86F-41EA-84F4-3DB091A55A7A}" destId="{93FF5F62-E2B8-4031-A5DF-0263FA8B42CC}" srcOrd="2" destOrd="0" parTransId="{98D4117E-A22F-42D3-B8DF-06BCF02B20A8}" sibTransId="{985AA896-1D10-48D9-A912-10B3501AC894}"/>
    <dgm:cxn modelId="{82F7EFFE-56B3-6F4C-A558-ADA43B992C4A}" type="presParOf" srcId="{5CC9EFD4-4C74-8B4F-B09A-F2CA4DF0DDB0}" destId="{A33E51EE-978D-214E-952B-D04F53AC7D09}" srcOrd="0" destOrd="0" presId="urn:microsoft.com/office/officeart/2005/8/layout/vList2"/>
    <dgm:cxn modelId="{2B303DA6-8C0D-C244-A0E9-81C8335A8AED}" type="presParOf" srcId="{5CC9EFD4-4C74-8B4F-B09A-F2CA4DF0DDB0}" destId="{6BD196FC-1257-6947-AED2-CA8C131A88D4}" srcOrd="1" destOrd="0" presId="urn:microsoft.com/office/officeart/2005/8/layout/vList2"/>
    <dgm:cxn modelId="{58567741-F846-1B45-90AF-FB8C3849B68A}" type="presParOf" srcId="{5CC9EFD4-4C74-8B4F-B09A-F2CA4DF0DDB0}" destId="{E8F780CC-E0A8-6947-A3AE-A2132DD32A80}" srcOrd="2" destOrd="0" presId="urn:microsoft.com/office/officeart/2005/8/layout/vList2"/>
    <dgm:cxn modelId="{7AE48D23-7B06-574E-B12A-98C8A335BF52}" type="presParOf" srcId="{5CC9EFD4-4C74-8B4F-B09A-F2CA4DF0DDB0}" destId="{A39C8D0C-6F2B-3C43-B36D-EB146D79D68C}" srcOrd="3" destOrd="0" presId="urn:microsoft.com/office/officeart/2005/8/layout/vList2"/>
    <dgm:cxn modelId="{7EA20930-9159-B149-B003-AA307A72F657}" type="presParOf" srcId="{5CC9EFD4-4C74-8B4F-B09A-F2CA4DF0DDB0}" destId="{149D42E9-449B-2D40-AB2E-DDADEBED6DF0}" srcOrd="4" destOrd="0" presId="urn:microsoft.com/office/officeart/2005/8/layout/vList2"/>
    <dgm:cxn modelId="{76D2769A-B4FB-AD45-A30D-6B68F73C6B6A}" type="presParOf" srcId="{5CC9EFD4-4C74-8B4F-B09A-F2CA4DF0DDB0}" destId="{0B000E19-AEDC-194E-9026-F13478D1DF2E}" srcOrd="5" destOrd="0" presId="urn:microsoft.com/office/officeart/2005/8/layout/vList2"/>
    <dgm:cxn modelId="{57A0F530-C420-FE43-8A2A-29DE0AF70DFD}" type="presParOf" srcId="{5CC9EFD4-4C74-8B4F-B09A-F2CA4DF0DDB0}" destId="{D73B97DA-1F09-C74F-91C8-E3DA6A29D136}" srcOrd="6" destOrd="0" presId="urn:microsoft.com/office/officeart/2005/8/layout/vList2"/>
    <dgm:cxn modelId="{47B78FAF-4DDA-D347-AC9D-1414DA9711D2}" type="presParOf" srcId="{5CC9EFD4-4C74-8B4F-B09A-F2CA4DF0DDB0}" destId="{FDC0A2B8-BA54-0447-A967-6C26E56A5E5A}" srcOrd="7" destOrd="0" presId="urn:microsoft.com/office/officeart/2005/8/layout/vList2"/>
    <dgm:cxn modelId="{8E731991-B029-E244-B7E8-0CA190DDD640}" type="presParOf" srcId="{5CC9EFD4-4C74-8B4F-B09A-F2CA4DF0DDB0}" destId="{05044072-2D0D-EF49-A699-AFD7C35873A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E0CF13-243B-47D9-8BB5-40D02181DC20}" type="doc">
      <dgm:prSet loTypeId="urn:microsoft.com/office/officeart/2018/2/layout/IconVerticalSolidList" loCatId="icon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83A9C2E-EEF1-4720-AA78-0A949311C337}">
      <dgm:prSet custT="1"/>
      <dgm:spPr>
        <a:solidFill>
          <a:srgbClr val="EEFCE4"/>
        </a:solidFill>
      </dgm:spPr>
      <dgm:t>
        <a:bodyPr/>
        <a:lstStyle/>
        <a:p>
          <a:pPr>
            <a:lnSpc>
              <a:spcPct val="100000"/>
            </a:lnSpc>
          </a:pPr>
          <a:r>
            <a:rPr lang="tr-TR" sz="1800" dirty="0"/>
            <a:t>Daha önce bilinen bir hastalığı kullandığı bir ilacı olmayan hasta 27 Kasım 2025 tarihinde başlayan </a:t>
          </a:r>
          <a:r>
            <a:rPr lang="tr-TR" sz="1800" dirty="0">
              <a:solidFill>
                <a:srgbClr val="FF0000"/>
              </a:solidFill>
            </a:rPr>
            <a:t>gözlerin etrafında şişlik bir gün sonra karın, bacak ve skrotumda şişlik şikayeti </a:t>
          </a:r>
          <a:r>
            <a:rPr lang="tr-TR" sz="1800" dirty="0"/>
            <a:t>ile 30 Kasım tarihinde Batman Devlet Hastanesine başvurmuş.</a:t>
          </a:r>
          <a:endParaRPr lang="en-US" sz="1800" dirty="0"/>
        </a:p>
      </dgm:t>
    </dgm:pt>
    <dgm:pt modelId="{B414C0E8-73B3-472A-AD6D-C2DA0C20874B}" type="parTrans" cxnId="{64F12F1E-2B5A-41D8-ACDB-1D5255FF2D84}">
      <dgm:prSet/>
      <dgm:spPr/>
      <dgm:t>
        <a:bodyPr/>
        <a:lstStyle/>
        <a:p>
          <a:endParaRPr lang="en-US"/>
        </a:p>
      </dgm:t>
    </dgm:pt>
    <dgm:pt modelId="{314FA3A9-7104-4C99-B90D-5CDB996BC7C9}" type="sibTrans" cxnId="{64F12F1E-2B5A-41D8-ACDB-1D5255FF2D84}">
      <dgm:prSet/>
      <dgm:spPr/>
      <dgm:t>
        <a:bodyPr/>
        <a:lstStyle/>
        <a:p>
          <a:endParaRPr lang="en-US"/>
        </a:p>
      </dgm:t>
    </dgm:pt>
    <dgm:pt modelId="{9FE7155E-ABFC-4098-934E-C58C5FB6B004}">
      <dgm:prSet custT="1"/>
      <dgm:spPr>
        <a:solidFill>
          <a:srgbClr val="EEFCE4"/>
        </a:solidFill>
      </dgm:spPr>
      <dgm:t>
        <a:bodyPr/>
        <a:lstStyle/>
        <a:p>
          <a:pPr>
            <a:lnSpc>
              <a:spcPct val="100000"/>
            </a:lnSpc>
          </a:pPr>
          <a:r>
            <a:rPr lang="tr-TR" sz="1800" dirty="0"/>
            <a:t>Hastanın en son 2 ay önce ateşsiz </a:t>
          </a:r>
          <a:r>
            <a:rPr lang="tr-TR" sz="1800" dirty="0" err="1"/>
            <a:t>üsye</a:t>
          </a:r>
          <a:r>
            <a:rPr lang="tr-TR" sz="1800" dirty="0"/>
            <a:t> geçirme öyküsü olup ab tedavisi verilmiş. İdrarda renk değişikliği, idrar semptomu, ishal kusması yokmuş. </a:t>
          </a:r>
          <a:r>
            <a:rPr lang="tr-TR" sz="1800" dirty="0">
              <a:solidFill>
                <a:srgbClr val="FF0000"/>
              </a:solidFill>
            </a:rPr>
            <a:t>Aile idrar miktarında azalma olduğunu </a:t>
          </a:r>
          <a:r>
            <a:rPr lang="tr-TR" sz="1800" dirty="0" err="1">
              <a:solidFill>
                <a:srgbClr val="FF0000"/>
              </a:solidFill>
            </a:rPr>
            <a:t>farkedememiş</a:t>
          </a:r>
          <a:r>
            <a:rPr lang="tr-TR" sz="1800" dirty="0">
              <a:solidFill>
                <a:srgbClr val="FF0000"/>
              </a:solidFill>
            </a:rPr>
            <a:t>.</a:t>
          </a:r>
          <a:endParaRPr lang="en-US" sz="1800" dirty="0">
            <a:solidFill>
              <a:srgbClr val="FF0000"/>
            </a:solidFill>
          </a:endParaRPr>
        </a:p>
      </dgm:t>
    </dgm:pt>
    <dgm:pt modelId="{DC506966-4BC0-47B6-B812-DD9C3E352F69}" type="parTrans" cxnId="{A7C8BE3E-71B8-4476-BD77-C64BA908D771}">
      <dgm:prSet/>
      <dgm:spPr/>
      <dgm:t>
        <a:bodyPr/>
        <a:lstStyle/>
        <a:p>
          <a:endParaRPr lang="en-US"/>
        </a:p>
      </dgm:t>
    </dgm:pt>
    <dgm:pt modelId="{6C9CFC0E-7DCC-4B44-AB71-2830DFCC5B63}" type="sibTrans" cxnId="{A7C8BE3E-71B8-4476-BD77-C64BA908D771}">
      <dgm:prSet/>
      <dgm:spPr/>
      <dgm:t>
        <a:bodyPr/>
        <a:lstStyle/>
        <a:p>
          <a:endParaRPr lang="en-US"/>
        </a:p>
      </dgm:t>
    </dgm:pt>
    <dgm:pt modelId="{E0B2A65F-A6D6-4399-A8BE-5C991A0C9BFD}">
      <dgm:prSet custT="1"/>
      <dgm:spPr>
        <a:solidFill>
          <a:srgbClr val="EEFCE4"/>
        </a:solidFill>
      </dgm:spPr>
      <dgm:t>
        <a:bodyPr/>
        <a:lstStyle/>
        <a:p>
          <a:pPr>
            <a:lnSpc>
              <a:spcPct val="100000"/>
            </a:lnSpc>
          </a:pPr>
          <a:r>
            <a:rPr lang="tr-TR" sz="1800" dirty="0"/>
            <a:t>Hastanın başvuru anında bakılan tetkiklerinde: </a:t>
          </a:r>
          <a:r>
            <a:rPr lang="tr-TR" sz="1800" dirty="0">
              <a:solidFill>
                <a:srgbClr val="FF0000"/>
              </a:solidFill>
            </a:rPr>
            <a:t>bun 35 mg/</a:t>
          </a:r>
          <a:r>
            <a:rPr lang="tr-TR" sz="1800" dirty="0" err="1">
              <a:solidFill>
                <a:srgbClr val="FF0000"/>
              </a:solidFill>
            </a:rPr>
            <a:t>dL</a:t>
          </a:r>
          <a:r>
            <a:rPr lang="tr-TR" sz="1800" dirty="0"/>
            <a:t>, ürik asit 5,5 mg/</a:t>
          </a:r>
          <a:r>
            <a:rPr lang="tr-TR" sz="1800" dirty="0" err="1"/>
            <a:t>dL</a:t>
          </a:r>
          <a:r>
            <a:rPr lang="tr-TR" sz="1800" dirty="0"/>
            <a:t>, </a:t>
          </a:r>
          <a:r>
            <a:rPr lang="tr-TR" sz="1800" dirty="0">
              <a:solidFill>
                <a:srgbClr val="FF0000"/>
              </a:solidFill>
            </a:rPr>
            <a:t>kreatinin 1,68 mg/</a:t>
          </a:r>
          <a:r>
            <a:rPr lang="tr-TR" sz="1800" dirty="0" err="1">
              <a:solidFill>
                <a:srgbClr val="FF0000"/>
              </a:solidFill>
            </a:rPr>
            <a:t>dL</a:t>
          </a:r>
          <a:r>
            <a:rPr lang="tr-TR" sz="1800" dirty="0">
              <a:solidFill>
                <a:srgbClr val="FF0000"/>
              </a:solidFill>
            </a:rPr>
            <a:t>, </a:t>
          </a:r>
          <a:r>
            <a:rPr lang="tr-TR" sz="1800" dirty="0" err="1">
              <a:solidFill>
                <a:srgbClr val="FF0000"/>
              </a:solidFill>
            </a:rPr>
            <a:t>alb</a:t>
          </a:r>
          <a:r>
            <a:rPr lang="tr-TR" sz="1800" dirty="0">
              <a:solidFill>
                <a:srgbClr val="FF0000"/>
              </a:solidFill>
            </a:rPr>
            <a:t> 1.9 g/</a:t>
          </a:r>
          <a:r>
            <a:rPr lang="tr-TR" sz="1800" dirty="0" err="1">
              <a:solidFill>
                <a:srgbClr val="FF0000"/>
              </a:solidFill>
            </a:rPr>
            <a:t>dL</a:t>
          </a:r>
          <a:r>
            <a:rPr lang="tr-TR" sz="1800" dirty="0">
              <a:solidFill>
                <a:srgbClr val="FF0000"/>
              </a:solidFill>
            </a:rPr>
            <a:t>, </a:t>
          </a:r>
          <a:r>
            <a:rPr lang="tr-TR" sz="1800" dirty="0"/>
            <a:t>fosfor 6.6 mg/</a:t>
          </a:r>
          <a:r>
            <a:rPr lang="tr-TR" sz="1800" dirty="0" err="1"/>
            <a:t>dL</a:t>
          </a:r>
          <a:r>
            <a:rPr lang="tr-TR" sz="1800" dirty="0"/>
            <a:t>, </a:t>
          </a:r>
          <a:r>
            <a:rPr lang="tr-TR" sz="1800" dirty="0" err="1"/>
            <a:t>Na</a:t>
          </a:r>
          <a:r>
            <a:rPr lang="tr-TR" sz="1800" dirty="0"/>
            <a:t> 135 </a:t>
          </a:r>
          <a:r>
            <a:rPr lang="tr-TR" sz="1800" dirty="0" err="1"/>
            <a:t>mEg</a:t>
          </a:r>
          <a:r>
            <a:rPr lang="tr-TR" sz="1800" dirty="0"/>
            <a:t>/L, K:4,8, </a:t>
          </a:r>
          <a:r>
            <a:rPr lang="tr-TR" sz="1800" dirty="0">
              <a:solidFill>
                <a:srgbClr val="FF0000"/>
              </a:solidFill>
            </a:rPr>
            <a:t>trigliserit 462, HDL 47, LDL 225, total kolesterol 296, </a:t>
          </a:r>
          <a:r>
            <a:rPr lang="tr-TR" sz="1800" dirty="0" err="1">
              <a:solidFill>
                <a:srgbClr val="FF0000"/>
              </a:solidFill>
            </a:rPr>
            <a:t>tit</a:t>
          </a:r>
          <a:r>
            <a:rPr lang="tr-TR" sz="1800" dirty="0">
              <a:solidFill>
                <a:srgbClr val="FF0000"/>
              </a:solidFill>
            </a:rPr>
            <a:t> de protein +3 ,spot protein/kreatin oranı 1289 mg/</a:t>
          </a:r>
          <a:r>
            <a:rPr lang="tr-TR" sz="1800" dirty="0" err="1">
              <a:solidFill>
                <a:srgbClr val="FF0000"/>
              </a:solidFill>
            </a:rPr>
            <a:t>dL</a:t>
          </a:r>
          <a:r>
            <a:rPr lang="tr-TR" sz="1800" dirty="0"/>
            <a:t>  görülmüş. Hasta takip amaçlı servise yatırılmış.</a:t>
          </a:r>
          <a:endParaRPr lang="en-US" sz="1800" dirty="0"/>
        </a:p>
      </dgm:t>
    </dgm:pt>
    <dgm:pt modelId="{8263F777-45FC-4E74-843D-5F98BA1692A6}" type="parTrans" cxnId="{3887326A-9199-4B60-867E-1DB013C39DDB}">
      <dgm:prSet/>
      <dgm:spPr/>
      <dgm:t>
        <a:bodyPr/>
        <a:lstStyle/>
        <a:p>
          <a:endParaRPr lang="en-US"/>
        </a:p>
      </dgm:t>
    </dgm:pt>
    <dgm:pt modelId="{17D8078A-642C-422B-88DC-FC96942D3AF1}" type="sibTrans" cxnId="{3887326A-9199-4B60-867E-1DB013C39DDB}">
      <dgm:prSet/>
      <dgm:spPr/>
      <dgm:t>
        <a:bodyPr/>
        <a:lstStyle/>
        <a:p>
          <a:endParaRPr lang="en-US"/>
        </a:p>
      </dgm:t>
    </dgm:pt>
    <dgm:pt modelId="{2BA0D1AD-32A8-465B-95D1-F949590A7C26}" type="pres">
      <dgm:prSet presAssocID="{41E0CF13-243B-47D9-8BB5-40D02181DC20}" presName="root" presStyleCnt="0">
        <dgm:presLayoutVars>
          <dgm:dir/>
          <dgm:resizeHandles val="exact"/>
        </dgm:presLayoutVars>
      </dgm:prSet>
      <dgm:spPr/>
    </dgm:pt>
    <dgm:pt modelId="{2B772F6E-8FAE-4CD7-A2A2-9D6A722999B9}" type="pres">
      <dgm:prSet presAssocID="{983A9C2E-EEF1-4720-AA78-0A949311C337}" presName="compNode" presStyleCnt="0"/>
      <dgm:spPr/>
    </dgm:pt>
    <dgm:pt modelId="{0B6E8790-0DA6-413B-9D82-E45AD4C55534}" type="pres">
      <dgm:prSet presAssocID="{983A9C2E-EEF1-4720-AA78-0A949311C337}" presName="bgRect" presStyleLbl="bgShp" presStyleIdx="0" presStyleCnt="3"/>
      <dgm:spPr>
        <a:solidFill>
          <a:srgbClr val="EEFCE4"/>
        </a:solidFill>
      </dgm:spPr>
    </dgm:pt>
    <dgm:pt modelId="{4E9A3E7F-E6FA-4903-9C3C-3AE38662A304}" type="pres">
      <dgm:prSet presAssocID="{983A9C2E-EEF1-4720-AA78-0A949311C33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öbrekler"/>
        </a:ext>
      </dgm:extLst>
    </dgm:pt>
    <dgm:pt modelId="{CFFF7062-A1DD-40A7-B6E1-A608DB833F84}" type="pres">
      <dgm:prSet presAssocID="{983A9C2E-EEF1-4720-AA78-0A949311C337}" presName="spaceRect" presStyleCnt="0"/>
      <dgm:spPr/>
    </dgm:pt>
    <dgm:pt modelId="{5D7D6BB4-69C8-4EBB-993F-0FFDC6DCC441}" type="pres">
      <dgm:prSet presAssocID="{983A9C2E-EEF1-4720-AA78-0A949311C337}" presName="parTx" presStyleLbl="revTx" presStyleIdx="0" presStyleCnt="3">
        <dgm:presLayoutVars>
          <dgm:chMax val="0"/>
          <dgm:chPref val="0"/>
        </dgm:presLayoutVars>
      </dgm:prSet>
      <dgm:spPr/>
    </dgm:pt>
    <dgm:pt modelId="{6C41D55E-26EB-4C71-A406-BA148DB23188}" type="pres">
      <dgm:prSet presAssocID="{314FA3A9-7104-4C99-B90D-5CDB996BC7C9}" presName="sibTrans" presStyleCnt="0"/>
      <dgm:spPr/>
    </dgm:pt>
    <dgm:pt modelId="{1B2CC1DE-4085-4E60-88CF-8CE35A5E61B3}" type="pres">
      <dgm:prSet presAssocID="{9FE7155E-ABFC-4098-934E-C58C5FB6B004}" presName="compNode" presStyleCnt="0"/>
      <dgm:spPr/>
    </dgm:pt>
    <dgm:pt modelId="{9BF3DA9D-FD2E-4C27-8DA9-F9C4D745720A}" type="pres">
      <dgm:prSet presAssocID="{9FE7155E-ABFC-4098-934E-C58C5FB6B004}" presName="bgRect" presStyleLbl="bgShp" presStyleIdx="1" presStyleCnt="3"/>
      <dgm:spPr>
        <a:solidFill>
          <a:srgbClr val="EEFCE4"/>
        </a:solidFill>
      </dgm:spPr>
    </dgm:pt>
    <dgm:pt modelId="{33E22869-4742-44E6-817A-7A852D74CDF0}" type="pres">
      <dgm:prSet presAssocID="{9FE7155E-ABFC-4098-934E-C58C5FB6B004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on and stars"/>
        </a:ext>
      </dgm:extLst>
    </dgm:pt>
    <dgm:pt modelId="{06EA9CBB-4F7C-42E3-9963-BA5643094419}" type="pres">
      <dgm:prSet presAssocID="{9FE7155E-ABFC-4098-934E-C58C5FB6B004}" presName="spaceRect" presStyleCnt="0"/>
      <dgm:spPr/>
    </dgm:pt>
    <dgm:pt modelId="{D74046BC-9E6E-4D63-9CF1-E5F40EC26EAF}" type="pres">
      <dgm:prSet presAssocID="{9FE7155E-ABFC-4098-934E-C58C5FB6B004}" presName="parTx" presStyleLbl="revTx" presStyleIdx="1" presStyleCnt="3">
        <dgm:presLayoutVars>
          <dgm:chMax val="0"/>
          <dgm:chPref val="0"/>
        </dgm:presLayoutVars>
      </dgm:prSet>
      <dgm:spPr/>
    </dgm:pt>
    <dgm:pt modelId="{CC8AD3DE-CB19-42F3-89CF-22B92F3C22E4}" type="pres">
      <dgm:prSet presAssocID="{6C9CFC0E-7DCC-4B44-AB71-2830DFCC5B63}" presName="sibTrans" presStyleCnt="0"/>
      <dgm:spPr/>
    </dgm:pt>
    <dgm:pt modelId="{D7D567E7-DC42-4AA1-91A0-4B7E748FDF4F}" type="pres">
      <dgm:prSet presAssocID="{E0B2A65F-A6D6-4399-A8BE-5C991A0C9BFD}" presName="compNode" presStyleCnt="0"/>
      <dgm:spPr/>
    </dgm:pt>
    <dgm:pt modelId="{AC0B112A-6BC2-481A-84CD-E36668BF6C14}" type="pres">
      <dgm:prSet presAssocID="{E0B2A65F-A6D6-4399-A8BE-5C991A0C9BFD}" presName="bgRect" presStyleLbl="bgShp" presStyleIdx="2" presStyleCnt="3"/>
      <dgm:spPr>
        <a:solidFill>
          <a:srgbClr val="EEFCE4"/>
        </a:solidFill>
      </dgm:spPr>
    </dgm:pt>
    <dgm:pt modelId="{E7B9EFC6-3694-4B9F-889C-3C430344E50C}" type="pres">
      <dgm:prSet presAssocID="{E0B2A65F-A6D6-4399-A8BE-5C991A0C9BF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ilim insanı"/>
        </a:ext>
      </dgm:extLst>
    </dgm:pt>
    <dgm:pt modelId="{2FF1595B-0DED-4344-815F-E220F2A5AA36}" type="pres">
      <dgm:prSet presAssocID="{E0B2A65F-A6D6-4399-A8BE-5C991A0C9BFD}" presName="spaceRect" presStyleCnt="0"/>
      <dgm:spPr/>
    </dgm:pt>
    <dgm:pt modelId="{460DAF97-6B3A-4EEA-BFDE-20076929CAFF}" type="pres">
      <dgm:prSet presAssocID="{E0B2A65F-A6D6-4399-A8BE-5C991A0C9BFD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64F12F1E-2B5A-41D8-ACDB-1D5255FF2D84}" srcId="{41E0CF13-243B-47D9-8BB5-40D02181DC20}" destId="{983A9C2E-EEF1-4720-AA78-0A949311C337}" srcOrd="0" destOrd="0" parTransId="{B414C0E8-73B3-472A-AD6D-C2DA0C20874B}" sibTransId="{314FA3A9-7104-4C99-B90D-5CDB996BC7C9}"/>
    <dgm:cxn modelId="{A7C8BE3E-71B8-4476-BD77-C64BA908D771}" srcId="{41E0CF13-243B-47D9-8BB5-40D02181DC20}" destId="{9FE7155E-ABFC-4098-934E-C58C5FB6B004}" srcOrd="1" destOrd="0" parTransId="{DC506966-4BC0-47B6-B812-DD9C3E352F69}" sibTransId="{6C9CFC0E-7DCC-4B44-AB71-2830DFCC5B63}"/>
    <dgm:cxn modelId="{6EFFDB4A-9200-8A4B-BB67-10AF1C8EEDED}" type="presOf" srcId="{9FE7155E-ABFC-4098-934E-C58C5FB6B004}" destId="{D74046BC-9E6E-4D63-9CF1-E5F40EC26EAF}" srcOrd="0" destOrd="0" presId="urn:microsoft.com/office/officeart/2018/2/layout/IconVerticalSolidList"/>
    <dgm:cxn modelId="{691DAD55-A5F9-9446-A035-D9D7710A777D}" type="presOf" srcId="{41E0CF13-243B-47D9-8BB5-40D02181DC20}" destId="{2BA0D1AD-32A8-465B-95D1-F949590A7C26}" srcOrd="0" destOrd="0" presId="urn:microsoft.com/office/officeart/2018/2/layout/IconVerticalSolidList"/>
    <dgm:cxn modelId="{0BB91F5E-1880-364F-8C80-0818A7C73FFD}" type="presOf" srcId="{E0B2A65F-A6D6-4399-A8BE-5C991A0C9BFD}" destId="{460DAF97-6B3A-4EEA-BFDE-20076929CAFF}" srcOrd="0" destOrd="0" presId="urn:microsoft.com/office/officeart/2018/2/layout/IconVerticalSolidList"/>
    <dgm:cxn modelId="{3887326A-9199-4B60-867E-1DB013C39DDB}" srcId="{41E0CF13-243B-47D9-8BB5-40D02181DC20}" destId="{E0B2A65F-A6D6-4399-A8BE-5C991A0C9BFD}" srcOrd="2" destOrd="0" parTransId="{8263F777-45FC-4E74-843D-5F98BA1692A6}" sibTransId="{17D8078A-642C-422B-88DC-FC96942D3AF1}"/>
    <dgm:cxn modelId="{6B238275-2378-1D44-92F2-59B94AA8D35D}" type="presOf" srcId="{983A9C2E-EEF1-4720-AA78-0A949311C337}" destId="{5D7D6BB4-69C8-4EBB-993F-0FFDC6DCC441}" srcOrd="0" destOrd="0" presId="urn:microsoft.com/office/officeart/2018/2/layout/IconVerticalSolidList"/>
    <dgm:cxn modelId="{5ADE5442-91C0-F247-B343-F785444B1637}" type="presParOf" srcId="{2BA0D1AD-32A8-465B-95D1-F949590A7C26}" destId="{2B772F6E-8FAE-4CD7-A2A2-9D6A722999B9}" srcOrd="0" destOrd="0" presId="urn:microsoft.com/office/officeart/2018/2/layout/IconVerticalSolidList"/>
    <dgm:cxn modelId="{E0214244-25B1-DA48-BC87-2FA2E250523E}" type="presParOf" srcId="{2B772F6E-8FAE-4CD7-A2A2-9D6A722999B9}" destId="{0B6E8790-0DA6-413B-9D82-E45AD4C55534}" srcOrd="0" destOrd="0" presId="urn:microsoft.com/office/officeart/2018/2/layout/IconVerticalSolidList"/>
    <dgm:cxn modelId="{764ADCD6-4BE8-C14F-8FD5-BBE63B344B4B}" type="presParOf" srcId="{2B772F6E-8FAE-4CD7-A2A2-9D6A722999B9}" destId="{4E9A3E7F-E6FA-4903-9C3C-3AE38662A304}" srcOrd="1" destOrd="0" presId="urn:microsoft.com/office/officeart/2018/2/layout/IconVerticalSolidList"/>
    <dgm:cxn modelId="{1FDBF72F-90A6-A34A-9B85-9EFBECD0AD53}" type="presParOf" srcId="{2B772F6E-8FAE-4CD7-A2A2-9D6A722999B9}" destId="{CFFF7062-A1DD-40A7-B6E1-A608DB833F84}" srcOrd="2" destOrd="0" presId="urn:microsoft.com/office/officeart/2018/2/layout/IconVerticalSolidList"/>
    <dgm:cxn modelId="{C60CAFA4-70E3-E348-AC23-D807F051D2CA}" type="presParOf" srcId="{2B772F6E-8FAE-4CD7-A2A2-9D6A722999B9}" destId="{5D7D6BB4-69C8-4EBB-993F-0FFDC6DCC441}" srcOrd="3" destOrd="0" presId="urn:microsoft.com/office/officeart/2018/2/layout/IconVerticalSolidList"/>
    <dgm:cxn modelId="{43791549-89C4-B44E-9996-5882B0A81283}" type="presParOf" srcId="{2BA0D1AD-32A8-465B-95D1-F949590A7C26}" destId="{6C41D55E-26EB-4C71-A406-BA148DB23188}" srcOrd="1" destOrd="0" presId="urn:microsoft.com/office/officeart/2018/2/layout/IconVerticalSolidList"/>
    <dgm:cxn modelId="{8080668F-C9AB-2F48-A302-AE193E8ABDE0}" type="presParOf" srcId="{2BA0D1AD-32A8-465B-95D1-F949590A7C26}" destId="{1B2CC1DE-4085-4E60-88CF-8CE35A5E61B3}" srcOrd="2" destOrd="0" presId="urn:microsoft.com/office/officeart/2018/2/layout/IconVerticalSolidList"/>
    <dgm:cxn modelId="{00B5C4BA-E9B3-AE4A-A437-4A71CEC117FA}" type="presParOf" srcId="{1B2CC1DE-4085-4E60-88CF-8CE35A5E61B3}" destId="{9BF3DA9D-FD2E-4C27-8DA9-F9C4D745720A}" srcOrd="0" destOrd="0" presId="urn:microsoft.com/office/officeart/2018/2/layout/IconVerticalSolidList"/>
    <dgm:cxn modelId="{C2EE544E-9A96-E84D-9BFE-0DFDEA30C1E8}" type="presParOf" srcId="{1B2CC1DE-4085-4E60-88CF-8CE35A5E61B3}" destId="{33E22869-4742-44E6-817A-7A852D74CDF0}" srcOrd="1" destOrd="0" presId="urn:microsoft.com/office/officeart/2018/2/layout/IconVerticalSolidList"/>
    <dgm:cxn modelId="{E02881B2-0252-574C-80E9-541BE56DFD58}" type="presParOf" srcId="{1B2CC1DE-4085-4E60-88CF-8CE35A5E61B3}" destId="{06EA9CBB-4F7C-42E3-9963-BA5643094419}" srcOrd="2" destOrd="0" presId="urn:microsoft.com/office/officeart/2018/2/layout/IconVerticalSolidList"/>
    <dgm:cxn modelId="{839F53A0-570D-D345-9AC3-A811AB645144}" type="presParOf" srcId="{1B2CC1DE-4085-4E60-88CF-8CE35A5E61B3}" destId="{D74046BC-9E6E-4D63-9CF1-E5F40EC26EAF}" srcOrd="3" destOrd="0" presId="urn:microsoft.com/office/officeart/2018/2/layout/IconVerticalSolidList"/>
    <dgm:cxn modelId="{A651197E-2817-194D-AB5F-10BA669ED898}" type="presParOf" srcId="{2BA0D1AD-32A8-465B-95D1-F949590A7C26}" destId="{CC8AD3DE-CB19-42F3-89CF-22B92F3C22E4}" srcOrd="3" destOrd="0" presId="urn:microsoft.com/office/officeart/2018/2/layout/IconVerticalSolidList"/>
    <dgm:cxn modelId="{57462D50-D7B2-D04F-8AB1-EFD22509901E}" type="presParOf" srcId="{2BA0D1AD-32A8-465B-95D1-F949590A7C26}" destId="{D7D567E7-DC42-4AA1-91A0-4B7E748FDF4F}" srcOrd="4" destOrd="0" presId="urn:microsoft.com/office/officeart/2018/2/layout/IconVerticalSolidList"/>
    <dgm:cxn modelId="{D84D1E8F-A056-5940-9BE2-AC7494D51F2E}" type="presParOf" srcId="{D7D567E7-DC42-4AA1-91A0-4B7E748FDF4F}" destId="{AC0B112A-6BC2-481A-84CD-E36668BF6C14}" srcOrd="0" destOrd="0" presId="urn:microsoft.com/office/officeart/2018/2/layout/IconVerticalSolidList"/>
    <dgm:cxn modelId="{319B9AB0-C71A-2240-862B-8257AF591F63}" type="presParOf" srcId="{D7D567E7-DC42-4AA1-91A0-4B7E748FDF4F}" destId="{E7B9EFC6-3694-4B9F-889C-3C430344E50C}" srcOrd="1" destOrd="0" presId="urn:microsoft.com/office/officeart/2018/2/layout/IconVerticalSolidList"/>
    <dgm:cxn modelId="{476C9D76-6E0A-D04B-86C4-951EB8311C84}" type="presParOf" srcId="{D7D567E7-DC42-4AA1-91A0-4B7E748FDF4F}" destId="{2FF1595B-0DED-4344-815F-E220F2A5AA36}" srcOrd="2" destOrd="0" presId="urn:microsoft.com/office/officeart/2018/2/layout/IconVerticalSolidList"/>
    <dgm:cxn modelId="{1D044DE1-7FEA-3A44-B832-77B17D11AA8B}" type="presParOf" srcId="{D7D567E7-DC42-4AA1-91A0-4B7E748FDF4F}" destId="{460DAF97-6B3A-4EEA-BFDE-20076929CAF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1E0CF13-243B-47D9-8BB5-40D02181DC20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BC17FA-005B-4BE6-843D-B78757F6B794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dirty="0"/>
            <a:t>Hastaya günlük albümin ve </a:t>
          </a:r>
          <a:r>
            <a:rPr lang="tr-TR" dirty="0" err="1"/>
            <a:t>furosemid</a:t>
          </a:r>
          <a:r>
            <a:rPr lang="tr-TR" dirty="0"/>
            <a:t> tedavileri verilmiş. 2 Aralık da  </a:t>
          </a:r>
          <a:r>
            <a:rPr lang="tr-TR" dirty="0" err="1"/>
            <a:t>deltacortil</a:t>
          </a:r>
          <a:r>
            <a:rPr lang="tr-TR" dirty="0"/>
            <a:t>  2 mg/kg/g başlanmış. </a:t>
          </a:r>
          <a:endParaRPr lang="en-US" dirty="0"/>
        </a:p>
      </dgm:t>
    </dgm:pt>
    <dgm:pt modelId="{4E3F2212-43E0-4A52-BF11-EB53A9E109BA}" type="parTrans" cxnId="{FFA0900D-A34B-4215-BB36-1246740796EA}">
      <dgm:prSet/>
      <dgm:spPr/>
      <dgm:t>
        <a:bodyPr/>
        <a:lstStyle/>
        <a:p>
          <a:endParaRPr lang="en-US"/>
        </a:p>
      </dgm:t>
    </dgm:pt>
    <dgm:pt modelId="{8EB54F7D-E97D-46CB-BFA2-4A9057104031}" type="sibTrans" cxnId="{FFA0900D-A34B-4215-BB36-1246740796EA}">
      <dgm:prSet/>
      <dgm:spPr/>
      <dgm:t>
        <a:bodyPr/>
        <a:lstStyle/>
        <a:p>
          <a:endParaRPr lang="en-US"/>
        </a:p>
      </dgm:t>
    </dgm:pt>
    <dgm:pt modelId="{5AF0C4B1-254C-4EA8-8BD5-75BD3E50B650}">
      <dgm:prSet/>
      <dgm:spPr>
        <a:solidFill>
          <a:srgbClr val="EEFCE4"/>
        </a:solidFill>
      </dgm:spPr>
      <dgm:t>
        <a:bodyPr/>
        <a:lstStyle/>
        <a:p>
          <a:pPr>
            <a:lnSpc>
              <a:spcPct val="100000"/>
            </a:lnSpc>
          </a:pPr>
          <a:r>
            <a:rPr lang="tr-TR" dirty="0"/>
            <a:t>Yatışı boyunca kreatin değerleri yükselme eğilimindeymiş bu sebeple  3-5 Aralık arası 30 mg/kg/d </a:t>
          </a:r>
          <a:r>
            <a:rPr lang="tr-TR" dirty="0" err="1"/>
            <a:t>pulse</a:t>
          </a:r>
          <a:r>
            <a:rPr lang="tr-TR" dirty="0"/>
            <a:t> steroid tedavisi başlanmış. </a:t>
          </a:r>
          <a:endParaRPr lang="en-US" dirty="0"/>
        </a:p>
      </dgm:t>
    </dgm:pt>
    <dgm:pt modelId="{035E0374-90A4-4800-B00B-DCBDF328C2FC}" type="parTrans" cxnId="{3CCD1DFA-2DC9-4AF7-8877-6FB1B7CB4F2E}">
      <dgm:prSet/>
      <dgm:spPr/>
      <dgm:t>
        <a:bodyPr/>
        <a:lstStyle/>
        <a:p>
          <a:endParaRPr lang="en-US"/>
        </a:p>
      </dgm:t>
    </dgm:pt>
    <dgm:pt modelId="{F05827A9-7E0E-4DB1-878F-C295AE9814B8}" type="sibTrans" cxnId="{3CCD1DFA-2DC9-4AF7-8877-6FB1B7CB4F2E}">
      <dgm:prSet/>
      <dgm:spPr/>
      <dgm:t>
        <a:bodyPr/>
        <a:lstStyle/>
        <a:p>
          <a:endParaRPr lang="en-US"/>
        </a:p>
      </dgm:t>
    </dgm:pt>
    <dgm:pt modelId="{948DBCEB-A2F4-4C94-B713-BE522485B2B7}">
      <dgm:prSet/>
      <dgm:spPr>
        <a:solidFill>
          <a:srgbClr val="EEFCE4"/>
        </a:solidFill>
      </dgm:spPr>
      <dgm:t>
        <a:bodyPr/>
        <a:lstStyle/>
        <a:p>
          <a:pPr>
            <a:lnSpc>
              <a:spcPct val="100000"/>
            </a:lnSpc>
          </a:pPr>
          <a:r>
            <a:rPr lang="tr-TR" dirty="0"/>
            <a:t>Takipte en son kreatin değeri 3,15 olarak görülmüş.(</a:t>
          </a:r>
          <a:r>
            <a:rPr lang="tr-TR" dirty="0">
              <a:solidFill>
                <a:schemeClr val="tx1"/>
              </a:solidFill>
            </a:rPr>
            <a:t>şubat 2023 de bazal 0,15 </a:t>
          </a:r>
          <a:r>
            <a:rPr lang="tr-TR" dirty="0"/>
            <a:t>) Tarafımıza gelmeden önce 0,1 mg/kg/</a:t>
          </a:r>
          <a:r>
            <a:rPr lang="tr-TR" dirty="0" err="1"/>
            <a:t>sa</a:t>
          </a:r>
          <a:r>
            <a:rPr lang="tr-TR" dirty="0"/>
            <a:t> ‘den </a:t>
          </a:r>
          <a:r>
            <a:rPr lang="tr-TR" dirty="0" err="1"/>
            <a:t>furosemid</a:t>
          </a:r>
          <a:r>
            <a:rPr lang="tr-TR" dirty="0"/>
            <a:t> infüzyonu başlanmış olup  etiyoloji araştırılması ve ileri tetkik tedavi için tarafımıza sevki yapıldı. </a:t>
          </a:r>
          <a:endParaRPr lang="en-US" dirty="0"/>
        </a:p>
      </dgm:t>
    </dgm:pt>
    <dgm:pt modelId="{74C0B075-708C-40AB-8200-BE89CE10511A}" type="parTrans" cxnId="{1721AFA6-16BE-434E-8176-43C4074F8482}">
      <dgm:prSet/>
      <dgm:spPr/>
      <dgm:t>
        <a:bodyPr/>
        <a:lstStyle/>
        <a:p>
          <a:endParaRPr lang="en-US"/>
        </a:p>
      </dgm:t>
    </dgm:pt>
    <dgm:pt modelId="{7E712ED9-3537-4559-8DE9-36671AFA4C26}" type="sibTrans" cxnId="{1721AFA6-16BE-434E-8176-43C4074F8482}">
      <dgm:prSet/>
      <dgm:spPr/>
      <dgm:t>
        <a:bodyPr/>
        <a:lstStyle/>
        <a:p>
          <a:endParaRPr lang="en-US"/>
        </a:p>
      </dgm:t>
    </dgm:pt>
    <dgm:pt modelId="{1697DB8E-0E3B-4C2B-85B7-B27B93D1EA48}" type="pres">
      <dgm:prSet presAssocID="{41E0CF13-243B-47D9-8BB5-40D02181DC20}" presName="root" presStyleCnt="0">
        <dgm:presLayoutVars>
          <dgm:dir/>
          <dgm:resizeHandles val="exact"/>
        </dgm:presLayoutVars>
      </dgm:prSet>
      <dgm:spPr/>
    </dgm:pt>
    <dgm:pt modelId="{7A5BDF09-12B4-42F7-AD46-3953272B6AA7}" type="pres">
      <dgm:prSet presAssocID="{17BC17FA-005B-4BE6-843D-B78757F6B794}" presName="compNode" presStyleCnt="0"/>
      <dgm:spPr/>
    </dgm:pt>
    <dgm:pt modelId="{7FFCE426-DB7E-4A96-8EEF-D71859851B74}" type="pres">
      <dgm:prSet presAssocID="{17BC17FA-005B-4BE6-843D-B78757F6B794}" presName="bgRect" presStyleLbl="bgShp" presStyleIdx="0" presStyleCnt="3" custScaleY="105868" custLinFactNeighborX="2376" custLinFactNeighborY="12592"/>
      <dgm:spPr>
        <a:solidFill>
          <a:srgbClr val="EEFCE4"/>
        </a:solidFill>
      </dgm:spPr>
    </dgm:pt>
    <dgm:pt modelId="{3B948BEE-0347-40E3-9940-16E2BD94549E}" type="pres">
      <dgm:prSet presAssocID="{17BC17FA-005B-4BE6-843D-B78757F6B79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ye dropper"/>
        </a:ext>
      </dgm:extLst>
    </dgm:pt>
    <dgm:pt modelId="{02CFA109-F473-4F44-92F1-172B6176A5DD}" type="pres">
      <dgm:prSet presAssocID="{17BC17FA-005B-4BE6-843D-B78757F6B794}" presName="spaceRect" presStyleCnt="0"/>
      <dgm:spPr/>
    </dgm:pt>
    <dgm:pt modelId="{90DA79F2-E8C2-48A7-A2E2-2259815A3E33}" type="pres">
      <dgm:prSet presAssocID="{17BC17FA-005B-4BE6-843D-B78757F6B794}" presName="parTx" presStyleLbl="revTx" presStyleIdx="0" presStyleCnt="3" custScaleY="81566">
        <dgm:presLayoutVars>
          <dgm:chMax val="0"/>
          <dgm:chPref val="0"/>
        </dgm:presLayoutVars>
      </dgm:prSet>
      <dgm:spPr/>
    </dgm:pt>
    <dgm:pt modelId="{5B73519E-10E2-400F-9716-39F82E67A3FB}" type="pres">
      <dgm:prSet presAssocID="{8EB54F7D-E97D-46CB-BFA2-4A9057104031}" presName="sibTrans" presStyleCnt="0"/>
      <dgm:spPr/>
    </dgm:pt>
    <dgm:pt modelId="{86E53D2F-BC07-47D9-B538-7CA430735909}" type="pres">
      <dgm:prSet presAssocID="{5AF0C4B1-254C-4EA8-8BD5-75BD3E50B650}" presName="compNode" presStyleCnt="0"/>
      <dgm:spPr/>
    </dgm:pt>
    <dgm:pt modelId="{FA344374-9102-4BB5-8C53-418ED79D539F}" type="pres">
      <dgm:prSet presAssocID="{5AF0C4B1-254C-4EA8-8BD5-75BD3E50B650}" presName="bgRect" presStyleLbl="bgShp" presStyleIdx="1" presStyleCnt="3" custScaleY="91366"/>
      <dgm:spPr>
        <a:solidFill>
          <a:srgbClr val="EEFCE4"/>
        </a:solidFill>
      </dgm:spPr>
    </dgm:pt>
    <dgm:pt modelId="{FE177D8E-6DC9-468B-98CC-0795928619B6}" type="pres">
      <dgm:prSet presAssocID="{5AF0C4B1-254C-4EA8-8BD5-75BD3E50B65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kciğer"/>
        </a:ext>
      </dgm:extLst>
    </dgm:pt>
    <dgm:pt modelId="{5F4DCA94-2CDE-44D1-A100-673C6EA6E064}" type="pres">
      <dgm:prSet presAssocID="{5AF0C4B1-254C-4EA8-8BD5-75BD3E50B650}" presName="spaceRect" presStyleCnt="0"/>
      <dgm:spPr/>
    </dgm:pt>
    <dgm:pt modelId="{34729321-47BD-41BC-A4DE-280D4D2371A7}" type="pres">
      <dgm:prSet presAssocID="{5AF0C4B1-254C-4EA8-8BD5-75BD3E50B650}" presName="parTx" presStyleLbl="revTx" presStyleIdx="1" presStyleCnt="3" custScaleY="76539">
        <dgm:presLayoutVars>
          <dgm:chMax val="0"/>
          <dgm:chPref val="0"/>
        </dgm:presLayoutVars>
      </dgm:prSet>
      <dgm:spPr/>
    </dgm:pt>
    <dgm:pt modelId="{943E5564-460B-47AB-9C66-F6E5460715DC}" type="pres">
      <dgm:prSet presAssocID="{F05827A9-7E0E-4DB1-878F-C295AE9814B8}" presName="sibTrans" presStyleCnt="0"/>
      <dgm:spPr/>
    </dgm:pt>
    <dgm:pt modelId="{C7EED7B5-F78C-426F-81A9-0F814659A06F}" type="pres">
      <dgm:prSet presAssocID="{948DBCEB-A2F4-4C94-B713-BE522485B2B7}" presName="compNode" presStyleCnt="0"/>
      <dgm:spPr/>
    </dgm:pt>
    <dgm:pt modelId="{12A27A97-E6B5-4C67-8F8D-6D83C0A92CEF}" type="pres">
      <dgm:prSet presAssocID="{948DBCEB-A2F4-4C94-B713-BE522485B2B7}" presName="bgRect" presStyleLbl="bgShp" presStyleIdx="2" presStyleCnt="3" custScaleY="80177"/>
      <dgm:spPr>
        <a:solidFill>
          <a:srgbClr val="EEFCE4"/>
        </a:solidFill>
      </dgm:spPr>
    </dgm:pt>
    <dgm:pt modelId="{02654A91-ECB0-4311-80BE-415E44374A05}" type="pres">
      <dgm:prSet presAssocID="{948DBCEB-A2F4-4C94-B713-BE522485B2B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abitle"/>
        </a:ext>
      </dgm:extLst>
    </dgm:pt>
    <dgm:pt modelId="{982CE6E7-DB28-4275-8E04-CEE29F506360}" type="pres">
      <dgm:prSet presAssocID="{948DBCEB-A2F4-4C94-B713-BE522485B2B7}" presName="spaceRect" presStyleCnt="0"/>
      <dgm:spPr/>
    </dgm:pt>
    <dgm:pt modelId="{001210C6-1380-4810-A705-F2596E4CD482}" type="pres">
      <dgm:prSet presAssocID="{948DBCEB-A2F4-4C94-B713-BE522485B2B7}" presName="parTx" presStyleLbl="revTx" presStyleIdx="2" presStyleCnt="3" custScaleY="81285">
        <dgm:presLayoutVars>
          <dgm:chMax val="0"/>
          <dgm:chPref val="0"/>
        </dgm:presLayoutVars>
      </dgm:prSet>
      <dgm:spPr/>
    </dgm:pt>
  </dgm:ptLst>
  <dgm:cxnLst>
    <dgm:cxn modelId="{FFA0900D-A34B-4215-BB36-1246740796EA}" srcId="{41E0CF13-243B-47D9-8BB5-40D02181DC20}" destId="{17BC17FA-005B-4BE6-843D-B78757F6B794}" srcOrd="0" destOrd="0" parTransId="{4E3F2212-43E0-4A52-BF11-EB53A9E109BA}" sibTransId="{8EB54F7D-E97D-46CB-BFA2-4A9057104031}"/>
    <dgm:cxn modelId="{2C18C114-544E-504A-B57E-FF1D51ECCBD0}" type="presOf" srcId="{41E0CF13-243B-47D9-8BB5-40D02181DC20}" destId="{1697DB8E-0E3B-4C2B-85B7-B27B93D1EA48}" srcOrd="0" destOrd="0" presId="urn:microsoft.com/office/officeart/2018/2/layout/IconVerticalSolidList"/>
    <dgm:cxn modelId="{48F68E22-6470-2948-96A4-FCA7FFF9EB70}" type="presOf" srcId="{948DBCEB-A2F4-4C94-B713-BE522485B2B7}" destId="{001210C6-1380-4810-A705-F2596E4CD482}" srcOrd="0" destOrd="0" presId="urn:microsoft.com/office/officeart/2018/2/layout/IconVerticalSolidList"/>
    <dgm:cxn modelId="{F920DF82-F23E-A243-AFAD-B71D28B36B19}" type="presOf" srcId="{5AF0C4B1-254C-4EA8-8BD5-75BD3E50B650}" destId="{34729321-47BD-41BC-A4DE-280D4D2371A7}" srcOrd="0" destOrd="0" presId="urn:microsoft.com/office/officeart/2018/2/layout/IconVerticalSolidList"/>
    <dgm:cxn modelId="{78ED828B-D2C7-B447-8758-CE9A3558D1AC}" type="presOf" srcId="{17BC17FA-005B-4BE6-843D-B78757F6B794}" destId="{90DA79F2-E8C2-48A7-A2E2-2259815A3E33}" srcOrd="0" destOrd="0" presId="urn:microsoft.com/office/officeart/2018/2/layout/IconVerticalSolidList"/>
    <dgm:cxn modelId="{1721AFA6-16BE-434E-8176-43C4074F8482}" srcId="{41E0CF13-243B-47D9-8BB5-40D02181DC20}" destId="{948DBCEB-A2F4-4C94-B713-BE522485B2B7}" srcOrd="2" destOrd="0" parTransId="{74C0B075-708C-40AB-8200-BE89CE10511A}" sibTransId="{7E712ED9-3537-4559-8DE9-36671AFA4C26}"/>
    <dgm:cxn modelId="{3CCD1DFA-2DC9-4AF7-8877-6FB1B7CB4F2E}" srcId="{41E0CF13-243B-47D9-8BB5-40D02181DC20}" destId="{5AF0C4B1-254C-4EA8-8BD5-75BD3E50B650}" srcOrd="1" destOrd="0" parTransId="{035E0374-90A4-4800-B00B-DCBDF328C2FC}" sibTransId="{F05827A9-7E0E-4DB1-878F-C295AE9814B8}"/>
    <dgm:cxn modelId="{E0A059EC-877E-FC4C-87EA-61F9363BEC6B}" type="presParOf" srcId="{1697DB8E-0E3B-4C2B-85B7-B27B93D1EA48}" destId="{7A5BDF09-12B4-42F7-AD46-3953272B6AA7}" srcOrd="0" destOrd="0" presId="urn:microsoft.com/office/officeart/2018/2/layout/IconVerticalSolidList"/>
    <dgm:cxn modelId="{7D705C22-AF4E-2947-B677-AFA13936AC7D}" type="presParOf" srcId="{7A5BDF09-12B4-42F7-AD46-3953272B6AA7}" destId="{7FFCE426-DB7E-4A96-8EEF-D71859851B74}" srcOrd="0" destOrd="0" presId="urn:microsoft.com/office/officeart/2018/2/layout/IconVerticalSolidList"/>
    <dgm:cxn modelId="{E1878F1F-CE09-724C-AC94-E67876B6D5FC}" type="presParOf" srcId="{7A5BDF09-12B4-42F7-AD46-3953272B6AA7}" destId="{3B948BEE-0347-40E3-9940-16E2BD94549E}" srcOrd="1" destOrd="0" presId="urn:microsoft.com/office/officeart/2018/2/layout/IconVerticalSolidList"/>
    <dgm:cxn modelId="{4F9F6865-B1FE-6740-BDBC-ACE2BEC6B6E4}" type="presParOf" srcId="{7A5BDF09-12B4-42F7-AD46-3953272B6AA7}" destId="{02CFA109-F473-4F44-92F1-172B6176A5DD}" srcOrd="2" destOrd="0" presId="urn:microsoft.com/office/officeart/2018/2/layout/IconVerticalSolidList"/>
    <dgm:cxn modelId="{3A30ABBC-F7D0-AD4A-BA6F-0834039536EC}" type="presParOf" srcId="{7A5BDF09-12B4-42F7-AD46-3953272B6AA7}" destId="{90DA79F2-E8C2-48A7-A2E2-2259815A3E33}" srcOrd="3" destOrd="0" presId="urn:microsoft.com/office/officeart/2018/2/layout/IconVerticalSolidList"/>
    <dgm:cxn modelId="{60514708-9419-AA4F-BC43-21C9BE1778DC}" type="presParOf" srcId="{1697DB8E-0E3B-4C2B-85B7-B27B93D1EA48}" destId="{5B73519E-10E2-400F-9716-39F82E67A3FB}" srcOrd="1" destOrd="0" presId="urn:microsoft.com/office/officeart/2018/2/layout/IconVerticalSolidList"/>
    <dgm:cxn modelId="{7E9033BA-BF7F-144A-B0CC-A8FC3E893101}" type="presParOf" srcId="{1697DB8E-0E3B-4C2B-85B7-B27B93D1EA48}" destId="{86E53D2F-BC07-47D9-B538-7CA430735909}" srcOrd="2" destOrd="0" presId="urn:microsoft.com/office/officeart/2018/2/layout/IconVerticalSolidList"/>
    <dgm:cxn modelId="{D03A004E-5138-514E-978E-F629872B618E}" type="presParOf" srcId="{86E53D2F-BC07-47D9-B538-7CA430735909}" destId="{FA344374-9102-4BB5-8C53-418ED79D539F}" srcOrd="0" destOrd="0" presId="urn:microsoft.com/office/officeart/2018/2/layout/IconVerticalSolidList"/>
    <dgm:cxn modelId="{D5EC7774-5AFB-D043-B1C2-8F1450CC53A3}" type="presParOf" srcId="{86E53D2F-BC07-47D9-B538-7CA430735909}" destId="{FE177D8E-6DC9-468B-98CC-0795928619B6}" srcOrd="1" destOrd="0" presId="urn:microsoft.com/office/officeart/2018/2/layout/IconVerticalSolidList"/>
    <dgm:cxn modelId="{356F3C29-C45B-DE45-B299-8DAE75875D8F}" type="presParOf" srcId="{86E53D2F-BC07-47D9-B538-7CA430735909}" destId="{5F4DCA94-2CDE-44D1-A100-673C6EA6E064}" srcOrd="2" destOrd="0" presId="urn:microsoft.com/office/officeart/2018/2/layout/IconVerticalSolidList"/>
    <dgm:cxn modelId="{A85DAB0D-4DE9-FB4B-AD60-68F2806B126C}" type="presParOf" srcId="{86E53D2F-BC07-47D9-B538-7CA430735909}" destId="{34729321-47BD-41BC-A4DE-280D4D2371A7}" srcOrd="3" destOrd="0" presId="urn:microsoft.com/office/officeart/2018/2/layout/IconVerticalSolidList"/>
    <dgm:cxn modelId="{FA179B45-DF75-C341-AF2D-A1F56D1F9841}" type="presParOf" srcId="{1697DB8E-0E3B-4C2B-85B7-B27B93D1EA48}" destId="{943E5564-460B-47AB-9C66-F6E5460715DC}" srcOrd="3" destOrd="0" presId="urn:microsoft.com/office/officeart/2018/2/layout/IconVerticalSolidList"/>
    <dgm:cxn modelId="{D43462C1-E19A-FD4E-8582-1558C100D93E}" type="presParOf" srcId="{1697DB8E-0E3B-4C2B-85B7-B27B93D1EA48}" destId="{C7EED7B5-F78C-426F-81A9-0F814659A06F}" srcOrd="4" destOrd="0" presId="urn:microsoft.com/office/officeart/2018/2/layout/IconVerticalSolidList"/>
    <dgm:cxn modelId="{CDF530DC-C2FB-3049-BF0E-80F0A4E6AA38}" type="presParOf" srcId="{C7EED7B5-F78C-426F-81A9-0F814659A06F}" destId="{12A27A97-E6B5-4C67-8F8D-6D83C0A92CEF}" srcOrd="0" destOrd="0" presId="urn:microsoft.com/office/officeart/2018/2/layout/IconVerticalSolidList"/>
    <dgm:cxn modelId="{D1630C20-58C8-844E-B9B5-7FC896E2ACBD}" type="presParOf" srcId="{C7EED7B5-F78C-426F-81A9-0F814659A06F}" destId="{02654A91-ECB0-4311-80BE-415E44374A05}" srcOrd="1" destOrd="0" presId="urn:microsoft.com/office/officeart/2018/2/layout/IconVerticalSolidList"/>
    <dgm:cxn modelId="{5284497B-C884-C948-B18A-05C282A76358}" type="presParOf" srcId="{C7EED7B5-F78C-426F-81A9-0F814659A06F}" destId="{982CE6E7-DB28-4275-8E04-CEE29F506360}" srcOrd="2" destOrd="0" presId="urn:microsoft.com/office/officeart/2018/2/layout/IconVerticalSolidList"/>
    <dgm:cxn modelId="{AA2387DC-B82F-AF4B-B353-172C79BA1C87}" type="presParOf" srcId="{C7EED7B5-F78C-426F-81A9-0F814659A06F}" destId="{001210C6-1380-4810-A705-F2596E4CD48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2404DE0-68BE-4255-8E93-1742D0125802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079D2D9D-6B48-4E4B-A6D2-532B20D5990E}">
      <dgm:prSet/>
      <dgm:spPr/>
      <dgm:t>
        <a:bodyPr/>
        <a:lstStyle/>
        <a:p>
          <a:r>
            <a:rPr lang="tr-TR"/>
            <a:t>Prenatal, natal, postnatal özellik yok</a:t>
          </a:r>
          <a:endParaRPr lang="en-US"/>
        </a:p>
      </dgm:t>
    </dgm:pt>
    <dgm:pt modelId="{8CDE27F8-2C4F-41D7-B95E-64292A74E8ED}" type="parTrans" cxnId="{0064730D-125C-4437-9A91-A16A432C75FA}">
      <dgm:prSet/>
      <dgm:spPr/>
      <dgm:t>
        <a:bodyPr/>
        <a:lstStyle/>
        <a:p>
          <a:endParaRPr lang="en-US"/>
        </a:p>
      </dgm:t>
    </dgm:pt>
    <dgm:pt modelId="{E80EDA1A-EBF6-4AC8-A60A-C69A4594E0A8}" type="sibTrans" cxnId="{0064730D-125C-4437-9A91-A16A432C75FA}">
      <dgm:prSet/>
      <dgm:spPr/>
      <dgm:t>
        <a:bodyPr/>
        <a:lstStyle/>
        <a:p>
          <a:endParaRPr lang="en-US"/>
        </a:p>
      </dgm:t>
    </dgm:pt>
    <dgm:pt modelId="{9126ED30-732A-4CDC-BB01-3C00586B2163}">
      <dgm:prSet/>
      <dgm:spPr/>
      <dgm:t>
        <a:bodyPr/>
        <a:lstStyle/>
        <a:p>
          <a:r>
            <a:rPr lang="tr-TR"/>
            <a:t>Önceden geçirdiği hastalık ve hastane yatış öyküsü yok</a:t>
          </a:r>
          <a:endParaRPr lang="en-US"/>
        </a:p>
      </dgm:t>
    </dgm:pt>
    <dgm:pt modelId="{3627880D-41D5-4C1A-831F-B25FE74D3087}" type="parTrans" cxnId="{FE159FFC-0086-4B5B-84A8-B4FF76411D70}">
      <dgm:prSet/>
      <dgm:spPr/>
      <dgm:t>
        <a:bodyPr/>
        <a:lstStyle/>
        <a:p>
          <a:endParaRPr lang="en-US"/>
        </a:p>
      </dgm:t>
    </dgm:pt>
    <dgm:pt modelId="{EE3CE9B6-814B-443A-9786-033608B2CE38}" type="sibTrans" cxnId="{FE159FFC-0086-4B5B-84A8-B4FF76411D70}">
      <dgm:prSet/>
      <dgm:spPr/>
      <dgm:t>
        <a:bodyPr/>
        <a:lstStyle/>
        <a:p>
          <a:endParaRPr lang="en-US"/>
        </a:p>
      </dgm:t>
    </dgm:pt>
    <dgm:pt modelId="{09C76EB6-8BCB-48F9-A54D-28C971812508}">
      <dgm:prSet/>
      <dgm:spPr/>
      <dgm:t>
        <a:bodyPr/>
        <a:lstStyle/>
        <a:p>
          <a:r>
            <a:rPr lang="tr-TR"/>
            <a:t>Ameliyat öyküsü yok</a:t>
          </a:r>
          <a:endParaRPr lang="en-US"/>
        </a:p>
      </dgm:t>
    </dgm:pt>
    <dgm:pt modelId="{5F224689-28A2-4747-9E83-5984267DC4BB}" type="parTrans" cxnId="{D5AFC5EB-9E74-43B4-97C7-99D0D4A70DF6}">
      <dgm:prSet/>
      <dgm:spPr/>
      <dgm:t>
        <a:bodyPr/>
        <a:lstStyle/>
        <a:p>
          <a:endParaRPr lang="en-US"/>
        </a:p>
      </dgm:t>
    </dgm:pt>
    <dgm:pt modelId="{04D4B03C-DCC3-4354-B72E-74091ED259B8}" type="sibTrans" cxnId="{D5AFC5EB-9E74-43B4-97C7-99D0D4A70DF6}">
      <dgm:prSet/>
      <dgm:spPr/>
      <dgm:t>
        <a:bodyPr/>
        <a:lstStyle/>
        <a:p>
          <a:endParaRPr lang="en-US"/>
        </a:p>
      </dgm:t>
    </dgm:pt>
    <dgm:pt modelId="{50BF5371-1E6D-460D-AF0E-52229ED531F1}">
      <dgm:prSet/>
      <dgm:spPr/>
      <dgm:t>
        <a:bodyPr/>
        <a:lstStyle/>
        <a:p>
          <a:r>
            <a:rPr lang="tr-TR"/>
            <a:t>İlaç kullanımı yok</a:t>
          </a:r>
          <a:endParaRPr lang="en-US"/>
        </a:p>
      </dgm:t>
    </dgm:pt>
    <dgm:pt modelId="{FAE6AB72-E2DD-43E2-8877-5F9B85EDDDD6}" type="parTrans" cxnId="{038D4AB6-49E1-4AD8-9408-E5D7155E61E2}">
      <dgm:prSet/>
      <dgm:spPr/>
      <dgm:t>
        <a:bodyPr/>
        <a:lstStyle/>
        <a:p>
          <a:endParaRPr lang="en-US"/>
        </a:p>
      </dgm:t>
    </dgm:pt>
    <dgm:pt modelId="{228E8F07-AF93-47EC-B676-6DA76F6AEEEF}" type="sibTrans" cxnId="{038D4AB6-49E1-4AD8-9408-E5D7155E61E2}">
      <dgm:prSet/>
      <dgm:spPr/>
      <dgm:t>
        <a:bodyPr/>
        <a:lstStyle/>
        <a:p>
          <a:endParaRPr lang="en-US"/>
        </a:p>
      </dgm:t>
    </dgm:pt>
    <dgm:pt modelId="{F0D5D827-B4D7-46B0-B122-7F7A293D087B}">
      <dgm:prSet/>
      <dgm:spPr/>
      <dgm:t>
        <a:bodyPr/>
        <a:lstStyle/>
        <a:p>
          <a:r>
            <a:rPr lang="tr-TR"/>
            <a:t>Aşıları tam  </a:t>
          </a:r>
          <a:endParaRPr lang="en-US"/>
        </a:p>
      </dgm:t>
    </dgm:pt>
    <dgm:pt modelId="{9FAE8B91-B65F-4636-97D1-2B609597212C}" type="parTrans" cxnId="{8249831F-768E-43C9-AA12-1FBFF2AF9E70}">
      <dgm:prSet/>
      <dgm:spPr/>
      <dgm:t>
        <a:bodyPr/>
        <a:lstStyle/>
        <a:p>
          <a:endParaRPr lang="en-US"/>
        </a:p>
      </dgm:t>
    </dgm:pt>
    <dgm:pt modelId="{308FF2F0-CD22-46AF-B2AD-F91EC93131C6}" type="sibTrans" cxnId="{8249831F-768E-43C9-AA12-1FBFF2AF9E70}">
      <dgm:prSet/>
      <dgm:spPr/>
      <dgm:t>
        <a:bodyPr/>
        <a:lstStyle/>
        <a:p>
          <a:endParaRPr lang="en-US"/>
        </a:p>
      </dgm:t>
    </dgm:pt>
    <dgm:pt modelId="{BC825CBC-3D06-4EF6-85BD-2BA9A08CE423}">
      <dgm:prSet/>
      <dgm:spPr/>
      <dgm:t>
        <a:bodyPr/>
        <a:lstStyle/>
        <a:p>
          <a:r>
            <a:rPr lang="tr-TR"/>
            <a:t>Bilinen allerjisi yok   </a:t>
          </a:r>
          <a:endParaRPr lang="en-US"/>
        </a:p>
      </dgm:t>
    </dgm:pt>
    <dgm:pt modelId="{279635B5-35E5-4BC9-AEAB-1A8B8E71AF4E}" type="parTrans" cxnId="{0F01F1A1-0A4F-4517-BD3A-75525FF9AE38}">
      <dgm:prSet/>
      <dgm:spPr/>
      <dgm:t>
        <a:bodyPr/>
        <a:lstStyle/>
        <a:p>
          <a:endParaRPr lang="en-US"/>
        </a:p>
      </dgm:t>
    </dgm:pt>
    <dgm:pt modelId="{35F26B74-5E12-4B96-9D00-86EAB902F4FA}" type="sibTrans" cxnId="{0F01F1A1-0A4F-4517-BD3A-75525FF9AE38}">
      <dgm:prSet/>
      <dgm:spPr/>
      <dgm:t>
        <a:bodyPr/>
        <a:lstStyle/>
        <a:p>
          <a:endParaRPr lang="en-US"/>
        </a:p>
      </dgm:t>
    </dgm:pt>
    <dgm:pt modelId="{D1755748-8387-7145-A93A-A6B2AF876DC4}" type="pres">
      <dgm:prSet presAssocID="{E2404DE0-68BE-4255-8E93-1742D0125802}" presName="vert0" presStyleCnt="0">
        <dgm:presLayoutVars>
          <dgm:dir/>
          <dgm:animOne val="branch"/>
          <dgm:animLvl val="lvl"/>
        </dgm:presLayoutVars>
      </dgm:prSet>
      <dgm:spPr/>
    </dgm:pt>
    <dgm:pt modelId="{565FDD2B-E6D9-C440-B278-9D7F01B75EBF}" type="pres">
      <dgm:prSet presAssocID="{079D2D9D-6B48-4E4B-A6D2-532B20D5990E}" presName="thickLine" presStyleLbl="alignNode1" presStyleIdx="0" presStyleCnt="6"/>
      <dgm:spPr/>
    </dgm:pt>
    <dgm:pt modelId="{F02A24B9-AE9B-424C-B904-E3A079875280}" type="pres">
      <dgm:prSet presAssocID="{079D2D9D-6B48-4E4B-A6D2-532B20D5990E}" presName="horz1" presStyleCnt="0"/>
      <dgm:spPr/>
    </dgm:pt>
    <dgm:pt modelId="{CAA50F70-2873-B34E-9D46-7401D2AE2AFF}" type="pres">
      <dgm:prSet presAssocID="{079D2D9D-6B48-4E4B-A6D2-532B20D5990E}" presName="tx1" presStyleLbl="revTx" presStyleIdx="0" presStyleCnt="6"/>
      <dgm:spPr/>
    </dgm:pt>
    <dgm:pt modelId="{70510C2B-B38C-0541-B2A1-E672DDCD9B84}" type="pres">
      <dgm:prSet presAssocID="{079D2D9D-6B48-4E4B-A6D2-532B20D5990E}" presName="vert1" presStyleCnt="0"/>
      <dgm:spPr/>
    </dgm:pt>
    <dgm:pt modelId="{5A3C405A-2F7A-6C4E-871A-ED1B7F9C6BEC}" type="pres">
      <dgm:prSet presAssocID="{9126ED30-732A-4CDC-BB01-3C00586B2163}" presName="thickLine" presStyleLbl="alignNode1" presStyleIdx="1" presStyleCnt="6"/>
      <dgm:spPr/>
    </dgm:pt>
    <dgm:pt modelId="{E5F5CB55-20E8-4B40-99AF-24E0C64EAAC5}" type="pres">
      <dgm:prSet presAssocID="{9126ED30-732A-4CDC-BB01-3C00586B2163}" presName="horz1" presStyleCnt="0"/>
      <dgm:spPr/>
    </dgm:pt>
    <dgm:pt modelId="{5609FFE3-09D2-1145-8CAD-85BE1FBF8BDF}" type="pres">
      <dgm:prSet presAssocID="{9126ED30-732A-4CDC-BB01-3C00586B2163}" presName="tx1" presStyleLbl="revTx" presStyleIdx="1" presStyleCnt="6"/>
      <dgm:spPr/>
    </dgm:pt>
    <dgm:pt modelId="{7E10CB9A-85CE-D14E-B9B3-F792C73F2045}" type="pres">
      <dgm:prSet presAssocID="{9126ED30-732A-4CDC-BB01-3C00586B2163}" presName="vert1" presStyleCnt="0"/>
      <dgm:spPr/>
    </dgm:pt>
    <dgm:pt modelId="{97AA7317-D4F1-064E-B45C-EED8E20251FF}" type="pres">
      <dgm:prSet presAssocID="{09C76EB6-8BCB-48F9-A54D-28C971812508}" presName="thickLine" presStyleLbl="alignNode1" presStyleIdx="2" presStyleCnt="6"/>
      <dgm:spPr/>
    </dgm:pt>
    <dgm:pt modelId="{6346BDD1-AE82-D441-A280-D23E30272066}" type="pres">
      <dgm:prSet presAssocID="{09C76EB6-8BCB-48F9-A54D-28C971812508}" presName="horz1" presStyleCnt="0"/>
      <dgm:spPr/>
    </dgm:pt>
    <dgm:pt modelId="{7B7AC93D-41DE-BD4E-A1FF-27A72A31B39C}" type="pres">
      <dgm:prSet presAssocID="{09C76EB6-8BCB-48F9-A54D-28C971812508}" presName="tx1" presStyleLbl="revTx" presStyleIdx="2" presStyleCnt="6"/>
      <dgm:spPr/>
    </dgm:pt>
    <dgm:pt modelId="{930EED11-0F99-E940-9EB4-D11986B5EF4B}" type="pres">
      <dgm:prSet presAssocID="{09C76EB6-8BCB-48F9-A54D-28C971812508}" presName="vert1" presStyleCnt="0"/>
      <dgm:spPr/>
    </dgm:pt>
    <dgm:pt modelId="{88CCE886-5AF1-2A4C-9C96-C2B97902AC64}" type="pres">
      <dgm:prSet presAssocID="{50BF5371-1E6D-460D-AF0E-52229ED531F1}" presName="thickLine" presStyleLbl="alignNode1" presStyleIdx="3" presStyleCnt="6"/>
      <dgm:spPr/>
    </dgm:pt>
    <dgm:pt modelId="{188C8457-C11F-0F40-8775-C9CFD8740E94}" type="pres">
      <dgm:prSet presAssocID="{50BF5371-1E6D-460D-AF0E-52229ED531F1}" presName="horz1" presStyleCnt="0"/>
      <dgm:spPr/>
    </dgm:pt>
    <dgm:pt modelId="{06A1FA92-5951-5D47-8590-910D70B95CB7}" type="pres">
      <dgm:prSet presAssocID="{50BF5371-1E6D-460D-AF0E-52229ED531F1}" presName="tx1" presStyleLbl="revTx" presStyleIdx="3" presStyleCnt="6"/>
      <dgm:spPr/>
    </dgm:pt>
    <dgm:pt modelId="{DDAE770A-ECF3-7B47-8658-C0D15753DB67}" type="pres">
      <dgm:prSet presAssocID="{50BF5371-1E6D-460D-AF0E-52229ED531F1}" presName="vert1" presStyleCnt="0"/>
      <dgm:spPr/>
    </dgm:pt>
    <dgm:pt modelId="{92DFADCA-2D82-174F-BD1E-8631E4E7B142}" type="pres">
      <dgm:prSet presAssocID="{F0D5D827-B4D7-46B0-B122-7F7A293D087B}" presName="thickLine" presStyleLbl="alignNode1" presStyleIdx="4" presStyleCnt="6"/>
      <dgm:spPr/>
    </dgm:pt>
    <dgm:pt modelId="{3AE7F24D-B471-0245-9306-EEFEAA255409}" type="pres">
      <dgm:prSet presAssocID="{F0D5D827-B4D7-46B0-B122-7F7A293D087B}" presName="horz1" presStyleCnt="0"/>
      <dgm:spPr/>
    </dgm:pt>
    <dgm:pt modelId="{02C26B2D-9A4E-744D-9332-D237F4238A4C}" type="pres">
      <dgm:prSet presAssocID="{F0D5D827-B4D7-46B0-B122-7F7A293D087B}" presName="tx1" presStyleLbl="revTx" presStyleIdx="4" presStyleCnt="6"/>
      <dgm:spPr/>
    </dgm:pt>
    <dgm:pt modelId="{E9885CEC-0749-7148-ADFF-0BD003AE4DAF}" type="pres">
      <dgm:prSet presAssocID="{F0D5D827-B4D7-46B0-B122-7F7A293D087B}" presName="vert1" presStyleCnt="0"/>
      <dgm:spPr/>
    </dgm:pt>
    <dgm:pt modelId="{F839E993-D4CA-7F4F-B83B-CA80BDE2884B}" type="pres">
      <dgm:prSet presAssocID="{BC825CBC-3D06-4EF6-85BD-2BA9A08CE423}" presName="thickLine" presStyleLbl="alignNode1" presStyleIdx="5" presStyleCnt="6"/>
      <dgm:spPr/>
    </dgm:pt>
    <dgm:pt modelId="{834886AF-2859-894B-AE31-DE42DC6C903A}" type="pres">
      <dgm:prSet presAssocID="{BC825CBC-3D06-4EF6-85BD-2BA9A08CE423}" presName="horz1" presStyleCnt="0"/>
      <dgm:spPr/>
    </dgm:pt>
    <dgm:pt modelId="{26AB023E-5301-1743-8D07-F6D2EB493127}" type="pres">
      <dgm:prSet presAssocID="{BC825CBC-3D06-4EF6-85BD-2BA9A08CE423}" presName="tx1" presStyleLbl="revTx" presStyleIdx="5" presStyleCnt="6"/>
      <dgm:spPr/>
    </dgm:pt>
    <dgm:pt modelId="{C32AA340-8D98-8A4D-905A-2E4F821D3586}" type="pres">
      <dgm:prSet presAssocID="{BC825CBC-3D06-4EF6-85BD-2BA9A08CE423}" presName="vert1" presStyleCnt="0"/>
      <dgm:spPr/>
    </dgm:pt>
  </dgm:ptLst>
  <dgm:cxnLst>
    <dgm:cxn modelId="{0064730D-125C-4437-9A91-A16A432C75FA}" srcId="{E2404DE0-68BE-4255-8E93-1742D0125802}" destId="{079D2D9D-6B48-4E4B-A6D2-532B20D5990E}" srcOrd="0" destOrd="0" parTransId="{8CDE27F8-2C4F-41D7-B95E-64292A74E8ED}" sibTransId="{E80EDA1A-EBF6-4AC8-A60A-C69A4594E0A8}"/>
    <dgm:cxn modelId="{8249831F-768E-43C9-AA12-1FBFF2AF9E70}" srcId="{E2404DE0-68BE-4255-8E93-1742D0125802}" destId="{F0D5D827-B4D7-46B0-B122-7F7A293D087B}" srcOrd="4" destOrd="0" parTransId="{9FAE8B91-B65F-4636-97D1-2B609597212C}" sibTransId="{308FF2F0-CD22-46AF-B2AD-F91EC93131C6}"/>
    <dgm:cxn modelId="{0AC12954-3ABB-0D4A-91A8-975BB3D296A1}" type="presOf" srcId="{BC825CBC-3D06-4EF6-85BD-2BA9A08CE423}" destId="{26AB023E-5301-1743-8D07-F6D2EB493127}" srcOrd="0" destOrd="0" presId="urn:microsoft.com/office/officeart/2008/layout/LinedList"/>
    <dgm:cxn modelId="{D17B6F84-59A7-3E4A-B585-A4423F3AEBA4}" type="presOf" srcId="{E2404DE0-68BE-4255-8E93-1742D0125802}" destId="{D1755748-8387-7145-A93A-A6B2AF876DC4}" srcOrd="0" destOrd="0" presId="urn:microsoft.com/office/officeart/2008/layout/LinedList"/>
    <dgm:cxn modelId="{0F01F1A1-0A4F-4517-BD3A-75525FF9AE38}" srcId="{E2404DE0-68BE-4255-8E93-1742D0125802}" destId="{BC825CBC-3D06-4EF6-85BD-2BA9A08CE423}" srcOrd="5" destOrd="0" parTransId="{279635B5-35E5-4BC9-AEAB-1A8B8E71AF4E}" sibTransId="{35F26B74-5E12-4B96-9D00-86EAB902F4FA}"/>
    <dgm:cxn modelId="{BAE973A2-969F-0B4A-B673-51DB6365D99F}" type="presOf" srcId="{F0D5D827-B4D7-46B0-B122-7F7A293D087B}" destId="{02C26B2D-9A4E-744D-9332-D237F4238A4C}" srcOrd="0" destOrd="0" presId="urn:microsoft.com/office/officeart/2008/layout/LinedList"/>
    <dgm:cxn modelId="{038D4AB6-49E1-4AD8-9408-E5D7155E61E2}" srcId="{E2404DE0-68BE-4255-8E93-1742D0125802}" destId="{50BF5371-1E6D-460D-AF0E-52229ED531F1}" srcOrd="3" destOrd="0" parTransId="{FAE6AB72-E2DD-43E2-8877-5F9B85EDDDD6}" sibTransId="{228E8F07-AF93-47EC-B676-6DA76F6AEEEF}"/>
    <dgm:cxn modelId="{EC3EDDCC-4375-BD48-8C76-5F3ECEAF4422}" type="presOf" srcId="{079D2D9D-6B48-4E4B-A6D2-532B20D5990E}" destId="{CAA50F70-2873-B34E-9D46-7401D2AE2AFF}" srcOrd="0" destOrd="0" presId="urn:microsoft.com/office/officeart/2008/layout/LinedList"/>
    <dgm:cxn modelId="{23223EE0-0EAD-6B42-988E-1D6EA78714F7}" type="presOf" srcId="{9126ED30-732A-4CDC-BB01-3C00586B2163}" destId="{5609FFE3-09D2-1145-8CAD-85BE1FBF8BDF}" srcOrd="0" destOrd="0" presId="urn:microsoft.com/office/officeart/2008/layout/LinedList"/>
    <dgm:cxn modelId="{4E0126E4-6DEF-F24D-BF57-77C47C935765}" type="presOf" srcId="{50BF5371-1E6D-460D-AF0E-52229ED531F1}" destId="{06A1FA92-5951-5D47-8590-910D70B95CB7}" srcOrd="0" destOrd="0" presId="urn:microsoft.com/office/officeart/2008/layout/LinedList"/>
    <dgm:cxn modelId="{D5AFC5EB-9E74-43B4-97C7-99D0D4A70DF6}" srcId="{E2404DE0-68BE-4255-8E93-1742D0125802}" destId="{09C76EB6-8BCB-48F9-A54D-28C971812508}" srcOrd="2" destOrd="0" parTransId="{5F224689-28A2-4747-9E83-5984267DC4BB}" sibTransId="{04D4B03C-DCC3-4354-B72E-74091ED259B8}"/>
    <dgm:cxn modelId="{D16EA8F3-8A2C-7445-B097-FD7F0864E798}" type="presOf" srcId="{09C76EB6-8BCB-48F9-A54D-28C971812508}" destId="{7B7AC93D-41DE-BD4E-A1FF-27A72A31B39C}" srcOrd="0" destOrd="0" presId="urn:microsoft.com/office/officeart/2008/layout/LinedList"/>
    <dgm:cxn modelId="{FE159FFC-0086-4B5B-84A8-B4FF76411D70}" srcId="{E2404DE0-68BE-4255-8E93-1742D0125802}" destId="{9126ED30-732A-4CDC-BB01-3C00586B2163}" srcOrd="1" destOrd="0" parTransId="{3627880D-41D5-4C1A-831F-B25FE74D3087}" sibTransId="{EE3CE9B6-814B-443A-9786-033608B2CE38}"/>
    <dgm:cxn modelId="{CE62FC7A-40A9-BF41-A17E-637CBAC9F048}" type="presParOf" srcId="{D1755748-8387-7145-A93A-A6B2AF876DC4}" destId="{565FDD2B-E6D9-C440-B278-9D7F01B75EBF}" srcOrd="0" destOrd="0" presId="urn:microsoft.com/office/officeart/2008/layout/LinedList"/>
    <dgm:cxn modelId="{CD4E6BDA-7CD3-E34E-B451-0893BF5426EF}" type="presParOf" srcId="{D1755748-8387-7145-A93A-A6B2AF876DC4}" destId="{F02A24B9-AE9B-424C-B904-E3A079875280}" srcOrd="1" destOrd="0" presId="urn:microsoft.com/office/officeart/2008/layout/LinedList"/>
    <dgm:cxn modelId="{E59D72C6-91B1-414B-AFD3-059C7FB9AB03}" type="presParOf" srcId="{F02A24B9-AE9B-424C-B904-E3A079875280}" destId="{CAA50F70-2873-B34E-9D46-7401D2AE2AFF}" srcOrd="0" destOrd="0" presId="urn:microsoft.com/office/officeart/2008/layout/LinedList"/>
    <dgm:cxn modelId="{3E3FB59B-44E0-C440-A729-B35DB9D54AC7}" type="presParOf" srcId="{F02A24B9-AE9B-424C-B904-E3A079875280}" destId="{70510C2B-B38C-0541-B2A1-E672DDCD9B84}" srcOrd="1" destOrd="0" presId="urn:microsoft.com/office/officeart/2008/layout/LinedList"/>
    <dgm:cxn modelId="{FEEBB0AA-1A7F-CB43-87FE-C9B843C76172}" type="presParOf" srcId="{D1755748-8387-7145-A93A-A6B2AF876DC4}" destId="{5A3C405A-2F7A-6C4E-871A-ED1B7F9C6BEC}" srcOrd="2" destOrd="0" presId="urn:microsoft.com/office/officeart/2008/layout/LinedList"/>
    <dgm:cxn modelId="{40F76174-AA6A-624D-873E-5CC1A6A70865}" type="presParOf" srcId="{D1755748-8387-7145-A93A-A6B2AF876DC4}" destId="{E5F5CB55-20E8-4B40-99AF-24E0C64EAAC5}" srcOrd="3" destOrd="0" presId="urn:microsoft.com/office/officeart/2008/layout/LinedList"/>
    <dgm:cxn modelId="{0620D2A2-B9B6-FF45-BEBE-A6D6D28EB79A}" type="presParOf" srcId="{E5F5CB55-20E8-4B40-99AF-24E0C64EAAC5}" destId="{5609FFE3-09D2-1145-8CAD-85BE1FBF8BDF}" srcOrd="0" destOrd="0" presId="urn:microsoft.com/office/officeart/2008/layout/LinedList"/>
    <dgm:cxn modelId="{CEFB7749-13BA-EC4D-B3F4-7A5D1205B640}" type="presParOf" srcId="{E5F5CB55-20E8-4B40-99AF-24E0C64EAAC5}" destId="{7E10CB9A-85CE-D14E-B9B3-F792C73F2045}" srcOrd="1" destOrd="0" presId="urn:microsoft.com/office/officeart/2008/layout/LinedList"/>
    <dgm:cxn modelId="{29F558D8-A7C1-DF4D-A246-431AA1F7E17E}" type="presParOf" srcId="{D1755748-8387-7145-A93A-A6B2AF876DC4}" destId="{97AA7317-D4F1-064E-B45C-EED8E20251FF}" srcOrd="4" destOrd="0" presId="urn:microsoft.com/office/officeart/2008/layout/LinedList"/>
    <dgm:cxn modelId="{EA7D3B35-1FC8-B24D-82DF-AD5118388BEC}" type="presParOf" srcId="{D1755748-8387-7145-A93A-A6B2AF876DC4}" destId="{6346BDD1-AE82-D441-A280-D23E30272066}" srcOrd="5" destOrd="0" presId="urn:microsoft.com/office/officeart/2008/layout/LinedList"/>
    <dgm:cxn modelId="{A788E971-F905-1E4B-86E5-4E4B1DF800B9}" type="presParOf" srcId="{6346BDD1-AE82-D441-A280-D23E30272066}" destId="{7B7AC93D-41DE-BD4E-A1FF-27A72A31B39C}" srcOrd="0" destOrd="0" presId="urn:microsoft.com/office/officeart/2008/layout/LinedList"/>
    <dgm:cxn modelId="{B1976D2B-2D6D-5547-9BD6-A25806D094F2}" type="presParOf" srcId="{6346BDD1-AE82-D441-A280-D23E30272066}" destId="{930EED11-0F99-E940-9EB4-D11986B5EF4B}" srcOrd="1" destOrd="0" presId="urn:microsoft.com/office/officeart/2008/layout/LinedList"/>
    <dgm:cxn modelId="{60F94865-F021-8348-95D5-3FE20E939A61}" type="presParOf" srcId="{D1755748-8387-7145-A93A-A6B2AF876DC4}" destId="{88CCE886-5AF1-2A4C-9C96-C2B97902AC64}" srcOrd="6" destOrd="0" presId="urn:microsoft.com/office/officeart/2008/layout/LinedList"/>
    <dgm:cxn modelId="{06B686DC-AE0F-9746-B7EC-BE6ED9667936}" type="presParOf" srcId="{D1755748-8387-7145-A93A-A6B2AF876DC4}" destId="{188C8457-C11F-0F40-8775-C9CFD8740E94}" srcOrd="7" destOrd="0" presId="urn:microsoft.com/office/officeart/2008/layout/LinedList"/>
    <dgm:cxn modelId="{2CB9913C-5697-274B-A734-E627EA60E96E}" type="presParOf" srcId="{188C8457-C11F-0F40-8775-C9CFD8740E94}" destId="{06A1FA92-5951-5D47-8590-910D70B95CB7}" srcOrd="0" destOrd="0" presId="urn:microsoft.com/office/officeart/2008/layout/LinedList"/>
    <dgm:cxn modelId="{022E980E-4D53-0F40-A0F8-97B675A1EABD}" type="presParOf" srcId="{188C8457-C11F-0F40-8775-C9CFD8740E94}" destId="{DDAE770A-ECF3-7B47-8658-C0D15753DB67}" srcOrd="1" destOrd="0" presId="urn:microsoft.com/office/officeart/2008/layout/LinedList"/>
    <dgm:cxn modelId="{19FB4FF1-BE01-6A49-90E8-0C310C926453}" type="presParOf" srcId="{D1755748-8387-7145-A93A-A6B2AF876DC4}" destId="{92DFADCA-2D82-174F-BD1E-8631E4E7B142}" srcOrd="8" destOrd="0" presId="urn:microsoft.com/office/officeart/2008/layout/LinedList"/>
    <dgm:cxn modelId="{C6F12A8A-8B04-B34F-B45E-EF8F39158A7D}" type="presParOf" srcId="{D1755748-8387-7145-A93A-A6B2AF876DC4}" destId="{3AE7F24D-B471-0245-9306-EEFEAA255409}" srcOrd="9" destOrd="0" presId="urn:microsoft.com/office/officeart/2008/layout/LinedList"/>
    <dgm:cxn modelId="{CC8903AA-C642-BC48-9928-BF9B2CC1ADD4}" type="presParOf" srcId="{3AE7F24D-B471-0245-9306-EEFEAA255409}" destId="{02C26B2D-9A4E-744D-9332-D237F4238A4C}" srcOrd="0" destOrd="0" presId="urn:microsoft.com/office/officeart/2008/layout/LinedList"/>
    <dgm:cxn modelId="{2091AF1C-C613-0249-938E-58687E439CFA}" type="presParOf" srcId="{3AE7F24D-B471-0245-9306-EEFEAA255409}" destId="{E9885CEC-0749-7148-ADFF-0BD003AE4DAF}" srcOrd="1" destOrd="0" presId="urn:microsoft.com/office/officeart/2008/layout/LinedList"/>
    <dgm:cxn modelId="{207B1F09-37CA-1E44-A2C4-339E5D5FDF62}" type="presParOf" srcId="{D1755748-8387-7145-A93A-A6B2AF876DC4}" destId="{F839E993-D4CA-7F4F-B83B-CA80BDE2884B}" srcOrd="10" destOrd="0" presId="urn:microsoft.com/office/officeart/2008/layout/LinedList"/>
    <dgm:cxn modelId="{94D65AA4-5D89-5E43-B11C-C1FF510BD134}" type="presParOf" srcId="{D1755748-8387-7145-A93A-A6B2AF876DC4}" destId="{834886AF-2859-894B-AE31-DE42DC6C903A}" srcOrd="11" destOrd="0" presId="urn:microsoft.com/office/officeart/2008/layout/LinedList"/>
    <dgm:cxn modelId="{A1CBFF01-99E1-304E-B7F8-3C0D6838228D}" type="presParOf" srcId="{834886AF-2859-894B-AE31-DE42DC6C903A}" destId="{26AB023E-5301-1743-8D07-F6D2EB493127}" srcOrd="0" destOrd="0" presId="urn:microsoft.com/office/officeart/2008/layout/LinedList"/>
    <dgm:cxn modelId="{D8F66DDF-7782-0F42-A237-2EF2ECA1D510}" type="presParOf" srcId="{834886AF-2859-894B-AE31-DE42DC6C903A}" destId="{C32AA340-8D98-8A4D-905A-2E4F821D358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99F05D7-1002-4B42-8131-576E8F50AB8B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E04C9858-2557-4171-9A1A-77AA1E315FFB}">
      <dgm:prSet/>
      <dgm:spPr/>
      <dgm:t>
        <a:bodyPr/>
        <a:lstStyle/>
        <a:p>
          <a:r>
            <a:rPr lang="tr-TR"/>
            <a:t>Anne: 36 Yaş, 4 Ay önce beyin tm opere</a:t>
          </a:r>
          <a:endParaRPr lang="en-US"/>
        </a:p>
      </dgm:t>
    </dgm:pt>
    <dgm:pt modelId="{2747B8F7-C146-4386-A167-96F70D1DAD01}" type="parTrans" cxnId="{044DAED0-ED95-42FC-A580-2B851DE8BCE3}">
      <dgm:prSet/>
      <dgm:spPr/>
      <dgm:t>
        <a:bodyPr/>
        <a:lstStyle/>
        <a:p>
          <a:endParaRPr lang="en-US"/>
        </a:p>
      </dgm:t>
    </dgm:pt>
    <dgm:pt modelId="{0C0BFF84-99E5-4478-871A-F799583A1162}" type="sibTrans" cxnId="{044DAED0-ED95-42FC-A580-2B851DE8BCE3}">
      <dgm:prSet/>
      <dgm:spPr/>
      <dgm:t>
        <a:bodyPr/>
        <a:lstStyle/>
        <a:p>
          <a:endParaRPr lang="en-US"/>
        </a:p>
      </dgm:t>
    </dgm:pt>
    <dgm:pt modelId="{004CACA4-5AA3-4E0B-8EE8-2F69FE498212}">
      <dgm:prSet/>
      <dgm:spPr/>
      <dgm:t>
        <a:bodyPr/>
        <a:lstStyle/>
        <a:p>
          <a:r>
            <a:rPr lang="tr-TR"/>
            <a:t>Baba: 39 yaş, SS</a:t>
          </a:r>
          <a:endParaRPr lang="en-US"/>
        </a:p>
      </dgm:t>
    </dgm:pt>
    <dgm:pt modelId="{BC35671A-9BB4-4A2F-9EC7-DCD0949259DA}" type="parTrans" cxnId="{13D3D735-D30F-428B-87C4-977AEF4FE006}">
      <dgm:prSet/>
      <dgm:spPr/>
      <dgm:t>
        <a:bodyPr/>
        <a:lstStyle/>
        <a:p>
          <a:endParaRPr lang="en-US"/>
        </a:p>
      </dgm:t>
    </dgm:pt>
    <dgm:pt modelId="{0A10B2ED-6E71-4BBA-98E1-F52496D8A623}" type="sibTrans" cxnId="{13D3D735-D30F-428B-87C4-977AEF4FE006}">
      <dgm:prSet/>
      <dgm:spPr/>
      <dgm:t>
        <a:bodyPr/>
        <a:lstStyle/>
        <a:p>
          <a:endParaRPr lang="en-US"/>
        </a:p>
      </dgm:t>
    </dgm:pt>
    <dgm:pt modelId="{10F35D7A-02F3-47F4-983C-78F2D944937B}">
      <dgm:prSet/>
      <dgm:spPr/>
      <dgm:t>
        <a:bodyPr/>
        <a:lstStyle/>
        <a:p>
          <a:r>
            <a:rPr lang="tr-TR"/>
            <a:t>Akrabalık: 3. derece kuzen</a:t>
          </a:r>
          <a:endParaRPr lang="en-US"/>
        </a:p>
      </dgm:t>
    </dgm:pt>
    <dgm:pt modelId="{6984EAF9-0FEB-4026-9B9B-7039ACB23766}" type="parTrans" cxnId="{54801759-5252-4CCB-80E4-D998D67933E3}">
      <dgm:prSet/>
      <dgm:spPr/>
      <dgm:t>
        <a:bodyPr/>
        <a:lstStyle/>
        <a:p>
          <a:endParaRPr lang="en-US"/>
        </a:p>
      </dgm:t>
    </dgm:pt>
    <dgm:pt modelId="{C48845AD-CDA7-4C1E-9AB3-E31B8DCCF1AA}" type="sibTrans" cxnId="{54801759-5252-4CCB-80E4-D998D67933E3}">
      <dgm:prSet/>
      <dgm:spPr/>
      <dgm:t>
        <a:bodyPr/>
        <a:lstStyle/>
        <a:p>
          <a:endParaRPr lang="en-US"/>
        </a:p>
      </dgm:t>
    </dgm:pt>
    <dgm:pt modelId="{6D44EBC7-4282-4009-9E6F-2B4D992E0ED3}">
      <dgm:prSet/>
      <dgm:spPr/>
      <dgm:t>
        <a:bodyPr/>
        <a:lstStyle/>
        <a:p>
          <a:r>
            <a:rPr lang="tr-TR"/>
            <a:t>G4P4Y4</a:t>
          </a:r>
          <a:endParaRPr lang="en-US"/>
        </a:p>
      </dgm:t>
    </dgm:pt>
    <dgm:pt modelId="{2D271D9B-96EA-42ED-98B9-1C401D463A2C}" type="parTrans" cxnId="{DEBC2493-5F1E-4242-9AF2-30FF7E1D3C6A}">
      <dgm:prSet/>
      <dgm:spPr/>
      <dgm:t>
        <a:bodyPr/>
        <a:lstStyle/>
        <a:p>
          <a:endParaRPr lang="en-US"/>
        </a:p>
      </dgm:t>
    </dgm:pt>
    <dgm:pt modelId="{9E79B18B-0AC2-43B9-841D-F58112D22BEF}" type="sibTrans" cxnId="{DEBC2493-5F1E-4242-9AF2-30FF7E1D3C6A}">
      <dgm:prSet/>
      <dgm:spPr/>
      <dgm:t>
        <a:bodyPr/>
        <a:lstStyle/>
        <a:p>
          <a:endParaRPr lang="en-US"/>
        </a:p>
      </dgm:t>
    </dgm:pt>
    <dgm:pt modelId="{755CC0F7-E89D-40C6-94B7-E9678ED069E6}">
      <dgm:prSet/>
      <dgm:spPr/>
      <dgm:t>
        <a:bodyPr/>
        <a:lstStyle/>
        <a:p>
          <a:r>
            <a:rPr lang="tr-TR"/>
            <a:t>G1:14 Yaş, Erkek, SS</a:t>
          </a:r>
          <a:endParaRPr lang="en-US"/>
        </a:p>
      </dgm:t>
    </dgm:pt>
    <dgm:pt modelId="{3D134FBC-CAD4-4204-ADBC-9C600EBC5979}" type="parTrans" cxnId="{464F03C9-C48C-49F3-854D-4F98379DE126}">
      <dgm:prSet/>
      <dgm:spPr/>
      <dgm:t>
        <a:bodyPr/>
        <a:lstStyle/>
        <a:p>
          <a:endParaRPr lang="en-US"/>
        </a:p>
      </dgm:t>
    </dgm:pt>
    <dgm:pt modelId="{8EC58CC4-F647-4323-A32F-9B8FA0993B88}" type="sibTrans" cxnId="{464F03C9-C48C-49F3-854D-4F98379DE126}">
      <dgm:prSet/>
      <dgm:spPr/>
      <dgm:t>
        <a:bodyPr/>
        <a:lstStyle/>
        <a:p>
          <a:endParaRPr lang="en-US"/>
        </a:p>
      </dgm:t>
    </dgm:pt>
    <dgm:pt modelId="{80192B49-61BE-45AD-8C37-19311DE3A218}">
      <dgm:prSet/>
      <dgm:spPr/>
      <dgm:t>
        <a:bodyPr/>
        <a:lstStyle/>
        <a:p>
          <a:r>
            <a:rPr lang="tr-TR"/>
            <a:t>G2: 11Yaş, Kız, SS</a:t>
          </a:r>
          <a:endParaRPr lang="en-US"/>
        </a:p>
      </dgm:t>
    </dgm:pt>
    <dgm:pt modelId="{9BB5F8BF-EB6A-42C7-AD86-5F8F291DE70E}" type="parTrans" cxnId="{0BB68FFC-237D-41BB-970C-DD78CF132709}">
      <dgm:prSet/>
      <dgm:spPr/>
      <dgm:t>
        <a:bodyPr/>
        <a:lstStyle/>
        <a:p>
          <a:endParaRPr lang="en-US"/>
        </a:p>
      </dgm:t>
    </dgm:pt>
    <dgm:pt modelId="{8C638F40-A90E-4FA7-990A-ADE4212E9951}" type="sibTrans" cxnId="{0BB68FFC-237D-41BB-970C-DD78CF132709}">
      <dgm:prSet/>
      <dgm:spPr/>
      <dgm:t>
        <a:bodyPr/>
        <a:lstStyle/>
        <a:p>
          <a:endParaRPr lang="en-US"/>
        </a:p>
      </dgm:t>
    </dgm:pt>
    <dgm:pt modelId="{843CA3D4-6F0C-4EAD-95BF-45A9D66D22DF}">
      <dgm:prSet/>
      <dgm:spPr/>
      <dgm:t>
        <a:bodyPr/>
        <a:lstStyle/>
        <a:p>
          <a:r>
            <a:rPr lang="tr-TR"/>
            <a:t>G3: 9 Yaş, Kız, SS</a:t>
          </a:r>
          <a:endParaRPr lang="en-US"/>
        </a:p>
      </dgm:t>
    </dgm:pt>
    <dgm:pt modelId="{9F2EB3F8-CE0A-420E-AC39-295FB857F11E}" type="parTrans" cxnId="{7FB353DA-5C2B-43C8-98F8-DBB2CCDA7752}">
      <dgm:prSet/>
      <dgm:spPr/>
      <dgm:t>
        <a:bodyPr/>
        <a:lstStyle/>
        <a:p>
          <a:endParaRPr lang="en-US"/>
        </a:p>
      </dgm:t>
    </dgm:pt>
    <dgm:pt modelId="{EDE9AACD-99E0-440E-AE83-EFF9C0A47AB7}" type="sibTrans" cxnId="{7FB353DA-5C2B-43C8-98F8-DBB2CCDA7752}">
      <dgm:prSet/>
      <dgm:spPr/>
      <dgm:t>
        <a:bodyPr/>
        <a:lstStyle/>
        <a:p>
          <a:endParaRPr lang="en-US"/>
        </a:p>
      </dgm:t>
    </dgm:pt>
    <dgm:pt modelId="{1BA09784-36C4-4C6B-A3D7-9D4DDB63DEA8}">
      <dgm:prSet/>
      <dgm:spPr/>
      <dgm:t>
        <a:bodyPr/>
        <a:lstStyle/>
        <a:p>
          <a:r>
            <a:rPr lang="tr-TR"/>
            <a:t>G4:Hastamız</a:t>
          </a:r>
          <a:endParaRPr lang="en-US"/>
        </a:p>
      </dgm:t>
    </dgm:pt>
    <dgm:pt modelId="{BF00AC1F-2649-49F4-B1AE-97365F0BA3BB}" type="parTrans" cxnId="{20CAA9BD-04D6-4E20-96D9-515B5ECE024F}">
      <dgm:prSet/>
      <dgm:spPr/>
      <dgm:t>
        <a:bodyPr/>
        <a:lstStyle/>
        <a:p>
          <a:endParaRPr lang="en-US"/>
        </a:p>
      </dgm:t>
    </dgm:pt>
    <dgm:pt modelId="{9E15F097-E23F-40D6-B04C-8820B9D8CC72}" type="sibTrans" cxnId="{20CAA9BD-04D6-4E20-96D9-515B5ECE024F}">
      <dgm:prSet/>
      <dgm:spPr/>
      <dgm:t>
        <a:bodyPr/>
        <a:lstStyle/>
        <a:p>
          <a:endParaRPr lang="en-US"/>
        </a:p>
      </dgm:t>
    </dgm:pt>
    <dgm:pt modelId="{4A8D6F0D-E700-446B-ACD3-3D7045B5B90B}">
      <dgm:prSet/>
      <dgm:spPr/>
      <dgm:t>
        <a:bodyPr/>
        <a:lstStyle/>
        <a:p>
          <a:r>
            <a:rPr lang="tr-TR"/>
            <a:t>Ailede Bilinen Hastalıklar: kuzeni tek böbrek, babaanne dm, bypass</a:t>
          </a:r>
          <a:endParaRPr lang="en-US"/>
        </a:p>
      </dgm:t>
    </dgm:pt>
    <dgm:pt modelId="{A646A1E9-F13A-4812-8416-DC3605CA01A8}" type="parTrans" cxnId="{71F51ABB-AA16-4A71-874C-A3BE194CF64E}">
      <dgm:prSet/>
      <dgm:spPr/>
      <dgm:t>
        <a:bodyPr/>
        <a:lstStyle/>
        <a:p>
          <a:endParaRPr lang="en-US"/>
        </a:p>
      </dgm:t>
    </dgm:pt>
    <dgm:pt modelId="{DB2056DF-DC44-455A-A100-95392D0EA5C1}" type="sibTrans" cxnId="{71F51ABB-AA16-4A71-874C-A3BE194CF64E}">
      <dgm:prSet/>
      <dgm:spPr/>
      <dgm:t>
        <a:bodyPr/>
        <a:lstStyle/>
        <a:p>
          <a:endParaRPr lang="en-US"/>
        </a:p>
      </dgm:t>
    </dgm:pt>
    <dgm:pt modelId="{657C5C2A-5DD8-45EE-B64A-CA4719BBD349}">
      <dgm:prSet/>
      <dgm:spPr/>
      <dgm:t>
        <a:bodyPr/>
        <a:lstStyle/>
        <a:p>
          <a:r>
            <a:rPr lang="tr-TR"/>
            <a:t>Ailede erken yaşta hipertansiyon,diyaliz hastası ve böbrek taşı öyküsü yokmuş.</a:t>
          </a:r>
          <a:endParaRPr lang="en-US"/>
        </a:p>
      </dgm:t>
    </dgm:pt>
    <dgm:pt modelId="{6080F602-EB53-48ED-95DA-D508A2780224}" type="parTrans" cxnId="{8F3FDC71-7FCA-4EE5-89C3-7CBDDD83D985}">
      <dgm:prSet/>
      <dgm:spPr/>
      <dgm:t>
        <a:bodyPr/>
        <a:lstStyle/>
        <a:p>
          <a:endParaRPr lang="en-US"/>
        </a:p>
      </dgm:t>
    </dgm:pt>
    <dgm:pt modelId="{94485A85-2C19-4E36-B0BF-CBD9338C8555}" type="sibTrans" cxnId="{8F3FDC71-7FCA-4EE5-89C3-7CBDDD83D985}">
      <dgm:prSet/>
      <dgm:spPr/>
      <dgm:t>
        <a:bodyPr/>
        <a:lstStyle/>
        <a:p>
          <a:endParaRPr lang="en-US"/>
        </a:p>
      </dgm:t>
    </dgm:pt>
    <dgm:pt modelId="{08540534-32B7-6F49-965C-69D4CF00ECFC}" type="pres">
      <dgm:prSet presAssocID="{699F05D7-1002-4B42-8131-576E8F50AB8B}" presName="vert0" presStyleCnt="0">
        <dgm:presLayoutVars>
          <dgm:dir/>
          <dgm:animOne val="branch"/>
          <dgm:animLvl val="lvl"/>
        </dgm:presLayoutVars>
      </dgm:prSet>
      <dgm:spPr/>
    </dgm:pt>
    <dgm:pt modelId="{36E32C33-AB35-DD46-AFF1-4EBAA27CDB50}" type="pres">
      <dgm:prSet presAssocID="{E04C9858-2557-4171-9A1A-77AA1E315FFB}" presName="thickLine" presStyleLbl="alignNode1" presStyleIdx="0" presStyleCnt="10"/>
      <dgm:spPr/>
    </dgm:pt>
    <dgm:pt modelId="{07C1FD4F-BA4C-0E43-9A16-0C03FF4842FD}" type="pres">
      <dgm:prSet presAssocID="{E04C9858-2557-4171-9A1A-77AA1E315FFB}" presName="horz1" presStyleCnt="0"/>
      <dgm:spPr/>
    </dgm:pt>
    <dgm:pt modelId="{A2AFD25A-97BA-7842-A531-0C7A626AC33D}" type="pres">
      <dgm:prSet presAssocID="{E04C9858-2557-4171-9A1A-77AA1E315FFB}" presName="tx1" presStyleLbl="revTx" presStyleIdx="0" presStyleCnt="10"/>
      <dgm:spPr/>
    </dgm:pt>
    <dgm:pt modelId="{F92E5E5E-0A21-C742-84B4-E0FF1C8EDC78}" type="pres">
      <dgm:prSet presAssocID="{E04C9858-2557-4171-9A1A-77AA1E315FFB}" presName="vert1" presStyleCnt="0"/>
      <dgm:spPr/>
    </dgm:pt>
    <dgm:pt modelId="{646DFC45-956B-D341-9CEE-D1598B7CD0F7}" type="pres">
      <dgm:prSet presAssocID="{004CACA4-5AA3-4E0B-8EE8-2F69FE498212}" presName="thickLine" presStyleLbl="alignNode1" presStyleIdx="1" presStyleCnt="10"/>
      <dgm:spPr/>
    </dgm:pt>
    <dgm:pt modelId="{47C96430-B274-C149-B57D-95ED64A2D6B7}" type="pres">
      <dgm:prSet presAssocID="{004CACA4-5AA3-4E0B-8EE8-2F69FE498212}" presName="horz1" presStyleCnt="0"/>
      <dgm:spPr/>
    </dgm:pt>
    <dgm:pt modelId="{B40F6C17-0276-6A40-AB3D-78D5AA8DBC37}" type="pres">
      <dgm:prSet presAssocID="{004CACA4-5AA3-4E0B-8EE8-2F69FE498212}" presName="tx1" presStyleLbl="revTx" presStyleIdx="1" presStyleCnt="10"/>
      <dgm:spPr/>
    </dgm:pt>
    <dgm:pt modelId="{68ECB34E-5931-EA45-AC79-E4DCD856C7AD}" type="pres">
      <dgm:prSet presAssocID="{004CACA4-5AA3-4E0B-8EE8-2F69FE498212}" presName="vert1" presStyleCnt="0"/>
      <dgm:spPr/>
    </dgm:pt>
    <dgm:pt modelId="{694466B5-9635-314C-A8B3-9ABE3BF30E33}" type="pres">
      <dgm:prSet presAssocID="{10F35D7A-02F3-47F4-983C-78F2D944937B}" presName="thickLine" presStyleLbl="alignNode1" presStyleIdx="2" presStyleCnt="10"/>
      <dgm:spPr/>
    </dgm:pt>
    <dgm:pt modelId="{8C8B5504-DCEF-2B4B-AF23-570B875C68F1}" type="pres">
      <dgm:prSet presAssocID="{10F35D7A-02F3-47F4-983C-78F2D944937B}" presName="horz1" presStyleCnt="0"/>
      <dgm:spPr/>
    </dgm:pt>
    <dgm:pt modelId="{62A89ABE-5D88-6745-A57A-27FEDD5463D7}" type="pres">
      <dgm:prSet presAssocID="{10F35D7A-02F3-47F4-983C-78F2D944937B}" presName="tx1" presStyleLbl="revTx" presStyleIdx="2" presStyleCnt="10"/>
      <dgm:spPr/>
    </dgm:pt>
    <dgm:pt modelId="{846F6CFA-0B7C-A749-8CEF-BBA3E6218CDC}" type="pres">
      <dgm:prSet presAssocID="{10F35D7A-02F3-47F4-983C-78F2D944937B}" presName="vert1" presStyleCnt="0"/>
      <dgm:spPr/>
    </dgm:pt>
    <dgm:pt modelId="{1367F89F-E01F-F144-A0E4-413A446DFBCE}" type="pres">
      <dgm:prSet presAssocID="{6D44EBC7-4282-4009-9E6F-2B4D992E0ED3}" presName="thickLine" presStyleLbl="alignNode1" presStyleIdx="3" presStyleCnt="10"/>
      <dgm:spPr/>
    </dgm:pt>
    <dgm:pt modelId="{6F4352C4-89E1-D048-BAB2-C8940C41E4CE}" type="pres">
      <dgm:prSet presAssocID="{6D44EBC7-4282-4009-9E6F-2B4D992E0ED3}" presName="horz1" presStyleCnt="0"/>
      <dgm:spPr/>
    </dgm:pt>
    <dgm:pt modelId="{5BE27D19-ED50-014B-8A94-C37C634C7DF9}" type="pres">
      <dgm:prSet presAssocID="{6D44EBC7-4282-4009-9E6F-2B4D992E0ED3}" presName="tx1" presStyleLbl="revTx" presStyleIdx="3" presStyleCnt="10"/>
      <dgm:spPr/>
    </dgm:pt>
    <dgm:pt modelId="{4B2318F6-4CEE-404B-83B0-C29F4FA4A949}" type="pres">
      <dgm:prSet presAssocID="{6D44EBC7-4282-4009-9E6F-2B4D992E0ED3}" presName="vert1" presStyleCnt="0"/>
      <dgm:spPr/>
    </dgm:pt>
    <dgm:pt modelId="{FC82659C-FC6B-804C-9DED-FDEC518377CA}" type="pres">
      <dgm:prSet presAssocID="{755CC0F7-E89D-40C6-94B7-E9678ED069E6}" presName="thickLine" presStyleLbl="alignNode1" presStyleIdx="4" presStyleCnt="10"/>
      <dgm:spPr/>
    </dgm:pt>
    <dgm:pt modelId="{6BF631E7-E080-1044-8BD4-FCCFF8248353}" type="pres">
      <dgm:prSet presAssocID="{755CC0F7-E89D-40C6-94B7-E9678ED069E6}" presName="horz1" presStyleCnt="0"/>
      <dgm:spPr/>
    </dgm:pt>
    <dgm:pt modelId="{099B5616-4017-0F41-A7F4-337F8ADDBE25}" type="pres">
      <dgm:prSet presAssocID="{755CC0F7-E89D-40C6-94B7-E9678ED069E6}" presName="tx1" presStyleLbl="revTx" presStyleIdx="4" presStyleCnt="10"/>
      <dgm:spPr/>
    </dgm:pt>
    <dgm:pt modelId="{250C5940-B0BD-BF46-8559-FD7D2FA87E61}" type="pres">
      <dgm:prSet presAssocID="{755CC0F7-E89D-40C6-94B7-E9678ED069E6}" presName="vert1" presStyleCnt="0"/>
      <dgm:spPr/>
    </dgm:pt>
    <dgm:pt modelId="{B845CD39-F613-5949-8AFD-8CCE02B2E7B3}" type="pres">
      <dgm:prSet presAssocID="{80192B49-61BE-45AD-8C37-19311DE3A218}" presName="thickLine" presStyleLbl="alignNode1" presStyleIdx="5" presStyleCnt="10"/>
      <dgm:spPr/>
    </dgm:pt>
    <dgm:pt modelId="{9C1BD312-04BE-B442-8ED2-66D2265C9600}" type="pres">
      <dgm:prSet presAssocID="{80192B49-61BE-45AD-8C37-19311DE3A218}" presName="horz1" presStyleCnt="0"/>
      <dgm:spPr/>
    </dgm:pt>
    <dgm:pt modelId="{4A47C4C5-AAB9-0743-A242-952C13482726}" type="pres">
      <dgm:prSet presAssocID="{80192B49-61BE-45AD-8C37-19311DE3A218}" presName="tx1" presStyleLbl="revTx" presStyleIdx="5" presStyleCnt="10"/>
      <dgm:spPr/>
    </dgm:pt>
    <dgm:pt modelId="{3E79C0D8-4F02-BD4F-8D53-F076952CEAC5}" type="pres">
      <dgm:prSet presAssocID="{80192B49-61BE-45AD-8C37-19311DE3A218}" presName="vert1" presStyleCnt="0"/>
      <dgm:spPr/>
    </dgm:pt>
    <dgm:pt modelId="{8BBA9F19-E35A-4F4F-B994-15B670A6F317}" type="pres">
      <dgm:prSet presAssocID="{843CA3D4-6F0C-4EAD-95BF-45A9D66D22DF}" presName="thickLine" presStyleLbl="alignNode1" presStyleIdx="6" presStyleCnt="10"/>
      <dgm:spPr/>
    </dgm:pt>
    <dgm:pt modelId="{F7C4BBA4-7482-894D-81C4-999E23D51759}" type="pres">
      <dgm:prSet presAssocID="{843CA3D4-6F0C-4EAD-95BF-45A9D66D22DF}" presName="horz1" presStyleCnt="0"/>
      <dgm:spPr/>
    </dgm:pt>
    <dgm:pt modelId="{1BE1AA79-A990-544A-AF12-D9030B9ED28E}" type="pres">
      <dgm:prSet presAssocID="{843CA3D4-6F0C-4EAD-95BF-45A9D66D22DF}" presName="tx1" presStyleLbl="revTx" presStyleIdx="6" presStyleCnt="10"/>
      <dgm:spPr/>
    </dgm:pt>
    <dgm:pt modelId="{9ED8B6B5-766D-0F47-9E9D-F8624FB7DE3A}" type="pres">
      <dgm:prSet presAssocID="{843CA3D4-6F0C-4EAD-95BF-45A9D66D22DF}" presName="vert1" presStyleCnt="0"/>
      <dgm:spPr/>
    </dgm:pt>
    <dgm:pt modelId="{0B47C28B-F1C0-9C4B-B47B-E679076D90AA}" type="pres">
      <dgm:prSet presAssocID="{1BA09784-36C4-4C6B-A3D7-9D4DDB63DEA8}" presName="thickLine" presStyleLbl="alignNode1" presStyleIdx="7" presStyleCnt="10"/>
      <dgm:spPr/>
    </dgm:pt>
    <dgm:pt modelId="{836234FD-32E8-C240-91F7-6DB2D3F39D6E}" type="pres">
      <dgm:prSet presAssocID="{1BA09784-36C4-4C6B-A3D7-9D4DDB63DEA8}" presName="horz1" presStyleCnt="0"/>
      <dgm:spPr/>
    </dgm:pt>
    <dgm:pt modelId="{FAFDDABA-6E42-FE4E-A4D3-B5ECC0A03A71}" type="pres">
      <dgm:prSet presAssocID="{1BA09784-36C4-4C6B-A3D7-9D4DDB63DEA8}" presName="tx1" presStyleLbl="revTx" presStyleIdx="7" presStyleCnt="10"/>
      <dgm:spPr/>
    </dgm:pt>
    <dgm:pt modelId="{BE176073-F68C-7648-ADDA-A738AB7B7FD0}" type="pres">
      <dgm:prSet presAssocID="{1BA09784-36C4-4C6B-A3D7-9D4DDB63DEA8}" presName="vert1" presStyleCnt="0"/>
      <dgm:spPr/>
    </dgm:pt>
    <dgm:pt modelId="{B2DFB41F-FB4D-7341-A452-A5EBA437F142}" type="pres">
      <dgm:prSet presAssocID="{4A8D6F0D-E700-446B-ACD3-3D7045B5B90B}" presName="thickLine" presStyleLbl="alignNode1" presStyleIdx="8" presStyleCnt="10"/>
      <dgm:spPr/>
    </dgm:pt>
    <dgm:pt modelId="{166D8B02-0EDB-2440-BE4D-D7414DEA345E}" type="pres">
      <dgm:prSet presAssocID="{4A8D6F0D-E700-446B-ACD3-3D7045B5B90B}" presName="horz1" presStyleCnt="0"/>
      <dgm:spPr/>
    </dgm:pt>
    <dgm:pt modelId="{A8812DD2-9753-4743-BD50-63F4300B8E44}" type="pres">
      <dgm:prSet presAssocID="{4A8D6F0D-E700-446B-ACD3-3D7045B5B90B}" presName="tx1" presStyleLbl="revTx" presStyleIdx="8" presStyleCnt="10"/>
      <dgm:spPr/>
    </dgm:pt>
    <dgm:pt modelId="{2548A5E8-C00D-D241-9C46-1BC1C5FCA3D0}" type="pres">
      <dgm:prSet presAssocID="{4A8D6F0D-E700-446B-ACD3-3D7045B5B90B}" presName="vert1" presStyleCnt="0"/>
      <dgm:spPr/>
    </dgm:pt>
    <dgm:pt modelId="{F26D2F27-D083-6042-8EE6-500F19A3AE82}" type="pres">
      <dgm:prSet presAssocID="{657C5C2A-5DD8-45EE-B64A-CA4719BBD349}" presName="thickLine" presStyleLbl="alignNode1" presStyleIdx="9" presStyleCnt="10"/>
      <dgm:spPr/>
    </dgm:pt>
    <dgm:pt modelId="{EF469A2A-3B8E-5240-97C7-21AB74A5465E}" type="pres">
      <dgm:prSet presAssocID="{657C5C2A-5DD8-45EE-B64A-CA4719BBD349}" presName="horz1" presStyleCnt="0"/>
      <dgm:spPr/>
    </dgm:pt>
    <dgm:pt modelId="{A42699B2-675A-DE4E-A63D-7DC5422B6747}" type="pres">
      <dgm:prSet presAssocID="{657C5C2A-5DD8-45EE-B64A-CA4719BBD349}" presName="tx1" presStyleLbl="revTx" presStyleIdx="9" presStyleCnt="10"/>
      <dgm:spPr/>
    </dgm:pt>
    <dgm:pt modelId="{38DE4F64-C1F4-834D-91DD-D50F4C92EBFE}" type="pres">
      <dgm:prSet presAssocID="{657C5C2A-5DD8-45EE-B64A-CA4719BBD349}" presName="vert1" presStyleCnt="0"/>
      <dgm:spPr/>
    </dgm:pt>
  </dgm:ptLst>
  <dgm:cxnLst>
    <dgm:cxn modelId="{464AAC15-6056-AD47-A091-346376042C78}" type="presOf" srcId="{10F35D7A-02F3-47F4-983C-78F2D944937B}" destId="{62A89ABE-5D88-6745-A57A-27FEDD5463D7}" srcOrd="0" destOrd="0" presId="urn:microsoft.com/office/officeart/2008/layout/LinedList"/>
    <dgm:cxn modelId="{13D3D735-D30F-428B-87C4-977AEF4FE006}" srcId="{699F05D7-1002-4B42-8131-576E8F50AB8B}" destId="{004CACA4-5AA3-4E0B-8EE8-2F69FE498212}" srcOrd="1" destOrd="0" parTransId="{BC35671A-9BB4-4A2F-9EC7-DCD0949259DA}" sibTransId="{0A10B2ED-6E71-4BBA-98E1-F52496D8A623}"/>
    <dgm:cxn modelId="{0543B849-B821-0346-98B6-CC42968D5D08}" type="presOf" srcId="{6D44EBC7-4282-4009-9E6F-2B4D992E0ED3}" destId="{5BE27D19-ED50-014B-8A94-C37C634C7DF9}" srcOrd="0" destOrd="0" presId="urn:microsoft.com/office/officeart/2008/layout/LinedList"/>
    <dgm:cxn modelId="{54801759-5252-4CCB-80E4-D998D67933E3}" srcId="{699F05D7-1002-4B42-8131-576E8F50AB8B}" destId="{10F35D7A-02F3-47F4-983C-78F2D944937B}" srcOrd="2" destOrd="0" parTransId="{6984EAF9-0FEB-4026-9B9B-7039ACB23766}" sibTransId="{C48845AD-CDA7-4C1E-9AB3-E31B8DCCF1AA}"/>
    <dgm:cxn modelId="{30A26563-3466-564B-AD41-B0D8B93AC0DC}" type="presOf" srcId="{699F05D7-1002-4B42-8131-576E8F50AB8B}" destId="{08540534-32B7-6F49-965C-69D4CF00ECFC}" srcOrd="0" destOrd="0" presId="urn:microsoft.com/office/officeart/2008/layout/LinedList"/>
    <dgm:cxn modelId="{6A1FDF65-0C2C-5F40-82D7-9C0FB885CCAC}" type="presOf" srcId="{004CACA4-5AA3-4E0B-8EE8-2F69FE498212}" destId="{B40F6C17-0276-6A40-AB3D-78D5AA8DBC37}" srcOrd="0" destOrd="0" presId="urn:microsoft.com/office/officeart/2008/layout/LinedList"/>
    <dgm:cxn modelId="{6883446B-FF35-D24D-B9BA-7B03A5DDDEDD}" type="presOf" srcId="{1BA09784-36C4-4C6B-A3D7-9D4DDB63DEA8}" destId="{FAFDDABA-6E42-FE4E-A4D3-B5ECC0A03A71}" srcOrd="0" destOrd="0" presId="urn:microsoft.com/office/officeart/2008/layout/LinedList"/>
    <dgm:cxn modelId="{8F3FDC71-7FCA-4EE5-89C3-7CBDDD83D985}" srcId="{699F05D7-1002-4B42-8131-576E8F50AB8B}" destId="{657C5C2A-5DD8-45EE-B64A-CA4719BBD349}" srcOrd="9" destOrd="0" parTransId="{6080F602-EB53-48ED-95DA-D508A2780224}" sibTransId="{94485A85-2C19-4E36-B0BF-CBD9338C8555}"/>
    <dgm:cxn modelId="{DEBC2493-5F1E-4242-9AF2-30FF7E1D3C6A}" srcId="{699F05D7-1002-4B42-8131-576E8F50AB8B}" destId="{6D44EBC7-4282-4009-9E6F-2B4D992E0ED3}" srcOrd="3" destOrd="0" parTransId="{2D271D9B-96EA-42ED-98B9-1C401D463A2C}" sibTransId="{9E79B18B-0AC2-43B9-841D-F58112D22BEF}"/>
    <dgm:cxn modelId="{C18B689B-82CB-0941-B21D-C9D219241982}" type="presOf" srcId="{4A8D6F0D-E700-446B-ACD3-3D7045B5B90B}" destId="{A8812DD2-9753-4743-BD50-63F4300B8E44}" srcOrd="0" destOrd="0" presId="urn:microsoft.com/office/officeart/2008/layout/LinedList"/>
    <dgm:cxn modelId="{AE5FB89F-F8F0-CF42-9EB2-8D986C9FB6BE}" type="presOf" srcId="{80192B49-61BE-45AD-8C37-19311DE3A218}" destId="{4A47C4C5-AAB9-0743-A242-952C13482726}" srcOrd="0" destOrd="0" presId="urn:microsoft.com/office/officeart/2008/layout/LinedList"/>
    <dgm:cxn modelId="{EE2502A3-2D3D-B647-8D07-6FD7ACFE1BD2}" type="presOf" srcId="{657C5C2A-5DD8-45EE-B64A-CA4719BBD349}" destId="{A42699B2-675A-DE4E-A63D-7DC5422B6747}" srcOrd="0" destOrd="0" presId="urn:microsoft.com/office/officeart/2008/layout/LinedList"/>
    <dgm:cxn modelId="{7D1F7FB3-917A-3B4A-B57E-DFC694FB305F}" type="presOf" srcId="{E04C9858-2557-4171-9A1A-77AA1E315FFB}" destId="{A2AFD25A-97BA-7842-A531-0C7A626AC33D}" srcOrd="0" destOrd="0" presId="urn:microsoft.com/office/officeart/2008/layout/LinedList"/>
    <dgm:cxn modelId="{3C4F93B5-D7E4-AE4A-BA8A-250B557BCA2D}" type="presOf" srcId="{755CC0F7-E89D-40C6-94B7-E9678ED069E6}" destId="{099B5616-4017-0F41-A7F4-337F8ADDBE25}" srcOrd="0" destOrd="0" presId="urn:microsoft.com/office/officeart/2008/layout/LinedList"/>
    <dgm:cxn modelId="{71F51ABB-AA16-4A71-874C-A3BE194CF64E}" srcId="{699F05D7-1002-4B42-8131-576E8F50AB8B}" destId="{4A8D6F0D-E700-446B-ACD3-3D7045B5B90B}" srcOrd="8" destOrd="0" parTransId="{A646A1E9-F13A-4812-8416-DC3605CA01A8}" sibTransId="{DB2056DF-DC44-455A-A100-95392D0EA5C1}"/>
    <dgm:cxn modelId="{20CAA9BD-04D6-4E20-96D9-515B5ECE024F}" srcId="{699F05D7-1002-4B42-8131-576E8F50AB8B}" destId="{1BA09784-36C4-4C6B-A3D7-9D4DDB63DEA8}" srcOrd="7" destOrd="0" parTransId="{BF00AC1F-2649-49F4-B1AE-97365F0BA3BB}" sibTransId="{9E15F097-E23F-40D6-B04C-8820B9D8CC72}"/>
    <dgm:cxn modelId="{6AD63BC3-B483-DA46-AC3E-9A6757D71F07}" type="presOf" srcId="{843CA3D4-6F0C-4EAD-95BF-45A9D66D22DF}" destId="{1BE1AA79-A990-544A-AF12-D9030B9ED28E}" srcOrd="0" destOrd="0" presId="urn:microsoft.com/office/officeart/2008/layout/LinedList"/>
    <dgm:cxn modelId="{464F03C9-C48C-49F3-854D-4F98379DE126}" srcId="{699F05D7-1002-4B42-8131-576E8F50AB8B}" destId="{755CC0F7-E89D-40C6-94B7-E9678ED069E6}" srcOrd="4" destOrd="0" parTransId="{3D134FBC-CAD4-4204-ADBC-9C600EBC5979}" sibTransId="{8EC58CC4-F647-4323-A32F-9B8FA0993B88}"/>
    <dgm:cxn modelId="{044DAED0-ED95-42FC-A580-2B851DE8BCE3}" srcId="{699F05D7-1002-4B42-8131-576E8F50AB8B}" destId="{E04C9858-2557-4171-9A1A-77AA1E315FFB}" srcOrd="0" destOrd="0" parTransId="{2747B8F7-C146-4386-A167-96F70D1DAD01}" sibTransId="{0C0BFF84-99E5-4478-871A-F799583A1162}"/>
    <dgm:cxn modelId="{7FB353DA-5C2B-43C8-98F8-DBB2CCDA7752}" srcId="{699F05D7-1002-4B42-8131-576E8F50AB8B}" destId="{843CA3D4-6F0C-4EAD-95BF-45A9D66D22DF}" srcOrd="6" destOrd="0" parTransId="{9F2EB3F8-CE0A-420E-AC39-295FB857F11E}" sibTransId="{EDE9AACD-99E0-440E-AE83-EFF9C0A47AB7}"/>
    <dgm:cxn modelId="{0BB68FFC-237D-41BB-970C-DD78CF132709}" srcId="{699F05D7-1002-4B42-8131-576E8F50AB8B}" destId="{80192B49-61BE-45AD-8C37-19311DE3A218}" srcOrd="5" destOrd="0" parTransId="{9BB5F8BF-EB6A-42C7-AD86-5F8F291DE70E}" sibTransId="{8C638F40-A90E-4FA7-990A-ADE4212E9951}"/>
    <dgm:cxn modelId="{AF444B1F-E81E-B749-9A33-F7427B4C86B2}" type="presParOf" srcId="{08540534-32B7-6F49-965C-69D4CF00ECFC}" destId="{36E32C33-AB35-DD46-AFF1-4EBAA27CDB50}" srcOrd="0" destOrd="0" presId="urn:microsoft.com/office/officeart/2008/layout/LinedList"/>
    <dgm:cxn modelId="{C23FC6F7-4FFD-1745-9D1E-4C279B999BAC}" type="presParOf" srcId="{08540534-32B7-6F49-965C-69D4CF00ECFC}" destId="{07C1FD4F-BA4C-0E43-9A16-0C03FF4842FD}" srcOrd="1" destOrd="0" presId="urn:microsoft.com/office/officeart/2008/layout/LinedList"/>
    <dgm:cxn modelId="{002CB514-5D9B-F043-9D37-E19F4E4A87CD}" type="presParOf" srcId="{07C1FD4F-BA4C-0E43-9A16-0C03FF4842FD}" destId="{A2AFD25A-97BA-7842-A531-0C7A626AC33D}" srcOrd="0" destOrd="0" presId="urn:microsoft.com/office/officeart/2008/layout/LinedList"/>
    <dgm:cxn modelId="{0BB2C647-BCBE-C642-A1FA-E6BB86ABB30D}" type="presParOf" srcId="{07C1FD4F-BA4C-0E43-9A16-0C03FF4842FD}" destId="{F92E5E5E-0A21-C742-84B4-E0FF1C8EDC78}" srcOrd="1" destOrd="0" presId="urn:microsoft.com/office/officeart/2008/layout/LinedList"/>
    <dgm:cxn modelId="{3029F349-34D7-844F-B13C-44D041FCAE95}" type="presParOf" srcId="{08540534-32B7-6F49-965C-69D4CF00ECFC}" destId="{646DFC45-956B-D341-9CEE-D1598B7CD0F7}" srcOrd="2" destOrd="0" presId="urn:microsoft.com/office/officeart/2008/layout/LinedList"/>
    <dgm:cxn modelId="{5BBB255B-FD75-F146-AF8C-DFFF3BE4D1DE}" type="presParOf" srcId="{08540534-32B7-6F49-965C-69D4CF00ECFC}" destId="{47C96430-B274-C149-B57D-95ED64A2D6B7}" srcOrd="3" destOrd="0" presId="urn:microsoft.com/office/officeart/2008/layout/LinedList"/>
    <dgm:cxn modelId="{52973DFA-11F4-814C-B623-2AA433FDA009}" type="presParOf" srcId="{47C96430-B274-C149-B57D-95ED64A2D6B7}" destId="{B40F6C17-0276-6A40-AB3D-78D5AA8DBC37}" srcOrd="0" destOrd="0" presId="urn:microsoft.com/office/officeart/2008/layout/LinedList"/>
    <dgm:cxn modelId="{B6FDBEA9-4C66-3444-B79F-092517774001}" type="presParOf" srcId="{47C96430-B274-C149-B57D-95ED64A2D6B7}" destId="{68ECB34E-5931-EA45-AC79-E4DCD856C7AD}" srcOrd="1" destOrd="0" presId="urn:microsoft.com/office/officeart/2008/layout/LinedList"/>
    <dgm:cxn modelId="{BF1B370F-3CFA-9A48-8671-22AD86D1B51F}" type="presParOf" srcId="{08540534-32B7-6F49-965C-69D4CF00ECFC}" destId="{694466B5-9635-314C-A8B3-9ABE3BF30E33}" srcOrd="4" destOrd="0" presId="urn:microsoft.com/office/officeart/2008/layout/LinedList"/>
    <dgm:cxn modelId="{008F3F97-F41A-944A-BB96-E4F28448492C}" type="presParOf" srcId="{08540534-32B7-6F49-965C-69D4CF00ECFC}" destId="{8C8B5504-DCEF-2B4B-AF23-570B875C68F1}" srcOrd="5" destOrd="0" presId="urn:microsoft.com/office/officeart/2008/layout/LinedList"/>
    <dgm:cxn modelId="{031BE31D-275B-A349-A3DD-7D52576DC768}" type="presParOf" srcId="{8C8B5504-DCEF-2B4B-AF23-570B875C68F1}" destId="{62A89ABE-5D88-6745-A57A-27FEDD5463D7}" srcOrd="0" destOrd="0" presId="urn:microsoft.com/office/officeart/2008/layout/LinedList"/>
    <dgm:cxn modelId="{A512C5A3-0C28-D248-B069-60DD539C9943}" type="presParOf" srcId="{8C8B5504-DCEF-2B4B-AF23-570B875C68F1}" destId="{846F6CFA-0B7C-A749-8CEF-BBA3E6218CDC}" srcOrd="1" destOrd="0" presId="urn:microsoft.com/office/officeart/2008/layout/LinedList"/>
    <dgm:cxn modelId="{C0C5FF9B-1830-EB4B-92A5-6E202380976E}" type="presParOf" srcId="{08540534-32B7-6F49-965C-69D4CF00ECFC}" destId="{1367F89F-E01F-F144-A0E4-413A446DFBCE}" srcOrd="6" destOrd="0" presId="urn:microsoft.com/office/officeart/2008/layout/LinedList"/>
    <dgm:cxn modelId="{392379FE-3210-8F42-8422-4AA007F2C867}" type="presParOf" srcId="{08540534-32B7-6F49-965C-69D4CF00ECFC}" destId="{6F4352C4-89E1-D048-BAB2-C8940C41E4CE}" srcOrd="7" destOrd="0" presId="urn:microsoft.com/office/officeart/2008/layout/LinedList"/>
    <dgm:cxn modelId="{04F37798-935A-C347-A2CF-8B046EA5B86C}" type="presParOf" srcId="{6F4352C4-89E1-D048-BAB2-C8940C41E4CE}" destId="{5BE27D19-ED50-014B-8A94-C37C634C7DF9}" srcOrd="0" destOrd="0" presId="urn:microsoft.com/office/officeart/2008/layout/LinedList"/>
    <dgm:cxn modelId="{F454F038-769B-8947-B5E4-5AB1BDB82206}" type="presParOf" srcId="{6F4352C4-89E1-D048-BAB2-C8940C41E4CE}" destId="{4B2318F6-4CEE-404B-83B0-C29F4FA4A949}" srcOrd="1" destOrd="0" presId="urn:microsoft.com/office/officeart/2008/layout/LinedList"/>
    <dgm:cxn modelId="{1706A660-5E36-9540-9B48-C239B85706B0}" type="presParOf" srcId="{08540534-32B7-6F49-965C-69D4CF00ECFC}" destId="{FC82659C-FC6B-804C-9DED-FDEC518377CA}" srcOrd="8" destOrd="0" presId="urn:microsoft.com/office/officeart/2008/layout/LinedList"/>
    <dgm:cxn modelId="{AD662EF2-CA0F-A84C-8EB8-9AC3DF95395A}" type="presParOf" srcId="{08540534-32B7-6F49-965C-69D4CF00ECFC}" destId="{6BF631E7-E080-1044-8BD4-FCCFF8248353}" srcOrd="9" destOrd="0" presId="urn:microsoft.com/office/officeart/2008/layout/LinedList"/>
    <dgm:cxn modelId="{9B2CECF6-7CBD-6F40-9697-947AEFFCDB81}" type="presParOf" srcId="{6BF631E7-E080-1044-8BD4-FCCFF8248353}" destId="{099B5616-4017-0F41-A7F4-337F8ADDBE25}" srcOrd="0" destOrd="0" presId="urn:microsoft.com/office/officeart/2008/layout/LinedList"/>
    <dgm:cxn modelId="{B31EB089-288E-E144-A491-6A7688A575F6}" type="presParOf" srcId="{6BF631E7-E080-1044-8BD4-FCCFF8248353}" destId="{250C5940-B0BD-BF46-8559-FD7D2FA87E61}" srcOrd="1" destOrd="0" presId="urn:microsoft.com/office/officeart/2008/layout/LinedList"/>
    <dgm:cxn modelId="{51EE41D5-B231-8E44-A87A-3E10EBE987FD}" type="presParOf" srcId="{08540534-32B7-6F49-965C-69D4CF00ECFC}" destId="{B845CD39-F613-5949-8AFD-8CCE02B2E7B3}" srcOrd="10" destOrd="0" presId="urn:microsoft.com/office/officeart/2008/layout/LinedList"/>
    <dgm:cxn modelId="{5DEB89A8-6623-1448-BAEA-8DEFAE2F55E6}" type="presParOf" srcId="{08540534-32B7-6F49-965C-69D4CF00ECFC}" destId="{9C1BD312-04BE-B442-8ED2-66D2265C9600}" srcOrd="11" destOrd="0" presId="urn:microsoft.com/office/officeart/2008/layout/LinedList"/>
    <dgm:cxn modelId="{CEB5D02E-D5CA-444F-9022-200FF45BDB5A}" type="presParOf" srcId="{9C1BD312-04BE-B442-8ED2-66D2265C9600}" destId="{4A47C4C5-AAB9-0743-A242-952C13482726}" srcOrd="0" destOrd="0" presId="urn:microsoft.com/office/officeart/2008/layout/LinedList"/>
    <dgm:cxn modelId="{B5281A80-C492-624E-A888-F6A28F306800}" type="presParOf" srcId="{9C1BD312-04BE-B442-8ED2-66D2265C9600}" destId="{3E79C0D8-4F02-BD4F-8D53-F076952CEAC5}" srcOrd="1" destOrd="0" presId="urn:microsoft.com/office/officeart/2008/layout/LinedList"/>
    <dgm:cxn modelId="{CF6A9E3F-CB7D-F74C-B375-58FFE82DB9D6}" type="presParOf" srcId="{08540534-32B7-6F49-965C-69D4CF00ECFC}" destId="{8BBA9F19-E35A-4F4F-B994-15B670A6F317}" srcOrd="12" destOrd="0" presId="urn:microsoft.com/office/officeart/2008/layout/LinedList"/>
    <dgm:cxn modelId="{C2A309B9-E47B-C54E-9299-AD09C6AFCAD5}" type="presParOf" srcId="{08540534-32B7-6F49-965C-69D4CF00ECFC}" destId="{F7C4BBA4-7482-894D-81C4-999E23D51759}" srcOrd="13" destOrd="0" presId="urn:microsoft.com/office/officeart/2008/layout/LinedList"/>
    <dgm:cxn modelId="{373E05F4-D1DA-E14B-96BA-991019340F8D}" type="presParOf" srcId="{F7C4BBA4-7482-894D-81C4-999E23D51759}" destId="{1BE1AA79-A990-544A-AF12-D9030B9ED28E}" srcOrd="0" destOrd="0" presId="urn:microsoft.com/office/officeart/2008/layout/LinedList"/>
    <dgm:cxn modelId="{2DF9D4D1-2549-7444-B0EF-0940F208E846}" type="presParOf" srcId="{F7C4BBA4-7482-894D-81C4-999E23D51759}" destId="{9ED8B6B5-766D-0F47-9E9D-F8624FB7DE3A}" srcOrd="1" destOrd="0" presId="urn:microsoft.com/office/officeart/2008/layout/LinedList"/>
    <dgm:cxn modelId="{8132451E-BB36-4443-BF82-6A233C4FAEEF}" type="presParOf" srcId="{08540534-32B7-6F49-965C-69D4CF00ECFC}" destId="{0B47C28B-F1C0-9C4B-B47B-E679076D90AA}" srcOrd="14" destOrd="0" presId="urn:microsoft.com/office/officeart/2008/layout/LinedList"/>
    <dgm:cxn modelId="{F7CBA6D1-8EA2-DE4E-B9B1-823763178B59}" type="presParOf" srcId="{08540534-32B7-6F49-965C-69D4CF00ECFC}" destId="{836234FD-32E8-C240-91F7-6DB2D3F39D6E}" srcOrd="15" destOrd="0" presId="urn:microsoft.com/office/officeart/2008/layout/LinedList"/>
    <dgm:cxn modelId="{99444294-461C-9148-91F8-044237AD74E6}" type="presParOf" srcId="{836234FD-32E8-C240-91F7-6DB2D3F39D6E}" destId="{FAFDDABA-6E42-FE4E-A4D3-B5ECC0A03A71}" srcOrd="0" destOrd="0" presId="urn:microsoft.com/office/officeart/2008/layout/LinedList"/>
    <dgm:cxn modelId="{8403383A-BE58-AB42-9CDD-667DBF2ED4CF}" type="presParOf" srcId="{836234FD-32E8-C240-91F7-6DB2D3F39D6E}" destId="{BE176073-F68C-7648-ADDA-A738AB7B7FD0}" srcOrd="1" destOrd="0" presId="urn:microsoft.com/office/officeart/2008/layout/LinedList"/>
    <dgm:cxn modelId="{F3D887D5-30D4-094D-B7FA-98432DCF7D79}" type="presParOf" srcId="{08540534-32B7-6F49-965C-69D4CF00ECFC}" destId="{B2DFB41F-FB4D-7341-A452-A5EBA437F142}" srcOrd="16" destOrd="0" presId="urn:microsoft.com/office/officeart/2008/layout/LinedList"/>
    <dgm:cxn modelId="{44F8308B-E32A-2543-9DEA-3B0943D8BB22}" type="presParOf" srcId="{08540534-32B7-6F49-965C-69D4CF00ECFC}" destId="{166D8B02-0EDB-2440-BE4D-D7414DEA345E}" srcOrd="17" destOrd="0" presId="urn:microsoft.com/office/officeart/2008/layout/LinedList"/>
    <dgm:cxn modelId="{651FA3E7-52B5-DF48-989F-50460F341637}" type="presParOf" srcId="{166D8B02-0EDB-2440-BE4D-D7414DEA345E}" destId="{A8812DD2-9753-4743-BD50-63F4300B8E44}" srcOrd="0" destOrd="0" presId="urn:microsoft.com/office/officeart/2008/layout/LinedList"/>
    <dgm:cxn modelId="{33E402D3-210A-6840-92BD-B6CA192F2E3B}" type="presParOf" srcId="{166D8B02-0EDB-2440-BE4D-D7414DEA345E}" destId="{2548A5E8-C00D-D241-9C46-1BC1C5FCA3D0}" srcOrd="1" destOrd="0" presId="urn:microsoft.com/office/officeart/2008/layout/LinedList"/>
    <dgm:cxn modelId="{C55B9549-883F-1D44-9F8E-4803E75B4462}" type="presParOf" srcId="{08540534-32B7-6F49-965C-69D4CF00ECFC}" destId="{F26D2F27-D083-6042-8EE6-500F19A3AE82}" srcOrd="18" destOrd="0" presId="urn:microsoft.com/office/officeart/2008/layout/LinedList"/>
    <dgm:cxn modelId="{5B20082D-3E41-F649-B7DD-F5D4A993B7EE}" type="presParOf" srcId="{08540534-32B7-6F49-965C-69D4CF00ECFC}" destId="{EF469A2A-3B8E-5240-97C7-21AB74A5465E}" srcOrd="19" destOrd="0" presId="urn:microsoft.com/office/officeart/2008/layout/LinedList"/>
    <dgm:cxn modelId="{CDD2CD23-CC16-B34C-A161-92D54D20D5C0}" type="presParOf" srcId="{EF469A2A-3B8E-5240-97C7-21AB74A5465E}" destId="{A42699B2-675A-DE4E-A63D-7DC5422B6747}" srcOrd="0" destOrd="0" presId="urn:microsoft.com/office/officeart/2008/layout/LinedList"/>
    <dgm:cxn modelId="{03A7D3D2-F9B8-D34D-BC70-43370A294321}" type="presParOf" srcId="{EF469A2A-3B8E-5240-97C7-21AB74A5465E}" destId="{38DE4F64-C1F4-834D-91DD-D50F4C92EBF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4649B2A-CCF3-4EBC-8570-BAEF63630EA3}" type="doc">
      <dgm:prSet loTypeId="urn:microsoft.com/office/officeart/2005/8/layout/cycle3" loCatId="cycle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7B7333CF-732A-4EB4-808C-704ADD83C3CA}">
      <dgm:prSet/>
      <dgm:spPr/>
      <dgm:t>
        <a:bodyPr/>
        <a:lstStyle/>
        <a:p>
          <a:r>
            <a:rPr lang="tr-TR" b="1" dirty="0"/>
            <a:t>Vücut Sıcaklığı: </a:t>
          </a:r>
          <a:r>
            <a:rPr lang="tr-TR" dirty="0"/>
            <a:t>36.3°C                                       </a:t>
          </a:r>
          <a:endParaRPr lang="en-US" dirty="0"/>
        </a:p>
      </dgm:t>
    </dgm:pt>
    <dgm:pt modelId="{EC5AD79F-1998-4A9E-A1E2-96CF88CDDC0B}" type="parTrans" cxnId="{67360827-5D4C-4168-95AE-F555B1288108}">
      <dgm:prSet/>
      <dgm:spPr/>
      <dgm:t>
        <a:bodyPr/>
        <a:lstStyle/>
        <a:p>
          <a:endParaRPr lang="en-US"/>
        </a:p>
      </dgm:t>
    </dgm:pt>
    <dgm:pt modelId="{FA3CAB54-2FFA-4664-ADDC-27C9104DE7CF}" type="sibTrans" cxnId="{67360827-5D4C-4168-95AE-F555B1288108}">
      <dgm:prSet/>
      <dgm:spPr/>
      <dgm:t>
        <a:bodyPr/>
        <a:lstStyle/>
        <a:p>
          <a:endParaRPr lang="en-US"/>
        </a:p>
      </dgm:t>
    </dgm:pt>
    <dgm:pt modelId="{D5C1936F-6A95-4263-B77A-869FA9A7ED80}">
      <dgm:prSet/>
      <dgm:spPr/>
      <dgm:t>
        <a:bodyPr/>
        <a:lstStyle/>
        <a:p>
          <a:r>
            <a:rPr lang="tr-TR"/>
            <a:t>Nabız: 102/dk</a:t>
          </a:r>
          <a:endParaRPr lang="en-US"/>
        </a:p>
      </dgm:t>
    </dgm:pt>
    <dgm:pt modelId="{DC9F8D47-6FB8-4BAE-AD0B-E890092EB3AC}" type="parTrans" cxnId="{C0DC58CA-06C9-4564-B702-71F0466C4E4C}">
      <dgm:prSet/>
      <dgm:spPr/>
      <dgm:t>
        <a:bodyPr/>
        <a:lstStyle/>
        <a:p>
          <a:endParaRPr lang="en-US"/>
        </a:p>
      </dgm:t>
    </dgm:pt>
    <dgm:pt modelId="{D09D1FE3-E5E3-4788-8158-A9BBEFCC9EDB}" type="sibTrans" cxnId="{C0DC58CA-06C9-4564-B702-71F0466C4E4C}">
      <dgm:prSet/>
      <dgm:spPr/>
      <dgm:t>
        <a:bodyPr/>
        <a:lstStyle/>
        <a:p>
          <a:endParaRPr lang="en-US"/>
        </a:p>
      </dgm:t>
    </dgm:pt>
    <dgm:pt modelId="{CE54D795-8200-4CF1-85B8-227506EFF4FF}">
      <dgm:prSet/>
      <dgm:spPr/>
      <dgm:t>
        <a:bodyPr/>
        <a:lstStyle/>
        <a:p>
          <a:r>
            <a:rPr lang="tr-TR" b="1"/>
            <a:t>Sp02:  </a:t>
          </a:r>
          <a:r>
            <a:rPr lang="tr-TR"/>
            <a:t>%98</a:t>
          </a:r>
          <a:endParaRPr lang="en-US"/>
        </a:p>
      </dgm:t>
    </dgm:pt>
    <dgm:pt modelId="{6D09D677-2A68-4376-BAF8-5335A38A735D}" type="parTrans" cxnId="{C5E10E17-FE0A-4E6A-B411-C8D7A7C5480C}">
      <dgm:prSet/>
      <dgm:spPr/>
      <dgm:t>
        <a:bodyPr/>
        <a:lstStyle/>
        <a:p>
          <a:endParaRPr lang="en-US"/>
        </a:p>
      </dgm:t>
    </dgm:pt>
    <dgm:pt modelId="{E820810C-16C5-43FD-B540-A266C7D01121}" type="sibTrans" cxnId="{C5E10E17-FE0A-4E6A-B411-C8D7A7C5480C}">
      <dgm:prSet/>
      <dgm:spPr/>
      <dgm:t>
        <a:bodyPr/>
        <a:lstStyle/>
        <a:p>
          <a:endParaRPr lang="en-US"/>
        </a:p>
      </dgm:t>
    </dgm:pt>
    <dgm:pt modelId="{304CD2E9-9BAD-40E0-BAA5-8B7EB887EA39}">
      <dgm:prSet/>
      <dgm:spPr/>
      <dgm:t>
        <a:bodyPr/>
        <a:lstStyle/>
        <a:p>
          <a:r>
            <a:rPr lang="tr-TR" b="1"/>
            <a:t>Solunum Sayısı: </a:t>
          </a:r>
          <a:r>
            <a:rPr lang="tr-TR"/>
            <a:t>25/dk</a:t>
          </a:r>
          <a:endParaRPr lang="en-US"/>
        </a:p>
      </dgm:t>
    </dgm:pt>
    <dgm:pt modelId="{9D0251C4-C6EB-4580-8745-EF62C921736B}" type="parTrans" cxnId="{66DE9BEA-4021-4624-B267-B6F535025D16}">
      <dgm:prSet/>
      <dgm:spPr/>
      <dgm:t>
        <a:bodyPr/>
        <a:lstStyle/>
        <a:p>
          <a:endParaRPr lang="en-US"/>
        </a:p>
      </dgm:t>
    </dgm:pt>
    <dgm:pt modelId="{952F59CA-313A-46C8-A39B-423DB93204F9}" type="sibTrans" cxnId="{66DE9BEA-4021-4624-B267-B6F535025D16}">
      <dgm:prSet/>
      <dgm:spPr/>
      <dgm:t>
        <a:bodyPr/>
        <a:lstStyle/>
        <a:p>
          <a:endParaRPr lang="en-US"/>
        </a:p>
      </dgm:t>
    </dgm:pt>
    <dgm:pt modelId="{E8152AD6-FCC5-42C4-942B-DD60BF016B0E}">
      <dgm:prSet/>
      <dgm:spPr/>
      <dgm:t>
        <a:bodyPr/>
        <a:lstStyle/>
        <a:p>
          <a:r>
            <a:rPr lang="tr-TR" b="1" dirty="0">
              <a:solidFill>
                <a:srgbClr val="FF0000"/>
              </a:solidFill>
            </a:rPr>
            <a:t>KB: 130/80 mm/Hg</a:t>
          </a:r>
          <a:endParaRPr lang="en-US" b="1" dirty="0">
            <a:solidFill>
              <a:srgbClr val="FF0000"/>
            </a:solidFill>
          </a:endParaRPr>
        </a:p>
      </dgm:t>
    </dgm:pt>
    <dgm:pt modelId="{BE10DA0F-3671-468F-821A-419D2C075871}" type="parTrans" cxnId="{20CC2195-27FC-43A3-9256-E96D9DB22EC5}">
      <dgm:prSet/>
      <dgm:spPr/>
      <dgm:t>
        <a:bodyPr/>
        <a:lstStyle/>
        <a:p>
          <a:endParaRPr lang="en-US"/>
        </a:p>
      </dgm:t>
    </dgm:pt>
    <dgm:pt modelId="{C4B66242-D29E-48F3-A5EB-12DE3BFB0C94}" type="sibTrans" cxnId="{20CC2195-27FC-43A3-9256-E96D9DB22EC5}">
      <dgm:prSet/>
      <dgm:spPr/>
      <dgm:t>
        <a:bodyPr/>
        <a:lstStyle/>
        <a:p>
          <a:endParaRPr lang="en-US"/>
        </a:p>
      </dgm:t>
    </dgm:pt>
    <dgm:pt modelId="{508E32F4-65B2-6045-8E39-6880CEC8C849}" type="pres">
      <dgm:prSet presAssocID="{F4649B2A-CCF3-4EBC-8570-BAEF63630EA3}" presName="Name0" presStyleCnt="0">
        <dgm:presLayoutVars>
          <dgm:dir/>
          <dgm:resizeHandles val="exact"/>
        </dgm:presLayoutVars>
      </dgm:prSet>
      <dgm:spPr/>
    </dgm:pt>
    <dgm:pt modelId="{9D95EBB0-DBAE-F942-B74E-215307AFB95A}" type="pres">
      <dgm:prSet presAssocID="{F4649B2A-CCF3-4EBC-8570-BAEF63630EA3}" presName="cycle" presStyleCnt="0"/>
      <dgm:spPr/>
    </dgm:pt>
    <dgm:pt modelId="{72497F2F-B79A-184C-A8E7-2B143F7606A0}" type="pres">
      <dgm:prSet presAssocID="{7B7333CF-732A-4EB4-808C-704ADD83C3CA}" presName="nodeFirstNode" presStyleLbl="node1" presStyleIdx="0" presStyleCnt="5">
        <dgm:presLayoutVars>
          <dgm:bulletEnabled val="1"/>
        </dgm:presLayoutVars>
      </dgm:prSet>
      <dgm:spPr/>
    </dgm:pt>
    <dgm:pt modelId="{A15CDD9C-AC31-C845-904C-A8F02CBA1372}" type="pres">
      <dgm:prSet presAssocID="{FA3CAB54-2FFA-4664-ADDC-27C9104DE7CF}" presName="sibTransFirstNode" presStyleLbl="bgShp" presStyleIdx="0" presStyleCnt="1"/>
      <dgm:spPr/>
    </dgm:pt>
    <dgm:pt modelId="{7CF279FA-D698-7A47-9692-49EF4F4E1EDC}" type="pres">
      <dgm:prSet presAssocID="{D5C1936F-6A95-4263-B77A-869FA9A7ED80}" presName="nodeFollowingNodes" presStyleLbl="node1" presStyleIdx="1" presStyleCnt="5">
        <dgm:presLayoutVars>
          <dgm:bulletEnabled val="1"/>
        </dgm:presLayoutVars>
      </dgm:prSet>
      <dgm:spPr/>
    </dgm:pt>
    <dgm:pt modelId="{7F041C13-C52D-6A4A-9060-03D9AD0ADC06}" type="pres">
      <dgm:prSet presAssocID="{CE54D795-8200-4CF1-85B8-227506EFF4FF}" presName="nodeFollowingNodes" presStyleLbl="node1" presStyleIdx="2" presStyleCnt="5">
        <dgm:presLayoutVars>
          <dgm:bulletEnabled val="1"/>
        </dgm:presLayoutVars>
      </dgm:prSet>
      <dgm:spPr/>
    </dgm:pt>
    <dgm:pt modelId="{63B6F638-393F-E045-AA71-195CEA5D32C3}" type="pres">
      <dgm:prSet presAssocID="{304CD2E9-9BAD-40E0-BAA5-8B7EB887EA39}" presName="nodeFollowingNodes" presStyleLbl="node1" presStyleIdx="3" presStyleCnt="5">
        <dgm:presLayoutVars>
          <dgm:bulletEnabled val="1"/>
        </dgm:presLayoutVars>
      </dgm:prSet>
      <dgm:spPr/>
    </dgm:pt>
    <dgm:pt modelId="{31783FD6-FD1C-2247-8C39-B2B0D7C6B81F}" type="pres">
      <dgm:prSet presAssocID="{E8152AD6-FCC5-42C4-942B-DD60BF016B0E}" presName="nodeFollowingNodes" presStyleLbl="node1" presStyleIdx="4" presStyleCnt="5">
        <dgm:presLayoutVars>
          <dgm:bulletEnabled val="1"/>
        </dgm:presLayoutVars>
      </dgm:prSet>
      <dgm:spPr/>
    </dgm:pt>
  </dgm:ptLst>
  <dgm:cxnLst>
    <dgm:cxn modelId="{C5E10E17-FE0A-4E6A-B411-C8D7A7C5480C}" srcId="{F4649B2A-CCF3-4EBC-8570-BAEF63630EA3}" destId="{CE54D795-8200-4CF1-85B8-227506EFF4FF}" srcOrd="2" destOrd="0" parTransId="{6D09D677-2A68-4376-BAF8-5335A38A735D}" sibTransId="{E820810C-16C5-43FD-B540-A266C7D01121}"/>
    <dgm:cxn modelId="{F468D21D-FE6F-9642-9F2A-5C2024E05109}" type="presOf" srcId="{E8152AD6-FCC5-42C4-942B-DD60BF016B0E}" destId="{31783FD6-FD1C-2247-8C39-B2B0D7C6B81F}" srcOrd="0" destOrd="0" presId="urn:microsoft.com/office/officeart/2005/8/layout/cycle3"/>
    <dgm:cxn modelId="{67360827-5D4C-4168-95AE-F555B1288108}" srcId="{F4649B2A-CCF3-4EBC-8570-BAEF63630EA3}" destId="{7B7333CF-732A-4EB4-808C-704ADD83C3CA}" srcOrd="0" destOrd="0" parTransId="{EC5AD79F-1998-4A9E-A1E2-96CF88CDDC0B}" sibTransId="{FA3CAB54-2FFA-4664-ADDC-27C9104DE7CF}"/>
    <dgm:cxn modelId="{CCF5D66D-A8A2-4948-A603-A9F7507EC371}" type="presOf" srcId="{CE54D795-8200-4CF1-85B8-227506EFF4FF}" destId="{7F041C13-C52D-6A4A-9060-03D9AD0ADC06}" srcOrd="0" destOrd="0" presId="urn:microsoft.com/office/officeart/2005/8/layout/cycle3"/>
    <dgm:cxn modelId="{64A93071-4296-EB46-ABEC-80C2B9A9FFCF}" type="presOf" srcId="{FA3CAB54-2FFA-4664-ADDC-27C9104DE7CF}" destId="{A15CDD9C-AC31-C845-904C-A8F02CBA1372}" srcOrd="0" destOrd="0" presId="urn:microsoft.com/office/officeart/2005/8/layout/cycle3"/>
    <dgm:cxn modelId="{CD055682-4FAF-C242-9FC6-34EF75CB701C}" type="presOf" srcId="{304CD2E9-9BAD-40E0-BAA5-8B7EB887EA39}" destId="{63B6F638-393F-E045-AA71-195CEA5D32C3}" srcOrd="0" destOrd="0" presId="urn:microsoft.com/office/officeart/2005/8/layout/cycle3"/>
    <dgm:cxn modelId="{21708E8C-D150-8D49-B429-F60B5B5E9478}" type="presOf" srcId="{7B7333CF-732A-4EB4-808C-704ADD83C3CA}" destId="{72497F2F-B79A-184C-A8E7-2B143F7606A0}" srcOrd="0" destOrd="0" presId="urn:microsoft.com/office/officeart/2005/8/layout/cycle3"/>
    <dgm:cxn modelId="{20CC2195-27FC-43A3-9256-E96D9DB22EC5}" srcId="{F4649B2A-CCF3-4EBC-8570-BAEF63630EA3}" destId="{E8152AD6-FCC5-42C4-942B-DD60BF016B0E}" srcOrd="4" destOrd="0" parTransId="{BE10DA0F-3671-468F-821A-419D2C075871}" sibTransId="{C4B66242-D29E-48F3-A5EB-12DE3BFB0C94}"/>
    <dgm:cxn modelId="{C0DC58CA-06C9-4564-B702-71F0466C4E4C}" srcId="{F4649B2A-CCF3-4EBC-8570-BAEF63630EA3}" destId="{D5C1936F-6A95-4263-B77A-869FA9A7ED80}" srcOrd="1" destOrd="0" parTransId="{DC9F8D47-6FB8-4BAE-AD0B-E890092EB3AC}" sibTransId="{D09D1FE3-E5E3-4788-8158-A9BBEFCC9EDB}"/>
    <dgm:cxn modelId="{63585DCE-59E6-B946-88C7-2B463B3CAB52}" type="presOf" srcId="{D5C1936F-6A95-4263-B77A-869FA9A7ED80}" destId="{7CF279FA-D698-7A47-9692-49EF4F4E1EDC}" srcOrd="0" destOrd="0" presId="urn:microsoft.com/office/officeart/2005/8/layout/cycle3"/>
    <dgm:cxn modelId="{66DE9BEA-4021-4624-B267-B6F535025D16}" srcId="{F4649B2A-CCF3-4EBC-8570-BAEF63630EA3}" destId="{304CD2E9-9BAD-40E0-BAA5-8B7EB887EA39}" srcOrd="3" destOrd="0" parTransId="{9D0251C4-C6EB-4580-8745-EF62C921736B}" sibTransId="{952F59CA-313A-46C8-A39B-423DB93204F9}"/>
    <dgm:cxn modelId="{CC7A14F1-C58E-C74F-B335-2A6B068849BA}" type="presOf" srcId="{F4649B2A-CCF3-4EBC-8570-BAEF63630EA3}" destId="{508E32F4-65B2-6045-8E39-6880CEC8C849}" srcOrd="0" destOrd="0" presId="urn:microsoft.com/office/officeart/2005/8/layout/cycle3"/>
    <dgm:cxn modelId="{F294B10C-8D97-2249-953C-358AFAC9E0A1}" type="presParOf" srcId="{508E32F4-65B2-6045-8E39-6880CEC8C849}" destId="{9D95EBB0-DBAE-F942-B74E-215307AFB95A}" srcOrd="0" destOrd="0" presId="urn:microsoft.com/office/officeart/2005/8/layout/cycle3"/>
    <dgm:cxn modelId="{FA6F7E13-F5F3-3D45-A02B-5B67C5532B9A}" type="presParOf" srcId="{9D95EBB0-DBAE-F942-B74E-215307AFB95A}" destId="{72497F2F-B79A-184C-A8E7-2B143F7606A0}" srcOrd="0" destOrd="0" presId="urn:microsoft.com/office/officeart/2005/8/layout/cycle3"/>
    <dgm:cxn modelId="{7AFF2C01-F54A-844C-99D4-9C1DD04939FE}" type="presParOf" srcId="{9D95EBB0-DBAE-F942-B74E-215307AFB95A}" destId="{A15CDD9C-AC31-C845-904C-A8F02CBA1372}" srcOrd="1" destOrd="0" presId="urn:microsoft.com/office/officeart/2005/8/layout/cycle3"/>
    <dgm:cxn modelId="{551697C0-6A57-FB41-8FEB-6E4812696A29}" type="presParOf" srcId="{9D95EBB0-DBAE-F942-B74E-215307AFB95A}" destId="{7CF279FA-D698-7A47-9692-49EF4F4E1EDC}" srcOrd="2" destOrd="0" presId="urn:microsoft.com/office/officeart/2005/8/layout/cycle3"/>
    <dgm:cxn modelId="{160CA988-0303-924C-8BB8-A53049A0EDA3}" type="presParOf" srcId="{9D95EBB0-DBAE-F942-B74E-215307AFB95A}" destId="{7F041C13-C52D-6A4A-9060-03D9AD0ADC06}" srcOrd="3" destOrd="0" presId="urn:microsoft.com/office/officeart/2005/8/layout/cycle3"/>
    <dgm:cxn modelId="{6F6C1623-0727-0944-B14B-E0D5435983AB}" type="presParOf" srcId="{9D95EBB0-DBAE-F942-B74E-215307AFB95A}" destId="{63B6F638-393F-E045-AA71-195CEA5D32C3}" srcOrd="4" destOrd="0" presId="urn:microsoft.com/office/officeart/2005/8/layout/cycle3"/>
    <dgm:cxn modelId="{96D64306-4918-BE4C-8515-C2D3580F180B}" type="presParOf" srcId="{9D95EBB0-DBAE-F942-B74E-215307AFB95A}" destId="{31783FD6-FD1C-2247-8C39-B2B0D7C6B81F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CD5CD98-790E-44C3-9856-9F0DF6DB30FA}" type="doc">
      <dgm:prSet loTypeId="urn:microsoft.com/office/officeart/2005/8/layout/chevron1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3FD2221-2E8E-42D8-86F5-833CA73A0B21}">
      <dgm:prSet/>
      <dgm:spPr/>
      <dgm:t>
        <a:bodyPr/>
        <a:lstStyle/>
        <a:p>
          <a:r>
            <a:rPr lang="tr-TR" dirty="0"/>
            <a:t>Patolojik bulgular nelerdir?</a:t>
          </a:r>
          <a:endParaRPr lang="en-US" dirty="0"/>
        </a:p>
      </dgm:t>
    </dgm:pt>
    <dgm:pt modelId="{0BCC9F4F-7D83-4DDE-9243-6D88E26E3DB5}" type="parTrans" cxnId="{1A201173-BC10-4612-B117-3DBFBC1A4448}">
      <dgm:prSet/>
      <dgm:spPr/>
      <dgm:t>
        <a:bodyPr/>
        <a:lstStyle/>
        <a:p>
          <a:endParaRPr lang="en-US"/>
        </a:p>
      </dgm:t>
    </dgm:pt>
    <dgm:pt modelId="{9DA8DAC9-021D-4C78-9A1B-E6FEC68B318B}" type="sibTrans" cxnId="{1A201173-BC10-4612-B117-3DBFBC1A4448}">
      <dgm:prSet/>
      <dgm:spPr/>
      <dgm:t>
        <a:bodyPr/>
        <a:lstStyle/>
        <a:p>
          <a:endParaRPr lang="en-US"/>
        </a:p>
      </dgm:t>
    </dgm:pt>
    <dgm:pt modelId="{0CCB1807-9201-4648-8552-EB38A95ABCD4}">
      <dgm:prSet/>
      <dgm:spPr/>
      <dgm:t>
        <a:bodyPr/>
        <a:lstStyle/>
        <a:p>
          <a:r>
            <a:rPr lang="tr-TR" dirty="0"/>
            <a:t>Ön tanılarınız nelerdir?</a:t>
          </a:r>
          <a:endParaRPr lang="en-US" dirty="0"/>
        </a:p>
      </dgm:t>
    </dgm:pt>
    <dgm:pt modelId="{6897FB95-D568-49D9-9EA3-F5CCF5332E62}" type="parTrans" cxnId="{D67DDC07-2067-42AC-9500-3F4FC1BC948C}">
      <dgm:prSet/>
      <dgm:spPr/>
      <dgm:t>
        <a:bodyPr/>
        <a:lstStyle/>
        <a:p>
          <a:endParaRPr lang="en-US"/>
        </a:p>
      </dgm:t>
    </dgm:pt>
    <dgm:pt modelId="{3A00F3A1-0EE4-4419-9FF4-DF96BC8D5A6F}" type="sibTrans" cxnId="{D67DDC07-2067-42AC-9500-3F4FC1BC948C}">
      <dgm:prSet/>
      <dgm:spPr/>
      <dgm:t>
        <a:bodyPr/>
        <a:lstStyle/>
        <a:p>
          <a:endParaRPr lang="en-US"/>
        </a:p>
      </dgm:t>
    </dgm:pt>
    <dgm:pt modelId="{7B7C73FB-6B68-5543-B01E-62232905DA8B}" type="pres">
      <dgm:prSet presAssocID="{1CD5CD98-790E-44C3-9856-9F0DF6DB30FA}" presName="Name0" presStyleCnt="0">
        <dgm:presLayoutVars>
          <dgm:dir/>
          <dgm:animLvl val="lvl"/>
          <dgm:resizeHandles val="exact"/>
        </dgm:presLayoutVars>
      </dgm:prSet>
      <dgm:spPr/>
    </dgm:pt>
    <dgm:pt modelId="{37736E7A-E0FA-CB4F-9C02-07C059EF8343}" type="pres">
      <dgm:prSet presAssocID="{D3FD2221-2E8E-42D8-86F5-833CA73A0B21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141D12DF-7258-D542-BAA9-02E579B6D9FA}" type="pres">
      <dgm:prSet presAssocID="{9DA8DAC9-021D-4C78-9A1B-E6FEC68B318B}" presName="parTxOnlySpace" presStyleCnt="0"/>
      <dgm:spPr/>
    </dgm:pt>
    <dgm:pt modelId="{BDEF1254-0C3F-AC4B-B735-986A07B2369D}" type="pres">
      <dgm:prSet presAssocID="{0CCB1807-9201-4648-8552-EB38A95ABCD4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D67DDC07-2067-42AC-9500-3F4FC1BC948C}" srcId="{1CD5CD98-790E-44C3-9856-9F0DF6DB30FA}" destId="{0CCB1807-9201-4648-8552-EB38A95ABCD4}" srcOrd="1" destOrd="0" parTransId="{6897FB95-D568-49D9-9EA3-F5CCF5332E62}" sibTransId="{3A00F3A1-0EE4-4419-9FF4-DF96BC8D5A6F}"/>
    <dgm:cxn modelId="{FA79F11E-9C0A-5B4F-9359-B3E43F0A8E24}" type="presOf" srcId="{1CD5CD98-790E-44C3-9856-9F0DF6DB30FA}" destId="{7B7C73FB-6B68-5543-B01E-62232905DA8B}" srcOrd="0" destOrd="0" presId="urn:microsoft.com/office/officeart/2005/8/layout/chevron1"/>
    <dgm:cxn modelId="{1A201173-BC10-4612-B117-3DBFBC1A4448}" srcId="{1CD5CD98-790E-44C3-9856-9F0DF6DB30FA}" destId="{D3FD2221-2E8E-42D8-86F5-833CA73A0B21}" srcOrd="0" destOrd="0" parTransId="{0BCC9F4F-7D83-4DDE-9243-6D88E26E3DB5}" sibTransId="{9DA8DAC9-021D-4C78-9A1B-E6FEC68B318B}"/>
    <dgm:cxn modelId="{56C1E673-3678-084B-AD6E-A454E1234DCE}" type="presOf" srcId="{D3FD2221-2E8E-42D8-86F5-833CA73A0B21}" destId="{37736E7A-E0FA-CB4F-9C02-07C059EF8343}" srcOrd="0" destOrd="0" presId="urn:microsoft.com/office/officeart/2005/8/layout/chevron1"/>
    <dgm:cxn modelId="{5D282997-ACCC-2047-83B1-49AC0412CFBF}" type="presOf" srcId="{0CCB1807-9201-4648-8552-EB38A95ABCD4}" destId="{BDEF1254-0C3F-AC4B-B735-986A07B2369D}" srcOrd="0" destOrd="0" presId="urn:microsoft.com/office/officeart/2005/8/layout/chevron1"/>
    <dgm:cxn modelId="{176DF762-B814-584D-9096-2797A787531C}" type="presParOf" srcId="{7B7C73FB-6B68-5543-B01E-62232905DA8B}" destId="{37736E7A-E0FA-CB4F-9C02-07C059EF8343}" srcOrd="0" destOrd="0" presId="urn:microsoft.com/office/officeart/2005/8/layout/chevron1"/>
    <dgm:cxn modelId="{C8F158FD-E7C9-7046-815A-F54C9F2D2035}" type="presParOf" srcId="{7B7C73FB-6B68-5543-B01E-62232905DA8B}" destId="{141D12DF-7258-D542-BAA9-02E579B6D9FA}" srcOrd="1" destOrd="0" presId="urn:microsoft.com/office/officeart/2005/8/layout/chevron1"/>
    <dgm:cxn modelId="{18EC8187-F051-194B-9353-8C3C00DCC9C9}" type="presParOf" srcId="{7B7C73FB-6B68-5543-B01E-62232905DA8B}" destId="{BDEF1254-0C3F-AC4B-B735-986A07B2369D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C4C3D22-F8A3-4A5A-A9C5-0E1D1120C718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C0EEE2-A950-4293-9A4F-3754B4E614CA}">
      <dgm:prSet custT="1"/>
      <dgm:spPr/>
      <dgm:t>
        <a:bodyPr/>
        <a:lstStyle/>
        <a:p>
          <a:r>
            <a:rPr lang="tr-TR" sz="2400" dirty="0"/>
            <a:t>İlk tanı sırasında &lt;1 yaş veya &gt;12 yaş olmak,</a:t>
          </a:r>
          <a:endParaRPr lang="en-US" sz="2400" dirty="0"/>
        </a:p>
      </dgm:t>
    </dgm:pt>
    <dgm:pt modelId="{FE5C456F-5F3A-4EC4-9704-2E5D04D5C23B}" type="parTrans" cxnId="{C57BF130-1A33-4A08-8AAF-BE25DF7A6A44}">
      <dgm:prSet/>
      <dgm:spPr/>
      <dgm:t>
        <a:bodyPr/>
        <a:lstStyle/>
        <a:p>
          <a:endParaRPr lang="en-US"/>
        </a:p>
      </dgm:t>
    </dgm:pt>
    <dgm:pt modelId="{284145F1-83BA-4CE7-9B9E-771A8B9D3881}" type="sibTrans" cxnId="{C57BF130-1A33-4A08-8AAF-BE25DF7A6A44}">
      <dgm:prSet/>
      <dgm:spPr/>
      <dgm:t>
        <a:bodyPr/>
        <a:lstStyle/>
        <a:p>
          <a:endParaRPr lang="en-US"/>
        </a:p>
      </dgm:t>
    </dgm:pt>
    <dgm:pt modelId="{45EE2EEE-68C2-40BB-8D8C-60585B188766}">
      <dgm:prSet custT="1"/>
      <dgm:spPr/>
      <dgm:t>
        <a:bodyPr/>
        <a:lstStyle/>
        <a:p>
          <a:r>
            <a:rPr lang="tr-TR" sz="2400" dirty="0" err="1"/>
            <a:t>Makroskopik</a:t>
          </a:r>
          <a:r>
            <a:rPr lang="tr-TR" sz="2400" dirty="0"/>
            <a:t> hematüri bulunması,</a:t>
          </a:r>
          <a:endParaRPr lang="en-US" sz="2400" dirty="0"/>
        </a:p>
      </dgm:t>
    </dgm:pt>
    <dgm:pt modelId="{F1154338-B640-4B52-92C8-1C2FBD67A059}" type="parTrans" cxnId="{583D41F4-1757-43B9-AA43-E2C20646ABD8}">
      <dgm:prSet/>
      <dgm:spPr/>
      <dgm:t>
        <a:bodyPr/>
        <a:lstStyle/>
        <a:p>
          <a:endParaRPr lang="en-US"/>
        </a:p>
      </dgm:t>
    </dgm:pt>
    <dgm:pt modelId="{19F4E97D-F31D-436F-B6EA-15D06053BE46}" type="sibTrans" cxnId="{583D41F4-1757-43B9-AA43-E2C20646ABD8}">
      <dgm:prSet/>
      <dgm:spPr/>
      <dgm:t>
        <a:bodyPr/>
        <a:lstStyle/>
        <a:p>
          <a:endParaRPr lang="en-US"/>
        </a:p>
      </dgm:t>
    </dgm:pt>
    <dgm:pt modelId="{71DD1F71-342B-4697-844B-9EC9643451A6}">
      <dgm:prSet custT="1"/>
      <dgm:spPr/>
      <dgm:t>
        <a:bodyPr/>
        <a:lstStyle/>
        <a:p>
          <a:r>
            <a:rPr lang="tr-TR" sz="2400" dirty="0" err="1">
              <a:solidFill>
                <a:srgbClr val="FF0000"/>
              </a:solidFill>
            </a:rPr>
            <a:t>Persiste</a:t>
          </a:r>
          <a:r>
            <a:rPr lang="tr-TR" sz="2400" dirty="0">
              <a:solidFill>
                <a:srgbClr val="FF0000"/>
              </a:solidFill>
            </a:rPr>
            <a:t> eden hipertansiyon </a:t>
          </a:r>
          <a:r>
            <a:rPr lang="tr-TR" sz="2400" dirty="0"/>
            <a:t>bulunması,</a:t>
          </a:r>
          <a:endParaRPr lang="en-US" sz="2400" dirty="0"/>
        </a:p>
      </dgm:t>
    </dgm:pt>
    <dgm:pt modelId="{7279FA97-00A8-4943-9DC5-FB750588505D}" type="parTrans" cxnId="{FBA37821-979E-4298-9802-0B5564188051}">
      <dgm:prSet/>
      <dgm:spPr/>
      <dgm:t>
        <a:bodyPr/>
        <a:lstStyle/>
        <a:p>
          <a:endParaRPr lang="en-US"/>
        </a:p>
      </dgm:t>
    </dgm:pt>
    <dgm:pt modelId="{E8BED519-A523-464E-8782-A6D7572C7C28}" type="sibTrans" cxnId="{FBA37821-979E-4298-9802-0B5564188051}">
      <dgm:prSet/>
      <dgm:spPr/>
      <dgm:t>
        <a:bodyPr/>
        <a:lstStyle/>
        <a:p>
          <a:endParaRPr lang="en-US"/>
        </a:p>
      </dgm:t>
    </dgm:pt>
    <dgm:pt modelId="{F6B2C58F-A6F3-4255-BF94-43EFC3C519F2}">
      <dgm:prSet custT="1"/>
      <dgm:spPr/>
      <dgm:t>
        <a:bodyPr/>
        <a:lstStyle/>
        <a:p>
          <a:r>
            <a:rPr lang="tr-TR" sz="2400" dirty="0"/>
            <a:t>Böbrek dışı bulguların (artrit, döküntü, anemi) saptanması,</a:t>
          </a:r>
          <a:endParaRPr lang="en-US" sz="2400" dirty="0"/>
        </a:p>
      </dgm:t>
    </dgm:pt>
    <dgm:pt modelId="{E2F996E0-F41E-484B-86F7-4858E1848337}" type="parTrans" cxnId="{533DE9C5-1C77-49F4-9EB0-ADD55B99197B}">
      <dgm:prSet/>
      <dgm:spPr/>
      <dgm:t>
        <a:bodyPr/>
        <a:lstStyle/>
        <a:p>
          <a:endParaRPr lang="en-US"/>
        </a:p>
      </dgm:t>
    </dgm:pt>
    <dgm:pt modelId="{AB7D5DC4-8F8B-4EF8-BE57-895F4012EE9D}" type="sibTrans" cxnId="{533DE9C5-1C77-49F4-9EB0-ADD55B99197B}">
      <dgm:prSet/>
      <dgm:spPr/>
      <dgm:t>
        <a:bodyPr/>
        <a:lstStyle/>
        <a:p>
          <a:endParaRPr lang="en-US"/>
        </a:p>
      </dgm:t>
    </dgm:pt>
    <dgm:pt modelId="{634DEDB0-4632-426D-8487-F1AA0B120C55}">
      <dgm:prSet custT="1"/>
      <dgm:spPr/>
      <dgm:t>
        <a:bodyPr/>
        <a:lstStyle/>
        <a:p>
          <a:r>
            <a:rPr lang="tr-TR" sz="2400" dirty="0">
              <a:solidFill>
                <a:srgbClr val="FF0000"/>
              </a:solidFill>
            </a:rPr>
            <a:t>Böbrek yetmezliği bulgularının </a:t>
          </a:r>
          <a:r>
            <a:rPr lang="tr-TR" sz="2400" dirty="0"/>
            <a:t>saptanması,</a:t>
          </a:r>
          <a:endParaRPr lang="en-US" sz="2400" dirty="0"/>
        </a:p>
      </dgm:t>
    </dgm:pt>
    <dgm:pt modelId="{5B7DF994-31F8-46E5-A0CA-066C5DB3507A}" type="parTrans" cxnId="{3E253618-E201-4E6C-AC04-93772F2C9E4C}">
      <dgm:prSet/>
      <dgm:spPr/>
      <dgm:t>
        <a:bodyPr/>
        <a:lstStyle/>
        <a:p>
          <a:endParaRPr lang="en-US"/>
        </a:p>
      </dgm:t>
    </dgm:pt>
    <dgm:pt modelId="{E417B6A0-684B-450F-BFD4-9CFE4A6D7A7F}" type="sibTrans" cxnId="{3E253618-E201-4E6C-AC04-93772F2C9E4C}">
      <dgm:prSet/>
      <dgm:spPr/>
      <dgm:t>
        <a:bodyPr/>
        <a:lstStyle/>
        <a:p>
          <a:endParaRPr lang="en-US"/>
        </a:p>
      </dgm:t>
    </dgm:pt>
    <dgm:pt modelId="{FC8311DE-851F-4AF1-AC85-60AB975AB14C}">
      <dgm:prSet custT="1"/>
      <dgm:spPr/>
      <dgm:t>
        <a:bodyPr/>
        <a:lstStyle/>
        <a:p>
          <a:r>
            <a:rPr lang="tr-TR" sz="2400" dirty="0"/>
            <a:t>Düşük serum C3 düzeyinin saptanması,</a:t>
          </a:r>
          <a:endParaRPr lang="en-US" sz="2400" dirty="0"/>
        </a:p>
      </dgm:t>
    </dgm:pt>
    <dgm:pt modelId="{2F5F45E5-CD38-47CF-AD35-16E01EF15045}" type="parTrans" cxnId="{FEFE6DCE-7805-4603-B174-A9785D2554D3}">
      <dgm:prSet/>
      <dgm:spPr/>
      <dgm:t>
        <a:bodyPr/>
        <a:lstStyle/>
        <a:p>
          <a:endParaRPr lang="en-US"/>
        </a:p>
      </dgm:t>
    </dgm:pt>
    <dgm:pt modelId="{150E7995-2FCD-40B8-8866-8D82CE95089F}" type="sibTrans" cxnId="{FEFE6DCE-7805-4603-B174-A9785D2554D3}">
      <dgm:prSet/>
      <dgm:spPr/>
      <dgm:t>
        <a:bodyPr/>
        <a:lstStyle/>
        <a:p>
          <a:endParaRPr lang="en-US"/>
        </a:p>
      </dgm:t>
    </dgm:pt>
    <dgm:pt modelId="{B19B2C26-CDE9-4E80-8D4F-F51AE225E4AD}">
      <dgm:prSet custT="1"/>
      <dgm:spPr/>
      <dgm:t>
        <a:bodyPr/>
        <a:lstStyle/>
        <a:p>
          <a:r>
            <a:rPr lang="tr-TR" sz="2400" dirty="0"/>
            <a:t>Sekiz haftalık </a:t>
          </a:r>
          <a:r>
            <a:rPr lang="tr-TR" sz="2400" dirty="0">
              <a:solidFill>
                <a:srgbClr val="FF0000"/>
              </a:solidFill>
            </a:rPr>
            <a:t>steroid tedavisine yanıt vermeyen </a:t>
          </a:r>
          <a:r>
            <a:rPr lang="tr-TR" sz="2400" dirty="0"/>
            <a:t>steroide direnç</a:t>
          </a:r>
          <a:endParaRPr lang="en-US" sz="2400" dirty="0"/>
        </a:p>
      </dgm:t>
    </dgm:pt>
    <dgm:pt modelId="{08404EA6-6B1D-4473-B7A3-F091369D2170}" type="parTrans" cxnId="{44CEF807-2377-4A00-9187-14CC08CD1D85}">
      <dgm:prSet/>
      <dgm:spPr/>
      <dgm:t>
        <a:bodyPr/>
        <a:lstStyle/>
        <a:p>
          <a:endParaRPr lang="en-US"/>
        </a:p>
      </dgm:t>
    </dgm:pt>
    <dgm:pt modelId="{53B5E1C3-5F98-4297-ABB5-D1C093825620}" type="sibTrans" cxnId="{44CEF807-2377-4A00-9187-14CC08CD1D85}">
      <dgm:prSet/>
      <dgm:spPr/>
      <dgm:t>
        <a:bodyPr/>
        <a:lstStyle/>
        <a:p>
          <a:endParaRPr lang="en-US"/>
        </a:p>
      </dgm:t>
    </dgm:pt>
    <dgm:pt modelId="{E19BBEB3-4DDD-3C42-AAA7-AA6D66A3743D}" type="pres">
      <dgm:prSet presAssocID="{5C4C3D22-F8A3-4A5A-A9C5-0E1D1120C718}" presName="vert0" presStyleCnt="0">
        <dgm:presLayoutVars>
          <dgm:dir/>
          <dgm:animOne val="branch"/>
          <dgm:animLvl val="lvl"/>
        </dgm:presLayoutVars>
      </dgm:prSet>
      <dgm:spPr/>
    </dgm:pt>
    <dgm:pt modelId="{D036A114-1196-B94E-B372-9793FBD2ECC3}" type="pres">
      <dgm:prSet presAssocID="{4FC0EEE2-A950-4293-9A4F-3754B4E614CA}" presName="thickLine" presStyleLbl="alignNode1" presStyleIdx="0" presStyleCnt="7"/>
      <dgm:spPr/>
    </dgm:pt>
    <dgm:pt modelId="{63DC0A27-830F-AF48-B6FC-F914CE6A1296}" type="pres">
      <dgm:prSet presAssocID="{4FC0EEE2-A950-4293-9A4F-3754B4E614CA}" presName="horz1" presStyleCnt="0"/>
      <dgm:spPr/>
    </dgm:pt>
    <dgm:pt modelId="{6023C989-A67E-6743-A711-3DC8F328AEE0}" type="pres">
      <dgm:prSet presAssocID="{4FC0EEE2-A950-4293-9A4F-3754B4E614CA}" presName="tx1" presStyleLbl="revTx" presStyleIdx="0" presStyleCnt="7"/>
      <dgm:spPr/>
    </dgm:pt>
    <dgm:pt modelId="{5543A8DE-B87F-D14C-A107-A4859550945D}" type="pres">
      <dgm:prSet presAssocID="{4FC0EEE2-A950-4293-9A4F-3754B4E614CA}" presName="vert1" presStyleCnt="0"/>
      <dgm:spPr/>
    </dgm:pt>
    <dgm:pt modelId="{B8C92448-ECDA-EE4A-BDA1-53267314DF1E}" type="pres">
      <dgm:prSet presAssocID="{45EE2EEE-68C2-40BB-8D8C-60585B188766}" presName="thickLine" presStyleLbl="alignNode1" presStyleIdx="1" presStyleCnt="7"/>
      <dgm:spPr/>
    </dgm:pt>
    <dgm:pt modelId="{362459AC-FC0B-CC4E-A3CB-195CA9707CFE}" type="pres">
      <dgm:prSet presAssocID="{45EE2EEE-68C2-40BB-8D8C-60585B188766}" presName="horz1" presStyleCnt="0"/>
      <dgm:spPr/>
    </dgm:pt>
    <dgm:pt modelId="{A9E7D944-9F14-2849-B476-9E2A90C8726B}" type="pres">
      <dgm:prSet presAssocID="{45EE2EEE-68C2-40BB-8D8C-60585B188766}" presName="tx1" presStyleLbl="revTx" presStyleIdx="1" presStyleCnt="7"/>
      <dgm:spPr/>
    </dgm:pt>
    <dgm:pt modelId="{2A847C14-8517-544F-8722-CE5CC6E7B562}" type="pres">
      <dgm:prSet presAssocID="{45EE2EEE-68C2-40BB-8D8C-60585B188766}" presName="vert1" presStyleCnt="0"/>
      <dgm:spPr/>
    </dgm:pt>
    <dgm:pt modelId="{44F8CCDF-048B-D548-9F17-324514353BA4}" type="pres">
      <dgm:prSet presAssocID="{71DD1F71-342B-4697-844B-9EC9643451A6}" presName="thickLine" presStyleLbl="alignNode1" presStyleIdx="2" presStyleCnt="7"/>
      <dgm:spPr/>
    </dgm:pt>
    <dgm:pt modelId="{FC827313-FF09-7F44-B860-A26278A5C0CE}" type="pres">
      <dgm:prSet presAssocID="{71DD1F71-342B-4697-844B-9EC9643451A6}" presName="horz1" presStyleCnt="0"/>
      <dgm:spPr/>
    </dgm:pt>
    <dgm:pt modelId="{67119177-4B8F-7545-BE17-A006BE6E9B47}" type="pres">
      <dgm:prSet presAssocID="{71DD1F71-342B-4697-844B-9EC9643451A6}" presName="tx1" presStyleLbl="revTx" presStyleIdx="2" presStyleCnt="7"/>
      <dgm:spPr/>
    </dgm:pt>
    <dgm:pt modelId="{4EF9E7D7-77CB-DD41-A9AC-D00C70AAFE31}" type="pres">
      <dgm:prSet presAssocID="{71DD1F71-342B-4697-844B-9EC9643451A6}" presName="vert1" presStyleCnt="0"/>
      <dgm:spPr/>
    </dgm:pt>
    <dgm:pt modelId="{7ED93CC1-6BAB-994C-926B-B59D57B82D44}" type="pres">
      <dgm:prSet presAssocID="{F6B2C58F-A6F3-4255-BF94-43EFC3C519F2}" presName="thickLine" presStyleLbl="alignNode1" presStyleIdx="3" presStyleCnt="7"/>
      <dgm:spPr/>
    </dgm:pt>
    <dgm:pt modelId="{077F9799-6EAE-0545-BBF7-688258431803}" type="pres">
      <dgm:prSet presAssocID="{F6B2C58F-A6F3-4255-BF94-43EFC3C519F2}" presName="horz1" presStyleCnt="0"/>
      <dgm:spPr/>
    </dgm:pt>
    <dgm:pt modelId="{42891A44-6326-5345-B379-B43860BD75FE}" type="pres">
      <dgm:prSet presAssocID="{F6B2C58F-A6F3-4255-BF94-43EFC3C519F2}" presName="tx1" presStyleLbl="revTx" presStyleIdx="3" presStyleCnt="7"/>
      <dgm:spPr/>
    </dgm:pt>
    <dgm:pt modelId="{2C0DD35C-0DD8-9C46-953D-7023546CFFC3}" type="pres">
      <dgm:prSet presAssocID="{F6B2C58F-A6F3-4255-BF94-43EFC3C519F2}" presName="vert1" presStyleCnt="0"/>
      <dgm:spPr/>
    </dgm:pt>
    <dgm:pt modelId="{DCE04AA5-F408-F349-85B3-8F40B048CA6B}" type="pres">
      <dgm:prSet presAssocID="{634DEDB0-4632-426D-8487-F1AA0B120C55}" presName="thickLine" presStyleLbl="alignNode1" presStyleIdx="4" presStyleCnt="7"/>
      <dgm:spPr/>
    </dgm:pt>
    <dgm:pt modelId="{56F084FC-2A59-1D48-B556-105AF010CA23}" type="pres">
      <dgm:prSet presAssocID="{634DEDB0-4632-426D-8487-F1AA0B120C55}" presName="horz1" presStyleCnt="0"/>
      <dgm:spPr/>
    </dgm:pt>
    <dgm:pt modelId="{FB550635-2553-BD45-BA75-12DC8CF065C4}" type="pres">
      <dgm:prSet presAssocID="{634DEDB0-4632-426D-8487-F1AA0B120C55}" presName="tx1" presStyleLbl="revTx" presStyleIdx="4" presStyleCnt="7"/>
      <dgm:spPr/>
    </dgm:pt>
    <dgm:pt modelId="{B34E3326-0985-E447-8F28-30622BD666B1}" type="pres">
      <dgm:prSet presAssocID="{634DEDB0-4632-426D-8487-F1AA0B120C55}" presName="vert1" presStyleCnt="0"/>
      <dgm:spPr/>
    </dgm:pt>
    <dgm:pt modelId="{6B68589C-1F89-9D45-A689-F6E8DDDAB571}" type="pres">
      <dgm:prSet presAssocID="{FC8311DE-851F-4AF1-AC85-60AB975AB14C}" presName="thickLine" presStyleLbl="alignNode1" presStyleIdx="5" presStyleCnt="7"/>
      <dgm:spPr/>
    </dgm:pt>
    <dgm:pt modelId="{0552987B-9507-D345-8CCD-5DDF45108AC9}" type="pres">
      <dgm:prSet presAssocID="{FC8311DE-851F-4AF1-AC85-60AB975AB14C}" presName="horz1" presStyleCnt="0"/>
      <dgm:spPr/>
    </dgm:pt>
    <dgm:pt modelId="{51A5CEF6-2F0D-CC47-B67A-16EC68BD8934}" type="pres">
      <dgm:prSet presAssocID="{FC8311DE-851F-4AF1-AC85-60AB975AB14C}" presName="tx1" presStyleLbl="revTx" presStyleIdx="5" presStyleCnt="7"/>
      <dgm:spPr/>
    </dgm:pt>
    <dgm:pt modelId="{E489B4CD-2CB2-D14B-94BD-99B8D0222DF7}" type="pres">
      <dgm:prSet presAssocID="{FC8311DE-851F-4AF1-AC85-60AB975AB14C}" presName="vert1" presStyleCnt="0"/>
      <dgm:spPr/>
    </dgm:pt>
    <dgm:pt modelId="{A1661EBF-A60A-5C4B-B71E-F1A18BA0BEFD}" type="pres">
      <dgm:prSet presAssocID="{B19B2C26-CDE9-4E80-8D4F-F51AE225E4AD}" presName="thickLine" presStyleLbl="alignNode1" presStyleIdx="6" presStyleCnt="7"/>
      <dgm:spPr/>
    </dgm:pt>
    <dgm:pt modelId="{75DC5860-F842-384A-8C6B-8CA851C136EE}" type="pres">
      <dgm:prSet presAssocID="{B19B2C26-CDE9-4E80-8D4F-F51AE225E4AD}" presName="horz1" presStyleCnt="0"/>
      <dgm:spPr/>
    </dgm:pt>
    <dgm:pt modelId="{620D11EB-D52A-6640-83F3-164B1BA53934}" type="pres">
      <dgm:prSet presAssocID="{B19B2C26-CDE9-4E80-8D4F-F51AE225E4AD}" presName="tx1" presStyleLbl="revTx" presStyleIdx="6" presStyleCnt="7"/>
      <dgm:spPr/>
    </dgm:pt>
    <dgm:pt modelId="{DD7E6840-D542-1E43-9FA5-DF6CB524542E}" type="pres">
      <dgm:prSet presAssocID="{B19B2C26-CDE9-4E80-8D4F-F51AE225E4AD}" presName="vert1" presStyleCnt="0"/>
      <dgm:spPr/>
    </dgm:pt>
  </dgm:ptLst>
  <dgm:cxnLst>
    <dgm:cxn modelId="{44CEF807-2377-4A00-9187-14CC08CD1D85}" srcId="{5C4C3D22-F8A3-4A5A-A9C5-0E1D1120C718}" destId="{B19B2C26-CDE9-4E80-8D4F-F51AE225E4AD}" srcOrd="6" destOrd="0" parTransId="{08404EA6-6B1D-4473-B7A3-F091369D2170}" sibTransId="{53B5E1C3-5F98-4297-ABB5-D1C093825620}"/>
    <dgm:cxn modelId="{23ADB80F-11FD-4543-B4ED-6CB7D440DFEC}" type="presOf" srcId="{B19B2C26-CDE9-4E80-8D4F-F51AE225E4AD}" destId="{620D11EB-D52A-6640-83F3-164B1BA53934}" srcOrd="0" destOrd="0" presId="urn:microsoft.com/office/officeart/2008/layout/LinedList"/>
    <dgm:cxn modelId="{3E253618-E201-4E6C-AC04-93772F2C9E4C}" srcId="{5C4C3D22-F8A3-4A5A-A9C5-0E1D1120C718}" destId="{634DEDB0-4632-426D-8487-F1AA0B120C55}" srcOrd="4" destOrd="0" parTransId="{5B7DF994-31F8-46E5-A0CA-066C5DB3507A}" sibTransId="{E417B6A0-684B-450F-BFD4-9CFE4A6D7A7F}"/>
    <dgm:cxn modelId="{FBA37821-979E-4298-9802-0B5564188051}" srcId="{5C4C3D22-F8A3-4A5A-A9C5-0E1D1120C718}" destId="{71DD1F71-342B-4697-844B-9EC9643451A6}" srcOrd="2" destOrd="0" parTransId="{7279FA97-00A8-4943-9DC5-FB750588505D}" sibTransId="{E8BED519-A523-464E-8782-A6D7572C7C28}"/>
    <dgm:cxn modelId="{C57BF130-1A33-4A08-8AAF-BE25DF7A6A44}" srcId="{5C4C3D22-F8A3-4A5A-A9C5-0E1D1120C718}" destId="{4FC0EEE2-A950-4293-9A4F-3754B4E614CA}" srcOrd="0" destOrd="0" parTransId="{FE5C456F-5F3A-4EC4-9704-2E5D04D5C23B}" sibTransId="{284145F1-83BA-4CE7-9B9E-771A8B9D3881}"/>
    <dgm:cxn modelId="{8FBADF3E-6BEB-EC45-BE62-933D5946E6DA}" type="presOf" srcId="{71DD1F71-342B-4697-844B-9EC9643451A6}" destId="{67119177-4B8F-7545-BE17-A006BE6E9B47}" srcOrd="0" destOrd="0" presId="urn:microsoft.com/office/officeart/2008/layout/LinedList"/>
    <dgm:cxn modelId="{75F63D78-E897-A447-9C20-5FAB320BD168}" type="presOf" srcId="{F6B2C58F-A6F3-4255-BF94-43EFC3C519F2}" destId="{42891A44-6326-5345-B379-B43860BD75FE}" srcOrd="0" destOrd="0" presId="urn:microsoft.com/office/officeart/2008/layout/LinedList"/>
    <dgm:cxn modelId="{56A99BA5-418B-7948-A7C7-6EC4F89CBFE9}" type="presOf" srcId="{634DEDB0-4632-426D-8487-F1AA0B120C55}" destId="{FB550635-2553-BD45-BA75-12DC8CF065C4}" srcOrd="0" destOrd="0" presId="urn:microsoft.com/office/officeart/2008/layout/LinedList"/>
    <dgm:cxn modelId="{A48E76A9-7952-4144-AC24-5A4AF8DB9615}" type="presOf" srcId="{4FC0EEE2-A950-4293-9A4F-3754B4E614CA}" destId="{6023C989-A67E-6743-A711-3DC8F328AEE0}" srcOrd="0" destOrd="0" presId="urn:microsoft.com/office/officeart/2008/layout/LinedList"/>
    <dgm:cxn modelId="{533DE9C5-1C77-49F4-9EB0-ADD55B99197B}" srcId="{5C4C3D22-F8A3-4A5A-A9C5-0E1D1120C718}" destId="{F6B2C58F-A6F3-4255-BF94-43EFC3C519F2}" srcOrd="3" destOrd="0" parTransId="{E2F996E0-F41E-484B-86F7-4858E1848337}" sibTransId="{AB7D5DC4-8F8B-4EF8-BE57-895F4012EE9D}"/>
    <dgm:cxn modelId="{FEFE6DCE-7805-4603-B174-A9785D2554D3}" srcId="{5C4C3D22-F8A3-4A5A-A9C5-0E1D1120C718}" destId="{FC8311DE-851F-4AF1-AC85-60AB975AB14C}" srcOrd="5" destOrd="0" parTransId="{2F5F45E5-CD38-47CF-AD35-16E01EF15045}" sibTransId="{150E7995-2FCD-40B8-8866-8D82CE95089F}"/>
    <dgm:cxn modelId="{8D2F7FD9-65AB-7F4C-AB6D-694191421048}" type="presOf" srcId="{FC8311DE-851F-4AF1-AC85-60AB975AB14C}" destId="{51A5CEF6-2F0D-CC47-B67A-16EC68BD8934}" srcOrd="0" destOrd="0" presId="urn:microsoft.com/office/officeart/2008/layout/LinedList"/>
    <dgm:cxn modelId="{8A668EE6-798F-4F44-84D1-B61960924B48}" type="presOf" srcId="{5C4C3D22-F8A3-4A5A-A9C5-0E1D1120C718}" destId="{E19BBEB3-4DDD-3C42-AAA7-AA6D66A3743D}" srcOrd="0" destOrd="0" presId="urn:microsoft.com/office/officeart/2008/layout/LinedList"/>
    <dgm:cxn modelId="{2DECB9F2-BCDA-3540-9146-EB1450A98AA6}" type="presOf" srcId="{45EE2EEE-68C2-40BB-8D8C-60585B188766}" destId="{A9E7D944-9F14-2849-B476-9E2A90C8726B}" srcOrd="0" destOrd="0" presId="urn:microsoft.com/office/officeart/2008/layout/LinedList"/>
    <dgm:cxn modelId="{583D41F4-1757-43B9-AA43-E2C20646ABD8}" srcId="{5C4C3D22-F8A3-4A5A-A9C5-0E1D1120C718}" destId="{45EE2EEE-68C2-40BB-8D8C-60585B188766}" srcOrd="1" destOrd="0" parTransId="{F1154338-B640-4B52-92C8-1C2FBD67A059}" sibTransId="{19F4E97D-F31D-436F-B6EA-15D06053BE46}"/>
    <dgm:cxn modelId="{977C378A-276A-B346-96DE-F3C7CF28D81E}" type="presParOf" srcId="{E19BBEB3-4DDD-3C42-AAA7-AA6D66A3743D}" destId="{D036A114-1196-B94E-B372-9793FBD2ECC3}" srcOrd="0" destOrd="0" presId="urn:microsoft.com/office/officeart/2008/layout/LinedList"/>
    <dgm:cxn modelId="{7A235BFF-8FD4-4342-ACD4-6AD6994AD027}" type="presParOf" srcId="{E19BBEB3-4DDD-3C42-AAA7-AA6D66A3743D}" destId="{63DC0A27-830F-AF48-B6FC-F914CE6A1296}" srcOrd="1" destOrd="0" presId="urn:microsoft.com/office/officeart/2008/layout/LinedList"/>
    <dgm:cxn modelId="{84C08266-CCD2-4549-9A5E-A1F17736C118}" type="presParOf" srcId="{63DC0A27-830F-AF48-B6FC-F914CE6A1296}" destId="{6023C989-A67E-6743-A711-3DC8F328AEE0}" srcOrd="0" destOrd="0" presId="urn:microsoft.com/office/officeart/2008/layout/LinedList"/>
    <dgm:cxn modelId="{CB0D4AFE-FE45-FC49-8A8A-9280F0F6A5ED}" type="presParOf" srcId="{63DC0A27-830F-AF48-B6FC-F914CE6A1296}" destId="{5543A8DE-B87F-D14C-A107-A4859550945D}" srcOrd="1" destOrd="0" presId="urn:microsoft.com/office/officeart/2008/layout/LinedList"/>
    <dgm:cxn modelId="{F5FD3496-DA94-004A-A705-8406BDF355EC}" type="presParOf" srcId="{E19BBEB3-4DDD-3C42-AAA7-AA6D66A3743D}" destId="{B8C92448-ECDA-EE4A-BDA1-53267314DF1E}" srcOrd="2" destOrd="0" presId="urn:microsoft.com/office/officeart/2008/layout/LinedList"/>
    <dgm:cxn modelId="{EB6833D6-FAAF-0746-9B12-2CB15ADCC2E1}" type="presParOf" srcId="{E19BBEB3-4DDD-3C42-AAA7-AA6D66A3743D}" destId="{362459AC-FC0B-CC4E-A3CB-195CA9707CFE}" srcOrd="3" destOrd="0" presId="urn:microsoft.com/office/officeart/2008/layout/LinedList"/>
    <dgm:cxn modelId="{109A1DBC-2635-E342-928C-03944FC35A85}" type="presParOf" srcId="{362459AC-FC0B-CC4E-A3CB-195CA9707CFE}" destId="{A9E7D944-9F14-2849-B476-9E2A90C8726B}" srcOrd="0" destOrd="0" presId="urn:microsoft.com/office/officeart/2008/layout/LinedList"/>
    <dgm:cxn modelId="{64974A4E-BB58-9346-B9FA-AF38A17AE839}" type="presParOf" srcId="{362459AC-FC0B-CC4E-A3CB-195CA9707CFE}" destId="{2A847C14-8517-544F-8722-CE5CC6E7B562}" srcOrd="1" destOrd="0" presId="urn:microsoft.com/office/officeart/2008/layout/LinedList"/>
    <dgm:cxn modelId="{F9D57DCE-2140-8640-BA02-FE4ACF5ECD75}" type="presParOf" srcId="{E19BBEB3-4DDD-3C42-AAA7-AA6D66A3743D}" destId="{44F8CCDF-048B-D548-9F17-324514353BA4}" srcOrd="4" destOrd="0" presId="urn:microsoft.com/office/officeart/2008/layout/LinedList"/>
    <dgm:cxn modelId="{1404B29D-306C-9B40-9F60-21C0BFB3EC3D}" type="presParOf" srcId="{E19BBEB3-4DDD-3C42-AAA7-AA6D66A3743D}" destId="{FC827313-FF09-7F44-B860-A26278A5C0CE}" srcOrd="5" destOrd="0" presId="urn:microsoft.com/office/officeart/2008/layout/LinedList"/>
    <dgm:cxn modelId="{10032720-585A-F14B-AC7E-C12AB3E26683}" type="presParOf" srcId="{FC827313-FF09-7F44-B860-A26278A5C0CE}" destId="{67119177-4B8F-7545-BE17-A006BE6E9B47}" srcOrd="0" destOrd="0" presId="urn:microsoft.com/office/officeart/2008/layout/LinedList"/>
    <dgm:cxn modelId="{D765083D-6E06-3546-9A71-0297B905B459}" type="presParOf" srcId="{FC827313-FF09-7F44-B860-A26278A5C0CE}" destId="{4EF9E7D7-77CB-DD41-A9AC-D00C70AAFE31}" srcOrd="1" destOrd="0" presId="urn:microsoft.com/office/officeart/2008/layout/LinedList"/>
    <dgm:cxn modelId="{325D7C62-594A-1941-93CD-8DBA587832C1}" type="presParOf" srcId="{E19BBEB3-4DDD-3C42-AAA7-AA6D66A3743D}" destId="{7ED93CC1-6BAB-994C-926B-B59D57B82D44}" srcOrd="6" destOrd="0" presId="urn:microsoft.com/office/officeart/2008/layout/LinedList"/>
    <dgm:cxn modelId="{7651BBD0-786A-B343-84BA-08C3C66BB7E8}" type="presParOf" srcId="{E19BBEB3-4DDD-3C42-AAA7-AA6D66A3743D}" destId="{077F9799-6EAE-0545-BBF7-688258431803}" srcOrd="7" destOrd="0" presId="urn:microsoft.com/office/officeart/2008/layout/LinedList"/>
    <dgm:cxn modelId="{3D819DFC-3727-6F47-B48A-D061281E4284}" type="presParOf" srcId="{077F9799-6EAE-0545-BBF7-688258431803}" destId="{42891A44-6326-5345-B379-B43860BD75FE}" srcOrd="0" destOrd="0" presId="urn:microsoft.com/office/officeart/2008/layout/LinedList"/>
    <dgm:cxn modelId="{F842DBB7-DA0A-A047-B8E8-059E15E6B999}" type="presParOf" srcId="{077F9799-6EAE-0545-BBF7-688258431803}" destId="{2C0DD35C-0DD8-9C46-953D-7023546CFFC3}" srcOrd="1" destOrd="0" presId="urn:microsoft.com/office/officeart/2008/layout/LinedList"/>
    <dgm:cxn modelId="{DA158B38-970D-404C-B1E9-BF84886BC68F}" type="presParOf" srcId="{E19BBEB3-4DDD-3C42-AAA7-AA6D66A3743D}" destId="{DCE04AA5-F408-F349-85B3-8F40B048CA6B}" srcOrd="8" destOrd="0" presId="urn:microsoft.com/office/officeart/2008/layout/LinedList"/>
    <dgm:cxn modelId="{C5B45550-9BCE-2649-83B9-47589774499D}" type="presParOf" srcId="{E19BBEB3-4DDD-3C42-AAA7-AA6D66A3743D}" destId="{56F084FC-2A59-1D48-B556-105AF010CA23}" srcOrd="9" destOrd="0" presId="urn:microsoft.com/office/officeart/2008/layout/LinedList"/>
    <dgm:cxn modelId="{9876CF64-F137-474B-A109-8309D39FF8C4}" type="presParOf" srcId="{56F084FC-2A59-1D48-B556-105AF010CA23}" destId="{FB550635-2553-BD45-BA75-12DC8CF065C4}" srcOrd="0" destOrd="0" presId="urn:microsoft.com/office/officeart/2008/layout/LinedList"/>
    <dgm:cxn modelId="{1D76E582-DF8B-D44F-911D-CCC60CAA78AD}" type="presParOf" srcId="{56F084FC-2A59-1D48-B556-105AF010CA23}" destId="{B34E3326-0985-E447-8F28-30622BD666B1}" srcOrd="1" destOrd="0" presId="urn:microsoft.com/office/officeart/2008/layout/LinedList"/>
    <dgm:cxn modelId="{C30F23A4-DD66-D44C-8864-EF9A9126C08E}" type="presParOf" srcId="{E19BBEB3-4DDD-3C42-AAA7-AA6D66A3743D}" destId="{6B68589C-1F89-9D45-A689-F6E8DDDAB571}" srcOrd="10" destOrd="0" presId="urn:microsoft.com/office/officeart/2008/layout/LinedList"/>
    <dgm:cxn modelId="{C64C3FE9-8B0E-0946-B8DE-09B964B846A1}" type="presParOf" srcId="{E19BBEB3-4DDD-3C42-AAA7-AA6D66A3743D}" destId="{0552987B-9507-D345-8CCD-5DDF45108AC9}" srcOrd="11" destOrd="0" presId="urn:microsoft.com/office/officeart/2008/layout/LinedList"/>
    <dgm:cxn modelId="{233E5720-3AEA-A243-B2A4-71E97BEB00DF}" type="presParOf" srcId="{0552987B-9507-D345-8CCD-5DDF45108AC9}" destId="{51A5CEF6-2F0D-CC47-B67A-16EC68BD8934}" srcOrd="0" destOrd="0" presId="urn:microsoft.com/office/officeart/2008/layout/LinedList"/>
    <dgm:cxn modelId="{372DF7EC-D88F-364C-A461-CE659561CC9B}" type="presParOf" srcId="{0552987B-9507-D345-8CCD-5DDF45108AC9}" destId="{E489B4CD-2CB2-D14B-94BD-99B8D0222DF7}" srcOrd="1" destOrd="0" presId="urn:microsoft.com/office/officeart/2008/layout/LinedList"/>
    <dgm:cxn modelId="{C40AEFAF-4115-6944-B536-975325F54867}" type="presParOf" srcId="{E19BBEB3-4DDD-3C42-AAA7-AA6D66A3743D}" destId="{A1661EBF-A60A-5C4B-B71E-F1A18BA0BEFD}" srcOrd="12" destOrd="0" presId="urn:microsoft.com/office/officeart/2008/layout/LinedList"/>
    <dgm:cxn modelId="{9134BE29-8ADC-D14B-91E2-BAA36A0CF697}" type="presParOf" srcId="{E19BBEB3-4DDD-3C42-AAA7-AA6D66A3743D}" destId="{75DC5860-F842-384A-8C6B-8CA851C136EE}" srcOrd="13" destOrd="0" presId="urn:microsoft.com/office/officeart/2008/layout/LinedList"/>
    <dgm:cxn modelId="{DB4A8389-1964-A64B-9921-3F5810E6102F}" type="presParOf" srcId="{75DC5860-F842-384A-8C6B-8CA851C136EE}" destId="{620D11EB-D52A-6640-83F3-164B1BA53934}" srcOrd="0" destOrd="0" presId="urn:microsoft.com/office/officeart/2008/layout/LinedList"/>
    <dgm:cxn modelId="{E27FCF74-FBB8-CA4B-A9EE-38466D7BB33A}" type="presParOf" srcId="{75DC5860-F842-384A-8C6B-8CA851C136EE}" destId="{DD7E6840-D542-1E43-9FA5-DF6CB524542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3E51EE-978D-214E-952B-D04F53AC7D09}">
      <dsp:nvSpPr>
        <dsp:cNvPr id="0" name=""/>
        <dsp:cNvSpPr/>
      </dsp:nvSpPr>
      <dsp:spPr>
        <a:xfrm>
          <a:off x="0" y="92441"/>
          <a:ext cx="5393361" cy="8342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/>
            <a:t>H.D.</a:t>
          </a:r>
          <a:endParaRPr lang="en-US" sz="2100" kern="1200"/>
        </a:p>
      </dsp:txBody>
      <dsp:txXfrm>
        <a:off x="40724" y="133165"/>
        <a:ext cx="5311913" cy="752780"/>
      </dsp:txXfrm>
    </dsp:sp>
    <dsp:sp modelId="{E8F780CC-E0A8-6947-A3AE-A2132DD32A80}">
      <dsp:nvSpPr>
        <dsp:cNvPr id="0" name=""/>
        <dsp:cNvSpPr/>
      </dsp:nvSpPr>
      <dsp:spPr>
        <a:xfrm>
          <a:off x="0" y="987150"/>
          <a:ext cx="5393361" cy="8342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/>
            <a:t>3 Yaş 5 ay, Erkek hasta </a:t>
          </a:r>
          <a:endParaRPr lang="en-US" sz="2100" kern="1200"/>
        </a:p>
      </dsp:txBody>
      <dsp:txXfrm>
        <a:off x="40724" y="1027874"/>
        <a:ext cx="5311913" cy="752780"/>
      </dsp:txXfrm>
    </dsp:sp>
    <dsp:sp modelId="{149D42E9-449B-2D40-AB2E-DDADEBED6DF0}">
      <dsp:nvSpPr>
        <dsp:cNvPr id="0" name=""/>
        <dsp:cNvSpPr/>
      </dsp:nvSpPr>
      <dsp:spPr>
        <a:xfrm>
          <a:off x="0" y="1881858"/>
          <a:ext cx="5393361" cy="8342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Tüm vücutta yaygın ödem ve idrarda azalma</a:t>
          </a:r>
        </a:p>
      </dsp:txBody>
      <dsp:txXfrm>
        <a:off x="40724" y="1922582"/>
        <a:ext cx="5311913" cy="752780"/>
      </dsp:txXfrm>
    </dsp:sp>
    <dsp:sp modelId="{D73B97DA-1F09-C74F-91C8-E3DA6A29D136}">
      <dsp:nvSpPr>
        <dsp:cNvPr id="0" name=""/>
        <dsp:cNvSpPr/>
      </dsp:nvSpPr>
      <dsp:spPr>
        <a:xfrm>
          <a:off x="0" y="2776566"/>
          <a:ext cx="5393361" cy="8342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/>
            <a:t>Başvuru tarihi: 06/12/25</a:t>
          </a:r>
          <a:endParaRPr lang="en-US" sz="2100" kern="1200"/>
        </a:p>
      </dsp:txBody>
      <dsp:txXfrm>
        <a:off x="40724" y="2817290"/>
        <a:ext cx="5311913" cy="752780"/>
      </dsp:txXfrm>
    </dsp:sp>
    <dsp:sp modelId="{05044072-2D0D-EF49-A699-AFD7C35873A0}">
      <dsp:nvSpPr>
        <dsp:cNvPr id="0" name=""/>
        <dsp:cNvSpPr/>
      </dsp:nvSpPr>
      <dsp:spPr>
        <a:xfrm>
          <a:off x="0" y="3671274"/>
          <a:ext cx="5393361" cy="83422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 err="1"/>
            <a:t>Batman’dan</a:t>
          </a:r>
          <a:r>
            <a:rPr lang="en-US" sz="2100" kern="1200" dirty="0"/>
            <a:t> </a:t>
          </a:r>
          <a:r>
            <a:rPr lang="en-US" sz="2100" kern="1200" dirty="0" err="1"/>
            <a:t>tarafımıza</a:t>
          </a:r>
          <a:r>
            <a:rPr lang="en-US" sz="2100" kern="1200" dirty="0"/>
            <a:t> </a:t>
          </a:r>
          <a:r>
            <a:rPr lang="tr-TR" sz="2100" kern="1200" dirty="0"/>
            <a:t>112 ile çocuk servisine sevk </a:t>
          </a:r>
          <a:endParaRPr lang="en-US" sz="2100" kern="1200" dirty="0"/>
        </a:p>
      </dsp:txBody>
      <dsp:txXfrm>
        <a:off x="40724" y="3711998"/>
        <a:ext cx="5311913" cy="7527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6E8790-0DA6-413B-9D82-E45AD4C55534}">
      <dsp:nvSpPr>
        <dsp:cNvPr id="0" name=""/>
        <dsp:cNvSpPr/>
      </dsp:nvSpPr>
      <dsp:spPr>
        <a:xfrm>
          <a:off x="0" y="4239"/>
          <a:ext cx="10802643" cy="1336746"/>
        </a:xfrm>
        <a:prstGeom prst="roundRect">
          <a:avLst>
            <a:gd name="adj" fmla="val 10000"/>
          </a:avLst>
        </a:prstGeom>
        <a:solidFill>
          <a:srgbClr val="EEFCE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E9A3E7F-E6FA-4903-9C3C-3AE38662A304}">
      <dsp:nvSpPr>
        <dsp:cNvPr id="0" name=""/>
        <dsp:cNvSpPr/>
      </dsp:nvSpPr>
      <dsp:spPr>
        <a:xfrm>
          <a:off x="404365" y="305007"/>
          <a:ext cx="735929" cy="73521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D7D6BB4-69C8-4EBB-993F-0FFDC6DCC441}">
      <dsp:nvSpPr>
        <dsp:cNvPr id="0" name=""/>
        <dsp:cNvSpPr/>
      </dsp:nvSpPr>
      <dsp:spPr>
        <a:xfrm>
          <a:off x="1544660" y="4239"/>
          <a:ext cx="9197463" cy="1338053"/>
        </a:xfrm>
        <a:prstGeom prst="rect">
          <a:avLst/>
        </a:prstGeom>
        <a:solidFill>
          <a:srgbClr val="EEFCE4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1611" tIns="141611" rIns="141611" bIns="141611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/>
            <a:t>Daha önce bilinen bir hastalığı kullandığı bir ilacı olmayan hasta 27 Kasım 2025 tarihinde başlayan </a:t>
          </a:r>
          <a:r>
            <a:rPr lang="tr-TR" sz="1800" kern="1200" dirty="0">
              <a:solidFill>
                <a:srgbClr val="FF0000"/>
              </a:solidFill>
            </a:rPr>
            <a:t>gözlerin etrafında şişlik bir gün sonra karın, bacak ve skrotumda şişlik şikayeti </a:t>
          </a:r>
          <a:r>
            <a:rPr lang="tr-TR" sz="1800" kern="1200" dirty="0"/>
            <a:t>ile 30 Kasım tarihinde Batman Devlet Hastanesine başvurmuş.</a:t>
          </a:r>
          <a:endParaRPr lang="en-US" sz="1800" kern="1200" dirty="0"/>
        </a:p>
      </dsp:txBody>
      <dsp:txXfrm>
        <a:off x="1544660" y="4239"/>
        <a:ext cx="9197463" cy="1338053"/>
      </dsp:txXfrm>
    </dsp:sp>
    <dsp:sp modelId="{9BF3DA9D-FD2E-4C27-8DA9-F9C4D745720A}">
      <dsp:nvSpPr>
        <dsp:cNvPr id="0" name=""/>
        <dsp:cNvSpPr/>
      </dsp:nvSpPr>
      <dsp:spPr>
        <a:xfrm>
          <a:off x="0" y="1666668"/>
          <a:ext cx="10802643" cy="1336746"/>
        </a:xfrm>
        <a:prstGeom prst="roundRect">
          <a:avLst>
            <a:gd name="adj" fmla="val 10000"/>
          </a:avLst>
        </a:prstGeom>
        <a:solidFill>
          <a:srgbClr val="EEFCE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3E22869-4742-44E6-817A-7A852D74CDF0}">
      <dsp:nvSpPr>
        <dsp:cNvPr id="0" name=""/>
        <dsp:cNvSpPr/>
      </dsp:nvSpPr>
      <dsp:spPr>
        <a:xfrm>
          <a:off x="404365" y="1967436"/>
          <a:ext cx="735929" cy="73521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74046BC-9E6E-4D63-9CF1-E5F40EC26EAF}">
      <dsp:nvSpPr>
        <dsp:cNvPr id="0" name=""/>
        <dsp:cNvSpPr/>
      </dsp:nvSpPr>
      <dsp:spPr>
        <a:xfrm>
          <a:off x="1544660" y="1666668"/>
          <a:ext cx="9197463" cy="1338053"/>
        </a:xfrm>
        <a:prstGeom prst="rect">
          <a:avLst/>
        </a:prstGeom>
        <a:solidFill>
          <a:srgbClr val="EEFCE4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1611" tIns="141611" rIns="141611" bIns="141611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/>
            <a:t>Hastanın en son 2 ay önce ateşsiz </a:t>
          </a:r>
          <a:r>
            <a:rPr lang="tr-TR" sz="1800" kern="1200" dirty="0" err="1"/>
            <a:t>üsye</a:t>
          </a:r>
          <a:r>
            <a:rPr lang="tr-TR" sz="1800" kern="1200" dirty="0"/>
            <a:t> geçirme öyküsü olup ab tedavisi verilmiş. İdrarda renk değişikliği, idrar semptomu, ishal kusması yokmuş. </a:t>
          </a:r>
          <a:r>
            <a:rPr lang="tr-TR" sz="1800" kern="1200" dirty="0">
              <a:solidFill>
                <a:srgbClr val="FF0000"/>
              </a:solidFill>
            </a:rPr>
            <a:t>Aile idrar miktarında azalma olduğunu </a:t>
          </a:r>
          <a:r>
            <a:rPr lang="tr-TR" sz="1800" kern="1200" dirty="0" err="1">
              <a:solidFill>
                <a:srgbClr val="FF0000"/>
              </a:solidFill>
            </a:rPr>
            <a:t>farkedememiş</a:t>
          </a:r>
          <a:r>
            <a:rPr lang="tr-TR" sz="1800" kern="1200" dirty="0">
              <a:solidFill>
                <a:srgbClr val="FF0000"/>
              </a:solidFill>
            </a:rPr>
            <a:t>.</a:t>
          </a:r>
          <a:endParaRPr lang="en-US" sz="1800" kern="1200" dirty="0">
            <a:solidFill>
              <a:srgbClr val="FF0000"/>
            </a:solidFill>
          </a:endParaRPr>
        </a:p>
      </dsp:txBody>
      <dsp:txXfrm>
        <a:off x="1544660" y="1666668"/>
        <a:ext cx="9197463" cy="1338053"/>
      </dsp:txXfrm>
    </dsp:sp>
    <dsp:sp modelId="{AC0B112A-6BC2-481A-84CD-E36668BF6C14}">
      <dsp:nvSpPr>
        <dsp:cNvPr id="0" name=""/>
        <dsp:cNvSpPr/>
      </dsp:nvSpPr>
      <dsp:spPr>
        <a:xfrm>
          <a:off x="0" y="3329098"/>
          <a:ext cx="10802643" cy="1336746"/>
        </a:xfrm>
        <a:prstGeom prst="roundRect">
          <a:avLst>
            <a:gd name="adj" fmla="val 10000"/>
          </a:avLst>
        </a:prstGeom>
        <a:solidFill>
          <a:srgbClr val="EEFCE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7B9EFC6-3694-4B9F-889C-3C430344E50C}">
      <dsp:nvSpPr>
        <dsp:cNvPr id="0" name=""/>
        <dsp:cNvSpPr/>
      </dsp:nvSpPr>
      <dsp:spPr>
        <a:xfrm>
          <a:off x="404761" y="3629866"/>
          <a:ext cx="735929" cy="73521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60DAF97-6B3A-4EEA-BFDE-20076929CAFF}">
      <dsp:nvSpPr>
        <dsp:cNvPr id="0" name=""/>
        <dsp:cNvSpPr/>
      </dsp:nvSpPr>
      <dsp:spPr>
        <a:xfrm>
          <a:off x="1545451" y="3329098"/>
          <a:ext cx="9197463" cy="1338053"/>
        </a:xfrm>
        <a:prstGeom prst="rect">
          <a:avLst/>
        </a:prstGeom>
        <a:solidFill>
          <a:srgbClr val="EEFCE4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1611" tIns="141611" rIns="141611" bIns="141611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/>
            <a:t>Hastanın başvuru anında bakılan tetkiklerinde: </a:t>
          </a:r>
          <a:r>
            <a:rPr lang="tr-TR" sz="1800" kern="1200" dirty="0">
              <a:solidFill>
                <a:srgbClr val="FF0000"/>
              </a:solidFill>
            </a:rPr>
            <a:t>bun 35 mg/</a:t>
          </a:r>
          <a:r>
            <a:rPr lang="tr-TR" sz="1800" kern="1200" dirty="0" err="1">
              <a:solidFill>
                <a:srgbClr val="FF0000"/>
              </a:solidFill>
            </a:rPr>
            <a:t>dL</a:t>
          </a:r>
          <a:r>
            <a:rPr lang="tr-TR" sz="1800" kern="1200" dirty="0"/>
            <a:t>, ürik asit 5,5 mg/</a:t>
          </a:r>
          <a:r>
            <a:rPr lang="tr-TR" sz="1800" kern="1200" dirty="0" err="1"/>
            <a:t>dL</a:t>
          </a:r>
          <a:r>
            <a:rPr lang="tr-TR" sz="1800" kern="1200" dirty="0"/>
            <a:t>, </a:t>
          </a:r>
          <a:r>
            <a:rPr lang="tr-TR" sz="1800" kern="1200" dirty="0">
              <a:solidFill>
                <a:srgbClr val="FF0000"/>
              </a:solidFill>
            </a:rPr>
            <a:t>kreatinin 1,68 mg/</a:t>
          </a:r>
          <a:r>
            <a:rPr lang="tr-TR" sz="1800" kern="1200" dirty="0" err="1">
              <a:solidFill>
                <a:srgbClr val="FF0000"/>
              </a:solidFill>
            </a:rPr>
            <a:t>dL</a:t>
          </a:r>
          <a:r>
            <a:rPr lang="tr-TR" sz="1800" kern="1200" dirty="0">
              <a:solidFill>
                <a:srgbClr val="FF0000"/>
              </a:solidFill>
            </a:rPr>
            <a:t>, </a:t>
          </a:r>
          <a:r>
            <a:rPr lang="tr-TR" sz="1800" kern="1200" dirty="0" err="1">
              <a:solidFill>
                <a:srgbClr val="FF0000"/>
              </a:solidFill>
            </a:rPr>
            <a:t>alb</a:t>
          </a:r>
          <a:r>
            <a:rPr lang="tr-TR" sz="1800" kern="1200" dirty="0">
              <a:solidFill>
                <a:srgbClr val="FF0000"/>
              </a:solidFill>
            </a:rPr>
            <a:t> 1.9 g/</a:t>
          </a:r>
          <a:r>
            <a:rPr lang="tr-TR" sz="1800" kern="1200" dirty="0" err="1">
              <a:solidFill>
                <a:srgbClr val="FF0000"/>
              </a:solidFill>
            </a:rPr>
            <a:t>dL</a:t>
          </a:r>
          <a:r>
            <a:rPr lang="tr-TR" sz="1800" kern="1200" dirty="0">
              <a:solidFill>
                <a:srgbClr val="FF0000"/>
              </a:solidFill>
            </a:rPr>
            <a:t>, </a:t>
          </a:r>
          <a:r>
            <a:rPr lang="tr-TR" sz="1800" kern="1200" dirty="0"/>
            <a:t>fosfor 6.6 mg/</a:t>
          </a:r>
          <a:r>
            <a:rPr lang="tr-TR" sz="1800" kern="1200" dirty="0" err="1"/>
            <a:t>dL</a:t>
          </a:r>
          <a:r>
            <a:rPr lang="tr-TR" sz="1800" kern="1200" dirty="0"/>
            <a:t>, </a:t>
          </a:r>
          <a:r>
            <a:rPr lang="tr-TR" sz="1800" kern="1200" dirty="0" err="1"/>
            <a:t>Na</a:t>
          </a:r>
          <a:r>
            <a:rPr lang="tr-TR" sz="1800" kern="1200" dirty="0"/>
            <a:t> 135 </a:t>
          </a:r>
          <a:r>
            <a:rPr lang="tr-TR" sz="1800" kern="1200" dirty="0" err="1"/>
            <a:t>mEg</a:t>
          </a:r>
          <a:r>
            <a:rPr lang="tr-TR" sz="1800" kern="1200" dirty="0"/>
            <a:t>/L, K:4,8, </a:t>
          </a:r>
          <a:r>
            <a:rPr lang="tr-TR" sz="1800" kern="1200" dirty="0">
              <a:solidFill>
                <a:srgbClr val="FF0000"/>
              </a:solidFill>
            </a:rPr>
            <a:t>trigliserit 462, HDL 47, LDL 225, total kolesterol 296, </a:t>
          </a:r>
          <a:r>
            <a:rPr lang="tr-TR" sz="1800" kern="1200" dirty="0" err="1">
              <a:solidFill>
                <a:srgbClr val="FF0000"/>
              </a:solidFill>
            </a:rPr>
            <a:t>tit</a:t>
          </a:r>
          <a:r>
            <a:rPr lang="tr-TR" sz="1800" kern="1200" dirty="0">
              <a:solidFill>
                <a:srgbClr val="FF0000"/>
              </a:solidFill>
            </a:rPr>
            <a:t> de protein +3 ,spot protein/kreatin oranı 1289 mg/</a:t>
          </a:r>
          <a:r>
            <a:rPr lang="tr-TR" sz="1800" kern="1200" dirty="0" err="1">
              <a:solidFill>
                <a:srgbClr val="FF0000"/>
              </a:solidFill>
            </a:rPr>
            <a:t>dL</a:t>
          </a:r>
          <a:r>
            <a:rPr lang="tr-TR" sz="1800" kern="1200" dirty="0"/>
            <a:t>  görülmüş. Hasta takip amaçlı servise yatırılmış.</a:t>
          </a:r>
          <a:endParaRPr lang="en-US" sz="1800" kern="1200" dirty="0"/>
        </a:p>
      </dsp:txBody>
      <dsp:txXfrm>
        <a:off x="1545451" y="3329098"/>
        <a:ext cx="9197463" cy="13380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FCE426-DB7E-4A96-8EEF-D71859851B74}">
      <dsp:nvSpPr>
        <dsp:cNvPr id="0" name=""/>
        <dsp:cNvSpPr/>
      </dsp:nvSpPr>
      <dsp:spPr>
        <a:xfrm>
          <a:off x="0" y="182260"/>
          <a:ext cx="9596743" cy="1528824"/>
        </a:xfrm>
        <a:prstGeom prst="roundRect">
          <a:avLst>
            <a:gd name="adj" fmla="val 10000"/>
          </a:avLst>
        </a:prstGeom>
        <a:solidFill>
          <a:srgbClr val="EEFCE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948BEE-0347-40E3-9940-16E2BD94549E}">
      <dsp:nvSpPr>
        <dsp:cNvPr id="0" name=""/>
        <dsp:cNvSpPr/>
      </dsp:nvSpPr>
      <dsp:spPr>
        <a:xfrm>
          <a:off x="436835" y="367709"/>
          <a:ext cx="794246" cy="79424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DA79F2-E8C2-48A7-A2E2-2259815A3E33}">
      <dsp:nvSpPr>
        <dsp:cNvPr id="0" name=""/>
        <dsp:cNvSpPr/>
      </dsp:nvSpPr>
      <dsp:spPr>
        <a:xfrm>
          <a:off x="1667918" y="175891"/>
          <a:ext cx="7928824" cy="1177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832" tIns="152832" rIns="152832" bIns="152832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/>
            <a:t>Hastaya günlük albümin ve </a:t>
          </a:r>
          <a:r>
            <a:rPr lang="tr-TR" sz="1800" kern="1200" dirty="0" err="1"/>
            <a:t>furosemid</a:t>
          </a:r>
          <a:r>
            <a:rPr lang="tr-TR" sz="1800" kern="1200" dirty="0"/>
            <a:t> tedavileri verilmiş. 2 Aralık da  </a:t>
          </a:r>
          <a:r>
            <a:rPr lang="tr-TR" sz="1800" kern="1200" dirty="0" err="1"/>
            <a:t>deltacortil</a:t>
          </a:r>
          <a:r>
            <a:rPr lang="tr-TR" sz="1800" kern="1200" dirty="0"/>
            <a:t>  2 mg/kg/g başlanmış. </a:t>
          </a:r>
          <a:endParaRPr lang="en-US" sz="1800" kern="1200" dirty="0"/>
        </a:p>
      </dsp:txBody>
      <dsp:txXfrm>
        <a:off x="1667918" y="175891"/>
        <a:ext cx="7928824" cy="1177882"/>
      </dsp:txXfrm>
    </dsp:sp>
    <dsp:sp modelId="{FA344374-9102-4BB5-8C53-418ED79D539F}">
      <dsp:nvSpPr>
        <dsp:cNvPr id="0" name=""/>
        <dsp:cNvSpPr/>
      </dsp:nvSpPr>
      <dsp:spPr>
        <a:xfrm>
          <a:off x="0" y="1952607"/>
          <a:ext cx="9596743" cy="1319403"/>
        </a:xfrm>
        <a:prstGeom prst="roundRect">
          <a:avLst>
            <a:gd name="adj" fmla="val 10000"/>
          </a:avLst>
        </a:prstGeom>
        <a:solidFill>
          <a:srgbClr val="EEFCE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177D8E-6DC9-468B-98CC-0795928619B6}">
      <dsp:nvSpPr>
        <dsp:cNvPr id="0" name=""/>
        <dsp:cNvSpPr/>
      </dsp:nvSpPr>
      <dsp:spPr>
        <a:xfrm>
          <a:off x="436835" y="2215185"/>
          <a:ext cx="794246" cy="79424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729321-47BD-41BC-A4DE-280D4D2371A7}">
      <dsp:nvSpPr>
        <dsp:cNvPr id="0" name=""/>
        <dsp:cNvSpPr/>
      </dsp:nvSpPr>
      <dsp:spPr>
        <a:xfrm>
          <a:off x="1667918" y="2059665"/>
          <a:ext cx="7928824" cy="1105288"/>
        </a:xfrm>
        <a:prstGeom prst="rect">
          <a:avLst/>
        </a:prstGeom>
        <a:solidFill>
          <a:srgbClr val="EEFCE4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832" tIns="152832" rIns="152832" bIns="152832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/>
            <a:t>Yatışı boyunca kreatin değerleri yükselme eğilimindeymiş bu sebeple  3-5 Aralık arası 30 mg/kg/d </a:t>
          </a:r>
          <a:r>
            <a:rPr lang="tr-TR" sz="1800" kern="1200" dirty="0" err="1"/>
            <a:t>pulse</a:t>
          </a:r>
          <a:r>
            <a:rPr lang="tr-TR" sz="1800" kern="1200" dirty="0"/>
            <a:t> steroid tedavisi başlanmış. </a:t>
          </a:r>
          <a:endParaRPr lang="en-US" sz="1800" kern="1200" dirty="0"/>
        </a:p>
      </dsp:txBody>
      <dsp:txXfrm>
        <a:off x="1667918" y="2059665"/>
        <a:ext cx="7928824" cy="1105288"/>
      </dsp:txXfrm>
    </dsp:sp>
    <dsp:sp modelId="{12A27A97-E6B5-4C67-8F8D-6D83C0A92CEF}">
      <dsp:nvSpPr>
        <dsp:cNvPr id="0" name=""/>
        <dsp:cNvSpPr/>
      </dsp:nvSpPr>
      <dsp:spPr>
        <a:xfrm>
          <a:off x="0" y="3838504"/>
          <a:ext cx="9596743" cy="1157824"/>
        </a:xfrm>
        <a:prstGeom prst="roundRect">
          <a:avLst>
            <a:gd name="adj" fmla="val 10000"/>
          </a:avLst>
        </a:prstGeom>
        <a:solidFill>
          <a:srgbClr val="EEFCE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654A91-ECB0-4311-80BE-415E44374A05}">
      <dsp:nvSpPr>
        <dsp:cNvPr id="0" name=""/>
        <dsp:cNvSpPr/>
      </dsp:nvSpPr>
      <dsp:spPr>
        <a:xfrm>
          <a:off x="436835" y="4020292"/>
          <a:ext cx="794246" cy="79424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1210C6-1380-4810-A705-F2596E4CD482}">
      <dsp:nvSpPr>
        <dsp:cNvPr id="0" name=""/>
        <dsp:cNvSpPr/>
      </dsp:nvSpPr>
      <dsp:spPr>
        <a:xfrm>
          <a:off x="1667918" y="3830503"/>
          <a:ext cx="7928824" cy="1173824"/>
        </a:xfrm>
        <a:prstGeom prst="rect">
          <a:avLst/>
        </a:prstGeom>
        <a:solidFill>
          <a:srgbClr val="EEFCE4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832" tIns="152832" rIns="152832" bIns="152832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/>
            <a:t>Takipte en son kreatin değeri 3,15 olarak görülmüş.(</a:t>
          </a:r>
          <a:r>
            <a:rPr lang="tr-TR" sz="1800" kern="1200" dirty="0">
              <a:solidFill>
                <a:schemeClr val="tx1"/>
              </a:solidFill>
            </a:rPr>
            <a:t>şubat 2023 de bazal 0,15 </a:t>
          </a:r>
          <a:r>
            <a:rPr lang="tr-TR" sz="1800" kern="1200" dirty="0"/>
            <a:t>) Tarafımıza gelmeden önce 0,1 mg/kg/</a:t>
          </a:r>
          <a:r>
            <a:rPr lang="tr-TR" sz="1800" kern="1200" dirty="0" err="1"/>
            <a:t>sa</a:t>
          </a:r>
          <a:r>
            <a:rPr lang="tr-TR" sz="1800" kern="1200" dirty="0"/>
            <a:t> ‘den </a:t>
          </a:r>
          <a:r>
            <a:rPr lang="tr-TR" sz="1800" kern="1200" dirty="0" err="1"/>
            <a:t>furosemid</a:t>
          </a:r>
          <a:r>
            <a:rPr lang="tr-TR" sz="1800" kern="1200" dirty="0"/>
            <a:t> infüzyonu başlanmış olup  etiyoloji araştırılması ve ileri tetkik tedavi için tarafımıza sevki yapıldı. </a:t>
          </a:r>
          <a:endParaRPr lang="en-US" sz="1800" kern="1200" dirty="0"/>
        </a:p>
      </dsp:txBody>
      <dsp:txXfrm>
        <a:off x="1667918" y="3830503"/>
        <a:ext cx="7928824" cy="11738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5FDD2B-E6D9-C440-B278-9D7F01B75EBF}">
      <dsp:nvSpPr>
        <dsp:cNvPr id="0" name=""/>
        <dsp:cNvSpPr/>
      </dsp:nvSpPr>
      <dsp:spPr>
        <a:xfrm>
          <a:off x="0" y="2703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A50F70-2873-B34E-9D46-7401D2AE2AFF}">
      <dsp:nvSpPr>
        <dsp:cNvPr id="0" name=""/>
        <dsp:cNvSpPr/>
      </dsp:nvSpPr>
      <dsp:spPr>
        <a:xfrm>
          <a:off x="0" y="2703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kern="1200"/>
            <a:t>Prenatal, natal, postnatal özellik yok</a:t>
          </a:r>
          <a:endParaRPr lang="en-US" sz="2500" kern="1200"/>
        </a:p>
      </dsp:txBody>
      <dsp:txXfrm>
        <a:off x="0" y="2703"/>
        <a:ext cx="6900512" cy="921789"/>
      </dsp:txXfrm>
    </dsp:sp>
    <dsp:sp modelId="{5A3C405A-2F7A-6C4E-871A-ED1B7F9C6BEC}">
      <dsp:nvSpPr>
        <dsp:cNvPr id="0" name=""/>
        <dsp:cNvSpPr/>
      </dsp:nvSpPr>
      <dsp:spPr>
        <a:xfrm>
          <a:off x="0" y="924492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09FFE3-09D2-1145-8CAD-85BE1FBF8BDF}">
      <dsp:nvSpPr>
        <dsp:cNvPr id="0" name=""/>
        <dsp:cNvSpPr/>
      </dsp:nvSpPr>
      <dsp:spPr>
        <a:xfrm>
          <a:off x="0" y="924492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kern="1200"/>
            <a:t>Önceden geçirdiği hastalık ve hastane yatış öyküsü yok</a:t>
          </a:r>
          <a:endParaRPr lang="en-US" sz="2500" kern="1200"/>
        </a:p>
      </dsp:txBody>
      <dsp:txXfrm>
        <a:off x="0" y="924492"/>
        <a:ext cx="6900512" cy="921789"/>
      </dsp:txXfrm>
    </dsp:sp>
    <dsp:sp modelId="{97AA7317-D4F1-064E-B45C-EED8E20251FF}">
      <dsp:nvSpPr>
        <dsp:cNvPr id="0" name=""/>
        <dsp:cNvSpPr/>
      </dsp:nvSpPr>
      <dsp:spPr>
        <a:xfrm>
          <a:off x="0" y="1846281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7AC93D-41DE-BD4E-A1FF-27A72A31B39C}">
      <dsp:nvSpPr>
        <dsp:cNvPr id="0" name=""/>
        <dsp:cNvSpPr/>
      </dsp:nvSpPr>
      <dsp:spPr>
        <a:xfrm>
          <a:off x="0" y="1846281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kern="1200"/>
            <a:t>Ameliyat öyküsü yok</a:t>
          </a:r>
          <a:endParaRPr lang="en-US" sz="2500" kern="1200"/>
        </a:p>
      </dsp:txBody>
      <dsp:txXfrm>
        <a:off x="0" y="1846281"/>
        <a:ext cx="6900512" cy="921789"/>
      </dsp:txXfrm>
    </dsp:sp>
    <dsp:sp modelId="{88CCE886-5AF1-2A4C-9C96-C2B97902AC64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A1FA92-5951-5D47-8590-910D70B95CB7}">
      <dsp:nvSpPr>
        <dsp:cNvPr id="0" name=""/>
        <dsp:cNvSpPr/>
      </dsp:nvSpPr>
      <dsp:spPr>
        <a:xfrm>
          <a:off x="0" y="2768070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kern="1200"/>
            <a:t>İlaç kullanımı yok</a:t>
          </a:r>
          <a:endParaRPr lang="en-US" sz="2500" kern="1200"/>
        </a:p>
      </dsp:txBody>
      <dsp:txXfrm>
        <a:off x="0" y="2768070"/>
        <a:ext cx="6900512" cy="921789"/>
      </dsp:txXfrm>
    </dsp:sp>
    <dsp:sp modelId="{92DFADCA-2D82-174F-BD1E-8631E4E7B142}">
      <dsp:nvSpPr>
        <dsp:cNvPr id="0" name=""/>
        <dsp:cNvSpPr/>
      </dsp:nvSpPr>
      <dsp:spPr>
        <a:xfrm>
          <a:off x="0" y="3689859"/>
          <a:ext cx="6900512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C26B2D-9A4E-744D-9332-D237F4238A4C}">
      <dsp:nvSpPr>
        <dsp:cNvPr id="0" name=""/>
        <dsp:cNvSpPr/>
      </dsp:nvSpPr>
      <dsp:spPr>
        <a:xfrm>
          <a:off x="0" y="3689859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kern="1200"/>
            <a:t>Aşıları tam  </a:t>
          </a:r>
          <a:endParaRPr lang="en-US" sz="2500" kern="1200"/>
        </a:p>
      </dsp:txBody>
      <dsp:txXfrm>
        <a:off x="0" y="3689859"/>
        <a:ext cx="6900512" cy="921789"/>
      </dsp:txXfrm>
    </dsp:sp>
    <dsp:sp modelId="{F839E993-D4CA-7F4F-B83B-CA80BDE2884B}">
      <dsp:nvSpPr>
        <dsp:cNvPr id="0" name=""/>
        <dsp:cNvSpPr/>
      </dsp:nvSpPr>
      <dsp:spPr>
        <a:xfrm>
          <a:off x="0" y="4611648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AB023E-5301-1743-8D07-F6D2EB493127}">
      <dsp:nvSpPr>
        <dsp:cNvPr id="0" name=""/>
        <dsp:cNvSpPr/>
      </dsp:nvSpPr>
      <dsp:spPr>
        <a:xfrm>
          <a:off x="0" y="4611648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kern="1200"/>
            <a:t>Bilinen allerjisi yok   </a:t>
          </a:r>
          <a:endParaRPr lang="en-US" sz="2500" kern="1200"/>
        </a:p>
      </dsp:txBody>
      <dsp:txXfrm>
        <a:off x="0" y="4611648"/>
        <a:ext cx="6900512" cy="92178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E32C33-AB35-DD46-AFF1-4EBAA27CDB50}">
      <dsp:nvSpPr>
        <dsp:cNvPr id="0" name=""/>
        <dsp:cNvSpPr/>
      </dsp:nvSpPr>
      <dsp:spPr>
        <a:xfrm>
          <a:off x="0" y="675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AFD25A-97BA-7842-A531-0C7A626AC33D}">
      <dsp:nvSpPr>
        <dsp:cNvPr id="0" name=""/>
        <dsp:cNvSpPr/>
      </dsp:nvSpPr>
      <dsp:spPr>
        <a:xfrm>
          <a:off x="0" y="675"/>
          <a:ext cx="6900512" cy="5534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/>
            <a:t>Anne: 36 Yaş, 4 Ay önce beyin tm opere</a:t>
          </a:r>
          <a:endParaRPr lang="en-US" sz="1600" kern="1200"/>
        </a:p>
      </dsp:txBody>
      <dsp:txXfrm>
        <a:off x="0" y="675"/>
        <a:ext cx="6900512" cy="553478"/>
      </dsp:txXfrm>
    </dsp:sp>
    <dsp:sp modelId="{646DFC45-956B-D341-9CEE-D1598B7CD0F7}">
      <dsp:nvSpPr>
        <dsp:cNvPr id="0" name=""/>
        <dsp:cNvSpPr/>
      </dsp:nvSpPr>
      <dsp:spPr>
        <a:xfrm>
          <a:off x="0" y="554154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0F6C17-0276-6A40-AB3D-78D5AA8DBC37}">
      <dsp:nvSpPr>
        <dsp:cNvPr id="0" name=""/>
        <dsp:cNvSpPr/>
      </dsp:nvSpPr>
      <dsp:spPr>
        <a:xfrm>
          <a:off x="0" y="554154"/>
          <a:ext cx="6900512" cy="5534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/>
            <a:t>Baba: 39 yaş, SS</a:t>
          </a:r>
          <a:endParaRPr lang="en-US" sz="1600" kern="1200"/>
        </a:p>
      </dsp:txBody>
      <dsp:txXfrm>
        <a:off x="0" y="554154"/>
        <a:ext cx="6900512" cy="553478"/>
      </dsp:txXfrm>
    </dsp:sp>
    <dsp:sp modelId="{694466B5-9635-314C-A8B3-9ABE3BF30E33}">
      <dsp:nvSpPr>
        <dsp:cNvPr id="0" name=""/>
        <dsp:cNvSpPr/>
      </dsp:nvSpPr>
      <dsp:spPr>
        <a:xfrm>
          <a:off x="0" y="1107633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A89ABE-5D88-6745-A57A-27FEDD5463D7}">
      <dsp:nvSpPr>
        <dsp:cNvPr id="0" name=""/>
        <dsp:cNvSpPr/>
      </dsp:nvSpPr>
      <dsp:spPr>
        <a:xfrm>
          <a:off x="0" y="1107633"/>
          <a:ext cx="6900512" cy="5534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/>
            <a:t>Akrabalık: 3. derece kuzen</a:t>
          </a:r>
          <a:endParaRPr lang="en-US" sz="1600" kern="1200"/>
        </a:p>
      </dsp:txBody>
      <dsp:txXfrm>
        <a:off x="0" y="1107633"/>
        <a:ext cx="6900512" cy="553478"/>
      </dsp:txXfrm>
    </dsp:sp>
    <dsp:sp modelId="{1367F89F-E01F-F144-A0E4-413A446DFBCE}">
      <dsp:nvSpPr>
        <dsp:cNvPr id="0" name=""/>
        <dsp:cNvSpPr/>
      </dsp:nvSpPr>
      <dsp:spPr>
        <a:xfrm>
          <a:off x="0" y="1661112"/>
          <a:ext cx="690051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E27D19-ED50-014B-8A94-C37C634C7DF9}">
      <dsp:nvSpPr>
        <dsp:cNvPr id="0" name=""/>
        <dsp:cNvSpPr/>
      </dsp:nvSpPr>
      <dsp:spPr>
        <a:xfrm>
          <a:off x="0" y="1661112"/>
          <a:ext cx="6900512" cy="5534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/>
            <a:t>G4P4Y4</a:t>
          </a:r>
          <a:endParaRPr lang="en-US" sz="1600" kern="1200"/>
        </a:p>
      </dsp:txBody>
      <dsp:txXfrm>
        <a:off x="0" y="1661112"/>
        <a:ext cx="6900512" cy="553478"/>
      </dsp:txXfrm>
    </dsp:sp>
    <dsp:sp modelId="{FC82659C-FC6B-804C-9DED-FDEC518377CA}">
      <dsp:nvSpPr>
        <dsp:cNvPr id="0" name=""/>
        <dsp:cNvSpPr/>
      </dsp:nvSpPr>
      <dsp:spPr>
        <a:xfrm>
          <a:off x="0" y="2214591"/>
          <a:ext cx="6900512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9B5616-4017-0F41-A7F4-337F8ADDBE25}">
      <dsp:nvSpPr>
        <dsp:cNvPr id="0" name=""/>
        <dsp:cNvSpPr/>
      </dsp:nvSpPr>
      <dsp:spPr>
        <a:xfrm>
          <a:off x="0" y="2214591"/>
          <a:ext cx="6900512" cy="5534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/>
            <a:t>G1:14 Yaş, Erkek, SS</a:t>
          </a:r>
          <a:endParaRPr lang="en-US" sz="1600" kern="1200"/>
        </a:p>
      </dsp:txBody>
      <dsp:txXfrm>
        <a:off x="0" y="2214591"/>
        <a:ext cx="6900512" cy="553478"/>
      </dsp:txXfrm>
    </dsp:sp>
    <dsp:sp modelId="{B845CD39-F613-5949-8AFD-8CCE02B2E7B3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47C4C5-AAB9-0743-A242-952C13482726}">
      <dsp:nvSpPr>
        <dsp:cNvPr id="0" name=""/>
        <dsp:cNvSpPr/>
      </dsp:nvSpPr>
      <dsp:spPr>
        <a:xfrm>
          <a:off x="0" y="2768070"/>
          <a:ext cx="6900512" cy="5534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/>
            <a:t>G2: 11Yaş, Kız, SS</a:t>
          </a:r>
          <a:endParaRPr lang="en-US" sz="1600" kern="1200"/>
        </a:p>
      </dsp:txBody>
      <dsp:txXfrm>
        <a:off x="0" y="2768070"/>
        <a:ext cx="6900512" cy="553478"/>
      </dsp:txXfrm>
    </dsp:sp>
    <dsp:sp modelId="{8BBA9F19-E35A-4F4F-B994-15B670A6F317}">
      <dsp:nvSpPr>
        <dsp:cNvPr id="0" name=""/>
        <dsp:cNvSpPr/>
      </dsp:nvSpPr>
      <dsp:spPr>
        <a:xfrm>
          <a:off x="0" y="3321549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E1AA79-A990-544A-AF12-D9030B9ED28E}">
      <dsp:nvSpPr>
        <dsp:cNvPr id="0" name=""/>
        <dsp:cNvSpPr/>
      </dsp:nvSpPr>
      <dsp:spPr>
        <a:xfrm>
          <a:off x="0" y="3321549"/>
          <a:ext cx="6900512" cy="5534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/>
            <a:t>G3: 9 Yaş, Kız, SS</a:t>
          </a:r>
          <a:endParaRPr lang="en-US" sz="1600" kern="1200"/>
        </a:p>
      </dsp:txBody>
      <dsp:txXfrm>
        <a:off x="0" y="3321549"/>
        <a:ext cx="6900512" cy="553478"/>
      </dsp:txXfrm>
    </dsp:sp>
    <dsp:sp modelId="{0B47C28B-F1C0-9C4B-B47B-E679076D90AA}">
      <dsp:nvSpPr>
        <dsp:cNvPr id="0" name=""/>
        <dsp:cNvSpPr/>
      </dsp:nvSpPr>
      <dsp:spPr>
        <a:xfrm>
          <a:off x="0" y="3875028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FDDABA-6E42-FE4E-A4D3-B5ECC0A03A71}">
      <dsp:nvSpPr>
        <dsp:cNvPr id="0" name=""/>
        <dsp:cNvSpPr/>
      </dsp:nvSpPr>
      <dsp:spPr>
        <a:xfrm>
          <a:off x="0" y="3875028"/>
          <a:ext cx="6900512" cy="5534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/>
            <a:t>G4:Hastamız</a:t>
          </a:r>
          <a:endParaRPr lang="en-US" sz="1600" kern="1200"/>
        </a:p>
      </dsp:txBody>
      <dsp:txXfrm>
        <a:off x="0" y="3875028"/>
        <a:ext cx="6900512" cy="553478"/>
      </dsp:txXfrm>
    </dsp:sp>
    <dsp:sp modelId="{B2DFB41F-FB4D-7341-A452-A5EBA437F142}">
      <dsp:nvSpPr>
        <dsp:cNvPr id="0" name=""/>
        <dsp:cNvSpPr/>
      </dsp:nvSpPr>
      <dsp:spPr>
        <a:xfrm>
          <a:off x="0" y="4428507"/>
          <a:ext cx="690051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812DD2-9753-4743-BD50-63F4300B8E44}">
      <dsp:nvSpPr>
        <dsp:cNvPr id="0" name=""/>
        <dsp:cNvSpPr/>
      </dsp:nvSpPr>
      <dsp:spPr>
        <a:xfrm>
          <a:off x="0" y="4428507"/>
          <a:ext cx="6900512" cy="5534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/>
            <a:t>Ailede Bilinen Hastalıklar: kuzeni tek böbrek, babaanne dm, bypass</a:t>
          </a:r>
          <a:endParaRPr lang="en-US" sz="1600" kern="1200"/>
        </a:p>
      </dsp:txBody>
      <dsp:txXfrm>
        <a:off x="0" y="4428507"/>
        <a:ext cx="6900512" cy="553478"/>
      </dsp:txXfrm>
    </dsp:sp>
    <dsp:sp modelId="{F26D2F27-D083-6042-8EE6-500F19A3AE82}">
      <dsp:nvSpPr>
        <dsp:cNvPr id="0" name=""/>
        <dsp:cNvSpPr/>
      </dsp:nvSpPr>
      <dsp:spPr>
        <a:xfrm>
          <a:off x="0" y="4981986"/>
          <a:ext cx="6900512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2699B2-675A-DE4E-A63D-7DC5422B6747}">
      <dsp:nvSpPr>
        <dsp:cNvPr id="0" name=""/>
        <dsp:cNvSpPr/>
      </dsp:nvSpPr>
      <dsp:spPr>
        <a:xfrm>
          <a:off x="0" y="4981986"/>
          <a:ext cx="6900512" cy="5534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/>
            <a:t>Ailede erken yaşta hipertansiyon,diyaliz hastası ve böbrek taşı öyküsü yokmuş.</a:t>
          </a:r>
          <a:endParaRPr lang="en-US" sz="1600" kern="1200"/>
        </a:p>
      </dsp:txBody>
      <dsp:txXfrm>
        <a:off x="0" y="4981986"/>
        <a:ext cx="6900512" cy="55347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5CDD9C-AC31-C845-904C-A8F02CBA1372}">
      <dsp:nvSpPr>
        <dsp:cNvPr id="0" name=""/>
        <dsp:cNvSpPr/>
      </dsp:nvSpPr>
      <dsp:spPr>
        <a:xfrm>
          <a:off x="427779" y="494312"/>
          <a:ext cx="3351207" cy="3351207"/>
        </a:xfrm>
        <a:prstGeom prst="circularArrow">
          <a:avLst>
            <a:gd name="adj1" fmla="val 5544"/>
            <a:gd name="adj2" fmla="val 330680"/>
            <a:gd name="adj3" fmla="val 13896116"/>
            <a:gd name="adj4" fmla="val 17313243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497F2F-B79A-184C-A8E7-2B143F7606A0}">
      <dsp:nvSpPr>
        <dsp:cNvPr id="0" name=""/>
        <dsp:cNvSpPr/>
      </dsp:nvSpPr>
      <dsp:spPr>
        <a:xfrm>
          <a:off x="1359804" y="511258"/>
          <a:ext cx="1487157" cy="74357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kern="1200" dirty="0"/>
            <a:t>Vücut Sıcaklığı: </a:t>
          </a:r>
          <a:r>
            <a:rPr lang="tr-TR" sz="1600" kern="1200" dirty="0"/>
            <a:t>36.3°C                                       </a:t>
          </a:r>
          <a:endParaRPr lang="en-US" sz="1600" kern="1200" dirty="0"/>
        </a:p>
      </dsp:txBody>
      <dsp:txXfrm>
        <a:off x="1396102" y="547556"/>
        <a:ext cx="1414561" cy="670982"/>
      </dsp:txXfrm>
    </dsp:sp>
    <dsp:sp modelId="{7CF279FA-D698-7A47-9692-49EF4F4E1EDC}">
      <dsp:nvSpPr>
        <dsp:cNvPr id="0" name=""/>
        <dsp:cNvSpPr/>
      </dsp:nvSpPr>
      <dsp:spPr>
        <a:xfrm>
          <a:off x="2718946" y="1498733"/>
          <a:ext cx="1487157" cy="74357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kern="1200"/>
            <a:t>Nabız: 102/dk</a:t>
          </a:r>
          <a:endParaRPr lang="en-US" sz="1600" kern="1200"/>
        </a:p>
      </dsp:txBody>
      <dsp:txXfrm>
        <a:off x="2755244" y="1535031"/>
        <a:ext cx="1414561" cy="670982"/>
      </dsp:txXfrm>
    </dsp:sp>
    <dsp:sp modelId="{7F041C13-C52D-6A4A-9060-03D9AD0ADC06}">
      <dsp:nvSpPr>
        <dsp:cNvPr id="0" name=""/>
        <dsp:cNvSpPr/>
      </dsp:nvSpPr>
      <dsp:spPr>
        <a:xfrm>
          <a:off x="2199800" y="3096500"/>
          <a:ext cx="1487157" cy="74357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kern="1200"/>
            <a:t>Sp02:  </a:t>
          </a:r>
          <a:r>
            <a:rPr lang="tr-TR" sz="1600" kern="1200"/>
            <a:t>%98</a:t>
          </a:r>
          <a:endParaRPr lang="en-US" sz="1600" kern="1200"/>
        </a:p>
      </dsp:txBody>
      <dsp:txXfrm>
        <a:off x="2236098" y="3132798"/>
        <a:ext cx="1414561" cy="670982"/>
      </dsp:txXfrm>
    </dsp:sp>
    <dsp:sp modelId="{63B6F638-393F-E045-AA71-195CEA5D32C3}">
      <dsp:nvSpPr>
        <dsp:cNvPr id="0" name=""/>
        <dsp:cNvSpPr/>
      </dsp:nvSpPr>
      <dsp:spPr>
        <a:xfrm>
          <a:off x="519808" y="3096500"/>
          <a:ext cx="1487157" cy="74357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kern="1200"/>
            <a:t>Solunum Sayısı: </a:t>
          </a:r>
          <a:r>
            <a:rPr lang="tr-TR" sz="1600" kern="1200"/>
            <a:t>25/dk</a:t>
          </a:r>
          <a:endParaRPr lang="en-US" sz="1600" kern="1200"/>
        </a:p>
      </dsp:txBody>
      <dsp:txXfrm>
        <a:off x="556106" y="3132798"/>
        <a:ext cx="1414561" cy="670982"/>
      </dsp:txXfrm>
    </dsp:sp>
    <dsp:sp modelId="{31783FD6-FD1C-2247-8C39-B2B0D7C6B81F}">
      <dsp:nvSpPr>
        <dsp:cNvPr id="0" name=""/>
        <dsp:cNvSpPr/>
      </dsp:nvSpPr>
      <dsp:spPr>
        <a:xfrm>
          <a:off x="662" y="1498733"/>
          <a:ext cx="1487157" cy="74357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kern="1200" dirty="0">
              <a:solidFill>
                <a:srgbClr val="FF0000"/>
              </a:solidFill>
            </a:rPr>
            <a:t>KB: 130/80 mm/Hg</a:t>
          </a:r>
          <a:endParaRPr lang="en-US" sz="1600" b="1" kern="1200" dirty="0">
            <a:solidFill>
              <a:srgbClr val="FF0000"/>
            </a:solidFill>
          </a:endParaRPr>
        </a:p>
      </dsp:txBody>
      <dsp:txXfrm>
        <a:off x="36960" y="1535031"/>
        <a:ext cx="1414561" cy="67098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736E7A-E0FA-CB4F-9C02-07C059EF8343}">
      <dsp:nvSpPr>
        <dsp:cNvPr id="0" name=""/>
        <dsp:cNvSpPr/>
      </dsp:nvSpPr>
      <dsp:spPr>
        <a:xfrm>
          <a:off x="9242" y="1070709"/>
          <a:ext cx="5524797" cy="2209919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025" tIns="65341" rIns="65341" bIns="65341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900" kern="1200" dirty="0"/>
            <a:t>Patolojik bulgular nelerdir?</a:t>
          </a:r>
          <a:endParaRPr lang="en-US" sz="4900" kern="1200" dirty="0"/>
        </a:p>
      </dsp:txBody>
      <dsp:txXfrm>
        <a:off x="1114202" y="1070709"/>
        <a:ext cx="3314878" cy="2209919"/>
      </dsp:txXfrm>
    </dsp:sp>
    <dsp:sp modelId="{BDEF1254-0C3F-AC4B-B735-986A07B2369D}">
      <dsp:nvSpPr>
        <dsp:cNvPr id="0" name=""/>
        <dsp:cNvSpPr/>
      </dsp:nvSpPr>
      <dsp:spPr>
        <a:xfrm>
          <a:off x="4981560" y="1070709"/>
          <a:ext cx="5524797" cy="2209919"/>
        </a:xfrm>
        <a:prstGeom prst="chevron">
          <a:avLst/>
        </a:prstGeom>
        <a:solidFill>
          <a:schemeClr val="accent2">
            <a:hueOff val="6366461"/>
            <a:satOff val="10800"/>
            <a:lumOff val="-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025" tIns="65341" rIns="65341" bIns="65341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900" kern="1200" dirty="0"/>
            <a:t>Ön tanılarınız nelerdir?</a:t>
          </a:r>
          <a:endParaRPr lang="en-US" sz="4900" kern="1200" dirty="0"/>
        </a:p>
      </dsp:txBody>
      <dsp:txXfrm>
        <a:off x="6086520" y="1070709"/>
        <a:ext cx="3314878" cy="220991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36A114-1196-B94E-B372-9793FBD2ECC3}">
      <dsp:nvSpPr>
        <dsp:cNvPr id="0" name=""/>
        <dsp:cNvSpPr/>
      </dsp:nvSpPr>
      <dsp:spPr>
        <a:xfrm>
          <a:off x="0" y="531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23C989-A67E-6743-A711-3DC8F328AEE0}">
      <dsp:nvSpPr>
        <dsp:cNvPr id="0" name=""/>
        <dsp:cNvSpPr/>
      </dsp:nvSpPr>
      <dsp:spPr>
        <a:xfrm>
          <a:off x="0" y="531"/>
          <a:ext cx="10515600" cy="6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/>
            <a:t>İlk tanı sırasında &lt;1 yaş veya &gt;12 yaş olmak,</a:t>
          </a:r>
          <a:endParaRPr lang="en-US" sz="2400" kern="1200" dirty="0"/>
        </a:p>
      </dsp:txBody>
      <dsp:txXfrm>
        <a:off x="0" y="531"/>
        <a:ext cx="10515600" cy="621467"/>
      </dsp:txXfrm>
    </dsp:sp>
    <dsp:sp modelId="{B8C92448-ECDA-EE4A-BDA1-53267314DF1E}">
      <dsp:nvSpPr>
        <dsp:cNvPr id="0" name=""/>
        <dsp:cNvSpPr/>
      </dsp:nvSpPr>
      <dsp:spPr>
        <a:xfrm>
          <a:off x="0" y="621999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E7D944-9F14-2849-B476-9E2A90C8726B}">
      <dsp:nvSpPr>
        <dsp:cNvPr id="0" name=""/>
        <dsp:cNvSpPr/>
      </dsp:nvSpPr>
      <dsp:spPr>
        <a:xfrm>
          <a:off x="0" y="621999"/>
          <a:ext cx="10515600" cy="6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 err="1"/>
            <a:t>Makroskopik</a:t>
          </a:r>
          <a:r>
            <a:rPr lang="tr-TR" sz="2400" kern="1200" dirty="0"/>
            <a:t> hematüri bulunması,</a:t>
          </a:r>
          <a:endParaRPr lang="en-US" sz="2400" kern="1200" dirty="0"/>
        </a:p>
      </dsp:txBody>
      <dsp:txXfrm>
        <a:off x="0" y="621999"/>
        <a:ext cx="10515600" cy="621467"/>
      </dsp:txXfrm>
    </dsp:sp>
    <dsp:sp modelId="{44F8CCDF-048B-D548-9F17-324514353BA4}">
      <dsp:nvSpPr>
        <dsp:cNvPr id="0" name=""/>
        <dsp:cNvSpPr/>
      </dsp:nvSpPr>
      <dsp:spPr>
        <a:xfrm>
          <a:off x="0" y="1243467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119177-4B8F-7545-BE17-A006BE6E9B47}">
      <dsp:nvSpPr>
        <dsp:cNvPr id="0" name=""/>
        <dsp:cNvSpPr/>
      </dsp:nvSpPr>
      <dsp:spPr>
        <a:xfrm>
          <a:off x="0" y="1243467"/>
          <a:ext cx="10515600" cy="6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 err="1">
              <a:solidFill>
                <a:srgbClr val="FF0000"/>
              </a:solidFill>
            </a:rPr>
            <a:t>Persiste</a:t>
          </a:r>
          <a:r>
            <a:rPr lang="tr-TR" sz="2400" kern="1200" dirty="0">
              <a:solidFill>
                <a:srgbClr val="FF0000"/>
              </a:solidFill>
            </a:rPr>
            <a:t> eden hipertansiyon </a:t>
          </a:r>
          <a:r>
            <a:rPr lang="tr-TR" sz="2400" kern="1200" dirty="0"/>
            <a:t>bulunması,</a:t>
          </a:r>
          <a:endParaRPr lang="en-US" sz="2400" kern="1200" dirty="0"/>
        </a:p>
      </dsp:txBody>
      <dsp:txXfrm>
        <a:off x="0" y="1243467"/>
        <a:ext cx="10515600" cy="621467"/>
      </dsp:txXfrm>
    </dsp:sp>
    <dsp:sp modelId="{7ED93CC1-6BAB-994C-926B-B59D57B82D44}">
      <dsp:nvSpPr>
        <dsp:cNvPr id="0" name=""/>
        <dsp:cNvSpPr/>
      </dsp:nvSpPr>
      <dsp:spPr>
        <a:xfrm>
          <a:off x="0" y="1864935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891A44-6326-5345-B379-B43860BD75FE}">
      <dsp:nvSpPr>
        <dsp:cNvPr id="0" name=""/>
        <dsp:cNvSpPr/>
      </dsp:nvSpPr>
      <dsp:spPr>
        <a:xfrm>
          <a:off x="0" y="1864935"/>
          <a:ext cx="10515600" cy="6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/>
            <a:t>Böbrek dışı bulguların (artrit, döküntü, anemi) saptanması,</a:t>
          </a:r>
          <a:endParaRPr lang="en-US" sz="2400" kern="1200" dirty="0"/>
        </a:p>
      </dsp:txBody>
      <dsp:txXfrm>
        <a:off x="0" y="1864935"/>
        <a:ext cx="10515600" cy="621467"/>
      </dsp:txXfrm>
    </dsp:sp>
    <dsp:sp modelId="{DCE04AA5-F408-F349-85B3-8F40B048CA6B}">
      <dsp:nvSpPr>
        <dsp:cNvPr id="0" name=""/>
        <dsp:cNvSpPr/>
      </dsp:nvSpPr>
      <dsp:spPr>
        <a:xfrm>
          <a:off x="0" y="2486402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550635-2553-BD45-BA75-12DC8CF065C4}">
      <dsp:nvSpPr>
        <dsp:cNvPr id="0" name=""/>
        <dsp:cNvSpPr/>
      </dsp:nvSpPr>
      <dsp:spPr>
        <a:xfrm>
          <a:off x="0" y="2486402"/>
          <a:ext cx="10515600" cy="6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>
              <a:solidFill>
                <a:srgbClr val="FF0000"/>
              </a:solidFill>
            </a:rPr>
            <a:t>Böbrek yetmezliği bulgularının </a:t>
          </a:r>
          <a:r>
            <a:rPr lang="tr-TR" sz="2400" kern="1200" dirty="0"/>
            <a:t>saptanması,</a:t>
          </a:r>
          <a:endParaRPr lang="en-US" sz="2400" kern="1200" dirty="0"/>
        </a:p>
      </dsp:txBody>
      <dsp:txXfrm>
        <a:off x="0" y="2486402"/>
        <a:ext cx="10515600" cy="621467"/>
      </dsp:txXfrm>
    </dsp:sp>
    <dsp:sp modelId="{6B68589C-1F89-9D45-A689-F6E8DDDAB571}">
      <dsp:nvSpPr>
        <dsp:cNvPr id="0" name=""/>
        <dsp:cNvSpPr/>
      </dsp:nvSpPr>
      <dsp:spPr>
        <a:xfrm>
          <a:off x="0" y="3107870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A5CEF6-2F0D-CC47-B67A-16EC68BD8934}">
      <dsp:nvSpPr>
        <dsp:cNvPr id="0" name=""/>
        <dsp:cNvSpPr/>
      </dsp:nvSpPr>
      <dsp:spPr>
        <a:xfrm>
          <a:off x="0" y="3107870"/>
          <a:ext cx="10515600" cy="6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/>
            <a:t>Düşük serum C3 düzeyinin saptanması,</a:t>
          </a:r>
          <a:endParaRPr lang="en-US" sz="2400" kern="1200" dirty="0"/>
        </a:p>
      </dsp:txBody>
      <dsp:txXfrm>
        <a:off x="0" y="3107870"/>
        <a:ext cx="10515600" cy="621467"/>
      </dsp:txXfrm>
    </dsp:sp>
    <dsp:sp modelId="{A1661EBF-A60A-5C4B-B71E-F1A18BA0BEFD}">
      <dsp:nvSpPr>
        <dsp:cNvPr id="0" name=""/>
        <dsp:cNvSpPr/>
      </dsp:nvSpPr>
      <dsp:spPr>
        <a:xfrm>
          <a:off x="0" y="3729338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0D11EB-D52A-6640-83F3-164B1BA53934}">
      <dsp:nvSpPr>
        <dsp:cNvPr id="0" name=""/>
        <dsp:cNvSpPr/>
      </dsp:nvSpPr>
      <dsp:spPr>
        <a:xfrm>
          <a:off x="0" y="3729338"/>
          <a:ext cx="10515600" cy="62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 dirty="0"/>
            <a:t>Sekiz haftalık </a:t>
          </a:r>
          <a:r>
            <a:rPr lang="tr-TR" sz="2400" kern="1200" dirty="0">
              <a:solidFill>
                <a:srgbClr val="FF0000"/>
              </a:solidFill>
            </a:rPr>
            <a:t>steroid tedavisine yanıt vermeyen </a:t>
          </a:r>
          <a:r>
            <a:rPr lang="tr-TR" sz="2400" kern="1200" dirty="0"/>
            <a:t>steroide direnç</a:t>
          </a:r>
          <a:endParaRPr lang="en-US" sz="2400" kern="1200" dirty="0"/>
        </a:p>
      </dsp:txBody>
      <dsp:txXfrm>
        <a:off x="0" y="3729338"/>
        <a:ext cx="10515600" cy="6214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3549B4-DB79-48D7-88EB-A518C270E0BD}" type="datetimeFigureOut">
              <a:rPr lang="tr-TR" smtClean="0"/>
              <a:t>26.02.2026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87FC8-E1EA-44BB-8190-E0DE13E9D8F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9008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87FC8-E1EA-44BB-8190-E0DE13E9D8F1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86442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Hasta steroide dirençli </a:t>
            </a:r>
            <a:r>
              <a:rPr lang="tr-TR" dirty="0" err="1"/>
              <a:t>ns</a:t>
            </a:r>
            <a:r>
              <a:rPr lang="tr-TR" dirty="0"/>
              <a:t> olduğu için  immün sistemi düzenlemesi  ve baskılaması için </a:t>
            </a:r>
            <a:r>
              <a:rPr lang="tr-TR" dirty="0" err="1"/>
              <a:t>rituksimab</a:t>
            </a:r>
            <a:r>
              <a:rPr lang="tr-TR" dirty="0"/>
              <a:t> dediğimiz CD20 monoklonal antikor tedavisi başlandı.</a:t>
            </a:r>
          </a:p>
          <a:p>
            <a:endParaRPr lang="tr-TR" dirty="0"/>
          </a:p>
          <a:p>
            <a:r>
              <a:rPr lang="tr-TR" dirty="0"/>
              <a:t>Plazmaferez kandan plazmanın ayrılarak uzaklaştırılması ve yerine uygun bir sıvının albümin </a:t>
            </a:r>
            <a:r>
              <a:rPr lang="tr-TR" dirty="0" err="1"/>
              <a:t>tdp</a:t>
            </a:r>
            <a:r>
              <a:rPr lang="tr-TR" dirty="0"/>
              <a:t> veya izotonik solüsyonun verilmesi işlemidir. Amaç plazma içinde bulunan </a:t>
            </a:r>
            <a:r>
              <a:rPr lang="tr-TR" dirty="0" err="1"/>
              <a:t>zaralı</a:t>
            </a:r>
            <a:r>
              <a:rPr lang="tr-TR"/>
              <a:t> maddelerin vücuttan temizlemektir.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87FC8-E1EA-44BB-8190-E0DE13E9D8F1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21484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3b874705215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3b874705215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62" name="Google Shape;462;g3b874705215_0_10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tr-TR"/>
              <a:t>26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3b874705215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3b874705215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g3b874705215_0_9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tr-TR"/>
              <a:t>27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sz="1200" dirty="0"/>
              <a:t>Nefrotik sendrom, </a:t>
            </a:r>
            <a:r>
              <a:rPr lang="tr-TR" sz="1200" dirty="0" err="1"/>
              <a:t>cocukluk</a:t>
            </a:r>
            <a:r>
              <a:rPr lang="tr-TR" sz="1200" dirty="0"/>
              <a:t> </a:t>
            </a:r>
            <a:r>
              <a:rPr lang="tr-TR" sz="1200" dirty="0" err="1"/>
              <a:t>caginda</a:t>
            </a:r>
            <a:r>
              <a:rPr lang="tr-TR" sz="1200" dirty="0"/>
              <a:t> en sik rastlanan böbrek </a:t>
            </a:r>
            <a:r>
              <a:rPr lang="tr-TR" sz="1200" dirty="0" err="1"/>
              <a:t>hastaliklarindan</a:t>
            </a:r>
            <a:r>
              <a:rPr lang="tr-TR" sz="1200" dirty="0"/>
              <a:t> </a:t>
            </a:r>
            <a:r>
              <a:rPr lang="tr-TR" sz="1200" dirty="0" err="1"/>
              <a:t>biridir.genellikle</a:t>
            </a:r>
            <a:r>
              <a:rPr lang="tr-TR" sz="1200" dirty="0"/>
              <a:t> </a:t>
            </a:r>
            <a:r>
              <a:rPr lang="tr-TR" dirty="0"/>
              <a:t>Gastroenterit ,</a:t>
            </a:r>
            <a:r>
              <a:rPr lang="tr-TR" dirty="0" err="1"/>
              <a:t>üsye</a:t>
            </a:r>
            <a:r>
              <a:rPr lang="tr-TR" dirty="0"/>
              <a:t>, böcek ısırıkları ve  arı sokmasının tetiklemesi sonucu gelişir.</a:t>
            </a:r>
          </a:p>
          <a:p>
            <a:endParaRPr lang="tr-TR" dirty="0"/>
          </a:p>
          <a:p>
            <a:r>
              <a:rPr lang="tr-TR" dirty="0"/>
              <a:t>NS dört temel bulgusu mevcuttur.</a:t>
            </a:r>
          </a:p>
          <a:p>
            <a:endParaRPr lang="tr-TR" dirty="0"/>
          </a:p>
          <a:p>
            <a:r>
              <a:rPr lang="tr-TR" dirty="0"/>
              <a:t>ÖDEM &gt; hastalar genellikle başlangıçta hafif ödem tablosundadır. İlk olarak periorbital ve </a:t>
            </a:r>
            <a:r>
              <a:rPr lang="tr-TR" dirty="0" err="1"/>
              <a:t>pretibial</a:t>
            </a:r>
            <a:r>
              <a:rPr lang="tr-TR" dirty="0"/>
              <a:t> ödem saptanır.</a:t>
            </a:r>
          </a:p>
          <a:p>
            <a:r>
              <a:rPr lang="tr-TR" dirty="0"/>
              <a:t>Genellikle gün içinde azalan periorbital ödem nedeniyle bu hastalık yanlışlıkla alerjik hastalık tanısı </a:t>
            </a:r>
            <a:r>
              <a:rPr lang="tr-TR" dirty="0" err="1"/>
              <a:t>alır.Öyküyü</a:t>
            </a:r>
            <a:r>
              <a:rPr lang="tr-TR" dirty="0"/>
              <a:t> derinleştirmek ve ayırıcı tanı yapmak gerekir .</a:t>
            </a:r>
          </a:p>
          <a:p>
            <a:endParaRPr lang="tr-TR" dirty="0"/>
          </a:p>
          <a:p>
            <a:r>
              <a:rPr lang="tr-TR" dirty="0"/>
              <a:t>Zamanla  batında asit, plevral efüzyon, </a:t>
            </a:r>
            <a:r>
              <a:rPr lang="tr-TR" dirty="0" err="1"/>
              <a:t>genital</a:t>
            </a:r>
            <a:r>
              <a:rPr lang="tr-TR" dirty="0"/>
              <a:t> ödem gelişmesiyle ödem jeneralize bir hal </a:t>
            </a:r>
            <a:r>
              <a:rPr lang="tr-TR" dirty="0" err="1"/>
              <a:t>alır.anazarka</a:t>
            </a:r>
            <a:r>
              <a:rPr lang="tr-TR" dirty="0"/>
              <a:t> yapısındadır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2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0A2CF-0A34-4A1F-9C18-3BE11346A977}" type="slidenum">
              <a:rPr lang="tr-TR" smtClean="0"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87996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0A2CF-0A34-4A1F-9C18-3BE11346A977}" type="slidenum">
              <a:rPr lang="tr-TR" smtClean="0"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63068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0A2CF-0A34-4A1F-9C18-3BE11346A977}" type="slidenum">
              <a:rPr lang="tr-TR" smtClean="0"/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45224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87FC8-E1EA-44BB-8190-E0DE13E9D8F1}" type="slidenum">
              <a:rPr lang="tr-TR" smtClean="0"/>
              <a:t>35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48246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87FC8-E1EA-44BB-8190-E0DE13E9D8F1}" type="slidenum">
              <a:rPr lang="tr-TR" smtClean="0"/>
              <a:t>36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523843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87FC8-E1EA-44BB-8190-E0DE13E9D8F1}" type="slidenum">
              <a:rPr lang="tr-TR" smtClean="0"/>
              <a:t>38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18179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87FC8-E1EA-44BB-8190-E0DE13E9D8F1}" type="slidenum">
              <a:rPr lang="tr-TR" smtClean="0"/>
              <a:t>39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4705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87FC8-E1EA-44BB-8190-E0DE13E9D8F1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03441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tr-TR" sz="1200" dirty="0"/>
              <a:t>2012 </a:t>
            </a:r>
            <a:r>
              <a:rPr lang="tr-TR" sz="1200" dirty="0" err="1"/>
              <a:t>yilinda</a:t>
            </a:r>
            <a:r>
              <a:rPr lang="tr-TR" sz="1200" dirty="0"/>
              <a:t> </a:t>
            </a:r>
            <a:r>
              <a:rPr lang="tr-TR" sz="1200" dirty="0" err="1"/>
              <a:t>yayinlanan</a:t>
            </a:r>
            <a:r>
              <a:rPr lang="tr-TR" sz="1200" dirty="0"/>
              <a:t> KDIGO = Nefroloji </a:t>
            </a:r>
            <a:r>
              <a:rPr lang="tr-TR" sz="1200" dirty="0" err="1"/>
              <a:t>klavuzunda</a:t>
            </a:r>
            <a:r>
              <a:rPr lang="tr-TR" sz="1200" dirty="0"/>
              <a:t> (</a:t>
            </a:r>
            <a:r>
              <a:rPr lang="tr-TR" sz="1200" dirty="0" err="1"/>
              <a:t>Kidney</a:t>
            </a:r>
            <a:r>
              <a:rPr lang="tr-TR" sz="1200" dirty="0"/>
              <a:t> </a:t>
            </a:r>
            <a:r>
              <a:rPr lang="tr-TR" sz="1200" dirty="0" err="1"/>
              <a:t>Disease</a:t>
            </a:r>
            <a:r>
              <a:rPr lang="tr-TR" sz="1200" dirty="0"/>
              <a:t>: </a:t>
            </a:r>
            <a:r>
              <a:rPr lang="tr-TR" sz="1200" dirty="0" err="1"/>
              <a:t>Improving</a:t>
            </a:r>
            <a:r>
              <a:rPr lang="tr-TR" sz="1200" dirty="0"/>
              <a:t> Global </a:t>
            </a:r>
            <a:r>
              <a:rPr lang="tr-TR" sz="1200" dirty="0" err="1"/>
              <a:t>Outcomes</a:t>
            </a:r>
            <a:r>
              <a:rPr lang="tr-TR" sz="1200" dirty="0"/>
              <a:t>) </a:t>
            </a:r>
          </a:p>
          <a:p>
            <a:pPr marL="342900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tr-TR" sz="1200" dirty="0"/>
              <a:t>Oral prednizolon 2 mg/kg/gün veya 60 mg/m2/ gün (maksimum 60 mg/gün) olacak </a:t>
            </a:r>
            <a:r>
              <a:rPr lang="tr-TR" sz="1200" dirty="0" err="1"/>
              <a:t>sekilde</a:t>
            </a:r>
            <a:r>
              <a:rPr lang="tr-TR" sz="1200" dirty="0"/>
              <a:t> tek dozda başlanır 4-6 </a:t>
            </a:r>
            <a:r>
              <a:rPr lang="tr-TR" sz="1200" dirty="0" err="1"/>
              <a:t>hf</a:t>
            </a:r>
            <a:r>
              <a:rPr lang="tr-TR" sz="1200" dirty="0"/>
              <a:t> verilir.</a:t>
            </a:r>
          </a:p>
          <a:p>
            <a:pPr marL="342900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tr-TR" sz="1200" dirty="0" err="1"/>
              <a:t>Proteinüri</a:t>
            </a:r>
            <a:r>
              <a:rPr lang="tr-TR" sz="1200" dirty="0"/>
              <a:t> düzelmişse 4-6 hafta sonra 40 mg/m2 gün aşırı dozu giderek azaltılarak 8hf -5 aylık süre boyunca tedavi devam eder.</a:t>
            </a:r>
          </a:p>
          <a:p>
            <a:pPr marL="342900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tr-TR" sz="1200" dirty="0"/>
              <a:t>Steroid tedavisi konusu tartışmalıdır son zamanlarda çok merkezli çalışmalara dayanarak relaps insidansını azaltmak için 2-5 aylık azaltma programı ile uzun süreli steroid tedavisi önerilmektedir.</a:t>
            </a:r>
          </a:p>
          <a:p>
            <a:pPr marL="342900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tr-TR" sz="1200" dirty="0"/>
              <a:t> KDIGO en az 12 haftalık steroid tedavisi önermektedir.</a:t>
            </a:r>
          </a:p>
          <a:p>
            <a:endParaRPr lang="tr-T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err="1"/>
              <a:t>Siklofosfamid</a:t>
            </a:r>
            <a:r>
              <a:rPr lang="tr-TR" dirty="0"/>
              <a:t>, sık tekrarlayan ve steroide bağımlı nefrotik sendromu olan çocuklarda remisyon süresini </a:t>
            </a:r>
            <a:r>
              <a:rPr lang="tr-TR" dirty="0" err="1"/>
              <a:t>uzatir</a:t>
            </a:r>
            <a:r>
              <a:rPr lang="tr-TR" dirty="0"/>
              <a:t> ve relaps </a:t>
            </a:r>
            <a:r>
              <a:rPr lang="tr-TR" dirty="0" err="1"/>
              <a:t>sayisini</a:t>
            </a:r>
            <a:r>
              <a:rPr lang="tr-TR" dirty="0"/>
              <a:t> </a:t>
            </a:r>
            <a:r>
              <a:rPr lang="tr-TR" dirty="0" err="1"/>
              <a:t>azaltir</a:t>
            </a:r>
            <a:r>
              <a:rPr lang="tr-TR" dirty="0"/>
              <a:t>. (2 mg/kg), toplam 8-12 hafta boyunca oral tek doz olarak </a:t>
            </a:r>
            <a:r>
              <a:rPr lang="tr-TR" dirty="0" err="1"/>
              <a:t>verilir.YE</a:t>
            </a:r>
            <a:r>
              <a:rPr lang="tr-TR" dirty="0"/>
              <a:t> :</a:t>
            </a:r>
            <a:r>
              <a:rPr lang="tr-TR" dirty="0" err="1"/>
              <a:t>nötropeni,hemorajik</a:t>
            </a:r>
            <a:r>
              <a:rPr lang="tr-TR" dirty="0"/>
              <a:t> </a:t>
            </a:r>
            <a:r>
              <a:rPr lang="tr-TR" dirty="0" err="1"/>
              <a:t>sistit,alopesi,infertilite,malignite</a:t>
            </a:r>
            <a:r>
              <a:rPr lang="tr-TR" dirty="0"/>
              <a:t> haftalık hemogram bakılmalı</a:t>
            </a:r>
          </a:p>
          <a:p>
            <a:endParaRPr lang="tr-TR" dirty="0"/>
          </a:p>
          <a:p>
            <a:r>
              <a:rPr lang="tr-TR" dirty="0"/>
              <a:t>Steroid dirençli nefrotik sendromlu </a:t>
            </a:r>
            <a:r>
              <a:rPr lang="tr-TR" dirty="0" err="1"/>
              <a:t>çocuklarin</a:t>
            </a:r>
            <a:r>
              <a:rPr lang="tr-TR" dirty="0"/>
              <a:t> için başlangıç tedavisi olarak </a:t>
            </a:r>
            <a:r>
              <a:rPr lang="tr-TR" dirty="0" err="1"/>
              <a:t>kalsinörin</a:t>
            </a:r>
            <a:r>
              <a:rPr lang="tr-TR" dirty="0"/>
              <a:t> inhibitörleri (siklosporin veya </a:t>
            </a:r>
            <a:r>
              <a:rPr lang="tr-TR" dirty="0" err="1"/>
              <a:t>takrolimus</a:t>
            </a:r>
            <a:r>
              <a:rPr lang="tr-TR" dirty="0"/>
              <a:t>) önerilir.4-6 mg/kg/g x2 dozda </a:t>
            </a:r>
            <a:r>
              <a:rPr lang="tr-TR" dirty="0" err="1"/>
              <a:t>başlanı.kalsinörin</a:t>
            </a:r>
            <a:r>
              <a:rPr lang="tr-TR" dirty="0"/>
              <a:t> inhibitörleri kesildiğinde çoğu çocukta relaps gelişir bu yüzden 12 ay kullanılmalıdır.</a:t>
            </a:r>
          </a:p>
          <a:p>
            <a:r>
              <a:rPr lang="tr-TR" dirty="0"/>
              <a:t> </a:t>
            </a:r>
            <a:r>
              <a:rPr lang="tr-TR" dirty="0" err="1"/>
              <a:t>Ye:hipertansiyon</a:t>
            </a:r>
            <a:r>
              <a:rPr lang="tr-TR" dirty="0"/>
              <a:t>, nefrotoksisite, </a:t>
            </a:r>
            <a:r>
              <a:rPr lang="tr-TR" dirty="0" err="1"/>
              <a:t>hirsutizm</a:t>
            </a:r>
            <a:r>
              <a:rPr lang="tr-TR" dirty="0"/>
              <a:t> ve </a:t>
            </a:r>
            <a:r>
              <a:rPr lang="tr-TR" dirty="0" err="1"/>
              <a:t>diseti</a:t>
            </a:r>
            <a:r>
              <a:rPr lang="tr-TR" dirty="0"/>
              <a:t> hiperplazisi açısından izlenmelidir. </a:t>
            </a:r>
          </a:p>
          <a:p>
            <a:endParaRPr lang="tr-TR" dirty="0"/>
          </a:p>
          <a:p>
            <a:r>
              <a:rPr lang="tr-TR" dirty="0" err="1"/>
              <a:t>Mikofenolat</a:t>
            </a:r>
            <a:r>
              <a:rPr lang="tr-TR" dirty="0"/>
              <a:t>, steroid </a:t>
            </a:r>
            <a:r>
              <a:rPr lang="tr-TR" dirty="0" err="1"/>
              <a:t>bagimli</a:t>
            </a:r>
            <a:r>
              <a:rPr lang="tr-TR" dirty="0"/>
              <a:t> veya sık tekrarlayan nefrotik sendromu olan çocuklarda remisyonu sürdürebilir.</a:t>
            </a:r>
          </a:p>
          <a:p>
            <a:endParaRPr lang="tr-TR" dirty="0"/>
          </a:p>
          <a:p>
            <a:r>
              <a:rPr lang="tr-TR" dirty="0"/>
              <a:t>Steroid </a:t>
            </a:r>
            <a:r>
              <a:rPr lang="tr-TR" dirty="0" err="1"/>
              <a:t>bagimli</a:t>
            </a:r>
            <a:r>
              <a:rPr lang="tr-TR" dirty="0"/>
              <a:t> ve/veya steroide dirençli nefrotik sendromu olan çocuklarda CD20'yi hedefleyen, B hücrelerine </a:t>
            </a:r>
            <a:r>
              <a:rPr lang="tr-TR" dirty="0" err="1"/>
              <a:t>karsi</a:t>
            </a:r>
            <a:r>
              <a:rPr lang="tr-TR" dirty="0"/>
              <a:t> </a:t>
            </a:r>
            <a:r>
              <a:rPr lang="tr-TR" dirty="0" err="1"/>
              <a:t>kimerik</a:t>
            </a:r>
            <a:r>
              <a:rPr lang="tr-TR" dirty="0"/>
              <a:t> monoklonal antikor olan </a:t>
            </a:r>
            <a:r>
              <a:rPr lang="tr-TR" dirty="0" err="1"/>
              <a:t>rituksimabın</a:t>
            </a:r>
            <a:r>
              <a:rPr lang="tr-TR" dirty="0"/>
              <a:t> uzun süreli remisyon sağlandığına </a:t>
            </a:r>
            <a:r>
              <a:rPr lang="tr-TR" dirty="0" err="1"/>
              <a:t>iliskin</a:t>
            </a:r>
            <a:r>
              <a:rPr lang="tr-TR" dirty="0"/>
              <a:t> veriler vardır. </a:t>
            </a:r>
            <a:r>
              <a:rPr lang="tr-TR" dirty="0" err="1"/>
              <a:t>Rituksimab</a:t>
            </a:r>
            <a:r>
              <a:rPr lang="tr-TR" dirty="0"/>
              <a:t> ile </a:t>
            </a:r>
            <a:r>
              <a:rPr lang="tr-TR" dirty="0" err="1"/>
              <a:t>yapilan</a:t>
            </a:r>
            <a:r>
              <a:rPr lang="tr-TR" dirty="0"/>
              <a:t> randomize çalışmalarda, steroid bağımlı nefrotik sendromlu hastalarda 1 yılda %80'e kadar </a:t>
            </a:r>
            <a:r>
              <a:rPr lang="tr-TR" dirty="0" err="1"/>
              <a:t>ilaçsiz</a:t>
            </a:r>
            <a:r>
              <a:rPr lang="tr-TR" dirty="0"/>
              <a:t> remisyon </a:t>
            </a:r>
            <a:r>
              <a:rPr lang="tr-TR" dirty="0" err="1"/>
              <a:t>orani</a:t>
            </a:r>
            <a:r>
              <a:rPr lang="tr-TR" dirty="0"/>
              <a:t> gibi umut verici sonuçlar </a:t>
            </a:r>
            <a:r>
              <a:rPr lang="tr-TR" dirty="0" err="1"/>
              <a:t>oldugu</a:t>
            </a:r>
            <a:r>
              <a:rPr lang="tr-TR" dirty="0"/>
              <a:t> </a:t>
            </a:r>
            <a:r>
              <a:rPr lang="tr-TR" dirty="0" err="1"/>
              <a:t>görülmüstür</a:t>
            </a:r>
            <a:r>
              <a:rPr lang="tr-TR" dirty="0"/>
              <a:t>. </a:t>
            </a:r>
          </a:p>
          <a:p>
            <a:endParaRPr lang="tr-TR" dirty="0"/>
          </a:p>
          <a:p>
            <a:r>
              <a:rPr lang="tr-TR" dirty="0"/>
              <a:t>Bununla birlikte, </a:t>
            </a:r>
            <a:r>
              <a:rPr lang="tr-TR" dirty="0" err="1"/>
              <a:t>rituksimab</a:t>
            </a:r>
            <a:r>
              <a:rPr lang="tr-TR" dirty="0"/>
              <a:t>, </a:t>
            </a:r>
            <a:r>
              <a:rPr lang="tr-TR" dirty="0" err="1"/>
              <a:t>kalsinörin</a:t>
            </a:r>
            <a:r>
              <a:rPr lang="tr-TR" dirty="0"/>
              <a:t> inhibitörleri ve steroidlerle tedavi edilen ve çoklu ilaca dirençli nefrotik sendromu olan hastalarda daha az etkilidir.</a:t>
            </a:r>
          </a:p>
          <a:p>
            <a:endParaRPr lang="tr-TR" dirty="0"/>
          </a:p>
          <a:p>
            <a:r>
              <a:rPr lang="tr-TR" dirty="0"/>
              <a:t>Kortikosteroidden </a:t>
            </a:r>
            <a:r>
              <a:rPr lang="tr-TR" dirty="0" err="1"/>
              <a:t>kurtarici</a:t>
            </a:r>
            <a:r>
              <a:rPr lang="tr-TR" dirty="0"/>
              <a:t> </a:t>
            </a:r>
            <a:r>
              <a:rPr lang="tr-TR" dirty="0" err="1"/>
              <a:t>çesitli</a:t>
            </a:r>
            <a:r>
              <a:rPr lang="tr-TR" dirty="0"/>
              <a:t> </a:t>
            </a:r>
            <a:r>
              <a:rPr lang="tr-TR" dirty="0" err="1"/>
              <a:t>ajanlari</a:t>
            </a:r>
            <a:r>
              <a:rPr lang="tr-TR" dirty="0"/>
              <a:t> </a:t>
            </a:r>
            <a:r>
              <a:rPr lang="tr-TR" dirty="0" err="1"/>
              <a:t>dogrudan</a:t>
            </a:r>
            <a:r>
              <a:rPr lang="tr-TR" dirty="0"/>
              <a:t> </a:t>
            </a:r>
            <a:r>
              <a:rPr lang="tr-TR" dirty="0" err="1"/>
              <a:t>karsilastiran</a:t>
            </a:r>
            <a:r>
              <a:rPr lang="tr-TR" dirty="0"/>
              <a:t> randomize klinik </a:t>
            </a:r>
            <a:r>
              <a:rPr lang="tr-TR" dirty="0" err="1"/>
              <a:t>çalisma</a:t>
            </a:r>
            <a:r>
              <a:rPr lang="tr-TR" dirty="0"/>
              <a:t> verisi yoktur. Siklosporin, </a:t>
            </a:r>
            <a:r>
              <a:rPr lang="tr-TR" dirty="0" err="1"/>
              <a:t>takrolimus</a:t>
            </a:r>
            <a:r>
              <a:rPr lang="tr-TR" dirty="0"/>
              <a:t> veya </a:t>
            </a:r>
            <a:r>
              <a:rPr lang="tr-TR" dirty="0" err="1"/>
              <a:t>mikofenolat</a:t>
            </a:r>
            <a:r>
              <a:rPr lang="tr-TR" dirty="0"/>
              <a:t> tedavisine </a:t>
            </a:r>
            <a:r>
              <a:rPr lang="tr-TR" dirty="0" err="1"/>
              <a:t>yanit</a:t>
            </a:r>
            <a:r>
              <a:rPr lang="tr-TR" dirty="0"/>
              <a:t> veren </a:t>
            </a:r>
            <a:r>
              <a:rPr lang="tr-TR" dirty="0" err="1"/>
              <a:t>çogu</a:t>
            </a:r>
            <a:r>
              <a:rPr lang="tr-TR" dirty="0"/>
              <a:t> çocuk, ilaç </a:t>
            </a:r>
            <a:r>
              <a:rPr lang="tr-TR" dirty="0" err="1"/>
              <a:t>kesildiginde</a:t>
            </a:r>
            <a:r>
              <a:rPr lang="tr-TR" dirty="0"/>
              <a:t> tekrarlama </a:t>
            </a:r>
            <a:r>
              <a:rPr lang="tr-TR" dirty="0" err="1"/>
              <a:t>egilimindedir</a:t>
            </a:r>
            <a:r>
              <a:rPr lang="tr-TR" dirty="0"/>
              <a:t>. 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87FC8-E1EA-44BB-8190-E0DE13E9D8F1}" type="slidenum">
              <a:rPr lang="tr-TR" smtClean="0"/>
              <a:t>42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677924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dirty="0"/>
              <a:t>Enfeksiyon :birçok faktörün özellikle de idrarla </a:t>
            </a:r>
            <a:r>
              <a:rPr lang="tr-TR" sz="1200" dirty="0" err="1"/>
              <a:t>immünglobülin</a:t>
            </a:r>
            <a:r>
              <a:rPr lang="tr-TR" sz="1200" dirty="0"/>
              <a:t> g </a:t>
            </a:r>
            <a:r>
              <a:rPr lang="tr-TR" sz="1200" dirty="0" err="1"/>
              <a:t>nin</a:t>
            </a:r>
            <a:r>
              <a:rPr lang="tr-TR" sz="1200" dirty="0"/>
              <a:t> kaybı sonucunda ortaya çıkar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dirty="0"/>
              <a:t>Diğerleri: E. </a:t>
            </a:r>
            <a:r>
              <a:rPr lang="tr-TR" sz="1200" dirty="0" err="1"/>
              <a:t>coli</a:t>
            </a:r>
            <a:r>
              <a:rPr lang="tr-TR" sz="1200" dirty="0"/>
              <a:t> ve diğer Gram-negatif bakterilerdir.,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dirty="0"/>
              <a:t>Karın ağrısı olan bir nefrotik hastada aksi kanıtlanana kadar peritonit ekarte edilmelidir.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200" dirty="0"/>
          </a:p>
          <a:p>
            <a:r>
              <a:rPr lang="tr-TR" sz="1200" dirty="0"/>
              <a:t>En önemli endojen antikoagülan olan </a:t>
            </a:r>
            <a:r>
              <a:rPr lang="tr-TR" sz="1200" dirty="0" err="1"/>
              <a:t>Antitrombin</a:t>
            </a:r>
            <a:r>
              <a:rPr lang="tr-TR" sz="1200" dirty="0"/>
              <a:t> III  idrarla kaybedilir </a:t>
            </a:r>
            <a:r>
              <a:rPr lang="tr-TR" sz="1200" dirty="0" err="1"/>
              <a:t>hiperkoagülasyon</a:t>
            </a:r>
            <a:r>
              <a:rPr lang="tr-TR" sz="1200" dirty="0"/>
              <a:t> oluşur</a:t>
            </a:r>
          </a:p>
          <a:p>
            <a:r>
              <a:rPr lang="tr-TR" sz="1200" dirty="0"/>
              <a:t>Hipovolemi: </a:t>
            </a:r>
            <a:r>
              <a:rPr lang="tr-TR" sz="1200" dirty="0" err="1"/>
              <a:t>Hemokonsantrasyon</a:t>
            </a:r>
            <a:r>
              <a:rPr lang="tr-TR" sz="1200" dirty="0"/>
              <a:t> ve </a:t>
            </a:r>
            <a:r>
              <a:rPr lang="tr-TR" sz="1200" dirty="0" err="1"/>
              <a:t>staz</a:t>
            </a:r>
            <a:r>
              <a:rPr lang="tr-TR" sz="1200" dirty="0"/>
              <a:t> riski yaratır tromboz ve emboli  riski artar </a:t>
            </a:r>
          </a:p>
          <a:p>
            <a:r>
              <a:rPr lang="tr-TR" sz="1200" dirty="0"/>
              <a:t>Derin ven trombozu (DVT), Renal Ven Trombozu (RVT) ve </a:t>
            </a:r>
            <a:r>
              <a:rPr lang="tr-TR" sz="1200" dirty="0" err="1"/>
              <a:t>Pulmoner</a:t>
            </a:r>
            <a:r>
              <a:rPr lang="tr-TR" sz="1200" dirty="0"/>
              <a:t> Emboli (PE) görülebilir.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87FC8-E1EA-44BB-8190-E0DE13E9D8F1}" type="slidenum">
              <a:rPr lang="tr-TR" smtClean="0"/>
              <a:t>43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03382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87FC8-E1EA-44BB-8190-E0DE13E9D8F1}" type="slidenum">
              <a:rPr lang="tr-TR" smtClean="0"/>
              <a:t>45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12863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err="1"/>
              <a:t>açt</a:t>
            </a:r>
            <a:r>
              <a:rPr lang="tr-TR" dirty="0"/>
              <a:t> de azlık </a:t>
            </a:r>
            <a:r>
              <a:rPr lang="tr-TR" dirty="0" err="1"/>
              <a:t>sebebiye</a:t>
            </a:r>
            <a:r>
              <a:rPr lang="tr-TR" dirty="0"/>
              <a:t> 24 saat idrar da protein/kreatin oranına bakılamadı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87FC8-E1EA-44BB-8190-E0DE13E9D8F1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0128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87FC8-E1EA-44BB-8190-E0DE13E9D8F1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7231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87FC8-E1EA-44BB-8190-E0DE13E9D8F1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077190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87FC8-E1EA-44BB-8190-E0DE13E9D8F1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74463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2 hafta steroid almış.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87FC8-E1EA-44BB-8190-E0DE13E9D8F1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70767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87FC8-E1EA-44BB-8190-E0DE13E9D8F1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869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/>
              <a:t>sol tarafta CRRT (</a:t>
            </a:r>
            <a:r>
              <a:rPr lang="tr-TR" dirty="0" err="1"/>
              <a:t>Continuous</a:t>
            </a:r>
            <a:r>
              <a:rPr lang="tr-TR" dirty="0"/>
              <a:t> Renal </a:t>
            </a:r>
            <a:r>
              <a:rPr lang="tr-TR" dirty="0" err="1"/>
              <a:t>Replacement</a:t>
            </a:r>
            <a:r>
              <a:rPr lang="tr-TR" dirty="0"/>
              <a:t> </a:t>
            </a:r>
            <a:r>
              <a:rPr lang="tr-TR" dirty="0" err="1"/>
              <a:t>Therapy</a:t>
            </a:r>
            <a:r>
              <a:rPr lang="tr-TR" dirty="0"/>
              <a:t>) cihazını görmektesiniz. Sürekli Renal Replasman Tedavisi, böbrek fonksiyonlarının yavaş, kontrollü ve kesintisiz bir şekilde (genellikle 24 saat boyunca) yerine konulması işlemidir.</a:t>
            </a:r>
          </a:p>
          <a:p>
            <a:endParaRPr lang="tr-TR" dirty="0"/>
          </a:p>
          <a:p>
            <a:r>
              <a:rPr lang="tr-TR" dirty="0"/>
              <a:t>Endikasyonlarında :aşırı </a:t>
            </a:r>
            <a:r>
              <a:rPr lang="tr-TR" dirty="0" err="1"/>
              <a:t>svı</a:t>
            </a:r>
            <a:r>
              <a:rPr lang="tr-TR" dirty="0"/>
              <a:t> yükü (diüretiğe </a:t>
            </a:r>
            <a:r>
              <a:rPr lang="tr-TR" dirty="0" err="1"/>
              <a:t>yanıtsızlık,pulmoner</a:t>
            </a:r>
            <a:r>
              <a:rPr lang="tr-TR" dirty="0"/>
              <a:t> ödem vb..) ve böbrek </a:t>
            </a:r>
            <a:r>
              <a:rPr lang="tr-TR" dirty="0" err="1"/>
              <a:t>yetmezliği,yaşamı</a:t>
            </a:r>
            <a:r>
              <a:rPr lang="tr-TR" dirty="0"/>
              <a:t> </a:t>
            </a:r>
            <a:r>
              <a:rPr lang="tr-TR" dirty="0" err="1"/>
              <a:t>tehtit</a:t>
            </a:r>
            <a:r>
              <a:rPr lang="tr-TR" dirty="0"/>
              <a:t> eden elektrolit </a:t>
            </a:r>
            <a:r>
              <a:rPr lang="tr-TR" dirty="0" err="1"/>
              <a:t>bozuklukuları</a:t>
            </a:r>
            <a:r>
              <a:rPr lang="tr-TR" dirty="0"/>
              <a:t> ,</a:t>
            </a:r>
            <a:r>
              <a:rPr lang="tr-TR" dirty="0" err="1"/>
              <a:t>üremi,metabolik</a:t>
            </a:r>
            <a:r>
              <a:rPr lang="tr-TR" dirty="0"/>
              <a:t> asidoz </a:t>
            </a:r>
            <a:r>
              <a:rPr lang="tr-TR" dirty="0" err="1"/>
              <a:t>koagülopati,metabolik</a:t>
            </a:r>
            <a:r>
              <a:rPr lang="tr-TR" dirty="0"/>
              <a:t> hastalıkların akut atak </a:t>
            </a:r>
            <a:r>
              <a:rPr lang="tr-TR" dirty="0" err="1"/>
              <a:t>tedavisi,sepsis</a:t>
            </a:r>
            <a:endParaRPr lang="tr-TR" dirty="0"/>
          </a:p>
          <a:p>
            <a:endParaRPr lang="tr-T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/>
              <a:t>Standart hemodiyalizden (IHD) en temel farkı; işlemin saatler değil günler sürmesi ve sıvı/atık uzaklaştırma işleminin çok daha yavaş yapılarak vücut dengesinin korunması amaçlanır 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87FC8-E1EA-44BB-8190-E0DE13E9D8F1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03175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2F54AC-D01A-4EFF-AB3E-57A5B8BD15E6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26.02.2026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F5A635-4998-416B-B296-5C85E3B50DBC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9053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2F54AC-D01A-4EFF-AB3E-57A5B8BD15E6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26.02.2026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F5A635-4998-416B-B296-5C85E3B50DBC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2785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2F54AC-D01A-4EFF-AB3E-57A5B8BD15E6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26.02.2026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F5A635-4998-416B-B296-5C85E3B50DBC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2156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2F54AC-D01A-4EFF-AB3E-57A5B8BD15E6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26.02.2026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F5A635-4998-416B-B296-5C85E3B50DBC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3994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2F54AC-D01A-4EFF-AB3E-57A5B8BD15E6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26.02.2026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F5A635-4998-416B-B296-5C85E3B50DBC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7809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2F54AC-D01A-4EFF-AB3E-57A5B8BD15E6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26.02.2026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F5A635-4998-416B-B296-5C85E3B50DBC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6968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2F54AC-D01A-4EFF-AB3E-57A5B8BD15E6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26.02.2026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F5A635-4998-416B-B296-5C85E3B50DBC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888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2F54AC-D01A-4EFF-AB3E-57A5B8BD15E6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26.02.2026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F5A635-4998-416B-B296-5C85E3B50DBC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0722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2F54AC-D01A-4EFF-AB3E-57A5B8BD15E6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26.02.2026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F5A635-4998-416B-B296-5C85E3B50DBC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643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2F54AC-D01A-4EFF-AB3E-57A5B8BD15E6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26.02.2026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F5A635-4998-416B-B296-5C85E3B50DBC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4015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2F54AC-D01A-4EFF-AB3E-57A5B8BD15E6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26.02.2026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F5A635-4998-416B-B296-5C85E3B50DBC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6545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2F54AC-D01A-4EFF-AB3E-57A5B8BD15E6}" type="datetimeFigureOut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26.02.2026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F5A635-4998-416B-B296-5C85E3B50DBC}" type="slidenum">
              <a:rPr kumimoji="0" lang="tr-T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tr-T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2930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7" r:id="rId1"/>
    <p:sldLayoutId id="2147484258" r:id="rId2"/>
    <p:sldLayoutId id="2147484259" r:id="rId3"/>
    <p:sldLayoutId id="2147484260" r:id="rId4"/>
    <p:sldLayoutId id="2147484261" r:id="rId5"/>
    <p:sldLayoutId id="2147484262" r:id="rId6"/>
    <p:sldLayoutId id="2147484263" r:id="rId7"/>
    <p:sldLayoutId id="2147484264" r:id="rId8"/>
    <p:sldLayoutId id="2147484265" r:id="rId9"/>
    <p:sldLayoutId id="2147484266" r:id="rId10"/>
    <p:sldLayoutId id="21474842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g"/><Relationship Id="rId4" Type="http://schemas.openxmlformats.org/officeDocument/2006/relationships/image" Target="../media/image33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sv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5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0" name="Rectangle 1030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13F20348-C786-CE7A-53A4-081157A8E7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4716" y="739978"/>
            <a:ext cx="5334930" cy="3004145"/>
          </a:xfrm>
        </p:spPr>
        <p:txBody>
          <a:bodyPr>
            <a:normAutofit/>
          </a:bodyPr>
          <a:lstStyle/>
          <a:p>
            <a:r>
              <a:rPr lang="tr-TR" sz="5100" dirty="0"/>
              <a:t>ÇOCUK NEFROLOJİ SERVİS OLGU SUNUMU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15C477C6-E8A5-79D5-7B9F-166F94FE2D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4715" y="3836197"/>
            <a:ext cx="5334931" cy="2189214"/>
          </a:xfrm>
        </p:spPr>
        <p:txBody>
          <a:bodyPr>
            <a:normAutofit/>
          </a:bodyPr>
          <a:lstStyle/>
          <a:p>
            <a:r>
              <a:rPr lang="tr-TR" dirty="0"/>
              <a:t>ARŞ.GÖR. DR.SENANUR KULAKOĞLU</a:t>
            </a:r>
          </a:p>
          <a:p>
            <a:r>
              <a:rPr lang="tr-TR" dirty="0"/>
              <a:t>PROF.DR.SEVCAN AZİME BAKKALOĞLU EZGÜ</a:t>
            </a:r>
            <a:br>
              <a:rPr lang="tr-TR" dirty="0"/>
            </a:br>
            <a:endParaRPr lang="tr-TR" dirty="0"/>
          </a:p>
        </p:txBody>
      </p:sp>
      <p:sp>
        <p:nvSpPr>
          <p:cNvPr id="1042" name="Freeform: Shape 1032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44" name="Freeform: Shape 1034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45" name="Freeform: Shape 1036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39" name="Freeform: Shape 1038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41" name="Freeform: Shape 1040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026" name="Picture 2" descr="yazı tipi, logo, simge, sembol, daire içeren bir resim&#10;&#10;Açıklama otomatik olarak oluşturuldu">
            <a:extLst>
              <a:ext uri="{FF2B5EF4-FFF2-40B4-BE49-F238E27FC236}">
                <a16:creationId xmlns:a16="http://schemas.microsoft.com/office/drawing/2014/main" id="{529A1A40-9433-0295-27AD-A76BF7383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"/>
          <a:stretch>
            <a:fillRect/>
          </a:stretch>
        </p:blipFill>
        <p:spPr bwMode="auto"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3" name="Freeform: Shape 1042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993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tr-TR" sz="5200"/>
              <a:t>  </a:t>
            </a:r>
          </a:p>
        </p:txBody>
      </p:sp>
      <p:graphicFrame>
        <p:nvGraphicFramePr>
          <p:cNvPr id="7" name="İçerik Yer Tutucusu 4">
            <a:extLst>
              <a:ext uri="{FF2B5EF4-FFF2-40B4-BE49-F238E27FC236}">
                <a16:creationId xmlns:a16="http://schemas.microsoft.com/office/drawing/2014/main" id="{7CF97140-5727-A1FF-8214-E0BB00529E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5101121"/>
              </p:ext>
            </p:extLst>
          </p:nvPr>
        </p:nvGraphicFramePr>
        <p:xfrm>
          <a:off x="838200" y="125333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55899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şlık 7"/>
          <p:cNvSpPr>
            <a:spLocks noGrp="1"/>
          </p:cNvSpPr>
          <p:nvPr>
            <p:ph type="title"/>
          </p:nvPr>
        </p:nvSpPr>
        <p:spPr>
          <a:xfrm>
            <a:off x="482023" y="283028"/>
            <a:ext cx="10515600" cy="1105416"/>
          </a:xfrm>
        </p:spPr>
        <p:txBody>
          <a:bodyPr/>
          <a:lstStyle/>
          <a:p>
            <a:r>
              <a:rPr lang="tr-TR" b="1" dirty="0"/>
              <a:t>PATOLOJİK BULGULAR</a:t>
            </a:r>
            <a:endParaRPr lang="tr-TR" dirty="0"/>
          </a:p>
        </p:txBody>
      </p:sp>
      <p:sp>
        <p:nvSpPr>
          <p:cNvPr id="9" name="İçerik Yer Tutucusu 8"/>
          <p:cNvSpPr>
            <a:spLocks noGrp="1"/>
          </p:cNvSpPr>
          <p:nvPr>
            <p:ph sz="half" idx="1"/>
          </p:nvPr>
        </p:nvSpPr>
        <p:spPr>
          <a:xfrm>
            <a:off x="482023" y="1682295"/>
            <a:ext cx="2086716" cy="330336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tr-TR" sz="2900" b="1" dirty="0"/>
              <a:t>ÖYKÜ</a:t>
            </a:r>
          </a:p>
          <a:p>
            <a:pPr>
              <a:lnSpc>
                <a:spcPct val="150000"/>
              </a:lnSpc>
            </a:pPr>
            <a:r>
              <a:rPr lang="tr-TR" sz="2600" dirty="0"/>
              <a:t>Yüzünde ve gözünün etrafında başlayan vücuduna yayılan şişlik,</a:t>
            </a:r>
          </a:p>
          <a:p>
            <a:pPr>
              <a:lnSpc>
                <a:spcPct val="150000"/>
              </a:lnSpc>
            </a:pPr>
            <a:r>
              <a:rPr lang="tr-TR" sz="2600" dirty="0"/>
              <a:t>İdrar çıkışında azalma </a:t>
            </a:r>
          </a:p>
          <a:p>
            <a:endParaRPr lang="tr-TR" sz="3200" dirty="0"/>
          </a:p>
          <a:p>
            <a:pPr marL="0" indent="0">
              <a:buNone/>
            </a:pPr>
            <a:endParaRPr lang="tr-TR" b="1" dirty="0"/>
          </a:p>
        </p:txBody>
      </p:sp>
      <p:sp>
        <p:nvSpPr>
          <p:cNvPr id="10" name="İçerik Yer Tutucusu 9"/>
          <p:cNvSpPr>
            <a:spLocks noGrp="1"/>
          </p:cNvSpPr>
          <p:nvPr>
            <p:ph sz="half" idx="2"/>
          </p:nvPr>
        </p:nvSpPr>
        <p:spPr>
          <a:xfrm>
            <a:off x="2913650" y="1682296"/>
            <a:ext cx="2433575" cy="489267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tr-TR" sz="2900" b="1" dirty="0"/>
              <a:t>FİZİK MUAYENE</a:t>
            </a:r>
          </a:p>
          <a:p>
            <a:pPr>
              <a:lnSpc>
                <a:spcPct val="150000"/>
              </a:lnSpc>
            </a:pPr>
            <a:r>
              <a:rPr lang="tr-TR" sz="2600" dirty="0"/>
              <a:t>Yüzünde ve periorbital bölgede ödem,</a:t>
            </a:r>
          </a:p>
          <a:p>
            <a:pPr>
              <a:lnSpc>
                <a:spcPct val="150000"/>
              </a:lnSpc>
            </a:pPr>
            <a:r>
              <a:rPr lang="tr-TR" sz="2600" dirty="0" err="1"/>
              <a:t>orofarenksde</a:t>
            </a:r>
            <a:r>
              <a:rPr lang="tr-TR" sz="2600" dirty="0"/>
              <a:t> hiperemi hipertrofik,</a:t>
            </a:r>
          </a:p>
          <a:p>
            <a:pPr>
              <a:lnSpc>
                <a:spcPct val="150000"/>
              </a:lnSpc>
            </a:pPr>
            <a:r>
              <a:rPr lang="tr-TR" sz="2600" dirty="0"/>
              <a:t>Batın </a:t>
            </a:r>
            <a:r>
              <a:rPr lang="tr-TR" sz="2600" dirty="0" err="1"/>
              <a:t>distandü</a:t>
            </a:r>
            <a:r>
              <a:rPr lang="tr-TR" sz="2600" dirty="0"/>
              <a:t> ve bombe,</a:t>
            </a:r>
          </a:p>
          <a:p>
            <a:pPr>
              <a:lnSpc>
                <a:spcPct val="150000"/>
              </a:lnSpc>
            </a:pPr>
            <a:r>
              <a:rPr lang="tr-TR" sz="2600" dirty="0"/>
              <a:t>Skrotumda ödem,</a:t>
            </a:r>
          </a:p>
          <a:p>
            <a:pPr>
              <a:lnSpc>
                <a:spcPct val="150000"/>
              </a:lnSpc>
            </a:pPr>
            <a:r>
              <a:rPr lang="tr-TR" sz="2600" dirty="0"/>
              <a:t>Bilateral el, kollarda ödem,</a:t>
            </a:r>
          </a:p>
          <a:p>
            <a:pPr>
              <a:lnSpc>
                <a:spcPct val="150000"/>
              </a:lnSpc>
            </a:pPr>
            <a:r>
              <a:rPr lang="tr-TR" sz="2600" dirty="0" err="1"/>
              <a:t>Pretibial,ayak</a:t>
            </a:r>
            <a:r>
              <a:rPr lang="tr-TR" sz="2600" dirty="0"/>
              <a:t> ön yüzünde +3 </a:t>
            </a:r>
            <a:r>
              <a:rPr lang="tr-TR" sz="2600" dirty="0" err="1"/>
              <a:t>gode</a:t>
            </a:r>
            <a:r>
              <a:rPr lang="tr-TR" sz="2600" dirty="0"/>
              <a:t> bırakan ödem</a:t>
            </a:r>
          </a:p>
          <a:p>
            <a:pPr marL="0" indent="0">
              <a:buNone/>
            </a:pPr>
            <a:endParaRPr lang="tr-TR" sz="2000" b="1" dirty="0"/>
          </a:p>
        </p:txBody>
      </p:sp>
      <p:sp>
        <p:nvSpPr>
          <p:cNvPr id="11" name="İçerik Yer Tutucusu 2"/>
          <p:cNvSpPr txBox="1">
            <a:spLocks/>
          </p:cNvSpPr>
          <p:nvPr/>
        </p:nvSpPr>
        <p:spPr>
          <a:xfrm>
            <a:off x="5619673" y="1546401"/>
            <a:ext cx="2869700" cy="51156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tr-TR" sz="2000" b="1" dirty="0"/>
              <a:t>LABORATUVAR</a:t>
            </a:r>
          </a:p>
          <a:p>
            <a:pPr>
              <a:lnSpc>
                <a:spcPct val="150000"/>
              </a:lnSpc>
            </a:pPr>
            <a:r>
              <a:rPr lang="tr-TR" sz="1600" dirty="0"/>
              <a:t>Bun, kreatin yüksekliği,</a:t>
            </a:r>
          </a:p>
          <a:p>
            <a:pPr>
              <a:lnSpc>
                <a:spcPct val="150000"/>
              </a:lnSpc>
            </a:pPr>
            <a:r>
              <a:rPr lang="tr-TR" sz="1600" dirty="0" err="1"/>
              <a:t>Hipoalbuminemi</a:t>
            </a:r>
            <a:r>
              <a:rPr lang="tr-TR" sz="1600" dirty="0"/>
              <a:t>,</a:t>
            </a:r>
          </a:p>
          <a:p>
            <a:pPr>
              <a:lnSpc>
                <a:spcPct val="150000"/>
              </a:lnSpc>
            </a:pPr>
            <a:r>
              <a:rPr lang="tr-TR" sz="1600" dirty="0" err="1"/>
              <a:t>Hiperürisemi</a:t>
            </a:r>
            <a:r>
              <a:rPr lang="tr-TR" sz="1600" dirty="0"/>
              <a:t>, </a:t>
            </a:r>
            <a:r>
              <a:rPr lang="tr-TR" sz="1600" dirty="0" err="1"/>
              <a:t>hiperfosfatemi,Hiponatremi</a:t>
            </a:r>
            <a:endParaRPr lang="tr-TR" sz="1600" dirty="0"/>
          </a:p>
          <a:p>
            <a:pPr>
              <a:lnSpc>
                <a:spcPct val="150000"/>
              </a:lnSpc>
            </a:pPr>
            <a:r>
              <a:rPr lang="tr-TR" sz="1600" dirty="0"/>
              <a:t>Hiperlipidemi,</a:t>
            </a:r>
          </a:p>
          <a:p>
            <a:pPr>
              <a:lnSpc>
                <a:spcPct val="150000"/>
              </a:lnSpc>
            </a:pPr>
            <a:r>
              <a:rPr lang="tr-TR" sz="1600" dirty="0"/>
              <a:t>Base açığı yüksek /Bikarbonat düşük </a:t>
            </a:r>
          </a:p>
          <a:p>
            <a:pPr>
              <a:lnSpc>
                <a:spcPct val="150000"/>
              </a:lnSpc>
            </a:pPr>
            <a:r>
              <a:rPr lang="tr-TR" sz="1600" dirty="0" err="1"/>
              <a:t>Tit</a:t>
            </a:r>
            <a:r>
              <a:rPr lang="tr-TR" sz="1600" dirty="0"/>
              <a:t> de protein +3</a:t>
            </a:r>
          </a:p>
          <a:p>
            <a:pPr>
              <a:lnSpc>
                <a:spcPct val="150000"/>
              </a:lnSpc>
            </a:pPr>
            <a:r>
              <a:rPr lang="tr-TR" sz="1600" dirty="0"/>
              <a:t>Spot idrarda protein/kreatin yüksekliği</a:t>
            </a:r>
          </a:p>
          <a:p>
            <a:pPr>
              <a:lnSpc>
                <a:spcPct val="150000"/>
              </a:lnSpc>
            </a:pPr>
            <a:endParaRPr lang="tr-TR" sz="2000" dirty="0"/>
          </a:p>
          <a:p>
            <a:pPr>
              <a:lnSpc>
                <a:spcPct val="150000"/>
              </a:lnSpc>
            </a:pPr>
            <a:endParaRPr lang="tr-TR" sz="2000" dirty="0"/>
          </a:p>
          <a:p>
            <a:pPr>
              <a:lnSpc>
                <a:spcPct val="150000"/>
              </a:lnSpc>
            </a:pPr>
            <a:endParaRPr lang="tr-TR" sz="2000" dirty="0"/>
          </a:p>
        </p:txBody>
      </p:sp>
      <p:sp>
        <p:nvSpPr>
          <p:cNvPr id="7" name="İçerik Yer Tutucusu 9"/>
          <p:cNvSpPr txBox="1">
            <a:spLocks/>
          </p:cNvSpPr>
          <p:nvPr/>
        </p:nvSpPr>
        <p:spPr>
          <a:xfrm>
            <a:off x="8396212" y="1682296"/>
            <a:ext cx="3460309" cy="194759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tr-TR" sz="1800" b="1" dirty="0"/>
              <a:t>GÖRÜNTÜLEME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600" dirty="0">
                <a:effectLst/>
                <a:latin typeface="Arial" panose="020B0604020202020204" pitchFamily="34" charset="0"/>
              </a:rPr>
              <a:t>Her iki böbrek </a:t>
            </a:r>
            <a:r>
              <a:rPr lang="tr-TR" sz="1600" dirty="0" err="1">
                <a:effectLst/>
                <a:latin typeface="Arial" panose="020B0604020202020204" pitchFamily="34" charset="0"/>
              </a:rPr>
              <a:t>ekojenitesi</a:t>
            </a:r>
            <a:r>
              <a:rPr lang="tr-TR" sz="1600" dirty="0">
                <a:effectLst/>
                <a:latin typeface="Arial" panose="020B0604020202020204" pitchFamily="34" charset="0"/>
              </a:rPr>
              <a:t> </a:t>
            </a:r>
            <a:r>
              <a:rPr lang="tr-TR" sz="1600" dirty="0" err="1">
                <a:effectLst/>
                <a:latin typeface="Arial" panose="020B0604020202020204" pitchFamily="34" charset="0"/>
              </a:rPr>
              <a:t>grade</a:t>
            </a:r>
            <a:r>
              <a:rPr lang="tr-TR" sz="1600" dirty="0">
                <a:effectLst/>
                <a:latin typeface="Arial" panose="020B0604020202020204" pitchFamily="34" charset="0"/>
              </a:rPr>
              <a:t> 2 artmıştır.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1600" dirty="0">
                <a:effectLst/>
                <a:latin typeface="Arial" panose="020B0604020202020204" pitchFamily="34" charset="0"/>
              </a:rPr>
              <a:t>Her iki perirenal alanda sıvar tarzda sıvı izlenmiştir</a:t>
            </a:r>
            <a:endParaRPr lang="tr-TR" sz="1600" b="1" dirty="0"/>
          </a:p>
        </p:txBody>
      </p:sp>
      <p:pic>
        <p:nvPicPr>
          <p:cNvPr id="9220" name="Picture 4" descr="Karikatür ünlem işareti png | PNGEgg">
            <a:extLst>
              <a:ext uri="{FF2B5EF4-FFF2-40B4-BE49-F238E27FC236}">
                <a16:creationId xmlns:a16="http://schemas.microsoft.com/office/drawing/2014/main" id="{BEB9B9AD-F65C-FF04-DB51-D8E06F003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4128634"/>
            <a:ext cx="3135086" cy="218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67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Resim 9" descr="Yeşil soru işareti">
            <a:extLst>
              <a:ext uri="{FF2B5EF4-FFF2-40B4-BE49-F238E27FC236}">
                <a16:creationId xmlns:a16="http://schemas.microsoft.com/office/drawing/2014/main" id="{CCE2C0E5-116C-D737-FACA-4F45900B17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7" r="8070" b="-1"/>
          <a:stretch>
            <a:fillRect/>
          </a:stretch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441C72B-77CA-19B4-74BE-C7C59BB22D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434201"/>
            <a:ext cx="6836764" cy="3742762"/>
          </a:xfrm>
        </p:spPr>
        <p:txBody>
          <a:bodyPr vert="horz" lIns="91440" tIns="45720" rIns="91440" bIns="45720" rtlCol="0">
            <a:normAutofit/>
          </a:bodyPr>
          <a:lstStyle/>
          <a:p>
            <a:pPr marL="0"/>
            <a:endParaRPr lang="en-US" sz="2000" dirty="0"/>
          </a:p>
          <a:p>
            <a:pPr marL="0"/>
            <a:r>
              <a:rPr lang="en-US" sz="6600" dirty="0"/>
              <a:t>NE DÜŞÜNELİM </a:t>
            </a:r>
          </a:p>
        </p:txBody>
      </p:sp>
    </p:spTree>
    <p:extLst>
      <p:ext uri="{BB962C8B-B14F-4D97-AF65-F5344CB8AC3E}">
        <p14:creationId xmlns:p14="http://schemas.microsoft.com/office/powerpoint/2010/main" val="15143994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61" name="Rectangle 10260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E56E6C12-D5BF-4461-9AF6-19305182C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tr-TR" sz="5400" b="1" dirty="0"/>
              <a:t>ÖN TANI</a:t>
            </a:r>
          </a:p>
        </p:txBody>
      </p:sp>
      <p:pic>
        <p:nvPicPr>
          <p:cNvPr id="10242" name="Picture 2" descr="Soru Işareti Simgesi Şaşkın Yüz Ifadesi Ile Çizgi Film Çöp ©karolina.madej  189277636'e ait Stok Vektör">
            <a:extLst>
              <a:ext uri="{FF2B5EF4-FFF2-40B4-BE49-F238E27FC236}">
                <a16:creationId xmlns:a16="http://schemas.microsoft.com/office/drawing/2014/main" id="{654D2E64-5BC3-9258-37D5-2A74A0A41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7288"/>
          <a:stretch>
            <a:fillRect/>
          </a:stretch>
        </p:blipFill>
        <p:spPr bwMode="auto">
          <a:xfrm>
            <a:off x="20" y="1"/>
            <a:ext cx="4052522" cy="6858000"/>
          </a:xfrm>
          <a:custGeom>
            <a:avLst/>
            <a:gdLst/>
            <a:ahLst/>
            <a:cxnLst/>
            <a:rect l="l" t="t" r="r" b="b"/>
            <a:pathLst>
              <a:path w="4052542" h="6858000">
                <a:moveTo>
                  <a:pt x="0" y="0"/>
                </a:moveTo>
                <a:lnTo>
                  <a:pt x="4020923" y="0"/>
                </a:lnTo>
                <a:lnTo>
                  <a:pt x="4022656" y="14697"/>
                </a:lnTo>
                <a:cubicBezTo>
                  <a:pt x="4037606" y="98462"/>
                  <a:pt x="4035072" y="183369"/>
                  <a:pt x="4039126" y="267642"/>
                </a:cubicBezTo>
                <a:cubicBezTo>
                  <a:pt x="4043941" y="370699"/>
                  <a:pt x="4037860" y="474136"/>
                  <a:pt x="4035579" y="577446"/>
                </a:cubicBezTo>
                <a:cubicBezTo>
                  <a:pt x="4033805" y="665399"/>
                  <a:pt x="4025063" y="753226"/>
                  <a:pt x="4027724" y="841306"/>
                </a:cubicBezTo>
                <a:cubicBezTo>
                  <a:pt x="4027914" y="844352"/>
                  <a:pt x="4027914" y="847398"/>
                  <a:pt x="4027724" y="850444"/>
                </a:cubicBezTo>
                <a:cubicBezTo>
                  <a:pt x="4019615" y="947281"/>
                  <a:pt x="4019615" y="1044626"/>
                  <a:pt x="4027724" y="1141464"/>
                </a:cubicBezTo>
                <a:cubicBezTo>
                  <a:pt x="4030296" y="1181772"/>
                  <a:pt x="4029574" y="1222221"/>
                  <a:pt x="4025570" y="1262415"/>
                </a:cubicBezTo>
                <a:cubicBezTo>
                  <a:pt x="4021769" y="1313563"/>
                  <a:pt x="4009606" y="1365472"/>
                  <a:pt x="4018348" y="1416238"/>
                </a:cubicBezTo>
                <a:cubicBezTo>
                  <a:pt x="4024037" y="1458058"/>
                  <a:pt x="4027166" y="1500194"/>
                  <a:pt x="4027724" y="1542394"/>
                </a:cubicBezTo>
                <a:cubicBezTo>
                  <a:pt x="4032158" y="1636820"/>
                  <a:pt x="4027977" y="1731753"/>
                  <a:pt x="4026330" y="1826433"/>
                </a:cubicBezTo>
                <a:cubicBezTo>
                  <a:pt x="4024556" y="1936724"/>
                  <a:pt x="4027344" y="2047015"/>
                  <a:pt x="4018475" y="2157432"/>
                </a:cubicBezTo>
                <a:cubicBezTo>
                  <a:pt x="4013597" y="2246629"/>
                  <a:pt x="4013597" y="2336029"/>
                  <a:pt x="4018475" y="2425226"/>
                </a:cubicBezTo>
                <a:cubicBezTo>
                  <a:pt x="4020882" y="2506961"/>
                  <a:pt x="4033172" y="2587934"/>
                  <a:pt x="4031145" y="2670557"/>
                </a:cubicBezTo>
                <a:cubicBezTo>
                  <a:pt x="4028737" y="2766886"/>
                  <a:pt x="4017335" y="2862962"/>
                  <a:pt x="4020882" y="2959546"/>
                </a:cubicBezTo>
                <a:cubicBezTo>
                  <a:pt x="4022529" y="3005617"/>
                  <a:pt x="4022656" y="3051688"/>
                  <a:pt x="4023543" y="3097758"/>
                </a:cubicBezTo>
                <a:cubicBezTo>
                  <a:pt x="4024683" y="3153221"/>
                  <a:pt x="4034692" y="3208556"/>
                  <a:pt x="4029117" y="3263892"/>
                </a:cubicBezTo>
                <a:cubicBezTo>
                  <a:pt x="4019869" y="3356161"/>
                  <a:pt x="3995923" y="3446906"/>
                  <a:pt x="4010873" y="3541459"/>
                </a:cubicBezTo>
                <a:cubicBezTo>
                  <a:pt x="4019108" y="3593495"/>
                  <a:pt x="4028357" y="3645658"/>
                  <a:pt x="4033172" y="3698201"/>
                </a:cubicBezTo>
                <a:cubicBezTo>
                  <a:pt x="4037353" y="3745160"/>
                  <a:pt x="4047868" y="3792881"/>
                  <a:pt x="4039886" y="3839586"/>
                </a:cubicBezTo>
                <a:cubicBezTo>
                  <a:pt x="4033045" y="3879565"/>
                  <a:pt x="4036592" y="3919544"/>
                  <a:pt x="4031271" y="3959523"/>
                </a:cubicBezTo>
                <a:cubicBezTo>
                  <a:pt x="4024303" y="4011939"/>
                  <a:pt x="4020629" y="4065244"/>
                  <a:pt x="4015308" y="4118042"/>
                </a:cubicBezTo>
                <a:cubicBezTo>
                  <a:pt x="4010620" y="4165889"/>
                  <a:pt x="4006946" y="4213610"/>
                  <a:pt x="4019615" y="4258539"/>
                </a:cubicBezTo>
                <a:cubicBezTo>
                  <a:pt x="4050656" y="4371622"/>
                  <a:pt x="4033679" y="4484070"/>
                  <a:pt x="4022023" y="4596391"/>
                </a:cubicBezTo>
                <a:cubicBezTo>
                  <a:pt x="4016321" y="4650965"/>
                  <a:pt x="4007959" y="4708712"/>
                  <a:pt x="4020629" y="4758718"/>
                </a:cubicBezTo>
                <a:cubicBezTo>
                  <a:pt x="4043941" y="4847432"/>
                  <a:pt x="4025697" y="4931705"/>
                  <a:pt x="4015561" y="5016866"/>
                </a:cubicBezTo>
                <a:cubicBezTo>
                  <a:pt x="4003335" y="5100174"/>
                  <a:pt x="4005096" y="5184929"/>
                  <a:pt x="4020756" y="5267654"/>
                </a:cubicBezTo>
                <a:cubicBezTo>
                  <a:pt x="4033172" y="5326035"/>
                  <a:pt x="4033172" y="5385432"/>
                  <a:pt x="4034692" y="5444194"/>
                </a:cubicBezTo>
                <a:cubicBezTo>
                  <a:pt x="4035579" y="5481001"/>
                  <a:pt x="4022023" y="5518441"/>
                  <a:pt x="4013027" y="5555120"/>
                </a:cubicBezTo>
                <a:cubicBezTo>
                  <a:pt x="3996937" y="5621371"/>
                  <a:pt x="3991109" y="5688636"/>
                  <a:pt x="4013027" y="5753237"/>
                </a:cubicBezTo>
                <a:cubicBezTo>
                  <a:pt x="4043561" y="5842713"/>
                  <a:pt x="4061045" y="5932189"/>
                  <a:pt x="4048375" y="6026870"/>
                </a:cubicBezTo>
                <a:cubicBezTo>
                  <a:pt x="4041027" y="6085251"/>
                  <a:pt x="4039380" y="6144902"/>
                  <a:pt x="4028357" y="6202522"/>
                </a:cubicBezTo>
                <a:cubicBezTo>
                  <a:pt x="4010240" y="6298091"/>
                  <a:pt x="4016701" y="6393024"/>
                  <a:pt x="4031145" y="6487196"/>
                </a:cubicBezTo>
                <a:cubicBezTo>
                  <a:pt x="4041293" y="6565885"/>
                  <a:pt x="4042395" y="6645474"/>
                  <a:pt x="4034439" y="6724403"/>
                </a:cubicBezTo>
                <a:lnTo>
                  <a:pt x="4025206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3" name="sketchy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060ECC4-20C2-4A65-9EDC-2D8D233F17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6" y="2706624"/>
            <a:ext cx="6894576" cy="3483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200" dirty="0"/>
              <a:t>Nefrotik Sendrom ??</a:t>
            </a:r>
          </a:p>
          <a:p>
            <a:r>
              <a:rPr lang="tr-TR" sz="2200" dirty="0"/>
              <a:t>MDH,FSGS </a:t>
            </a:r>
          </a:p>
          <a:p>
            <a:pPr marL="0" indent="0">
              <a:buNone/>
            </a:pPr>
            <a:r>
              <a:rPr lang="tr-TR" sz="2200" dirty="0" err="1"/>
              <a:t>Nefritik</a:t>
            </a:r>
            <a:r>
              <a:rPr lang="tr-TR" sz="2200" dirty="0"/>
              <a:t> Sendrom??  </a:t>
            </a:r>
          </a:p>
          <a:p>
            <a:r>
              <a:rPr lang="tr-TR" sz="2200" dirty="0"/>
              <a:t>APSGN</a:t>
            </a:r>
          </a:p>
          <a:p>
            <a:pPr marL="0" indent="0">
              <a:buNone/>
            </a:pPr>
            <a:r>
              <a:rPr lang="tr-TR" sz="2200" dirty="0"/>
              <a:t>Akut tübüler nekroz ??</a:t>
            </a:r>
          </a:p>
          <a:p>
            <a:pPr marL="0" indent="0">
              <a:buNone/>
            </a:pPr>
            <a:r>
              <a:rPr lang="tr-TR" sz="2200" dirty="0"/>
              <a:t>Akut  Böbrek Yetmezliği ??</a:t>
            </a:r>
          </a:p>
          <a:p>
            <a:endParaRPr lang="tr-TR" sz="2200" dirty="0"/>
          </a:p>
        </p:txBody>
      </p:sp>
      <p:cxnSp>
        <p:nvCxnSpPr>
          <p:cNvPr id="19" name="Düz Ok Bağlayıcısı 18">
            <a:extLst>
              <a:ext uri="{FF2B5EF4-FFF2-40B4-BE49-F238E27FC236}">
                <a16:creationId xmlns:a16="http://schemas.microsoft.com/office/drawing/2014/main" id="{3B557705-D9CB-9858-B0B8-1998DA7C082A}"/>
              </a:ext>
            </a:extLst>
          </p:cNvPr>
          <p:cNvCxnSpPr>
            <a:cxnSpLocks/>
          </p:cNvCxnSpPr>
          <p:nvPr/>
        </p:nvCxnSpPr>
        <p:spPr>
          <a:xfrm>
            <a:off x="7030387" y="3732551"/>
            <a:ext cx="1867498" cy="944380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Düz Ok Bağlayıcısı 20">
            <a:extLst>
              <a:ext uri="{FF2B5EF4-FFF2-40B4-BE49-F238E27FC236}">
                <a16:creationId xmlns:a16="http://schemas.microsoft.com/office/drawing/2014/main" id="{1796735E-09DD-293B-61F3-815F9D27F555}"/>
              </a:ext>
            </a:extLst>
          </p:cNvPr>
          <p:cNvCxnSpPr>
            <a:cxnSpLocks/>
          </p:cNvCxnSpPr>
          <p:nvPr/>
        </p:nvCxnSpPr>
        <p:spPr>
          <a:xfrm flipV="1">
            <a:off x="7030387" y="2533338"/>
            <a:ext cx="2383436" cy="344773"/>
          </a:xfrm>
          <a:prstGeom prst="straightConnector1">
            <a:avLst/>
          </a:prstGeom>
          <a:ln w="762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Metin kutusu 24">
            <a:extLst>
              <a:ext uri="{FF2B5EF4-FFF2-40B4-BE49-F238E27FC236}">
                <a16:creationId xmlns:a16="http://schemas.microsoft.com/office/drawing/2014/main" id="{AAAD0CD5-6570-3F33-6FF5-BD8C4C62B130}"/>
              </a:ext>
            </a:extLst>
          </p:cNvPr>
          <p:cNvSpPr txBox="1"/>
          <p:nvPr/>
        </p:nvSpPr>
        <p:spPr>
          <a:xfrm>
            <a:off x="9457396" y="1633465"/>
            <a:ext cx="2693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tr-TR" sz="2400" dirty="0" err="1"/>
              <a:t>Proteinüri</a:t>
            </a:r>
            <a:endParaRPr lang="tr-TR" sz="2400" dirty="0"/>
          </a:p>
          <a:p>
            <a:pPr marL="285750" indent="-285750">
              <a:buFont typeface="Wingdings" pitchFamily="2" charset="2"/>
              <a:buChar char="ü"/>
            </a:pPr>
            <a:r>
              <a:rPr lang="tr-TR" sz="2400" dirty="0"/>
              <a:t>Ödem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tr-TR" sz="2400" dirty="0" err="1"/>
              <a:t>Hipoalbünemi</a:t>
            </a:r>
            <a:endParaRPr lang="tr-TR" sz="2400" dirty="0"/>
          </a:p>
          <a:p>
            <a:pPr marL="285750" indent="-285750">
              <a:buFont typeface="Wingdings" pitchFamily="2" charset="2"/>
              <a:buChar char="ü"/>
            </a:pPr>
            <a:r>
              <a:rPr lang="tr-TR" sz="2400" dirty="0"/>
              <a:t>Hiperlipidemi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tr-TR" sz="2400" dirty="0" err="1"/>
              <a:t>Lipidüri</a:t>
            </a:r>
            <a:endParaRPr lang="tr-TR" sz="2400" dirty="0"/>
          </a:p>
          <a:p>
            <a:pPr marL="285750" indent="-285750">
              <a:buFont typeface="Wingdings" pitchFamily="2" charset="2"/>
              <a:buChar char="ü"/>
            </a:pPr>
            <a:r>
              <a:rPr lang="tr-TR" sz="2400" dirty="0" err="1"/>
              <a:t>Hiperkoagülopati</a:t>
            </a:r>
            <a:endParaRPr lang="tr-TR" sz="2000" dirty="0"/>
          </a:p>
        </p:txBody>
      </p:sp>
      <p:sp>
        <p:nvSpPr>
          <p:cNvPr id="26" name="Metin kutusu 25">
            <a:extLst>
              <a:ext uri="{FF2B5EF4-FFF2-40B4-BE49-F238E27FC236}">
                <a16:creationId xmlns:a16="http://schemas.microsoft.com/office/drawing/2014/main" id="{380A8595-CDB3-9C5B-1DAE-1D5776589C22}"/>
              </a:ext>
            </a:extLst>
          </p:cNvPr>
          <p:cNvSpPr txBox="1"/>
          <p:nvPr/>
        </p:nvSpPr>
        <p:spPr>
          <a:xfrm>
            <a:off x="9037346" y="4390314"/>
            <a:ext cx="28498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tr-TR" sz="2400" dirty="0" err="1"/>
              <a:t>Oligüri</a:t>
            </a:r>
            <a:endParaRPr lang="tr-TR" sz="2400" dirty="0"/>
          </a:p>
          <a:p>
            <a:pPr marL="285750" indent="-285750">
              <a:buFont typeface="Wingdings" pitchFamily="2" charset="2"/>
              <a:buChar char="ü"/>
            </a:pPr>
            <a:r>
              <a:rPr lang="tr-TR" sz="2400" dirty="0"/>
              <a:t>Hematüri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tr-TR" sz="2400" dirty="0" err="1"/>
              <a:t>Proteinüri</a:t>
            </a:r>
            <a:r>
              <a:rPr lang="tr-TR" sz="2400" dirty="0"/>
              <a:t>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tr-TR" sz="2400" dirty="0"/>
              <a:t>Ödem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tr-TR" sz="2400" dirty="0"/>
              <a:t>Hipertansiyon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3813783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FDBD0B2-81C4-1522-F630-0B8D97ABE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80888"/>
          </a:xfrm>
        </p:spPr>
        <p:txBody>
          <a:bodyPr>
            <a:normAutofit fontScale="90000"/>
          </a:bodyPr>
          <a:lstStyle/>
          <a:p>
            <a:br>
              <a:rPr lang="tr-TR" sz="4000" b="1" dirty="0"/>
            </a:br>
            <a:r>
              <a:rPr lang="tr-TR" sz="4000" b="1" dirty="0">
                <a:latin typeface="+mn-lt"/>
              </a:rPr>
              <a:t>Klinik İzlem</a:t>
            </a:r>
            <a:br>
              <a:rPr lang="tr-TR" sz="4000" b="1" dirty="0"/>
            </a:br>
            <a:endParaRPr lang="tr-TR" sz="4000" b="1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87518DD-2A4D-6E7A-6101-D72603A770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sz="2600" dirty="0"/>
              <a:t>Hasta Nefrotik Sendrom ön tanısıyla servise yatırıldı.</a:t>
            </a:r>
          </a:p>
          <a:p>
            <a:r>
              <a:rPr lang="tr-TR" sz="2600" dirty="0"/>
              <a:t>Hastanın bikarbonat düşüklüğüne                 NaHCO3 defisiti </a:t>
            </a:r>
          </a:p>
          <a:p>
            <a:r>
              <a:rPr lang="tr-TR" sz="2600" dirty="0"/>
              <a:t> Ödem                  Albümin + </a:t>
            </a:r>
            <a:r>
              <a:rPr lang="tr-TR" sz="2600" dirty="0" err="1"/>
              <a:t>Furosemid</a:t>
            </a:r>
            <a:r>
              <a:rPr lang="tr-TR" sz="2600" dirty="0"/>
              <a:t> </a:t>
            </a:r>
          </a:p>
          <a:p>
            <a:r>
              <a:rPr lang="tr-TR" sz="2600" dirty="0"/>
              <a:t>Hipertansiyon                 </a:t>
            </a:r>
            <a:r>
              <a:rPr lang="tr-TR" sz="2600" dirty="0" err="1"/>
              <a:t>Amliodipin</a:t>
            </a:r>
            <a:r>
              <a:rPr lang="tr-TR" sz="2600" dirty="0"/>
              <a:t> + </a:t>
            </a:r>
            <a:r>
              <a:rPr lang="tr-TR" sz="2600" dirty="0" err="1"/>
              <a:t>Propranolol</a:t>
            </a:r>
            <a:r>
              <a:rPr lang="tr-TR" sz="2600" dirty="0"/>
              <a:t> </a:t>
            </a:r>
          </a:p>
          <a:p>
            <a:r>
              <a:rPr lang="tr-TR" sz="2600" dirty="0" err="1"/>
              <a:t>Hiperürisem</a:t>
            </a:r>
            <a:r>
              <a:rPr lang="tr-TR" sz="2600" dirty="0"/>
              <a:t>, </a:t>
            </a:r>
            <a:r>
              <a:rPr lang="tr-TR" sz="2600" dirty="0" err="1"/>
              <a:t>Hiperfosfatemi</a:t>
            </a:r>
            <a:r>
              <a:rPr lang="tr-TR" sz="2600" dirty="0"/>
              <a:t>                 </a:t>
            </a:r>
            <a:r>
              <a:rPr lang="tr-TR" sz="2600" dirty="0" err="1"/>
              <a:t>Ürikoliz</a:t>
            </a:r>
            <a:r>
              <a:rPr lang="tr-TR" sz="2600" dirty="0"/>
              <a:t> + Anti-fosfat </a:t>
            </a:r>
          </a:p>
          <a:p>
            <a:r>
              <a:rPr lang="tr-TR" sz="2600" dirty="0"/>
              <a:t>Hipokalsemi                 </a:t>
            </a:r>
            <a:r>
              <a:rPr lang="tr-TR" sz="2600" dirty="0" err="1"/>
              <a:t>Calsimax</a:t>
            </a:r>
            <a:r>
              <a:rPr lang="tr-TR" sz="2600" dirty="0"/>
              <a:t>, </a:t>
            </a:r>
            <a:r>
              <a:rPr lang="tr-TR" sz="2600" dirty="0" err="1"/>
              <a:t>Dvit</a:t>
            </a:r>
            <a:r>
              <a:rPr lang="tr-TR" sz="2600" dirty="0"/>
              <a:t> </a:t>
            </a:r>
          </a:p>
          <a:p>
            <a:r>
              <a:rPr lang="tr-TR" sz="2600" dirty="0"/>
              <a:t>Hastanın persistan böbrek </a:t>
            </a:r>
            <a:r>
              <a:rPr lang="tr-TR" sz="2600" dirty="0" err="1"/>
              <a:t>yetmezliği,hipertansiyon</a:t>
            </a:r>
            <a:r>
              <a:rPr lang="tr-TR" sz="2600" dirty="0"/>
              <a:t>                  Biyopsi öncesi ampirik olarak </a:t>
            </a:r>
            <a:r>
              <a:rPr lang="tr-TR" sz="2600" dirty="0" err="1"/>
              <a:t>Deltacortil</a:t>
            </a:r>
            <a:r>
              <a:rPr lang="tr-TR" sz="2600" dirty="0"/>
              <a:t> </a:t>
            </a:r>
          </a:p>
          <a:p>
            <a:r>
              <a:rPr lang="tr-TR" sz="2600" dirty="0" err="1"/>
              <a:t>Üsye</a:t>
            </a:r>
            <a:r>
              <a:rPr lang="tr-TR" sz="2600" dirty="0"/>
              <a:t> bulguları                AB başlanıp 10 güne tamamlandı</a:t>
            </a:r>
          </a:p>
          <a:p>
            <a:r>
              <a:rPr lang="tr-TR" sz="2600" dirty="0"/>
              <a:t> </a:t>
            </a:r>
            <a:r>
              <a:rPr lang="tr-TR" sz="2600" dirty="0" err="1"/>
              <a:t>Svyp</a:t>
            </a:r>
            <a:r>
              <a:rPr lang="tr-TR" sz="2600" dirty="0"/>
              <a:t>                 </a:t>
            </a:r>
            <a:r>
              <a:rPr lang="tr-TR" sz="2600" dirty="0" err="1"/>
              <a:t>Rinovirüs</a:t>
            </a:r>
            <a:r>
              <a:rPr lang="tr-TR" sz="2600" dirty="0"/>
              <a:t> </a:t>
            </a:r>
          </a:p>
          <a:p>
            <a:endParaRPr lang="tr-TR" dirty="0"/>
          </a:p>
        </p:txBody>
      </p:sp>
      <p:sp>
        <p:nvSpPr>
          <p:cNvPr id="4" name="Sağ Ok 3">
            <a:extLst>
              <a:ext uri="{FF2B5EF4-FFF2-40B4-BE49-F238E27FC236}">
                <a16:creationId xmlns:a16="http://schemas.microsoft.com/office/drawing/2014/main" id="{467EDF9E-8429-D30B-93A8-F19EE59D69A3}"/>
              </a:ext>
            </a:extLst>
          </p:cNvPr>
          <p:cNvSpPr/>
          <p:nvPr/>
        </p:nvSpPr>
        <p:spPr>
          <a:xfrm>
            <a:off x="5474208" y="2283820"/>
            <a:ext cx="781593" cy="23992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Sağ Ok 4">
            <a:extLst>
              <a:ext uri="{FF2B5EF4-FFF2-40B4-BE49-F238E27FC236}">
                <a16:creationId xmlns:a16="http://schemas.microsoft.com/office/drawing/2014/main" id="{7186050E-9EBE-1AC5-B6A1-0CABB1909101}"/>
              </a:ext>
            </a:extLst>
          </p:cNvPr>
          <p:cNvSpPr/>
          <p:nvPr/>
        </p:nvSpPr>
        <p:spPr>
          <a:xfrm>
            <a:off x="2165821" y="2722732"/>
            <a:ext cx="853440" cy="22163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Sağ Ok 5">
            <a:extLst>
              <a:ext uri="{FF2B5EF4-FFF2-40B4-BE49-F238E27FC236}">
                <a16:creationId xmlns:a16="http://schemas.microsoft.com/office/drawing/2014/main" id="{6355F0B8-F782-11A2-5E94-18A1BA3A86F8}"/>
              </a:ext>
            </a:extLst>
          </p:cNvPr>
          <p:cNvSpPr/>
          <p:nvPr/>
        </p:nvSpPr>
        <p:spPr>
          <a:xfrm>
            <a:off x="3019261" y="3123979"/>
            <a:ext cx="810332" cy="22163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Sağ Ok 6">
            <a:extLst>
              <a:ext uri="{FF2B5EF4-FFF2-40B4-BE49-F238E27FC236}">
                <a16:creationId xmlns:a16="http://schemas.microsoft.com/office/drawing/2014/main" id="{F841BF81-FEFE-CEAF-A682-34C9F950A113}"/>
              </a:ext>
            </a:extLst>
          </p:cNvPr>
          <p:cNvSpPr/>
          <p:nvPr/>
        </p:nvSpPr>
        <p:spPr>
          <a:xfrm>
            <a:off x="2800676" y="4001294"/>
            <a:ext cx="853440" cy="22163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Sağ Ok 7">
            <a:extLst>
              <a:ext uri="{FF2B5EF4-FFF2-40B4-BE49-F238E27FC236}">
                <a16:creationId xmlns:a16="http://schemas.microsoft.com/office/drawing/2014/main" id="{EDCDC6FE-7AD7-6DD6-D9DB-829E71D2D952}"/>
              </a:ext>
            </a:extLst>
          </p:cNvPr>
          <p:cNvSpPr/>
          <p:nvPr/>
        </p:nvSpPr>
        <p:spPr>
          <a:xfrm>
            <a:off x="7713181" y="4417420"/>
            <a:ext cx="853440" cy="22163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Sağ Ok 8">
            <a:extLst>
              <a:ext uri="{FF2B5EF4-FFF2-40B4-BE49-F238E27FC236}">
                <a16:creationId xmlns:a16="http://schemas.microsoft.com/office/drawing/2014/main" id="{CBB5844F-68FB-22EA-39A3-8AE54161A330}"/>
              </a:ext>
            </a:extLst>
          </p:cNvPr>
          <p:cNvSpPr/>
          <p:nvPr/>
        </p:nvSpPr>
        <p:spPr>
          <a:xfrm>
            <a:off x="4854157" y="3545692"/>
            <a:ext cx="853440" cy="22163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Sağ Ok 9">
            <a:extLst>
              <a:ext uri="{FF2B5EF4-FFF2-40B4-BE49-F238E27FC236}">
                <a16:creationId xmlns:a16="http://schemas.microsoft.com/office/drawing/2014/main" id="{D7DD079C-7459-2668-DBE8-1CD3ADAA875B}"/>
              </a:ext>
            </a:extLst>
          </p:cNvPr>
          <p:cNvSpPr/>
          <p:nvPr/>
        </p:nvSpPr>
        <p:spPr>
          <a:xfrm>
            <a:off x="2997707" y="5140728"/>
            <a:ext cx="853440" cy="22163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Sağ Ok 10">
            <a:extLst>
              <a:ext uri="{FF2B5EF4-FFF2-40B4-BE49-F238E27FC236}">
                <a16:creationId xmlns:a16="http://schemas.microsoft.com/office/drawing/2014/main" id="{BB3FCC6D-7154-6BEC-8035-B6C36CE6C590}"/>
              </a:ext>
            </a:extLst>
          </p:cNvPr>
          <p:cNvSpPr/>
          <p:nvPr/>
        </p:nvSpPr>
        <p:spPr>
          <a:xfrm>
            <a:off x="1947236" y="5572238"/>
            <a:ext cx="853440" cy="22163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1608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8ADA84F-BDEC-D0D0-6F51-E6D3D403B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tr-TR" sz="4400" b="1" dirty="0"/>
            </a:br>
            <a:r>
              <a:rPr lang="tr-TR" sz="4400" b="1" dirty="0">
                <a:latin typeface="+mn-lt"/>
              </a:rPr>
              <a:t>Klinik İzlem</a:t>
            </a:r>
            <a:br>
              <a:rPr lang="tr-TR" sz="4400" b="1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AF11ACD-E9CA-E0F2-4C2C-A943C15320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2700" dirty="0"/>
              <a:t>İdrar çıkışındaki </a:t>
            </a:r>
            <a:r>
              <a:rPr lang="tr-TR" sz="2700" dirty="0" err="1"/>
              <a:t>azlık,ödem</a:t>
            </a:r>
            <a:r>
              <a:rPr lang="tr-TR" sz="2700" dirty="0"/>
              <a:t>                   </a:t>
            </a:r>
            <a:r>
              <a:rPr lang="tr-TR" sz="2700" dirty="0" err="1"/>
              <a:t>Furosemid</a:t>
            </a:r>
            <a:r>
              <a:rPr lang="tr-TR" sz="2700" dirty="0"/>
              <a:t> infüzyonu  (0,1 mg /kg/</a:t>
            </a:r>
            <a:r>
              <a:rPr lang="tr-TR" sz="2700" dirty="0" err="1"/>
              <a:t>sa</a:t>
            </a:r>
            <a:r>
              <a:rPr lang="tr-TR" sz="2700" dirty="0"/>
              <a:t> den başlanıp kademeli artırıldı)  </a:t>
            </a:r>
          </a:p>
          <a:p>
            <a:pPr marL="228600" lvl="0" indent="-2476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300"/>
              <a:buChar char="•"/>
            </a:pPr>
            <a:r>
              <a:rPr lang="tr-TR" sz="2700" dirty="0"/>
              <a:t> Diüretik tedavisine yanıtsızlık ,kreatin                   Hemodiyaliz (günaşırı)</a:t>
            </a:r>
          </a:p>
          <a:p>
            <a:pPr indent="-247650">
              <a:lnSpc>
                <a:spcPct val="120000"/>
              </a:lnSpc>
              <a:buSzPts val="2300"/>
            </a:pPr>
            <a:r>
              <a:rPr lang="tr-TR" sz="2800" dirty="0"/>
              <a:t>10 gün boyu steroid tedavisi alan hasta 10.günde                 Renal </a:t>
            </a:r>
            <a:r>
              <a:rPr lang="tr-TR" sz="2800" dirty="0" err="1"/>
              <a:t>bx</a:t>
            </a:r>
            <a:r>
              <a:rPr lang="tr-TR" sz="2400" dirty="0"/>
              <a:t> </a:t>
            </a:r>
          </a:p>
          <a:p>
            <a:pPr marL="228600" lvl="0" indent="-2476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300"/>
              <a:buChar char="•"/>
            </a:pPr>
            <a:endParaRPr lang="tr-TR" sz="2700" dirty="0"/>
          </a:p>
          <a:p>
            <a:pPr>
              <a:lnSpc>
                <a:spcPct val="150000"/>
              </a:lnSpc>
            </a:pPr>
            <a:endParaRPr lang="tr-TR" sz="3600" dirty="0"/>
          </a:p>
          <a:p>
            <a:endParaRPr lang="tr-TR" dirty="0"/>
          </a:p>
        </p:txBody>
      </p:sp>
      <p:sp>
        <p:nvSpPr>
          <p:cNvPr id="4" name="Google Shape;344;p15">
            <a:extLst>
              <a:ext uri="{FF2B5EF4-FFF2-40B4-BE49-F238E27FC236}">
                <a16:creationId xmlns:a16="http://schemas.microsoft.com/office/drawing/2014/main" id="{67115B51-F123-0547-018C-7E518CD1E5F2}"/>
              </a:ext>
            </a:extLst>
          </p:cNvPr>
          <p:cNvSpPr/>
          <p:nvPr/>
        </p:nvSpPr>
        <p:spPr>
          <a:xfrm flipV="1">
            <a:off x="5278509" y="2151988"/>
            <a:ext cx="1025912" cy="24432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0C413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Yukarı Ok 4">
            <a:extLst>
              <a:ext uri="{FF2B5EF4-FFF2-40B4-BE49-F238E27FC236}">
                <a16:creationId xmlns:a16="http://schemas.microsoft.com/office/drawing/2014/main" id="{9F094617-6BFC-1567-6A06-8C557EF4CD26}"/>
              </a:ext>
            </a:extLst>
          </p:cNvPr>
          <p:cNvSpPr/>
          <p:nvPr/>
        </p:nvSpPr>
        <p:spPr>
          <a:xfrm>
            <a:off x="4943972" y="1906776"/>
            <a:ext cx="334537" cy="44258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Yukarı Ok 5">
            <a:extLst>
              <a:ext uri="{FF2B5EF4-FFF2-40B4-BE49-F238E27FC236}">
                <a16:creationId xmlns:a16="http://schemas.microsoft.com/office/drawing/2014/main" id="{69C151E0-AF0B-B0DE-6B5A-20A3F129678E}"/>
              </a:ext>
            </a:extLst>
          </p:cNvPr>
          <p:cNvSpPr/>
          <p:nvPr/>
        </p:nvSpPr>
        <p:spPr>
          <a:xfrm>
            <a:off x="6471958" y="3207706"/>
            <a:ext cx="334537" cy="44258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Google Shape;344;p15">
            <a:extLst>
              <a:ext uri="{FF2B5EF4-FFF2-40B4-BE49-F238E27FC236}">
                <a16:creationId xmlns:a16="http://schemas.microsoft.com/office/drawing/2014/main" id="{C30D7729-C793-27CF-C212-6EB6BA3ED146}"/>
              </a:ext>
            </a:extLst>
          </p:cNvPr>
          <p:cNvSpPr/>
          <p:nvPr/>
        </p:nvSpPr>
        <p:spPr>
          <a:xfrm flipV="1">
            <a:off x="6806495" y="3405971"/>
            <a:ext cx="1025912" cy="24432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0C413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344;p15">
            <a:extLst>
              <a:ext uri="{FF2B5EF4-FFF2-40B4-BE49-F238E27FC236}">
                <a16:creationId xmlns:a16="http://schemas.microsoft.com/office/drawing/2014/main" id="{585F93D6-6F18-A547-8568-8764A72D07DA}"/>
              </a:ext>
            </a:extLst>
          </p:cNvPr>
          <p:cNvSpPr/>
          <p:nvPr/>
        </p:nvSpPr>
        <p:spPr>
          <a:xfrm flipV="1">
            <a:off x="8384740" y="4001294"/>
            <a:ext cx="1025912" cy="24432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0C413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89338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B0BC59C-651D-3F48-5AB3-0A32185A1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8930"/>
            <a:ext cx="10515600" cy="1026695"/>
          </a:xfrm>
        </p:spPr>
        <p:txBody>
          <a:bodyPr>
            <a:normAutofit fontScale="90000"/>
          </a:bodyPr>
          <a:lstStyle/>
          <a:p>
            <a:r>
              <a:rPr lang="tr-TR" sz="3600" b="1" dirty="0">
                <a:solidFill>
                  <a:srgbClr val="FF0000"/>
                </a:solidFill>
                <a:latin typeface="+mn-lt"/>
              </a:rPr>
              <a:t>Biyopsi Endikasyonları</a:t>
            </a:r>
            <a:br>
              <a:rPr lang="tr-TR" b="1" dirty="0">
                <a:latin typeface="+mn-lt"/>
              </a:rPr>
            </a:br>
            <a:endParaRPr lang="tr-TR" b="1" dirty="0">
              <a:latin typeface="+mn-lt"/>
            </a:endParaRPr>
          </a:p>
        </p:txBody>
      </p:sp>
      <p:graphicFrame>
        <p:nvGraphicFramePr>
          <p:cNvPr id="6" name="İçerik Yer Tutucusu 2">
            <a:extLst>
              <a:ext uri="{FF2B5EF4-FFF2-40B4-BE49-F238E27FC236}">
                <a16:creationId xmlns:a16="http://schemas.microsoft.com/office/drawing/2014/main" id="{FEB275F1-DB2A-2B6B-D011-E622494833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442814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739644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EF1CDF0-8DF5-7029-8CBE-15BE14579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Biyopsi :</a:t>
            </a:r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D72941FF-7400-7D81-2AD6-37FFB0FB59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464231"/>
            <a:ext cx="10398071" cy="1712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3913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6BC499C-FEB7-57B6-F5A7-ADFD0DE09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400" b="1" dirty="0">
                <a:latin typeface="+mn-lt"/>
              </a:rPr>
              <a:t>Klinik İzlem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28D4B0B-E13E-FDB8-7E17-A14B47B04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138941" cy="4351338"/>
          </a:xfrm>
        </p:spPr>
        <p:txBody>
          <a:bodyPr/>
          <a:lstStyle/>
          <a:p>
            <a:pPr indent="-205105">
              <a:lnSpc>
                <a:spcPct val="120000"/>
              </a:lnSpc>
              <a:buClr>
                <a:schemeClr val="dk1"/>
              </a:buClr>
              <a:buSzPts val="1800"/>
            </a:pPr>
            <a:r>
              <a:rPr lang="tr-TR" sz="2800" dirty="0"/>
              <a:t>AÇT’ de gerilik                   kısıtlanmış verilen mayi yarıya düşüldü.</a:t>
            </a:r>
          </a:p>
          <a:p>
            <a:pPr indent="-205105">
              <a:lnSpc>
                <a:spcPct val="120000"/>
              </a:lnSpc>
              <a:buClr>
                <a:schemeClr val="dk1"/>
              </a:buClr>
              <a:buSzPts val="1800"/>
            </a:pPr>
            <a:r>
              <a:rPr lang="tr-TR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Takiplerde hipertansif   </a:t>
            </a:r>
            <a:r>
              <a:rPr lang="tr-TR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</a:t>
            </a:r>
            <a:r>
              <a:rPr lang="tr-TR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tr-TR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Enapril</a:t>
            </a:r>
            <a:r>
              <a:rPr lang="tr-TR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1x5 mg </a:t>
            </a:r>
          </a:p>
          <a:p>
            <a:pPr marL="228600" lvl="0" indent="-20510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tr-TR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Steroid dirençli nefrotik sendrom               11.gün siklosporin 2x 2 mg/kg/d</a:t>
            </a:r>
            <a:endParaRPr lang="tr-TR" dirty="0"/>
          </a:p>
        </p:txBody>
      </p:sp>
      <p:sp>
        <p:nvSpPr>
          <p:cNvPr id="4" name="Google Shape;344;p15">
            <a:extLst>
              <a:ext uri="{FF2B5EF4-FFF2-40B4-BE49-F238E27FC236}">
                <a16:creationId xmlns:a16="http://schemas.microsoft.com/office/drawing/2014/main" id="{C1070658-6F28-D5E3-A951-C6C8B27B1C63}"/>
              </a:ext>
            </a:extLst>
          </p:cNvPr>
          <p:cNvSpPr/>
          <p:nvPr/>
        </p:nvSpPr>
        <p:spPr>
          <a:xfrm flipV="1">
            <a:off x="3469194" y="2045925"/>
            <a:ext cx="1025912" cy="24432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0C413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344;p15">
            <a:extLst>
              <a:ext uri="{FF2B5EF4-FFF2-40B4-BE49-F238E27FC236}">
                <a16:creationId xmlns:a16="http://schemas.microsoft.com/office/drawing/2014/main" id="{66E00AFA-3C72-891A-62A5-58C97D875341}"/>
              </a:ext>
            </a:extLst>
          </p:cNvPr>
          <p:cNvSpPr/>
          <p:nvPr/>
        </p:nvSpPr>
        <p:spPr>
          <a:xfrm flipV="1">
            <a:off x="4495106" y="2663274"/>
            <a:ext cx="1025912" cy="24432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0C413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344;p15">
            <a:extLst>
              <a:ext uri="{FF2B5EF4-FFF2-40B4-BE49-F238E27FC236}">
                <a16:creationId xmlns:a16="http://schemas.microsoft.com/office/drawing/2014/main" id="{14BD81DC-C84C-8DD1-6FA4-FB84E93E355A}"/>
              </a:ext>
            </a:extLst>
          </p:cNvPr>
          <p:cNvSpPr/>
          <p:nvPr/>
        </p:nvSpPr>
        <p:spPr>
          <a:xfrm flipV="1">
            <a:off x="5980360" y="3306839"/>
            <a:ext cx="1025912" cy="24432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0C413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" name="Düz Ok Bağlayıcısı 8">
            <a:extLst>
              <a:ext uri="{FF2B5EF4-FFF2-40B4-BE49-F238E27FC236}">
                <a16:creationId xmlns:a16="http://schemas.microsoft.com/office/drawing/2014/main" id="{4676AD89-D304-40B1-A10B-BEBFD0ED3CC0}"/>
              </a:ext>
            </a:extLst>
          </p:cNvPr>
          <p:cNvCxnSpPr/>
          <p:nvPr/>
        </p:nvCxnSpPr>
        <p:spPr>
          <a:xfrm>
            <a:off x="5873589" y="3584322"/>
            <a:ext cx="755796" cy="896853"/>
          </a:xfrm>
          <a:prstGeom prst="straightConnector1">
            <a:avLst/>
          </a:prstGeom>
          <a:ln w="139700">
            <a:solidFill>
              <a:schemeClr val="accent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Metin kutusu 9">
            <a:extLst>
              <a:ext uri="{FF2B5EF4-FFF2-40B4-BE49-F238E27FC236}">
                <a16:creationId xmlns:a16="http://schemas.microsoft.com/office/drawing/2014/main" id="{C2C17DC4-D54F-27E5-7B46-4F86861C496A}"/>
              </a:ext>
            </a:extLst>
          </p:cNvPr>
          <p:cNvSpPr txBox="1"/>
          <p:nvPr/>
        </p:nvSpPr>
        <p:spPr>
          <a:xfrm>
            <a:off x="6629385" y="4340926"/>
            <a:ext cx="4347528" cy="1091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lvl="0" indent="-20510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tr-TR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Ç. Genetiğe danışıldı genetik test istendi. </a:t>
            </a:r>
          </a:p>
        </p:txBody>
      </p:sp>
    </p:spTree>
    <p:extLst>
      <p:ext uri="{BB962C8B-B14F-4D97-AF65-F5344CB8AC3E}">
        <p14:creationId xmlns:p14="http://schemas.microsoft.com/office/powerpoint/2010/main" val="20716727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AACB6BC-BA03-D2C3-3269-5592C1CBA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400" b="1" dirty="0">
                <a:latin typeface="+mn-lt"/>
              </a:rPr>
              <a:t>Klinik İzlem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BC86320-072A-975C-BB03-7E92E5DE59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0" indent="-23622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</a:pPr>
            <a:r>
              <a:rPr lang="tr-TR" sz="2800" dirty="0"/>
              <a:t>Yatışının 16. gününde </a:t>
            </a:r>
            <a:r>
              <a:rPr lang="tr-TR" sz="2800" dirty="0" err="1"/>
              <a:t>Açt</a:t>
            </a:r>
            <a:r>
              <a:rPr lang="tr-TR" sz="2800" dirty="0"/>
              <a:t> gerilik ,ödem                   kan gazında K:6,4 </a:t>
            </a:r>
            <a:r>
              <a:rPr lang="tr-TR" sz="2800" dirty="0" err="1"/>
              <a:t>mEq</a:t>
            </a:r>
            <a:r>
              <a:rPr lang="tr-TR" sz="2800" dirty="0"/>
              <a:t>/L biyokimyasında kreatini 4,07 mg/</a:t>
            </a:r>
            <a:r>
              <a:rPr lang="tr-TR" sz="2800" dirty="0" err="1"/>
              <a:t>dL</a:t>
            </a:r>
            <a:r>
              <a:rPr lang="tr-TR" sz="2800" dirty="0"/>
              <a:t>, K:6,7 </a:t>
            </a:r>
            <a:r>
              <a:rPr lang="tr-TR" sz="2800" dirty="0" err="1"/>
              <a:t>mEq</a:t>
            </a:r>
            <a:r>
              <a:rPr lang="tr-TR" sz="2800" dirty="0"/>
              <a:t>/L </a:t>
            </a:r>
            <a:endParaRPr lang="tr-TR" sz="2000" dirty="0"/>
          </a:p>
          <a:p>
            <a:pPr marL="228600" lvl="0" indent="-23622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</a:pPr>
            <a:r>
              <a:rPr lang="tr-TR" sz="2800" dirty="0" err="1"/>
              <a:t>Ekg</a:t>
            </a:r>
            <a:r>
              <a:rPr lang="tr-TR" sz="2800" dirty="0"/>
              <a:t>                v4 ve v5 de T sivriliği                   </a:t>
            </a:r>
            <a:r>
              <a:rPr lang="tr-TR" sz="2800" dirty="0" err="1"/>
              <a:t>Ventolin</a:t>
            </a:r>
            <a:r>
              <a:rPr lang="tr-TR" sz="2800" dirty="0"/>
              <a:t> atak, NaHco3 defisiti ve  </a:t>
            </a:r>
            <a:r>
              <a:rPr lang="tr-TR" sz="2800" dirty="0" err="1"/>
              <a:t>Ca</a:t>
            </a:r>
            <a:r>
              <a:rPr lang="tr-TR" sz="2800" dirty="0"/>
              <a:t> glukonat </a:t>
            </a:r>
          </a:p>
          <a:p>
            <a:pPr marL="228600" lvl="0" indent="-23622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</a:pPr>
            <a:r>
              <a:rPr lang="tr-TR" sz="2800" dirty="0"/>
              <a:t> K                       Hasta acil </a:t>
            </a:r>
            <a:r>
              <a:rPr lang="tr-TR" sz="2800" dirty="0" err="1"/>
              <a:t>portabl</a:t>
            </a:r>
            <a:r>
              <a:rPr lang="tr-TR" sz="2800" dirty="0"/>
              <a:t> ile hemodiyaliz yapıldı. 3 saat HD alındı 700cc UF çekildi.</a:t>
            </a:r>
            <a:endParaRPr lang="tr-TR" dirty="0"/>
          </a:p>
        </p:txBody>
      </p:sp>
      <p:sp>
        <p:nvSpPr>
          <p:cNvPr id="4" name="Yukarı Ok 3">
            <a:extLst>
              <a:ext uri="{FF2B5EF4-FFF2-40B4-BE49-F238E27FC236}">
                <a16:creationId xmlns:a16="http://schemas.microsoft.com/office/drawing/2014/main" id="{75AB055A-C3C9-87DD-2654-5462BA9434FC}"/>
              </a:ext>
            </a:extLst>
          </p:cNvPr>
          <p:cNvSpPr/>
          <p:nvPr/>
        </p:nvSpPr>
        <p:spPr>
          <a:xfrm>
            <a:off x="6808408" y="1825625"/>
            <a:ext cx="334537" cy="44258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Google Shape;344;p15">
            <a:extLst>
              <a:ext uri="{FF2B5EF4-FFF2-40B4-BE49-F238E27FC236}">
                <a16:creationId xmlns:a16="http://schemas.microsoft.com/office/drawing/2014/main" id="{FE36B591-0AE0-8935-95C2-B76E4896636A}"/>
              </a:ext>
            </a:extLst>
          </p:cNvPr>
          <p:cNvSpPr/>
          <p:nvPr/>
        </p:nvSpPr>
        <p:spPr>
          <a:xfrm flipV="1">
            <a:off x="7147124" y="2023891"/>
            <a:ext cx="1025912" cy="24432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0C413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344;p15">
            <a:extLst>
              <a:ext uri="{FF2B5EF4-FFF2-40B4-BE49-F238E27FC236}">
                <a16:creationId xmlns:a16="http://schemas.microsoft.com/office/drawing/2014/main" id="{076D4313-5B6F-E551-0B4E-F53D00BF4BB5}"/>
              </a:ext>
            </a:extLst>
          </p:cNvPr>
          <p:cNvSpPr/>
          <p:nvPr/>
        </p:nvSpPr>
        <p:spPr>
          <a:xfrm flipV="1">
            <a:off x="2129769" y="4374207"/>
            <a:ext cx="1025912" cy="24432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0C413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344;p15">
            <a:extLst>
              <a:ext uri="{FF2B5EF4-FFF2-40B4-BE49-F238E27FC236}">
                <a16:creationId xmlns:a16="http://schemas.microsoft.com/office/drawing/2014/main" id="{45742F2C-09CD-0A0E-3B24-82ABCA1C4099}"/>
              </a:ext>
            </a:extLst>
          </p:cNvPr>
          <p:cNvSpPr/>
          <p:nvPr/>
        </p:nvSpPr>
        <p:spPr>
          <a:xfrm flipV="1">
            <a:off x="6117033" y="3184678"/>
            <a:ext cx="1025912" cy="24432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0C413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344;p15">
            <a:extLst>
              <a:ext uri="{FF2B5EF4-FFF2-40B4-BE49-F238E27FC236}">
                <a16:creationId xmlns:a16="http://schemas.microsoft.com/office/drawing/2014/main" id="{E9776DDB-96C6-C32B-A7AA-F075A20C8E2D}"/>
              </a:ext>
            </a:extLst>
          </p:cNvPr>
          <p:cNvSpPr/>
          <p:nvPr/>
        </p:nvSpPr>
        <p:spPr>
          <a:xfrm flipV="1">
            <a:off x="1830135" y="3184678"/>
            <a:ext cx="1025912" cy="24432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0C413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Yukarı Ok 8">
            <a:extLst>
              <a:ext uri="{FF2B5EF4-FFF2-40B4-BE49-F238E27FC236}">
                <a16:creationId xmlns:a16="http://schemas.microsoft.com/office/drawing/2014/main" id="{25296619-B801-572C-8656-2C9E2126B53F}"/>
              </a:ext>
            </a:extLst>
          </p:cNvPr>
          <p:cNvSpPr/>
          <p:nvPr/>
        </p:nvSpPr>
        <p:spPr>
          <a:xfrm>
            <a:off x="1495598" y="4175941"/>
            <a:ext cx="334537" cy="44258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406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tr-TR" b="1" dirty="0"/>
              <a:t>OLGU</a:t>
            </a:r>
          </a:p>
        </p:txBody>
      </p:sp>
      <p:sp>
        <p:nvSpPr>
          <p:cNvPr id="6153" name="Freeform: Shape 6152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6171" name="İçerik Yer Tutucusu 2">
            <a:extLst>
              <a:ext uri="{FF2B5EF4-FFF2-40B4-BE49-F238E27FC236}">
                <a16:creationId xmlns:a16="http://schemas.microsoft.com/office/drawing/2014/main" id="{127D9C91-8648-3276-53C5-58614D8159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0518340"/>
              </p:ext>
            </p:extLst>
          </p:nvPr>
        </p:nvGraphicFramePr>
        <p:xfrm>
          <a:off x="838200" y="1621880"/>
          <a:ext cx="5393361" cy="45979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155" name="Oval 6154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Diamant koninkrijk koninkrijk Erkek Çocuk, erkek, çocuk, el png | PNGEgg">
            <a:extLst>
              <a:ext uri="{FF2B5EF4-FFF2-40B4-BE49-F238E27FC236}">
                <a16:creationId xmlns:a16="http://schemas.microsoft.com/office/drawing/2014/main" id="{F7D64D14-8CE4-7EB1-83C0-EAFE48BAC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63026" y="1176557"/>
            <a:ext cx="2829367" cy="3860908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7" name="Freeform: Shape 6156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6159" name="Straight Connector 6158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2858610" y="6356350"/>
            <a:ext cx="3372951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r>
              <a:rPr lang="tr-TR"/>
              <a:t>llllll</a:t>
            </a:r>
          </a:p>
        </p:txBody>
      </p:sp>
      <p:sp>
        <p:nvSpPr>
          <p:cNvPr id="6161" name="Freeform: Shape 6160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163" name="Freeform: Shape 6162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165" name="Freeform: Shape 6164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9664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1C79874-DA7C-658E-004A-72B10854A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400" b="1" dirty="0">
                <a:latin typeface="+mn-lt"/>
              </a:rPr>
              <a:t>Klinik İzlem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F26D071-13B5-8D47-9E9D-60852928EA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tr-TR" sz="2400" dirty="0"/>
          </a:p>
          <a:p>
            <a:pPr>
              <a:lnSpc>
                <a:spcPct val="150000"/>
              </a:lnSpc>
            </a:pPr>
            <a:r>
              <a:rPr lang="tr-TR" sz="2400" dirty="0"/>
              <a:t>Hastanın kreatin     ,Elektrolitlerin: N  </a:t>
            </a:r>
          </a:p>
          <a:p>
            <a:pPr>
              <a:lnSpc>
                <a:spcPct val="150000"/>
              </a:lnSpc>
            </a:pPr>
            <a:endParaRPr lang="tr-TR" sz="2400" dirty="0"/>
          </a:p>
          <a:p>
            <a:pPr>
              <a:lnSpc>
                <a:spcPct val="150000"/>
              </a:lnSpc>
            </a:pPr>
            <a:r>
              <a:rPr lang="tr-TR" sz="2400" dirty="0" err="1"/>
              <a:t>Hd'e</a:t>
            </a:r>
            <a:r>
              <a:rPr lang="tr-TR" sz="2400" dirty="0"/>
              <a:t> rağmen batın distansiyonu ,belirgin </a:t>
            </a:r>
            <a:r>
              <a:rPr lang="tr-TR" sz="2400" dirty="0" err="1"/>
              <a:t>skrotal</a:t>
            </a:r>
            <a:r>
              <a:rPr lang="tr-TR" sz="2400" dirty="0"/>
              <a:t> ödem           bazal kiloya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2400" dirty="0"/>
              <a:t>kreatinin yüksekliğinin devam etmesi üzerine CVVHDF (sürekli renal replasman tedavisi)                    Çocuk Yoğun Bakım</a:t>
            </a:r>
            <a:endParaRPr lang="tr-TR" dirty="0"/>
          </a:p>
        </p:txBody>
      </p:sp>
      <p:sp>
        <p:nvSpPr>
          <p:cNvPr id="4" name="Aşağı Ok 3">
            <a:extLst>
              <a:ext uri="{FF2B5EF4-FFF2-40B4-BE49-F238E27FC236}">
                <a16:creationId xmlns:a16="http://schemas.microsoft.com/office/drawing/2014/main" id="{66B00F6B-489E-674C-751D-84F933F009F4}"/>
              </a:ext>
            </a:extLst>
          </p:cNvPr>
          <p:cNvSpPr/>
          <p:nvPr/>
        </p:nvSpPr>
        <p:spPr>
          <a:xfrm>
            <a:off x="3192996" y="2468364"/>
            <a:ext cx="364889" cy="54428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Çarpı 4">
            <a:extLst>
              <a:ext uri="{FF2B5EF4-FFF2-40B4-BE49-F238E27FC236}">
                <a16:creationId xmlns:a16="http://schemas.microsoft.com/office/drawing/2014/main" id="{E9CF26B5-C895-5076-C900-FB84664F2388}"/>
              </a:ext>
            </a:extLst>
          </p:cNvPr>
          <p:cNvSpPr/>
          <p:nvPr/>
        </p:nvSpPr>
        <p:spPr>
          <a:xfrm>
            <a:off x="9853094" y="3419856"/>
            <a:ext cx="814906" cy="1557528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6" name="Grafik 5" descr="Onay işareti düz dolguyla">
            <a:extLst>
              <a:ext uri="{FF2B5EF4-FFF2-40B4-BE49-F238E27FC236}">
                <a16:creationId xmlns:a16="http://schemas.microsoft.com/office/drawing/2014/main" id="{5D811335-5610-522C-FB01-D38031248E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87611" y="3653822"/>
            <a:ext cx="914400" cy="914400"/>
          </a:xfrm>
          <a:prstGeom prst="rect">
            <a:avLst/>
          </a:prstGeom>
        </p:spPr>
      </p:pic>
      <p:sp>
        <p:nvSpPr>
          <p:cNvPr id="7" name="Google Shape;344;p15">
            <a:extLst>
              <a:ext uri="{FF2B5EF4-FFF2-40B4-BE49-F238E27FC236}">
                <a16:creationId xmlns:a16="http://schemas.microsoft.com/office/drawing/2014/main" id="{E27CF071-A618-4066-1A6D-E553D6A3FBDE}"/>
              </a:ext>
            </a:extLst>
          </p:cNvPr>
          <p:cNvSpPr/>
          <p:nvPr/>
        </p:nvSpPr>
        <p:spPr>
          <a:xfrm flipV="1">
            <a:off x="2167084" y="5325573"/>
            <a:ext cx="1025912" cy="24432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0C413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28885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 descr="kişi, şahıs, insan yüzü, iç mekan, tıbbi cihazlar içeren bir resim&#10;&#10;Açıklama otomatik olarak oluşturuldu">
            <a:extLst>
              <a:ext uri="{FF2B5EF4-FFF2-40B4-BE49-F238E27FC236}">
                <a16:creationId xmlns:a16="http://schemas.microsoft.com/office/drawing/2014/main" id="{5E632BD0-245E-FDF7-C3EC-43675543C9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837" y="0"/>
            <a:ext cx="6057899" cy="6452754"/>
          </a:xfrm>
        </p:spPr>
      </p:pic>
      <p:sp>
        <p:nvSpPr>
          <p:cNvPr id="6" name="Kalp 5">
            <a:extLst>
              <a:ext uri="{FF2B5EF4-FFF2-40B4-BE49-F238E27FC236}">
                <a16:creationId xmlns:a16="http://schemas.microsoft.com/office/drawing/2014/main" id="{DECCB108-3CA6-CBCD-1256-FA4734266FA4}"/>
              </a:ext>
            </a:extLst>
          </p:cNvPr>
          <p:cNvSpPr/>
          <p:nvPr/>
        </p:nvSpPr>
        <p:spPr>
          <a:xfrm>
            <a:off x="4575142" y="405246"/>
            <a:ext cx="1153391" cy="945573"/>
          </a:xfrm>
          <a:prstGeom prst="hear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" name="Resim 2" descr="kişi, şahıs, çivi, parmak, deri, cilt içeren bir resim&#10;&#10;Açıklama otomatik olarak oluşturuldu">
            <a:extLst>
              <a:ext uri="{FF2B5EF4-FFF2-40B4-BE49-F238E27FC236}">
                <a16:creationId xmlns:a16="http://schemas.microsoft.com/office/drawing/2014/main" id="{90FA26BF-20A0-D4B9-1134-76655600A9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805" y="1998921"/>
            <a:ext cx="4019107" cy="3487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471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İçerik Yer Tutucusu 4" descr="iç mekan, tıbbi cihazlar, duvar, oda içeren bir resim&#10;&#10;Açıklama otomatik olarak oluşturuldu">
            <a:extLst>
              <a:ext uri="{FF2B5EF4-FFF2-40B4-BE49-F238E27FC236}">
                <a16:creationId xmlns:a16="http://schemas.microsoft.com/office/drawing/2014/main" id="{A0ABCABC-8137-4F7E-A0B3-25FF9D9A83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63" y="249382"/>
            <a:ext cx="7387937" cy="6203372"/>
          </a:xfrm>
        </p:spPr>
      </p:pic>
      <p:pic>
        <p:nvPicPr>
          <p:cNvPr id="7" name="Resim 6" descr="insan yüzü, iç mekan, kişi, şahıs, yeni yürüyen çocuk içeren bir resim&#10;&#10;Açıklama otomatik olarak oluşturuldu">
            <a:extLst>
              <a:ext uri="{FF2B5EF4-FFF2-40B4-BE49-F238E27FC236}">
                <a16:creationId xmlns:a16="http://schemas.microsoft.com/office/drawing/2014/main" id="{7598F2C9-CF03-BD57-27EC-23285F3994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837" y="967076"/>
            <a:ext cx="4294800" cy="5069320"/>
          </a:xfrm>
          <a:prstGeom prst="rect">
            <a:avLst/>
          </a:prstGeom>
        </p:spPr>
      </p:pic>
      <p:sp>
        <p:nvSpPr>
          <p:cNvPr id="9" name="Kalp 8">
            <a:extLst>
              <a:ext uri="{FF2B5EF4-FFF2-40B4-BE49-F238E27FC236}">
                <a16:creationId xmlns:a16="http://schemas.microsoft.com/office/drawing/2014/main" id="{3EB2744C-3826-EE0A-C00C-17AC6BBE777C}"/>
              </a:ext>
            </a:extLst>
          </p:cNvPr>
          <p:cNvSpPr/>
          <p:nvPr/>
        </p:nvSpPr>
        <p:spPr>
          <a:xfrm>
            <a:off x="3553692" y="4468091"/>
            <a:ext cx="446809" cy="384464"/>
          </a:xfrm>
          <a:prstGeom prst="hear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Kalp 9">
            <a:extLst>
              <a:ext uri="{FF2B5EF4-FFF2-40B4-BE49-F238E27FC236}">
                <a16:creationId xmlns:a16="http://schemas.microsoft.com/office/drawing/2014/main" id="{6052AB55-7288-652E-2A38-346E832E39E6}"/>
              </a:ext>
            </a:extLst>
          </p:cNvPr>
          <p:cNvSpPr/>
          <p:nvPr/>
        </p:nvSpPr>
        <p:spPr>
          <a:xfrm>
            <a:off x="9684328" y="2493817"/>
            <a:ext cx="955965" cy="779319"/>
          </a:xfrm>
          <a:prstGeom prst="hear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0695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5D8C1EC-79EB-A69B-2EC0-0E372AD4D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400" b="1" dirty="0">
                <a:latin typeface="+mn-lt"/>
              </a:rPr>
              <a:t>Klinik İzlem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0769238-77B4-9330-39EE-52FD51ADA0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r-TR" dirty="0"/>
              <a:t>Hastaya 4 gün boyu  </a:t>
            </a:r>
            <a:r>
              <a:rPr lang="tr-TR" sz="2800" dirty="0"/>
              <a:t>CVVHDF </a:t>
            </a:r>
            <a:r>
              <a:rPr lang="tr-TR" dirty="0"/>
              <a:t>ve 2 gün Plazmaferez yapıldı</a:t>
            </a:r>
          </a:p>
          <a:p>
            <a:pPr>
              <a:lnSpc>
                <a:spcPct val="150000"/>
              </a:lnSpc>
            </a:pPr>
            <a:r>
              <a:rPr lang="tr-TR" dirty="0"/>
              <a:t>Takiplerde hipertansif                </a:t>
            </a:r>
            <a:r>
              <a:rPr lang="tr-TR" dirty="0" err="1"/>
              <a:t>Aldactazide</a:t>
            </a:r>
            <a:r>
              <a:rPr lang="tr-TR" dirty="0"/>
              <a:t> 2x12,5 mg eklendi ve </a:t>
            </a:r>
            <a:r>
              <a:rPr lang="tr-TR" dirty="0" err="1"/>
              <a:t>Deltacortil</a:t>
            </a:r>
            <a:r>
              <a:rPr lang="tr-TR" dirty="0"/>
              <a:t>  dozu  2 günde bir doz azaltma planına geçildi.</a:t>
            </a:r>
          </a:p>
          <a:p>
            <a:pPr>
              <a:lnSpc>
                <a:spcPct val="150000"/>
              </a:lnSpc>
            </a:pPr>
            <a:r>
              <a:rPr lang="tr-TR" dirty="0"/>
              <a:t>Ödemde </a:t>
            </a:r>
            <a:r>
              <a:rPr lang="tr-TR" dirty="0" err="1"/>
              <a:t>regresyon,klinik</a:t>
            </a:r>
            <a:r>
              <a:rPr lang="tr-TR" dirty="0"/>
              <a:t> ve </a:t>
            </a:r>
            <a:r>
              <a:rPr lang="tr-TR" dirty="0" err="1"/>
              <a:t>lab</a:t>
            </a:r>
            <a:r>
              <a:rPr lang="tr-TR" dirty="0"/>
              <a:t> düzelme               Servise devir</a:t>
            </a:r>
          </a:p>
          <a:p>
            <a:pPr>
              <a:lnSpc>
                <a:spcPct val="150000"/>
              </a:lnSpc>
            </a:pPr>
            <a:r>
              <a:rPr lang="tr-TR" dirty="0"/>
              <a:t>Hastaya </a:t>
            </a:r>
            <a:r>
              <a:rPr lang="tr-TR" dirty="0" err="1">
                <a:solidFill>
                  <a:srgbClr val="FF0000"/>
                </a:solidFill>
              </a:rPr>
              <a:t>Ritüksimab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/>
              <a:t>tedavisi başlandı 1 hafta ara ile 3 doz aldı.</a:t>
            </a:r>
          </a:p>
          <a:p>
            <a:pPr>
              <a:lnSpc>
                <a:spcPct val="150000"/>
              </a:lnSpc>
            </a:pPr>
            <a:endParaRPr lang="tr-TR" dirty="0"/>
          </a:p>
          <a:p>
            <a:pPr>
              <a:lnSpc>
                <a:spcPct val="150000"/>
              </a:lnSpc>
            </a:pPr>
            <a:endParaRPr lang="tr-TR" dirty="0"/>
          </a:p>
          <a:p>
            <a:endParaRPr lang="tr-TR" sz="3400" dirty="0"/>
          </a:p>
          <a:p>
            <a:endParaRPr lang="tr-TR" dirty="0"/>
          </a:p>
        </p:txBody>
      </p:sp>
      <p:sp>
        <p:nvSpPr>
          <p:cNvPr id="4" name="Google Shape;344;p15">
            <a:extLst>
              <a:ext uri="{FF2B5EF4-FFF2-40B4-BE49-F238E27FC236}">
                <a16:creationId xmlns:a16="http://schemas.microsoft.com/office/drawing/2014/main" id="{2DD118F1-A1D0-5196-BC31-2FD1E4E03A12}"/>
              </a:ext>
            </a:extLst>
          </p:cNvPr>
          <p:cNvSpPr/>
          <p:nvPr/>
        </p:nvSpPr>
        <p:spPr>
          <a:xfrm flipV="1">
            <a:off x="4446988" y="2911557"/>
            <a:ext cx="1025912" cy="24432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0C413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344;p15">
            <a:extLst>
              <a:ext uri="{FF2B5EF4-FFF2-40B4-BE49-F238E27FC236}">
                <a16:creationId xmlns:a16="http://schemas.microsoft.com/office/drawing/2014/main" id="{CA475078-F4EC-4224-BA12-DFA995D47E40}"/>
              </a:ext>
            </a:extLst>
          </p:cNvPr>
          <p:cNvSpPr/>
          <p:nvPr/>
        </p:nvSpPr>
        <p:spPr>
          <a:xfrm flipV="1">
            <a:off x="7064389" y="4309204"/>
            <a:ext cx="1025912" cy="24432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0C413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rafik 6" descr="Onay işareti düz dolguyla">
            <a:extLst>
              <a:ext uri="{FF2B5EF4-FFF2-40B4-BE49-F238E27FC236}">
                <a16:creationId xmlns:a16="http://schemas.microsoft.com/office/drawing/2014/main" id="{FE47D082-EAB4-6312-16BC-2BC51EB140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71828" y="159287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9924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1ADA549-F6CE-E6F6-06F4-317E8AB87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400" b="1" dirty="0">
                <a:latin typeface="+mn-lt"/>
              </a:rPr>
              <a:t>Klinik İzlem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C98446E-4D4D-4C8E-6AB6-F4FB454BEB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73384" cy="4351338"/>
          </a:xfrm>
        </p:spPr>
        <p:txBody>
          <a:bodyPr/>
          <a:lstStyle/>
          <a:p>
            <a:r>
              <a:rPr lang="tr-TR" sz="2800" dirty="0"/>
              <a:t>Hipertansif            </a:t>
            </a:r>
            <a:r>
              <a:rPr lang="tr-TR" sz="2800" dirty="0" err="1"/>
              <a:t>end</a:t>
            </a:r>
            <a:r>
              <a:rPr lang="tr-TR" sz="2800" dirty="0"/>
              <a:t> organ hasarı            göz, kardiyolojiye           N</a:t>
            </a:r>
          </a:p>
          <a:p>
            <a:endParaRPr lang="tr-TR" sz="2800" dirty="0"/>
          </a:p>
          <a:p>
            <a:pPr marL="228600" lvl="0" indent="-255269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tr-TR" dirty="0"/>
              <a:t>Hasta 33. gününde </a:t>
            </a:r>
            <a:r>
              <a:rPr lang="tr-TR" dirty="0" err="1"/>
              <a:t>Kilo,ödem,kreatin</a:t>
            </a:r>
            <a:r>
              <a:rPr lang="tr-TR" dirty="0"/>
              <a:t>                 idrar çıkışında </a:t>
            </a:r>
          </a:p>
          <a:p>
            <a:pPr marL="228600" lvl="0" indent="-255269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endParaRPr lang="tr-TR" dirty="0"/>
          </a:p>
          <a:p>
            <a:pPr marL="228600" lvl="0" indent="-255269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endParaRPr lang="tr-TR" dirty="0"/>
          </a:p>
          <a:p>
            <a:pPr marL="228600" lvl="0" indent="-255269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endParaRPr lang="tr-TR" dirty="0"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tr-TR" dirty="0"/>
              <a:t>Çocuk Yoğun Bakıma 2. defa </a:t>
            </a:r>
            <a:r>
              <a:rPr lang="tr-TR" sz="2800" dirty="0"/>
              <a:t>CVVHDF</a:t>
            </a:r>
            <a:r>
              <a:rPr lang="tr-TR" dirty="0"/>
              <a:t> ‘ye alınması için devredildi.</a:t>
            </a:r>
          </a:p>
          <a:p>
            <a:endParaRPr lang="tr-TR" dirty="0"/>
          </a:p>
        </p:txBody>
      </p:sp>
      <p:sp>
        <p:nvSpPr>
          <p:cNvPr id="4" name="Google Shape;344;p15">
            <a:extLst>
              <a:ext uri="{FF2B5EF4-FFF2-40B4-BE49-F238E27FC236}">
                <a16:creationId xmlns:a16="http://schemas.microsoft.com/office/drawing/2014/main" id="{15554116-3481-A8E3-8697-922BAE9C7F41}"/>
              </a:ext>
            </a:extLst>
          </p:cNvPr>
          <p:cNvSpPr/>
          <p:nvPr/>
        </p:nvSpPr>
        <p:spPr>
          <a:xfrm flipV="1">
            <a:off x="2874220" y="1948389"/>
            <a:ext cx="771188" cy="24432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0C413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344;p15">
            <a:extLst>
              <a:ext uri="{FF2B5EF4-FFF2-40B4-BE49-F238E27FC236}">
                <a16:creationId xmlns:a16="http://schemas.microsoft.com/office/drawing/2014/main" id="{5D447C8B-515D-0C1D-097B-F8D2538F19BD}"/>
              </a:ext>
            </a:extLst>
          </p:cNvPr>
          <p:cNvSpPr/>
          <p:nvPr/>
        </p:nvSpPr>
        <p:spPr>
          <a:xfrm flipV="1">
            <a:off x="6263596" y="1948389"/>
            <a:ext cx="771188" cy="24432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0C413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344;p15">
            <a:extLst>
              <a:ext uri="{FF2B5EF4-FFF2-40B4-BE49-F238E27FC236}">
                <a16:creationId xmlns:a16="http://schemas.microsoft.com/office/drawing/2014/main" id="{14A4693E-F5FC-2FE8-A174-23BF13D7B40E}"/>
              </a:ext>
            </a:extLst>
          </p:cNvPr>
          <p:cNvSpPr/>
          <p:nvPr/>
        </p:nvSpPr>
        <p:spPr>
          <a:xfrm flipV="1">
            <a:off x="9652972" y="1948389"/>
            <a:ext cx="771188" cy="24432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0C413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Yukarı Ok 6">
            <a:extLst>
              <a:ext uri="{FF2B5EF4-FFF2-40B4-BE49-F238E27FC236}">
                <a16:creationId xmlns:a16="http://schemas.microsoft.com/office/drawing/2014/main" id="{8FAB1364-E2A1-5D27-A863-52591A06BA3F}"/>
              </a:ext>
            </a:extLst>
          </p:cNvPr>
          <p:cNvSpPr/>
          <p:nvPr/>
        </p:nvSpPr>
        <p:spPr>
          <a:xfrm>
            <a:off x="6592779" y="2875877"/>
            <a:ext cx="334537" cy="442588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Google Shape;344;p15">
            <a:extLst>
              <a:ext uri="{FF2B5EF4-FFF2-40B4-BE49-F238E27FC236}">
                <a16:creationId xmlns:a16="http://schemas.microsoft.com/office/drawing/2014/main" id="{A93682D1-1C29-CD87-3BA1-2E2FE1548D52}"/>
              </a:ext>
            </a:extLst>
          </p:cNvPr>
          <p:cNvSpPr/>
          <p:nvPr/>
        </p:nvSpPr>
        <p:spPr>
          <a:xfrm flipV="1">
            <a:off x="6987503" y="3074143"/>
            <a:ext cx="901078" cy="24432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0C413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Aşağı Ok 8">
            <a:extLst>
              <a:ext uri="{FF2B5EF4-FFF2-40B4-BE49-F238E27FC236}">
                <a16:creationId xmlns:a16="http://schemas.microsoft.com/office/drawing/2014/main" id="{83ECBBF8-3C15-A230-B865-5FAE2BD59B0A}"/>
              </a:ext>
            </a:extLst>
          </p:cNvPr>
          <p:cNvSpPr/>
          <p:nvPr/>
        </p:nvSpPr>
        <p:spPr>
          <a:xfrm>
            <a:off x="9861782" y="2940468"/>
            <a:ext cx="353568" cy="46561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pic>
        <p:nvPicPr>
          <p:cNvPr id="14" name="Grafik 13" descr="Şaşkın yüz ana hatları düz dolguyla">
            <a:extLst>
              <a:ext uri="{FF2B5EF4-FFF2-40B4-BE49-F238E27FC236}">
                <a16:creationId xmlns:a16="http://schemas.microsoft.com/office/drawing/2014/main" id="{A25BBBC5-ECA0-62A0-1E80-522FCB82FF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15350" y="5189411"/>
            <a:ext cx="914400" cy="914400"/>
          </a:xfrm>
          <a:prstGeom prst="rect">
            <a:avLst/>
          </a:prstGeom>
        </p:spPr>
      </p:pic>
      <p:sp>
        <p:nvSpPr>
          <p:cNvPr id="15" name="Aşağı Ok 14">
            <a:extLst>
              <a:ext uri="{FF2B5EF4-FFF2-40B4-BE49-F238E27FC236}">
                <a16:creationId xmlns:a16="http://schemas.microsoft.com/office/drawing/2014/main" id="{718A0549-9F74-0D2F-E8AB-3903B6F5F9A3}"/>
              </a:ext>
            </a:extLst>
          </p:cNvPr>
          <p:cNvSpPr/>
          <p:nvPr/>
        </p:nvSpPr>
        <p:spPr>
          <a:xfrm>
            <a:off x="5304271" y="3584448"/>
            <a:ext cx="329184" cy="182880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190377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07E87BC-722F-8DDD-224E-6459D6376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400" b="1" dirty="0">
                <a:latin typeface="+mn-lt"/>
              </a:rPr>
              <a:t>Klinik İzlem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7D1D1B5-3D7E-4FB5-0967-2975583010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tr-TR" sz="2400" dirty="0"/>
              <a:t>Hastaya 51 saat CVVHDF yapıldı yoğun bakıma 18 kg                 13,7 kg</a:t>
            </a:r>
          </a:p>
          <a:p>
            <a:pPr>
              <a:lnSpc>
                <a:spcPct val="150000"/>
              </a:lnSpc>
            </a:pPr>
            <a:endParaRPr lang="tr-TR" sz="2400" dirty="0"/>
          </a:p>
          <a:p>
            <a:pPr marL="0" indent="0">
              <a:lnSpc>
                <a:spcPct val="150000"/>
              </a:lnSpc>
              <a:buNone/>
            </a:pPr>
            <a:r>
              <a:rPr lang="tr-TR" sz="2400" dirty="0"/>
              <a:t>                                                   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2400" dirty="0"/>
              <a:t>                                                                 5600 cc uf</a:t>
            </a:r>
          </a:p>
          <a:p>
            <a:pPr marL="0" indent="0">
              <a:lnSpc>
                <a:spcPct val="150000"/>
              </a:lnSpc>
              <a:buNone/>
            </a:pPr>
            <a:endParaRPr lang="tr-TR" sz="2400" dirty="0"/>
          </a:p>
          <a:p>
            <a:pPr>
              <a:lnSpc>
                <a:spcPct val="150000"/>
              </a:lnSpc>
            </a:pPr>
            <a:r>
              <a:rPr lang="tr-TR" sz="2400" dirty="0"/>
              <a:t>Yoğun bakımda 0,2 mg/kg/d </a:t>
            </a:r>
            <a:r>
              <a:rPr lang="tr-TR" sz="2400" dirty="0" err="1"/>
              <a:t>furosemid</a:t>
            </a:r>
            <a:r>
              <a:rPr lang="tr-TR" sz="2400" dirty="0"/>
              <a:t> infüzyonu başlanan hastanın infüzyonu kesildi genel durumu </a:t>
            </a:r>
            <a:r>
              <a:rPr lang="tr-TR" sz="2400" dirty="0" err="1"/>
              <a:t>vitalleri</a:t>
            </a:r>
            <a:r>
              <a:rPr lang="tr-TR" sz="2400" dirty="0"/>
              <a:t> stabil olup </a:t>
            </a:r>
            <a:r>
              <a:rPr lang="tr-TR" sz="2400" dirty="0" err="1"/>
              <a:t>fm</a:t>
            </a:r>
            <a:r>
              <a:rPr lang="tr-TR" sz="2400" dirty="0"/>
              <a:t> de ödemi azaldığı görüldü hasta servise devredildi.</a:t>
            </a:r>
          </a:p>
        </p:txBody>
      </p:sp>
      <p:sp>
        <p:nvSpPr>
          <p:cNvPr id="4" name="Google Shape;344;p15">
            <a:extLst>
              <a:ext uri="{FF2B5EF4-FFF2-40B4-BE49-F238E27FC236}">
                <a16:creationId xmlns:a16="http://schemas.microsoft.com/office/drawing/2014/main" id="{0D6C85B7-0018-6759-ADFE-43CE27CBDAA9}"/>
              </a:ext>
            </a:extLst>
          </p:cNvPr>
          <p:cNvSpPr/>
          <p:nvPr/>
        </p:nvSpPr>
        <p:spPr>
          <a:xfrm flipV="1">
            <a:off x="7238956" y="2045925"/>
            <a:ext cx="771188" cy="24432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0C413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Aşağı Ok 4">
            <a:extLst>
              <a:ext uri="{FF2B5EF4-FFF2-40B4-BE49-F238E27FC236}">
                <a16:creationId xmlns:a16="http://schemas.microsoft.com/office/drawing/2014/main" id="{77D917A4-038D-2A05-9F6D-A19D077D77F6}"/>
              </a:ext>
            </a:extLst>
          </p:cNvPr>
          <p:cNvSpPr/>
          <p:nvPr/>
        </p:nvSpPr>
        <p:spPr>
          <a:xfrm>
            <a:off x="5474208" y="2606040"/>
            <a:ext cx="268224" cy="89001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89613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3b874705215_0_10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b="1" dirty="0">
                <a:latin typeface="+mn-lt"/>
              </a:rPr>
              <a:t>TABURCULUK</a:t>
            </a:r>
            <a:endParaRPr b="1" dirty="0">
              <a:latin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b="1" dirty="0">
                <a:latin typeface="+mn-lt"/>
              </a:rPr>
              <a:t>15/01/26</a:t>
            </a:r>
            <a:endParaRPr b="1" dirty="0">
              <a:latin typeface="+mn-lt"/>
            </a:endParaRPr>
          </a:p>
        </p:txBody>
      </p:sp>
      <p:sp>
        <p:nvSpPr>
          <p:cNvPr id="465" name="Google Shape;465;g3b874705215_0_10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8194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endParaRPr lang="tr-TR" dirty="0"/>
          </a:p>
          <a:p>
            <a:pPr marL="228600" lvl="0" indent="-28194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tr-TR" dirty="0"/>
              <a:t>Hastaya girişimsel radyoloji kliniği tarafından sağ </a:t>
            </a:r>
            <a:r>
              <a:rPr lang="tr-TR" dirty="0" err="1"/>
              <a:t>juguler</a:t>
            </a:r>
            <a:r>
              <a:rPr lang="tr-TR" dirty="0"/>
              <a:t> tünelli diyaliz kateteri takıldı.</a:t>
            </a:r>
          </a:p>
          <a:p>
            <a:pPr marL="228600" lvl="0" indent="-28194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tr-TR" dirty="0"/>
              <a:t>Haftada 3 gün ikamet ettiği şehirde hemodiyalize girmesi için plan yapılıp taburcu edildi.</a:t>
            </a:r>
            <a:endParaRPr dirty="0"/>
          </a:p>
          <a:p>
            <a:pPr marL="228600" lvl="0" indent="-10414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3b874705215_0_9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b="1" dirty="0">
                <a:latin typeface="+mn-lt"/>
              </a:rPr>
              <a:t>PLAN </a:t>
            </a:r>
            <a:endParaRPr b="1" dirty="0">
              <a:latin typeface="+mn-lt"/>
            </a:endParaRPr>
          </a:p>
        </p:txBody>
      </p:sp>
      <p:sp>
        <p:nvSpPr>
          <p:cNvPr id="472" name="Google Shape;472;g3b874705215_0_9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8194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tr-TR" dirty="0"/>
              <a:t>Hastanın ileriki izlemde böbrek nakil adayı olacağı öngörülmekte</a:t>
            </a:r>
            <a:endParaRPr dirty="0"/>
          </a:p>
          <a:p>
            <a:pPr marL="228600" lvl="0" indent="-28194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tr-TR" dirty="0"/>
              <a:t>Anne ve baba uyumlu görülmedi. </a:t>
            </a:r>
            <a:endParaRPr dirty="0"/>
          </a:p>
          <a:p>
            <a:pPr marL="228600" lvl="0" indent="-28194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tr-TR" dirty="0"/>
              <a:t>Hasta nakil sırasına alındı.</a:t>
            </a:r>
          </a:p>
          <a:p>
            <a:pPr marL="228600" lvl="0" indent="-28194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tr-TR" dirty="0"/>
              <a:t>Genetik testi takip edilmekte </a:t>
            </a:r>
            <a:endParaRPr dirty="0"/>
          </a:p>
          <a:p>
            <a:pPr marL="228600" lvl="0" indent="-10414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İçerik Yer Tutucusu 5" descr="kişi, şahıs, insan yüzü, iç mekan, yeni yürüyen çocuk içeren bir resim&#10;&#10;Açıklama otomatik olarak oluşturuldu">
            <a:extLst>
              <a:ext uri="{FF2B5EF4-FFF2-40B4-BE49-F238E27FC236}">
                <a16:creationId xmlns:a16="http://schemas.microsoft.com/office/drawing/2014/main" id="{0319E9F8-143D-07D1-4C03-DD5B1D27F9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807" y="413061"/>
            <a:ext cx="4864283" cy="5604669"/>
          </a:xfrm>
        </p:spPr>
      </p:pic>
      <p:pic>
        <p:nvPicPr>
          <p:cNvPr id="9" name="Grafik 8" descr="Kalp düz dolguyla">
            <a:extLst>
              <a:ext uri="{FF2B5EF4-FFF2-40B4-BE49-F238E27FC236}">
                <a16:creationId xmlns:a16="http://schemas.microsoft.com/office/drawing/2014/main" id="{C76EF00D-0848-BEE9-EC0D-B95039C843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95528" y="902158"/>
            <a:ext cx="1302841" cy="914400"/>
          </a:xfrm>
          <a:prstGeom prst="rect">
            <a:avLst/>
          </a:prstGeom>
        </p:spPr>
      </p:pic>
      <p:pic>
        <p:nvPicPr>
          <p:cNvPr id="3" name="Resim 2" descr="kişi, şahıs, insan yüzü, iç mekan, bebek içeren bir resim&#10;&#10;Açıklama otomatik olarak oluşturuldu">
            <a:extLst>
              <a:ext uri="{FF2B5EF4-FFF2-40B4-BE49-F238E27FC236}">
                <a16:creationId xmlns:a16="http://schemas.microsoft.com/office/drawing/2014/main" id="{38FB74C8-401F-687D-FAAB-B7AF6527DD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631" y="-1"/>
            <a:ext cx="5143500" cy="6858000"/>
          </a:xfrm>
          <a:prstGeom prst="rect">
            <a:avLst/>
          </a:prstGeom>
        </p:spPr>
      </p:pic>
      <p:pic>
        <p:nvPicPr>
          <p:cNvPr id="7" name="Grafik 6" descr="Kalp düz dolguyla">
            <a:extLst>
              <a:ext uri="{FF2B5EF4-FFF2-40B4-BE49-F238E27FC236}">
                <a16:creationId xmlns:a16="http://schemas.microsoft.com/office/drawing/2014/main" id="{666D32ED-F7EE-5469-A121-8179271148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71028" y="902158"/>
            <a:ext cx="1070524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722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292641" y="2998497"/>
            <a:ext cx="5354054" cy="1325563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tr-TR" dirty="0" err="1"/>
              <a:t>Nefrotik</a:t>
            </a:r>
            <a:r>
              <a:rPr lang="tr-TR" dirty="0"/>
              <a:t> Sendrom</a:t>
            </a:r>
          </a:p>
        </p:txBody>
      </p:sp>
      <p:sp>
        <p:nvSpPr>
          <p:cNvPr id="5" name="Köşeleri Yuvarlanmış Dikdörtgen Belirtme Çizgisi 4"/>
          <p:cNvSpPr/>
          <p:nvPr/>
        </p:nvSpPr>
        <p:spPr>
          <a:xfrm>
            <a:off x="609600" y="262328"/>
            <a:ext cx="4513180" cy="1811049"/>
          </a:xfrm>
          <a:prstGeom prst="wedgeRoundRectCallout">
            <a:avLst>
              <a:gd name="adj1" fmla="val 50089"/>
              <a:gd name="adj2" fmla="val 11671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  <a:p>
            <a:pPr algn="ctr"/>
            <a:endParaRPr lang="tr-TR" sz="2000" dirty="0"/>
          </a:p>
          <a:p>
            <a:pPr algn="ctr"/>
            <a:r>
              <a:rPr lang="tr-TR" sz="2000" dirty="0"/>
              <a:t>Masif </a:t>
            </a:r>
            <a:r>
              <a:rPr lang="tr-TR" sz="2000" dirty="0" err="1"/>
              <a:t>proteinüri</a:t>
            </a:r>
            <a:endParaRPr lang="tr-TR" sz="2000" dirty="0"/>
          </a:p>
          <a:p>
            <a:pPr algn="ctr"/>
            <a:endParaRPr lang="tr-TR" sz="2000" dirty="0"/>
          </a:p>
          <a:p>
            <a:pPr algn="ctr"/>
            <a:r>
              <a:rPr lang="tr-TR" sz="2000" dirty="0"/>
              <a:t>(&gt;40 mg/m2 /saat  ya da spot idrar örneğinde protein/kreatinin &gt;2mg/mg)</a:t>
            </a:r>
          </a:p>
          <a:p>
            <a:pPr algn="ctr"/>
            <a:endParaRPr lang="tr-TR" sz="3200" dirty="0"/>
          </a:p>
          <a:p>
            <a:pPr algn="ctr"/>
            <a:endParaRPr lang="tr-TR" sz="2800" dirty="0"/>
          </a:p>
        </p:txBody>
      </p:sp>
      <p:sp>
        <p:nvSpPr>
          <p:cNvPr id="9" name="Köşeleri Yuvarlanmış Dikdörtgen Belirtme Çizgisi 8"/>
          <p:cNvSpPr/>
          <p:nvPr/>
        </p:nvSpPr>
        <p:spPr>
          <a:xfrm>
            <a:off x="609600" y="5006728"/>
            <a:ext cx="3958389" cy="1331495"/>
          </a:xfrm>
          <a:prstGeom prst="wedgeRoundRectCallout">
            <a:avLst>
              <a:gd name="adj1" fmla="val 48063"/>
              <a:gd name="adj2" fmla="val -12063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800" dirty="0"/>
          </a:p>
          <a:p>
            <a:pPr algn="ctr"/>
            <a:r>
              <a:rPr lang="tr-TR" sz="2800" dirty="0" err="1"/>
              <a:t>Hipoalbuminemi</a:t>
            </a:r>
            <a:endParaRPr lang="tr-TR" sz="2800" dirty="0"/>
          </a:p>
          <a:p>
            <a:pPr algn="ctr"/>
            <a:r>
              <a:rPr lang="tr-TR" sz="2800" dirty="0"/>
              <a:t>&lt;2,5 g/</a:t>
            </a:r>
            <a:r>
              <a:rPr lang="tr-TR" sz="2800" dirty="0" err="1"/>
              <a:t>dL</a:t>
            </a:r>
            <a:endParaRPr lang="tr-TR" sz="2800" dirty="0"/>
          </a:p>
          <a:p>
            <a:pPr algn="ctr"/>
            <a:r>
              <a:rPr lang="tr-TR" sz="2800" dirty="0"/>
              <a:t> </a:t>
            </a:r>
          </a:p>
        </p:txBody>
      </p:sp>
      <p:sp>
        <p:nvSpPr>
          <p:cNvPr id="10" name="Köşeleri Yuvarlanmış Dikdörtgen Belirtme Çizgisi 9"/>
          <p:cNvSpPr/>
          <p:nvPr/>
        </p:nvSpPr>
        <p:spPr>
          <a:xfrm>
            <a:off x="7407439" y="4697907"/>
            <a:ext cx="3958389" cy="1331495"/>
          </a:xfrm>
          <a:prstGeom prst="wedgeRoundRectCallout">
            <a:avLst>
              <a:gd name="adj1" fmla="val -49201"/>
              <a:gd name="adj2" fmla="val -11460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err="1"/>
              <a:t>Hiperlipidemi</a:t>
            </a:r>
            <a:r>
              <a:rPr lang="tr-TR" sz="2800" dirty="0"/>
              <a:t> ve </a:t>
            </a:r>
            <a:r>
              <a:rPr lang="tr-TR" sz="2800" dirty="0" err="1"/>
              <a:t>lipidüri</a:t>
            </a:r>
            <a:endParaRPr lang="tr-TR" sz="2800" dirty="0"/>
          </a:p>
        </p:txBody>
      </p:sp>
      <p:sp>
        <p:nvSpPr>
          <p:cNvPr id="11" name="Köşeleri Yuvarlanmış Dikdörtgen Belirtme Çizgisi 10"/>
          <p:cNvSpPr/>
          <p:nvPr/>
        </p:nvSpPr>
        <p:spPr>
          <a:xfrm>
            <a:off x="7407439" y="644868"/>
            <a:ext cx="3958389" cy="1331495"/>
          </a:xfrm>
          <a:prstGeom prst="wedgeRoundRectCallout">
            <a:avLst>
              <a:gd name="adj1" fmla="val -47986"/>
              <a:gd name="adj2" fmla="val 12033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 dirty="0"/>
          </a:p>
          <a:p>
            <a:pPr algn="ctr"/>
            <a:r>
              <a:rPr lang="tr-TR" sz="2400" dirty="0"/>
              <a:t>Ödem</a:t>
            </a:r>
          </a:p>
          <a:p>
            <a:pPr algn="ctr"/>
            <a:r>
              <a:rPr lang="tr-TR" sz="2400" dirty="0"/>
              <a:t>-</a:t>
            </a:r>
            <a:r>
              <a:rPr lang="tr-TR" sz="2400" dirty="0" err="1"/>
              <a:t>Anazarka</a:t>
            </a:r>
            <a:r>
              <a:rPr lang="tr-TR" sz="2400" dirty="0"/>
              <a:t> yapısındadır. </a:t>
            </a:r>
          </a:p>
          <a:p>
            <a:pPr algn="ctr"/>
            <a:endParaRPr lang="tr-TR" sz="2800" dirty="0"/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853" y="2119686"/>
            <a:ext cx="1532017" cy="1973052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798" y="359344"/>
            <a:ext cx="1728795" cy="1617019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852" y="4884739"/>
            <a:ext cx="1915657" cy="957829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99" y="2315637"/>
            <a:ext cx="2886075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068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03" name="Rectangle 719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3039E2C1-2F71-4B3E-AFF4-4FCA9F95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tr-TR" sz="5400" b="1"/>
              <a:t>ÖYKÜ </a:t>
            </a:r>
            <a:endParaRPr lang="tr-TR" sz="5400" b="1" dirty="0"/>
          </a:p>
        </p:txBody>
      </p:sp>
      <p:sp>
        <p:nvSpPr>
          <p:cNvPr id="7204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194" name="İçerik Yer Tutucusu 2">
            <a:extLst>
              <a:ext uri="{FF2B5EF4-FFF2-40B4-BE49-F238E27FC236}">
                <a16:creationId xmlns:a16="http://schemas.microsoft.com/office/drawing/2014/main" id="{9C6A3693-B52B-9301-90B1-D97E8B8AE1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903789"/>
              </p:ext>
            </p:extLst>
          </p:nvPr>
        </p:nvGraphicFramePr>
        <p:xfrm>
          <a:off x="572492" y="1948069"/>
          <a:ext cx="10802643" cy="46713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525239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47384" y="571760"/>
            <a:ext cx="9601200" cy="647007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sz="2200" dirty="0"/>
              <a:t>                                                              </a:t>
            </a:r>
            <a:endParaRPr lang="tr-TR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tr-TR" sz="2200" dirty="0"/>
          </a:p>
          <a:p>
            <a:pPr marL="0" indent="0">
              <a:buNone/>
            </a:pPr>
            <a:endParaRPr lang="tr-TR" sz="2200" dirty="0"/>
          </a:p>
          <a:p>
            <a:pPr marL="0" indent="0">
              <a:buNone/>
            </a:pPr>
            <a:endParaRPr lang="tr-TR" sz="2200" dirty="0"/>
          </a:p>
          <a:p>
            <a:pPr marL="0" indent="0">
              <a:buNone/>
            </a:pPr>
            <a:r>
              <a:rPr lang="tr-TR" sz="2200" dirty="0" err="1"/>
              <a:t>Proteinüri</a:t>
            </a:r>
            <a:endParaRPr lang="tr-TR" sz="2200" dirty="0"/>
          </a:p>
          <a:p>
            <a:pPr marL="0" indent="0">
              <a:buNone/>
            </a:pPr>
            <a:endParaRPr lang="tr-TR" sz="2200" dirty="0"/>
          </a:p>
          <a:p>
            <a:pPr marL="0" indent="0">
              <a:buNone/>
            </a:pPr>
            <a:r>
              <a:rPr lang="tr-TR" sz="2200" dirty="0" err="1"/>
              <a:t>Hipoalbuminemi</a:t>
            </a:r>
            <a:endParaRPr lang="tr-TR" sz="2200" dirty="0"/>
          </a:p>
          <a:p>
            <a:pPr marL="0" indent="0">
              <a:buNone/>
            </a:pPr>
            <a:endParaRPr lang="tr-TR" sz="2200" dirty="0"/>
          </a:p>
          <a:p>
            <a:pPr marL="0" indent="0">
              <a:buNone/>
            </a:pPr>
            <a:r>
              <a:rPr lang="tr-TR" sz="2200" dirty="0" err="1"/>
              <a:t>Onkotik</a:t>
            </a:r>
            <a:r>
              <a:rPr lang="tr-TR" sz="2200" dirty="0"/>
              <a:t> basınç                                      </a:t>
            </a:r>
            <a:r>
              <a:rPr lang="tr-TR" b="1" dirty="0">
                <a:solidFill>
                  <a:schemeClr val="accent1"/>
                </a:solidFill>
              </a:rPr>
              <a:t>ÖDEM</a:t>
            </a:r>
          </a:p>
          <a:p>
            <a:pPr marL="0" indent="0">
              <a:buNone/>
            </a:pPr>
            <a:endParaRPr lang="tr-TR" sz="2200" dirty="0"/>
          </a:p>
          <a:p>
            <a:pPr marL="0" indent="0">
              <a:buNone/>
            </a:pPr>
            <a:endParaRPr lang="tr-TR" sz="2200" dirty="0"/>
          </a:p>
          <a:p>
            <a:pPr marL="0" indent="0">
              <a:buNone/>
            </a:pPr>
            <a:r>
              <a:rPr lang="tr-TR" sz="2200" dirty="0"/>
              <a:t>Hipovolemi</a:t>
            </a:r>
          </a:p>
          <a:p>
            <a:pPr marL="0" indent="0">
              <a:buNone/>
            </a:pPr>
            <a:endParaRPr lang="tr-TR" sz="2200" dirty="0"/>
          </a:p>
          <a:p>
            <a:pPr marL="0" indent="0">
              <a:buNone/>
            </a:pPr>
            <a:r>
              <a:rPr lang="tr-TR" sz="2200" dirty="0"/>
              <a:t>Renin-anjiyotensin-aldosteron</a:t>
            </a:r>
          </a:p>
          <a:p>
            <a:pPr marL="0" indent="0">
              <a:buNone/>
            </a:pPr>
            <a:r>
              <a:rPr lang="tr-TR" sz="2200" dirty="0"/>
              <a:t>ADH                                                                          </a:t>
            </a:r>
            <a:r>
              <a:rPr lang="tr-TR" b="1" dirty="0">
                <a:solidFill>
                  <a:schemeClr val="accent1"/>
                </a:solidFill>
              </a:rPr>
              <a:t>Su Ve Tuz Tutulması</a:t>
            </a:r>
            <a:endParaRPr lang="tr-TR" sz="2200" b="1" dirty="0">
              <a:solidFill>
                <a:schemeClr val="accent1"/>
              </a:solidFill>
            </a:endParaRPr>
          </a:p>
        </p:txBody>
      </p:sp>
      <p:sp>
        <p:nvSpPr>
          <p:cNvPr id="5" name="Aşağı Ok 4"/>
          <p:cNvSpPr/>
          <p:nvPr/>
        </p:nvSpPr>
        <p:spPr>
          <a:xfrm>
            <a:off x="1884508" y="1669211"/>
            <a:ext cx="365760" cy="4676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4243947" y="3032211"/>
            <a:ext cx="779675" cy="1747064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2289" y="5330691"/>
            <a:ext cx="463336" cy="531674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4508" y="4308054"/>
            <a:ext cx="463336" cy="531674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9377" y="3313267"/>
            <a:ext cx="463336" cy="530297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6227" y="2388353"/>
            <a:ext cx="463336" cy="530297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1125" y="5694836"/>
            <a:ext cx="1449477" cy="965188"/>
          </a:xfrm>
          <a:prstGeom prst="rect">
            <a:avLst/>
          </a:prstGeom>
        </p:spPr>
      </p:pic>
      <p:pic>
        <p:nvPicPr>
          <p:cNvPr id="22" name="Resim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6166707" y="4288780"/>
            <a:ext cx="1280203" cy="1136263"/>
          </a:xfrm>
          <a:prstGeom prst="rect">
            <a:avLst/>
          </a:prstGeom>
        </p:spPr>
      </p:pic>
      <p:sp>
        <p:nvSpPr>
          <p:cNvPr id="23" name="Dikdörtgen 22"/>
          <p:cNvSpPr/>
          <p:nvPr/>
        </p:nvSpPr>
        <p:spPr>
          <a:xfrm>
            <a:off x="281583" y="176115"/>
            <a:ext cx="4108083" cy="13732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600" dirty="0"/>
              <a:t>                   </a:t>
            </a:r>
          </a:p>
          <a:p>
            <a:r>
              <a:rPr lang="tr-TR" sz="1400" dirty="0"/>
              <a:t> Hücresel ve </a:t>
            </a:r>
            <a:r>
              <a:rPr lang="tr-TR" sz="1400" dirty="0" err="1"/>
              <a:t>hümoral</a:t>
            </a:r>
            <a:r>
              <a:rPr lang="tr-TR" sz="1400" dirty="0"/>
              <a:t> immün sistemin disregülasyonu </a:t>
            </a:r>
          </a:p>
          <a:p>
            <a:r>
              <a:rPr lang="tr-TR" sz="1400" dirty="0"/>
              <a:t>T hücre disfonksiyonu </a:t>
            </a:r>
            <a:r>
              <a:rPr lang="tr-TR" sz="1400" dirty="0" err="1"/>
              <a:t>sonucu,sitokin</a:t>
            </a:r>
            <a:r>
              <a:rPr lang="tr-TR" sz="1400" dirty="0"/>
              <a:t> artışı</a:t>
            </a:r>
          </a:p>
          <a:p>
            <a:r>
              <a:rPr lang="tr-TR" sz="1400" dirty="0"/>
              <a:t>Glomerüler filtrasyon bariyeri ve </a:t>
            </a:r>
            <a:r>
              <a:rPr lang="tr-TR" sz="1400" dirty="0" err="1"/>
              <a:t>Podosit</a:t>
            </a:r>
            <a:r>
              <a:rPr lang="tr-TR" sz="1400" dirty="0"/>
              <a:t> </a:t>
            </a:r>
            <a:r>
              <a:rPr lang="tr-TR" sz="1400" dirty="0" err="1"/>
              <a:t>hasari</a:t>
            </a:r>
            <a:r>
              <a:rPr lang="tr-TR" sz="1400" dirty="0"/>
              <a:t> </a:t>
            </a:r>
          </a:p>
          <a:p>
            <a:pPr algn="ctr"/>
            <a:endParaRPr lang="tr-TR" dirty="0"/>
          </a:p>
        </p:txBody>
      </p:sp>
      <p:pic>
        <p:nvPicPr>
          <p:cNvPr id="2" name="Picture 4" descr="çizgi Film Böbrek çizimi PNG, Vektör Resimleri, ve PSD Resmi Ücretsiz  İndirmek İçin Şeffaf Arka Planlı | Pngtree">
            <a:extLst>
              <a:ext uri="{FF2B5EF4-FFF2-40B4-BE49-F238E27FC236}">
                <a16:creationId xmlns:a16="http://schemas.microsoft.com/office/drawing/2014/main" id="{5E050B78-3E0C-5AA8-9081-A8C63F12E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" r="2124" b="-2"/>
          <a:stretch>
            <a:fillRect/>
          </a:stretch>
        </p:blipFill>
        <p:spPr bwMode="auto">
          <a:xfrm>
            <a:off x="8106301" y="248194"/>
            <a:ext cx="3472979" cy="356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şağı Ok 14">
            <a:extLst>
              <a:ext uri="{FF2B5EF4-FFF2-40B4-BE49-F238E27FC236}">
                <a16:creationId xmlns:a16="http://schemas.microsoft.com/office/drawing/2014/main" id="{A373C376-A33F-3844-6B0F-5F364A1920ED}"/>
              </a:ext>
            </a:extLst>
          </p:cNvPr>
          <p:cNvSpPr/>
          <p:nvPr/>
        </p:nvSpPr>
        <p:spPr>
          <a:xfrm>
            <a:off x="3285839" y="3697188"/>
            <a:ext cx="198319" cy="48413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Yukarı Ok 17">
            <a:extLst>
              <a:ext uri="{FF2B5EF4-FFF2-40B4-BE49-F238E27FC236}">
                <a16:creationId xmlns:a16="http://schemas.microsoft.com/office/drawing/2014/main" id="{70020AF1-1F1C-F252-B436-FA927D222E77}"/>
              </a:ext>
            </a:extLst>
          </p:cNvPr>
          <p:cNvSpPr/>
          <p:nvPr/>
        </p:nvSpPr>
        <p:spPr>
          <a:xfrm>
            <a:off x="4849091" y="5448487"/>
            <a:ext cx="226924" cy="629645"/>
          </a:xfrm>
          <a:prstGeom prst="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Yukarı Ok 20">
            <a:extLst>
              <a:ext uri="{FF2B5EF4-FFF2-40B4-BE49-F238E27FC236}">
                <a16:creationId xmlns:a16="http://schemas.microsoft.com/office/drawing/2014/main" id="{8A70389C-B438-A17F-F3B8-23F75EA42FED}"/>
              </a:ext>
            </a:extLst>
          </p:cNvPr>
          <p:cNvSpPr/>
          <p:nvPr/>
        </p:nvSpPr>
        <p:spPr>
          <a:xfrm flipH="1">
            <a:off x="2047895" y="6078132"/>
            <a:ext cx="259972" cy="531674"/>
          </a:xfrm>
          <a:prstGeom prst="upArrow">
            <a:avLst>
              <a:gd name="adj1" fmla="val 42689"/>
              <a:gd name="adj2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57095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A6D37EE4-EA1B-46EE-A54B-5233C63C9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1DACA487-2190-1181-2845-70E2C4FB3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47013" cy="1434415"/>
          </a:xfrm>
        </p:spPr>
        <p:txBody>
          <a:bodyPr anchor="b">
            <a:normAutofit/>
          </a:bodyPr>
          <a:lstStyle/>
          <a:p>
            <a:br>
              <a:rPr lang="tr-TR" sz="3000" b="1" dirty="0"/>
            </a:br>
            <a:r>
              <a:rPr lang="tr-TR" sz="3000" b="1" dirty="0"/>
              <a:t>Epidemiyoloji:</a:t>
            </a:r>
            <a:br>
              <a:rPr lang="tr-TR" sz="3000" dirty="0"/>
            </a:br>
            <a:endParaRPr lang="tr-TR" sz="3000" dirty="0"/>
          </a:p>
        </p:txBody>
      </p:sp>
      <p:sp>
        <p:nvSpPr>
          <p:cNvPr id="2057" name="sketch line">
            <a:extLst>
              <a:ext uri="{FF2B5EF4-FFF2-40B4-BE49-F238E27FC236}">
                <a16:creationId xmlns:a16="http://schemas.microsoft.com/office/drawing/2014/main" id="{927D5270-6648-4CC1-8F78-48BE299CAC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767709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çizgi Film Böbrek çizimi PNG, Vektör Resimleri, ve PSD Resmi Ücretsiz  İndirmek İçin Şeffaf Arka Planlı | Pngtree">
            <a:extLst>
              <a:ext uri="{FF2B5EF4-FFF2-40B4-BE49-F238E27FC236}">
                <a16:creationId xmlns:a16="http://schemas.microsoft.com/office/drawing/2014/main" id="{9BF71D67-1399-3600-4799-DBBE763DA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" r="5562" b="1"/>
          <a:stretch>
            <a:fillRect/>
          </a:stretch>
        </p:blipFill>
        <p:spPr bwMode="auto">
          <a:xfrm>
            <a:off x="572492" y="2002056"/>
            <a:ext cx="3943849" cy="4184060"/>
          </a:xfrm>
          <a:custGeom>
            <a:avLst/>
            <a:gdLst/>
            <a:ahLst/>
            <a:cxnLst/>
            <a:rect l="l" t="t" r="r" b="b"/>
            <a:pathLst>
              <a:path w="3807743" h="6307845">
                <a:moveTo>
                  <a:pt x="723201" y="386"/>
                </a:moveTo>
                <a:cubicBezTo>
                  <a:pt x="853884" y="-4204"/>
                  <a:pt x="1013493" y="33912"/>
                  <a:pt x="1176100" y="22622"/>
                </a:cubicBezTo>
                <a:cubicBezTo>
                  <a:pt x="1230302" y="18859"/>
                  <a:pt x="1281736" y="20622"/>
                  <a:pt x="1331852" y="24473"/>
                </a:cubicBezTo>
                <a:lnTo>
                  <a:pt x="1439547" y="34944"/>
                </a:lnTo>
                <a:lnTo>
                  <a:pt x="1484197" y="36226"/>
                </a:lnTo>
                <a:cubicBezTo>
                  <a:pt x="1535166" y="35421"/>
                  <a:pt x="1586369" y="31625"/>
                  <a:pt x="1636625" y="22622"/>
                </a:cubicBezTo>
                <a:cubicBezTo>
                  <a:pt x="1686882" y="13619"/>
                  <a:pt x="1729837" y="10653"/>
                  <a:pt x="1768740" y="10885"/>
                </a:cubicBezTo>
                <a:lnTo>
                  <a:pt x="1829538" y="15086"/>
                </a:lnTo>
                <a:lnTo>
                  <a:pt x="1869968" y="7996"/>
                </a:lnTo>
                <a:cubicBezTo>
                  <a:pt x="1953577" y="-31"/>
                  <a:pt x="2036989" y="9808"/>
                  <a:pt x="2112925" y="20118"/>
                </a:cubicBezTo>
                <a:lnTo>
                  <a:pt x="2119331" y="20977"/>
                </a:lnTo>
                <a:lnTo>
                  <a:pt x="2221855" y="13374"/>
                </a:lnTo>
                <a:cubicBezTo>
                  <a:pt x="2261207" y="12845"/>
                  <a:pt x="2298379" y="14359"/>
                  <a:pt x="2333484" y="16393"/>
                </a:cubicBezTo>
                <a:lnTo>
                  <a:pt x="2372613" y="18812"/>
                </a:lnTo>
                <a:lnTo>
                  <a:pt x="2404945" y="9387"/>
                </a:lnTo>
                <a:cubicBezTo>
                  <a:pt x="2452532" y="1754"/>
                  <a:pt x="2506192" y="9333"/>
                  <a:pt x="2561622" y="17814"/>
                </a:cubicBezTo>
                <a:lnTo>
                  <a:pt x="2583950" y="20591"/>
                </a:lnTo>
                <a:lnTo>
                  <a:pt x="2643527" y="20319"/>
                </a:lnTo>
                <a:cubicBezTo>
                  <a:pt x="2669677" y="20426"/>
                  <a:pt x="2697963" y="20717"/>
                  <a:pt x="2727392" y="21103"/>
                </a:cubicBezTo>
                <a:lnTo>
                  <a:pt x="2786908" y="21989"/>
                </a:lnTo>
                <a:lnTo>
                  <a:pt x="2846459" y="13267"/>
                </a:lnTo>
                <a:cubicBezTo>
                  <a:pt x="2896401" y="10176"/>
                  <a:pt x="2960607" y="12733"/>
                  <a:pt x="3036361" y="17072"/>
                </a:cubicBezTo>
                <a:lnTo>
                  <a:pt x="3129100" y="22671"/>
                </a:lnTo>
                <a:lnTo>
                  <a:pt x="3130653" y="22622"/>
                </a:lnTo>
                <a:cubicBezTo>
                  <a:pt x="3178874" y="19804"/>
                  <a:pt x="3260845" y="26231"/>
                  <a:pt x="3352422" y="32691"/>
                </a:cubicBezTo>
                <a:lnTo>
                  <a:pt x="3362608" y="33356"/>
                </a:lnTo>
                <a:lnTo>
                  <a:pt x="3446036" y="35579"/>
                </a:lnTo>
                <a:cubicBezTo>
                  <a:pt x="3550323" y="36566"/>
                  <a:pt x="3662083" y="33535"/>
                  <a:pt x="3778601" y="22622"/>
                </a:cubicBezTo>
                <a:cubicBezTo>
                  <a:pt x="3793981" y="243672"/>
                  <a:pt x="3764152" y="318695"/>
                  <a:pt x="3778601" y="467157"/>
                </a:cubicBezTo>
                <a:cubicBezTo>
                  <a:pt x="3790077" y="557563"/>
                  <a:pt x="3783697" y="684218"/>
                  <a:pt x="3777639" y="811856"/>
                </a:cubicBezTo>
                <a:lnTo>
                  <a:pt x="3773760" y="922625"/>
                </a:lnTo>
                <a:lnTo>
                  <a:pt x="3778601" y="974384"/>
                </a:lnTo>
                <a:cubicBezTo>
                  <a:pt x="3785784" y="1003717"/>
                  <a:pt x="3785160" y="1041120"/>
                  <a:pt x="3781239" y="1085904"/>
                </a:cubicBezTo>
                <a:lnTo>
                  <a:pt x="3776107" y="1132519"/>
                </a:lnTo>
                <a:lnTo>
                  <a:pt x="3778601" y="1162456"/>
                </a:lnTo>
                <a:cubicBezTo>
                  <a:pt x="3791360" y="1256797"/>
                  <a:pt x="3774958" y="1367020"/>
                  <a:pt x="3763568" y="1469787"/>
                </a:cubicBezTo>
                <a:lnTo>
                  <a:pt x="3758806" y="1520515"/>
                </a:lnTo>
                <a:lnTo>
                  <a:pt x="3760417" y="1549437"/>
                </a:lnTo>
                <a:cubicBezTo>
                  <a:pt x="3764298" y="1588133"/>
                  <a:pt x="3770171" y="1628243"/>
                  <a:pt x="3778601" y="1669683"/>
                </a:cubicBezTo>
                <a:cubicBezTo>
                  <a:pt x="3846039" y="2001203"/>
                  <a:pt x="3774784" y="2142285"/>
                  <a:pt x="3778601" y="2364982"/>
                </a:cubicBezTo>
                <a:lnTo>
                  <a:pt x="3776565" y="2406088"/>
                </a:lnTo>
                <a:lnTo>
                  <a:pt x="3778601" y="2427673"/>
                </a:lnTo>
                <a:cubicBezTo>
                  <a:pt x="3821357" y="2695960"/>
                  <a:pt x="3735684" y="2699438"/>
                  <a:pt x="3778601" y="2809517"/>
                </a:cubicBezTo>
                <a:cubicBezTo>
                  <a:pt x="3789330" y="2837037"/>
                  <a:pt x="3791666" y="2872927"/>
                  <a:pt x="3789892" y="2914654"/>
                </a:cubicBezTo>
                <a:lnTo>
                  <a:pt x="3784971" y="2966248"/>
                </a:lnTo>
                <a:lnTo>
                  <a:pt x="3796722" y="3024078"/>
                </a:lnTo>
                <a:cubicBezTo>
                  <a:pt x="3809238" y="3115139"/>
                  <a:pt x="3806232" y="3210898"/>
                  <a:pt x="3799338" y="3302850"/>
                </a:cubicBezTo>
                <a:lnTo>
                  <a:pt x="3787405" y="3438354"/>
                </a:lnTo>
                <a:lnTo>
                  <a:pt x="3790719" y="3460532"/>
                </a:lnTo>
                <a:cubicBezTo>
                  <a:pt x="3797323" y="3541872"/>
                  <a:pt x="3789007" y="3624193"/>
                  <a:pt x="3780361" y="3709762"/>
                </a:cubicBezTo>
                <a:lnTo>
                  <a:pt x="3780169" y="3712283"/>
                </a:lnTo>
                <a:lnTo>
                  <a:pt x="3781239" y="3768266"/>
                </a:lnTo>
                <a:cubicBezTo>
                  <a:pt x="3780994" y="3815588"/>
                  <a:pt x="3779902" y="3863939"/>
                  <a:pt x="3778794" y="3912511"/>
                </a:cubicBezTo>
                <a:lnTo>
                  <a:pt x="3776324" y="4054010"/>
                </a:lnTo>
                <a:lnTo>
                  <a:pt x="3778601" y="4074733"/>
                </a:lnTo>
                <a:cubicBezTo>
                  <a:pt x="3822365" y="4336760"/>
                  <a:pt x="3765189" y="4482586"/>
                  <a:pt x="3778601" y="4644650"/>
                </a:cubicBezTo>
                <a:cubicBezTo>
                  <a:pt x="3781954" y="4685166"/>
                  <a:pt x="3782850" y="4718916"/>
                  <a:pt x="3782504" y="4749344"/>
                </a:cubicBezTo>
                <a:lnTo>
                  <a:pt x="3780512" y="4796832"/>
                </a:lnTo>
                <a:lnTo>
                  <a:pt x="3786260" y="4877451"/>
                </a:lnTo>
                <a:cubicBezTo>
                  <a:pt x="3786165" y="4918212"/>
                  <a:pt x="3784020" y="4964155"/>
                  <a:pt x="3781623" y="5015963"/>
                </a:cubicBezTo>
                <a:lnTo>
                  <a:pt x="3779076" y="5087925"/>
                </a:lnTo>
                <a:lnTo>
                  <a:pt x="3779599" y="5155456"/>
                </a:lnTo>
                <a:lnTo>
                  <a:pt x="3775907" y="5219073"/>
                </a:lnTo>
                <a:lnTo>
                  <a:pt x="3778601" y="5402640"/>
                </a:lnTo>
                <a:cubicBezTo>
                  <a:pt x="3780494" y="5441637"/>
                  <a:pt x="3781680" y="5475146"/>
                  <a:pt x="3782335" y="5504141"/>
                </a:cubicBezTo>
                <a:lnTo>
                  <a:pt x="3782798" y="5566951"/>
                </a:lnTo>
                <a:lnTo>
                  <a:pt x="3786885" y="5599303"/>
                </a:lnTo>
                <a:cubicBezTo>
                  <a:pt x="3799534" y="5776838"/>
                  <a:pt x="3769350" y="6111156"/>
                  <a:pt x="3778601" y="6291711"/>
                </a:cubicBezTo>
                <a:cubicBezTo>
                  <a:pt x="3687392" y="6306733"/>
                  <a:pt x="3632350" y="6304889"/>
                  <a:pt x="3574752" y="6300212"/>
                </a:cubicBezTo>
                <a:lnTo>
                  <a:pt x="3545837" y="6297718"/>
                </a:lnTo>
                <a:lnTo>
                  <a:pt x="3527963" y="6296834"/>
                </a:lnTo>
                <a:cubicBezTo>
                  <a:pt x="3482151" y="6294419"/>
                  <a:pt x="3430025" y="6291672"/>
                  <a:pt x="3355561" y="6291711"/>
                </a:cubicBezTo>
                <a:cubicBezTo>
                  <a:pt x="3304843" y="6293555"/>
                  <a:pt x="3262749" y="6292377"/>
                  <a:pt x="3225711" y="6290098"/>
                </a:cubicBezTo>
                <a:lnTo>
                  <a:pt x="3218247" y="6289525"/>
                </a:lnTo>
                <a:lnTo>
                  <a:pt x="3198550" y="6289212"/>
                </a:lnTo>
                <a:cubicBezTo>
                  <a:pt x="3144315" y="6287803"/>
                  <a:pt x="3088976" y="6286105"/>
                  <a:pt x="3034921" y="6284968"/>
                </a:cubicBezTo>
                <a:lnTo>
                  <a:pt x="2973802" y="6284626"/>
                </a:lnTo>
                <a:lnTo>
                  <a:pt x="2932520" y="6291711"/>
                </a:lnTo>
                <a:cubicBezTo>
                  <a:pt x="2893699" y="6300111"/>
                  <a:pt x="2847670" y="6301992"/>
                  <a:pt x="2797581" y="6300669"/>
                </a:cubicBezTo>
                <a:lnTo>
                  <a:pt x="2672392" y="6292599"/>
                </a:lnTo>
                <a:lnTo>
                  <a:pt x="2629726" y="6293120"/>
                </a:lnTo>
                <a:lnTo>
                  <a:pt x="2540544" y="6284698"/>
                </a:lnTo>
                <a:lnTo>
                  <a:pt x="2473475" y="6280786"/>
                </a:lnTo>
                <a:cubicBezTo>
                  <a:pt x="2419724" y="6279900"/>
                  <a:pt x="2368202" y="6282437"/>
                  <a:pt x="2322057" y="6291711"/>
                </a:cubicBezTo>
                <a:cubicBezTo>
                  <a:pt x="2275912" y="6300985"/>
                  <a:pt x="2236301" y="6305003"/>
                  <a:pt x="2199195" y="6305968"/>
                </a:cubicBezTo>
                <a:lnTo>
                  <a:pt x="2094190" y="6302012"/>
                </a:lnTo>
                <a:lnTo>
                  <a:pt x="2029724" y="6307766"/>
                </a:lnTo>
                <a:cubicBezTo>
                  <a:pt x="1971866" y="6308389"/>
                  <a:pt x="1916420" y="6305265"/>
                  <a:pt x="1864312" y="6301339"/>
                </a:cubicBezTo>
                <a:lnTo>
                  <a:pt x="1761307" y="6293375"/>
                </a:lnTo>
                <a:lnTo>
                  <a:pt x="1745972" y="6293782"/>
                </a:lnTo>
                <a:cubicBezTo>
                  <a:pt x="1699734" y="6294177"/>
                  <a:pt x="1664143" y="6292827"/>
                  <a:pt x="1633352" y="6291083"/>
                </a:cubicBezTo>
                <a:lnTo>
                  <a:pt x="1621369" y="6290324"/>
                </a:lnTo>
                <a:lnTo>
                  <a:pt x="1599140" y="6291711"/>
                </a:lnTo>
                <a:cubicBezTo>
                  <a:pt x="1564093" y="6296354"/>
                  <a:pt x="1527169" y="6296254"/>
                  <a:pt x="1488567" y="6294097"/>
                </a:cubicBezTo>
                <a:lnTo>
                  <a:pt x="1429716" y="6289243"/>
                </a:lnTo>
                <a:lnTo>
                  <a:pt x="1401008" y="6291711"/>
                </a:lnTo>
                <a:cubicBezTo>
                  <a:pt x="1314301" y="6301163"/>
                  <a:pt x="1222976" y="6299856"/>
                  <a:pt x="1127367" y="6296839"/>
                </a:cubicBezTo>
                <a:lnTo>
                  <a:pt x="1062601" y="6295730"/>
                </a:lnTo>
                <a:lnTo>
                  <a:pt x="964991" y="6305909"/>
                </a:lnTo>
                <a:cubicBezTo>
                  <a:pt x="833250" y="6307778"/>
                  <a:pt x="714190" y="6280255"/>
                  <a:pt x="603122" y="6291711"/>
                </a:cubicBezTo>
                <a:cubicBezTo>
                  <a:pt x="455032" y="6306986"/>
                  <a:pt x="261206" y="6260346"/>
                  <a:pt x="30143" y="6291711"/>
                </a:cubicBezTo>
                <a:cubicBezTo>
                  <a:pt x="-1198" y="6167281"/>
                  <a:pt x="7291" y="6044138"/>
                  <a:pt x="19371" y="5934598"/>
                </a:cubicBezTo>
                <a:lnTo>
                  <a:pt x="33559" y="5801663"/>
                </a:lnTo>
                <a:lnTo>
                  <a:pt x="30143" y="5784485"/>
                </a:lnTo>
                <a:cubicBezTo>
                  <a:pt x="7257" y="5691455"/>
                  <a:pt x="7506" y="5585492"/>
                  <a:pt x="13352" y="5476692"/>
                </a:cubicBezTo>
                <a:lnTo>
                  <a:pt x="21882" y="5346809"/>
                </a:lnTo>
                <a:lnTo>
                  <a:pt x="22064" y="5339439"/>
                </a:lnTo>
                <a:lnTo>
                  <a:pt x="29601" y="5166357"/>
                </a:lnTo>
                <a:lnTo>
                  <a:pt x="30143" y="5151877"/>
                </a:lnTo>
                <a:cubicBezTo>
                  <a:pt x="30018" y="5125783"/>
                  <a:pt x="30111" y="5102484"/>
                  <a:pt x="30346" y="5081409"/>
                </a:cubicBezTo>
                <a:lnTo>
                  <a:pt x="30433" y="5076663"/>
                </a:lnTo>
                <a:lnTo>
                  <a:pt x="30143" y="4963804"/>
                </a:lnTo>
                <a:cubicBezTo>
                  <a:pt x="27040" y="4910138"/>
                  <a:pt x="27067" y="4856021"/>
                  <a:pt x="28459" y="4800989"/>
                </a:cubicBezTo>
                <a:lnTo>
                  <a:pt x="30399" y="4750796"/>
                </a:lnTo>
                <a:lnTo>
                  <a:pt x="31514" y="4666872"/>
                </a:lnTo>
                <a:lnTo>
                  <a:pt x="34697" y="4639551"/>
                </a:lnTo>
                <a:lnTo>
                  <a:pt x="34963" y="4632686"/>
                </a:lnTo>
                <a:cubicBezTo>
                  <a:pt x="37318" y="4575362"/>
                  <a:pt x="39271" y="4516661"/>
                  <a:pt x="39056" y="4456118"/>
                </a:cubicBezTo>
                <a:lnTo>
                  <a:pt x="36996" y="4412759"/>
                </a:lnTo>
                <a:lnTo>
                  <a:pt x="30143" y="4388188"/>
                </a:lnTo>
                <a:cubicBezTo>
                  <a:pt x="7389" y="4328002"/>
                  <a:pt x="11492" y="4256950"/>
                  <a:pt x="19232" y="4188739"/>
                </a:cubicBezTo>
                <a:lnTo>
                  <a:pt x="23985" y="4147809"/>
                </a:lnTo>
                <a:lnTo>
                  <a:pt x="23690" y="4087290"/>
                </a:lnTo>
                <a:lnTo>
                  <a:pt x="29097" y="3984687"/>
                </a:lnTo>
                <a:lnTo>
                  <a:pt x="28035" y="3962690"/>
                </a:lnTo>
                <a:cubicBezTo>
                  <a:pt x="28525" y="3945828"/>
                  <a:pt x="30052" y="3926691"/>
                  <a:pt x="32148" y="3905387"/>
                </a:cubicBezTo>
                <a:lnTo>
                  <a:pt x="34754" y="3881032"/>
                </a:lnTo>
                <a:lnTo>
                  <a:pt x="39206" y="3802233"/>
                </a:lnTo>
                <a:cubicBezTo>
                  <a:pt x="39778" y="3763353"/>
                  <a:pt x="37619" y="3728800"/>
                  <a:pt x="30143" y="3698588"/>
                </a:cubicBezTo>
                <a:cubicBezTo>
                  <a:pt x="7714" y="3607954"/>
                  <a:pt x="33117" y="3482508"/>
                  <a:pt x="36579" y="3365983"/>
                </a:cubicBezTo>
                <a:lnTo>
                  <a:pt x="36510" y="3356621"/>
                </a:lnTo>
                <a:lnTo>
                  <a:pt x="30143" y="3311044"/>
                </a:lnTo>
                <a:cubicBezTo>
                  <a:pt x="14271" y="3224157"/>
                  <a:pt x="11445" y="3149243"/>
                  <a:pt x="14856" y="3082749"/>
                </a:cubicBezTo>
                <a:lnTo>
                  <a:pt x="22229" y="3005366"/>
                </a:lnTo>
                <a:lnTo>
                  <a:pt x="27244" y="2895198"/>
                </a:lnTo>
                <a:cubicBezTo>
                  <a:pt x="29143" y="2848776"/>
                  <a:pt x="30527" y="2799531"/>
                  <a:pt x="30143" y="2746826"/>
                </a:cubicBezTo>
                <a:lnTo>
                  <a:pt x="36784" y="2638240"/>
                </a:lnTo>
                <a:lnTo>
                  <a:pt x="30143" y="2615745"/>
                </a:lnTo>
                <a:cubicBezTo>
                  <a:pt x="-20952" y="2495890"/>
                  <a:pt x="17898" y="2340273"/>
                  <a:pt x="37923" y="2201958"/>
                </a:cubicBezTo>
                <a:lnTo>
                  <a:pt x="42734" y="2158379"/>
                </a:lnTo>
                <a:lnTo>
                  <a:pt x="30143" y="2114218"/>
                </a:lnTo>
                <a:cubicBezTo>
                  <a:pt x="2269" y="2040950"/>
                  <a:pt x="-2735" y="1972014"/>
                  <a:pt x="1162" y="1906697"/>
                </a:cubicBezTo>
                <a:lnTo>
                  <a:pt x="6289" y="1854885"/>
                </a:lnTo>
                <a:lnTo>
                  <a:pt x="8053" y="1809168"/>
                </a:lnTo>
                <a:cubicBezTo>
                  <a:pt x="9832" y="1790244"/>
                  <a:pt x="12470" y="1771472"/>
                  <a:pt x="15415" y="1752867"/>
                </a:cubicBezTo>
                <a:lnTo>
                  <a:pt x="30925" y="1652561"/>
                </a:lnTo>
                <a:lnTo>
                  <a:pt x="30143" y="1606992"/>
                </a:lnTo>
                <a:cubicBezTo>
                  <a:pt x="28397" y="1588584"/>
                  <a:pt x="27931" y="1568665"/>
                  <a:pt x="28348" y="1547550"/>
                </a:cubicBezTo>
                <a:lnTo>
                  <a:pt x="29206" y="1531212"/>
                </a:lnTo>
                <a:lnTo>
                  <a:pt x="23637" y="1487282"/>
                </a:lnTo>
                <a:cubicBezTo>
                  <a:pt x="16479" y="1367166"/>
                  <a:pt x="59638" y="1246041"/>
                  <a:pt x="30143" y="1156757"/>
                </a:cubicBezTo>
                <a:cubicBezTo>
                  <a:pt x="21716" y="1131248"/>
                  <a:pt x="18318" y="1090735"/>
                  <a:pt x="17757" y="1041370"/>
                </a:cubicBezTo>
                <a:lnTo>
                  <a:pt x="18463" y="985697"/>
                </a:lnTo>
                <a:lnTo>
                  <a:pt x="16239" y="975915"/>
                </a:lnTo>
                <a:cubicBezTo>
                  <a:pt x="13541" y="957312"/>
                  <a:pt x="12597" y="940330"/>
                  <a:pt x="12862" y="924477"/>
                </a:cubicBezTo>
                <a:lnTo>
                  <a:pt x="23640" y="845857"/>
                </a:lnTo>
                <a:lnTo>
                  <a:pt x="30907" y="688163"/>
                </a:lnTo>
                <a:lnTo>
                  <a:pt x="31375" y="662715"/>
                </a:lnTo>
                <a:lnTo>
                  <a:pt x="30143" y="655230"/>
                </a:lnTo>
                <a:cubicBezTo>
                  <a:pt x="20345" y="615334"/>
                  <a:pt x="17924" y="569960"/>
                  <a:pt x="19185" y="520814"/>
                </a:cubicBezTo>
                <a:lnTo>
                  <a:pt x="26662" y="415314"/>
                </a:lnTo>
                <a:lnTo>
                  <a:pt x="25635" y="383217"/>
                </a:lnTo>
                <a:cubicBezTo>
                  <a:pt x="25461" y="243905"/>
                  <a:pt x="35455" y="113017"/>
                  <a:pt x="30143" y="22622"/>
                </a:cubicBezTo>
                <a:cubicBezTo>
                  <a:pt x="90096" y="13526"/>
                  <a:pt x="146841" y="12585"/>
                  <a:pt x="200495" y="15390"/>
                </a:cubicBezTo>
                <a:lnTo>
                  <a:pt x="324102" y="27794"/>
                </a:lnTo>
                <a:lnTo>
                  <a:pt x="329634" y="27979"/>
                </a:lnTo>
                <a:cubicBezTo>
                  <a:pt x="398332" y="30204"/>
                  <a:pt x="468106" y="31425"/>
                  <a:pt x="551798" y="27886"/>
                </a:cubicBezTo>
                <a:lnTo>
                  <a:pt x="592464" y="25476"/>
                </a:lnTo>
                <a:lnTo>
                  <a:pt x="603122" y="22622"/>
                </a:lnTo>
                <a:cubicBezTo>
                  <a:pt x="639294" y="8191"/>
                  <a:pt x="679641" y="1916"/>
                  <a:pt x="723201" y="38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53EDDC7-9A14-EF40-B8F6-FA84340EF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870" y="2109898"/>
            <a:ext cx="6713552" cy="3968376"/>
          </a:xfrm>
        </p:spPr>
        <p:txBody>
          <a:bodyPr anchor="t"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tr-TR" sz="2400" dirty="0"/>
              <a:t>Çocukluk çağı NS </a:t>
            </a:r>
            <a:r>
              <a:rPr lang="tr-TR" sz="2400" dirty="0" err="1"/>
              <a:t>insidansı,etnik</a:t>
            </a:r>
            <a:r>
              <a:rPr lang="tr-TR" sz="2400" dirty="0"/>
              <a:t> kökene ve coğrafi konuma göre değişkenlik göstermektedir</a:t>
            </a:r>
          </a:p>
          <a:p>
            <a:pPr>
              <a:lnSpc>
                <a:spcPct val="150000"/>
              </a:lnSpc>
            </a:pPr>
            <a:r>
              <a:rPr lang="tr-TR" sz="2400" dirty="0"/>
              <a:t>16 yaşından küçük her 100.000 çocuktan 1- 3 arasında vaka bildirilmiştir.</a:t>
            </a:r>
          </a:p>
          <a:p>
            <a:pPr>
              <a:lnSpc>
                <a:spcPct val="150000"/>
              </a:lnSpc>
            </a:pPr>
            <a:r>
              <a:rPr lang="tr-TR" sz="2400" dirty="0"/>
              <a:t>Erkek kız oranı 2/1 ‘</a:t>
            </a:r>
            <a:r>
              <a:rPr lang="tr-TR" sz="2400" dirty="0" err="1"/>
              <a:t>dir</a:t>
            </a:r>
            <a:r>
              <a:rPr lang="tr-TR" sz="2400" dirty="0"/>
              <a:t> .</a:t>
            </a:r>
          </a:p>
          <a:p>
            <a:pPr>
              <a:lnSpc>
                <a:spcPct val="150000"/>
              </a:lnSpc>
            </a:pPr>
            <a:r>
              <a:rPr lang="tr-TR" sz="2400" dirty="0"/>
              <a:t>Güney Asya, Afrika kökenlilerde ve Araplarda görülme oranı  yüksek bulunmuştur. </a:t>
            </a:r>
          </a:p>
          <a:p>
            <a:endParaRPr lang="tr-TR" sz="1900" dirty="0"/>
          </a:p>
        </p:txBody>
      </p:sp>
    </p:spTree>
    <p:extLst>
      <p:ext uri="{BB962C8B-B14F-4D97-AF65-F5344CB8AC3E}">
        <p14:creationId xmlns:p14="http://schemas.microsoft.com/office/powerpoint/2010/main" val="2455026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99B2EBA-590A-CBD8-3EDF-ADF180777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0397" y="2445389"/>
            <a:ext cx="6713552" cy="4119172"/>
          </a:xfrm>
        </p:spPr>
        <p:txBody>
          <a:bodyPr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2200" dirty="0"/>
              <a:t>Genel klinik yaklaşımda öncelikle “primer” ve “sekonder” NS ayırımı yapılır</a:t>
            </a:r>
          </a:p>
          <a:p>
            <a:pPr>
              <a:lnSpc>
                <a:spcPct val="150000"/>
              </a:lnSpc>
            </a:pPr>
            <a:r>
              <a:rPr lang="tr-TR" sz="2200" dirty="0"/>
              <a:t>Çocukluk çağında nefrotik sendromların %90 "</a:t>
            </a:r>
            <a:r>
              <a:rPr lang="tr-TR" sz="2200" dirty="0" err="1"/>
              <a:t>idyopatik</a:t>
            </a:r>
            <a:r>
              <a:rPr lang="tr-TR" sz="2200" dirty="0"/>
              <a:t> nefrotik sendrom", diğer %10'luk kısmını ise "sekonder nedenler" olusturmaktadır.</a:t>
            </a:r>
          </a:p>
          <a:p>
            <a:endParaRPr lang="tr-TR" sz="2200" dirty="0"/>
          </a:p>
        </p:txBody>
      </p:sp>
      <p:pic>
        <p:nvPicPr>
          <p:cNvPr id="2" name="Picture 2" descr="Kronik Böbrek Yetmezliği - Böbrek Nakli Hakkında Tüm Bilgiler">
            <a:extLst>
              <a:ext uri="{FF2B5EF4-FFF2-40B4-BE49-F238E27FC236}">
                <a16:creationId xmlns:a16="http://schemas.microsoft.com/office/drawing/2014/main" id="{60A5791B-D9BF-EC1E-2E9F-B64B7369C3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" r="1363" b="2"/>
          <a:stretch>
            <a:fillRect/>
          </a:stretch>
        </p:blipFill>
        <p:spPr bwMode="auto">
          <a:xfrm>
            <a:off x="8482849" y="2565844"/>
            <a:ext cx="2728754" cy="261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8601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0"/>
            <a:ext cx="10972800" cy="1485900"/>
          </a:xfrm>
        </p:spPr>
        <p:txBody>
          <a:bodyPr>
            <a:normAutofit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  <a:latin typeface="+mn-lt"/>
              </a:rPr>
              <a:t>     Nefrotik Sendrom-Sınıflama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711200" y="1277154"/>
            <a:ext cx="5181600" cy="5301714"/>
          </a:xfrm>
        </p:spPr>
        <p:txBody>
          <a:bodyPr>
            <a:noAutofit/>
          </a:bodyPr>
          <a:lstStyle/>
          <a:p>
            <a:r>
              <a:rPr lang="tr-TR" sz="2400" b="1" dirty="0" err="1"/>
              <a:t>Etyoloji</a:t>
            </a:r>
            <a:endParaRPr lang="tr-TR" sz="2400" b="1" dirty="0"/>
          </a:p>
          <a:p>
            <a:pPr marL="0" indent="0">
              <a:buNone/>
            </a:pPr>
            <a:r>
              <a:rPr lang="tr-TR" sz="2400" dirty="0" err="1"/>
              <a:t>Primer</a:t>
            </a:r>
            <a:r>
              <a:rPr lang="tr-TR" sz="2400" dirty="0"/>
              <a:t> </a:t>
            </a:r>
          </a:p>
          <a:p>
            <a:pPr marL="0" indent="0">
              <a:buNone/>
            </a:pPr>
            <a:r>
              <a:rPr lang="tr-TR" sz="2400" dirty="0" err="1"/>
              <a:t>Sekonder</a:t>
            </a:r>
            <a:endParaRPr lang="tr-TR" sz="2400" dirty="0"/>
          </a:p>
          <a:p>
            <a:pPr marL="0" indent="0">
              <a:buNone/>
            </a:pPr>
            <a:endParaRPr lang="tr-TR" sz="2400" dirty="0"/>
          </a:p>
          <a:p>
            <a:pPr marL="0" indent="0">
              <a:buNone/>
            </a:pPr>
            <a:endParaRPr lang="tr-TR" sz="2400" dirty="0"/>
          </a:p>
          <a:p>
            <a:r>
              <a:rPr lang="tr-TR" sz="2400" b="1" dirty="0"/>
              <a:t>Başlangıç yaşına göre</a:t>
            </a:r>
          </a:p>
          <a:p>
            <a:pPr marL="0" indent="0">
              <a:buNone/>
            </a:pPr>
            <a:r>
              <a:rPr lang="tr-TR" sz="2400" dirty="0" err="1"/>
              <a:t>Konjenital</a:t>
            </a:r>
            <a:r>
              <a:rPr lang="tr-TR" sz="2400" dirty="0"/>
              <a:t> - ilk 3 ay</a:t>
            </a:r>
          </a:p>
          <a:p>
            <a:pPr marL="0" indent="0">
              <a:buNone/>
            </a:pPr>
            <a:r>
              <a:rPr lang="tr-TR" sz="2400" dirty="0" err="1"/>
              <a:t>İnfantil</a:t>
            </a:r>
            <a:r>
              <a:rPr lang="tr-TR" sz="2400" dirty="0"/>
              <a:t> –ilk 1 yaş</a:t>
            </a:r>
          </a:p>
          <a:p>
            <a:pPr marL="0" indent="0">
              <a:buNone/>
            </a:pPr>
            <a:r>
              <a:rPr lang="tr-TR" sz="2400" dirty="0" err="1"/>
              <a:t>Edinsel</a:t>
            </a:r>
            <a:r>
              <a:rPr lang="tr-TR" sz="2400" dirty="0"/>
              <a:t> -1 yaş üstü</a:t>
            </a:r>
          </a:p>
          <a:p>
            <a:pPr marL="0" indent="0">
              <a:buNone/>
            </a:pPr>
            <a:r>
              <a:rPr lang="tr-TR" sz="2400" dirty="0"/>
              <a:t>Geç başlangıçlı - 10 yaş üstü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5892800" y="1099086"/>
            <a:ext cx="5181600" cy="5657850"/>
          </a:xfrm>
        </p:spPr>
        <p:txBody>
          <a:bodyPr>
            <a:noAutofit/>
          </a:bodyPr>
          <a:lstStyle/>
          <a:p>
            <a:r>
              <a:rPr lang="tr-TR" sz="2400" b="1" dirty="0" err="1"/>
              <a:t>Steroid</a:t>
            </a:r>
            <a:r>
              <a:rPr lang="tr-TR" sz="2400" b="1" dirty="0"/>
              <a:t> cevabına göre</a:t>
            </a:r>
          </a:p>
          <a:p>
            <a:pPr marL="0" indent="0">
              <a:buNone/>
            </a:pPr>
            <a:r>
              <a:rPr lang="tr-TR" sz="2400" dirty="0" err="1"/>
              <a:t>Steroid</a:t>
            </a:r>
            <a:r>
              <a:rPr lang="tr-TR" sz="2400" dirty="0"/>
              <a:t> duyarlı (%85)</a:t>
            </a:r>
          </a:p>
          <a:p>
            <a:pPr marL="0" indent="0">
              <a:buNone/>
            </a:pPr>
            <a:r>
              <a:rPr lang="tr-TR" sz="2400" dirty="0"/>
              <a:t>Sık </a:t>
            </a:r>
            <a:r>
              <a:rPr lang="tr-TR" sz="2400" dirty="0" err="1"/>
              <a:t>relaps</a:t>
            </a:r>
            <a:endParaRPr lang="tr-TR" sz="2400" dirty="0"/>
          </a:p>
          <a:p>
            <a:pPr marL="0" indent="0">
              <a:buNone/>
            </a:pPr>
            <a:r>
              <a:rPr lang="tr-TR" sz="2400" dirty="0" err="1"/>
              <a:t>Steroide</a:t>
            </a:r>
            <a:r>
              <a:rPr lang="tr-TR" sz="2400" dirty="0"/>
              <a:t> bağımlı</a:t>
            </a:r>
          </a:p>
          <a:p>
            <a:pPr marL="0" indent="0">
              <a:buNone/>
            </a:pPr>
            <a:r>
              <a:rPr lang="tr-TR" sz="2400" dirty="0"/>
              <a:t>Steroid dirençli</a:t>
            </a:r>
          </a:p>
          <a:p>
            <a:pPr marL="0" indent="0">
              <a:buNone/>
            </a:pPr>
            <a:endParaRPr lang="tr-TR" sz="2400" dirty="0"/>
          </a:p>
          <a:p>
            <a:r>
              <a:rPr lang="tr-TR" sz="2400" b="1" dirty="0" err="1"/>
              <a:t>Histopatolojiye</a:t>
            </a:r>
            <a:r>
              <a:rPr lang="tr-TR" sz="2400" b="1" dirty="0"/>
              <a:t> göre </a:t>
            </a:r>
            <a:r>
              <a:rPr lang="tr-TR" sz="2400" b="1" dirty="0" err="1"/>
              <a:t>İdiyopatik</a:t>
            </a:r>
            <a:r>
              <a:rPr lang="tr-TR" sz="2400" b="1" dirty="0"/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1900" dirty="0"/>
              <a:t>Minimal değişiklik hastalığı (EN SIK,%85)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1900" dirty="0"/>
              <a:t>Fokal segmental </a:t>
            </a:r>
            <a:r>
              <a:rPr lang="tr-TR" sz="1900" dirty="0" err="1"/>
              <a:t>glomerüloskleroz</a:t>
            </a:r>
            <a:r>
              <a:rPr lang="tr-TR" sz="1900" dirty="0"/>
              <a:t> (FSGS, İKİNCİ EN SIK, %10)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1900" dirty="0" err="1"/>
              <a:t>Membranoproliferatif</a:t>
            </a:r>
            <a:r>
              <a:rPr lang="tr-TR" sz="1900" dirty="0"/>
              <a:t> glomerülonefrit (MPGN)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1900" dirty="0"/>
              <a:t>Membranöz nefropati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2000" dirty="0"/>
              <a:t>C3 </a:t>
            </a:r>
            <a:r>
              <a:rPr lang="tr-TR" sz="2000" dirty="0" err="1"/>
              <a:t>glomerülopati</a:t>
            </a:r>
            <a:endParaRPr lang="tr-TR" sz="2000" dirty="0"/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40400921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780495D-F832-35A5-DF85-F7AA88703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9225"/>
            <a:ext cx="10515600" cy="1325563"/>
          </a:xfrm>
        </p:spPr>
        <p:txBody>
          <a:bodyPr/>
          <a:lstStyle/>
          <a:p>
            <a:r>
              <a:rPr lang="tr-TR" b="1" dirty="0">
                <a:solidFill>
                  <a:srgbClr val="FF0000"/>
                </a:solidFill>
                <a:latin typeface="+mn-lt"/>
              </a:rPr>
              <a:t>Sekonder nefrotik sendrom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A85B8CA-9396-0ED6-5852-27FF1BE49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4900"/>
            <a:ext cx="10515600" cy="5321300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tr-TR" sz="4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Çocukluk çağında, bu grupta yer alan NS oranı düşüktür.</a:t>
            </a:r>
            <a:endParaRPr lang="tr-TR" sz="4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tr-TR" sz="4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Sistemik/otoimmün hastalıklar: </a:t>
            </a:r>
            <a:r>
              <a:rPr lang="tr-TR" sz="4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Sistemik lupus eritematozus, </a:t>
            </a:r>
            <a:r>
              <a:rPr lang="tr-TR" sz="4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Henoch-Schönlein</a:t>
            </a:r>
            <a:r>
              <a:rPr lang="tr-TR" sz="4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tr-TR" sz="4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purpurası</a:t>
            </a:r>
            <a:r>
              <a:rPr lang="tr-TR" sz="4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tr-TR" sz="4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Mikroskopik</a:t>
            </a:r>
            <a:r>
              <a:rPr lang="tr-TR" sz="4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tr-TR" sz="4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polianjitis</a:t>
            </a:r>
            <a:r>
              <a:rPr lang="tr-TR" sz="4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Hemolitik üremik sendrom, </a:t>
            </a:r>
            <a:r>
              <a:rPr lang="tr-TR" sz="4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Diabetes</a:t>
            </a:r>
            <a:r>
              <a:rPr lang="tr-TR" sz="4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tr-TR" sz="4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mellitus</a:t>
            </a:r>
            <a:r>
              <a:rPr lang="tr-TR" sz="4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Amiloidoz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tr-TR" sz="4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Enfeksiyonlar: </a:t>
            </a:r>
            <a:r>
              <a:rPr lang="tr-TR" sz="4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 ve C hepatiti, HIV ,Sıtma, </a:t>
            </a:r>
            <a:r>
              <a:rPr lang="tr-TR" sz="4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Şistozoma</a:t>
            </a:r>
            <a:r>
              <a:rPr lang="tr-TR" sz="4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,Doğumsal </a:t>
            </a:r>
            <a:r>
              <a:rPr lang="tr-TR" sz="4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sifiliz</a:t>
            </a:r>
            <a:r>
              <a:rPr lang="tr-TR" sz="4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tr-TR" sz="4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Malign</a:t>
            </a:r>
            <a:r>
              <a:rPr lang="tr-TR" sz="4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hastalıklar</a:t>
            </a:r>
            <a:r>
              <a:rPr lang="tr-TR" sz="4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tr-TR" sz="4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Lenfomalar,Lösemiler</a:t>
            </a:r>
            <a:endParaRPr lang="tr-TR" sz="4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tr-TR" sz="4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tr-TR" sz="4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Allerjenler</a:t>
            </a:r>
            <a:r>
              <a:rPr lang="tr-TR" sz="4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tr-TR" sz="4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Arı </a:t>
            </a:r>
            <a:r>
              <a:rPr lang="tr-TR" sz="4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sokması,Besin</a:t>
            </a:r>
            <a:r>
              <a:rPr lang="tr-TR" sz="4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tr-TR" sz="4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allerjisi</a:t>
            </a:r>
            <a:r>
              <a:rPr lang="tr-TR" sz="4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tr-TR" sz="4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İlaçlar/toksik </a:t>
            </a:r>
            <a:r>
              <a:rPr lang="tr-TR" sz="4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maddeler:</a:t>
            </a:r>
            <a:r>
              <a:rPr lang="tr-TR" sz="4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Non-steroidal</a:t>
            </a:r>
            <a:r>
              <a:rPr lang="tr-TR" sz="4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tr-TR" sz="4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antiinflamatuarlar,D-penisilamin</a:t>
            </a:r>
            <a:r>
              <a:rPr lang="tr-TR" sz="4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Altın </a:t>
            </a:r>
            <a:r>
              <a:rPr lang="tr-TR" sz="4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tuzları,Lityum,Cıva,Eroin</a:t>
            </a:r>
            <a:r>
              <a:rPr lang="tr-TR" sz="4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tr-TR" sz="4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Genetik hastalıklar: </a:t>
            </a:r>
            <a:r>
              <a:rPr lang="tr-TR" sz="4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Alport</a:t>
            </a:r>
            <a:r>
              <a:rPr lang="tr-TR" sz="4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Sendromik hastalıklar (</a:t>
            </a:r>
            <a:r>
              <a:rPr lang="tr-TR" sz="4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Denys-Drash</a:t>
            </a:r>
            <a:r>
              <a:rPr lang="tr-TR" sz="4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tr-TR" sz="4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Schimke</a:t>
            </a:r>
            <a:r>
              <a:rPr lang="tr-TR" sz="4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tr-TR" sz="4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Pierson</a:t>
            </a:r>
            <a:r>
              <a:rPr lang="tr-TR" sz="4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tr-TR" sz="4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Frasier</a:t>
            </a:r>
            <a:r>
              <a:rPr lang="tr-TR" sz="4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tr-TR" sz="4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Galloway-Mowat</a:t>
            </a:r>
            <a:r>
              <a:rPr lang="tr-TR" sz="4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...)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794906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FC22146C-0A2B-CCC7-18F6-2E99A25285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27150" y="609913"/>
            <a:ext cx="9537700" cy="5649459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1C946ADD-4368-DA03-D0B7-A243396EDA89}"/>
              </a:ext>
            </a:extLst>
          </p:cNvPr>
          <p:cNvSpPr txBox="1"/>
          <p:nvPr/>
        </p:nvSpPr>
        <p:spPr>
          <a:xfrm>
            <a:off x="7141028" y="4735286"/>
            <a:ext cx="827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>
                <a:solidFill>
                  <a:srgbClr val="0070C0"/>
                </a:solidFill>
              </a:rPr>
              <a:t>(Erken)</a:t>
            </a:r>
            <a:r>
              <a:rPr lang="tr-TR" dirty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992D65D3-0BF2-9BD8-9A21-2ED19F3A1474}"/>
              </a:ext>
            </a:extLst>
          </p:cNvPr>
          <p:cNvSpPr txBox="1"/>
          <p:nvPr/>
        </p:nvSpPr>
        <p:spPr>
          <a:xfrm>
            <a:off x="2677888" y="4427509"/>
            <a:ext cx="23730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>
                <a:solidFill>
                  <a:srgbClr val="0070C0"/>
                </a:solidFill>
              </a:rPr>
              <a:t>(</a:t>
            </a:r>
            <a:r>
              <a:rPr lang="tr-TR" sz="1400" b="1" dirty="0" err="1">
                <a:solidFill>
                  <a:srgbClr val="0070C0"/>
                </a:solidFill>
              </a:rPr>
              <a:t>Mikroskopik</a:t>
            </a:r>
            <a:r>
              <a:rPr lang="tr-TR" sz="1400" b="1" dirty="0">
                <a:solidFill>
                  <a:srgbClr val="0070C0"/>
                </a:solidFill>
              </a:rPr>
              <a:t>/</a:t>
            </a:r>
            <a:r>
              <a:rPr lang="tr-TR" sz="1400" b="1" dirty="0" err="1">
                <a:solidFill>
                  <a:srgbClr val="0070C0"/>
                </a:solidFill>
              </a:rPr>
              <a:t>Makroskopik</a:t>
            </a:r>
            <a:r>
              <a:rPr lang="tr-TR" sz="1400" b="1" dirty="0">
                <a:solidFill>
                  <a:srgbClr val="0070C0"/>
                </a:solidFill>
              </a:rPr>
              <a:t>)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8F4B25E6-2C9D-B025-A655-69C898F1887F}"/>
              </a:ext>
            </a:extLst>
          </p:cNvPr>
          <p:cNvSpPr txBox="1"/>
          <p:nvPr/>
        </p:nvSpPr>
        <p:spPr>
          <a:xfrm>
            <a:off x="1327150" y="5104618"/>
            <a:ext cx="41048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/>
              <a:t>Böbrek yetmezliğine ilerleme hızı 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73DE4371-275B-71A1-708F-BD584A48F0AF}"/>
              </a:ext>
            </a:extLst>
          </p:cNvPr>
          <p:cNvSpPr txBox="1"/>
          <p:nvPr/>
        </p:nvSpPr>
        <p:spPr>
          <a:xfrm>
            <a:off x="5078186" y="5104618"/>
            <a:ext cx="1208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İlerlemez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31655ED3-F535-2C4D-0222-F2AED4B11D09}"/>
              </a:ext>
            </a:extLst>
          </p:cNvPr>
          <p:cNvSpPr txBox="1"/>
          <p:nvPr/>
        </p:nvSpPr>
        <p:spPr>
          <a:xfrm>
            <a:off x="6607629" y="5104618"/>
            <a:ext cx="1360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10 Yıl</a:t>
            </a:r>
          </a:p>
        </p:txBody>
      </p:sp>
      <p:sp>
        <p:nvSpPr>
          <p:cNvPr id="8" name="Çerçeve 7">
            <a:extLst>
              <a:ext uri="{FF2B5EF4-FFF2-40B4-BE49-F238E27FC236}">
                <a16:creationId xmlns:a16="http://schemas.microsoft.com/office/drawing/2014/main" id="{2FD54C2A-36CC-A555-3943-F5E22E3802E3}"/>
              </a:ext>
            </a:extLst>
          </p:cNvPr>
          <p:cNvSpPr/>
          <p:nvPr/>
        </p:nvSpPr>
        <p:spPr>
          <a:xfrm>
            <a:off x="1044119" y="5845643"/>
            <a:ext cx="7729767" cy="424215"/>
          </a:xfrm>
          <a:prstGeom prst="frame">
            <a:avLst/>
          </a:prstGeom>
          <a:solidFill>
            <a:srgbClr val="FF0000"/>
          </a:solidFill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0" name="Çerçeve 9">
            <a:extLst>
              <a:ext uri="{FF2B5EF4-FFF2-40B4-BE49-F238E27FC236}">
                <a16:creationId xmlns:a16="http://schemas.microsoft.com/office/drawing/2014/main" id="{05096761-CFFA-C761-0458-1398B844D2F2}"/>
              </a:ext>
            </a:extLst>
          </p:cNvPr>
          <p:cNvSpPr/>
          <p:nvPr/>
        </p:nvSpPr>
        <p:spPr>
          <a:xfrm>
            <a:off x="338437" y="5100043"/>
            <a:ext cx="11524735" cy="387280"/>
          </a:xfrm>
          <a:prstGeom prst="frame">
            <a:avLst/>
          </a:prstGeom>
          <a:solidFill>
            <a:srgbClr val="FF0000"/>
          </a:solidFill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5" name="Çerçeve 14">
            <a:extLst>
              <a:ext uri="{FF2B5EF4-FFF2-40B4-BE49-F238E27FC236}">
                <a16:creationId xmlns:a16="http://schemas.microsoft.com/office/drawing/2014/main" id="{EDB49516-4589-25AD-AF5D-16C02A835CE3}"/>
              </a:ext>
            </a:extLst>
          </p:cNvPr>
          <p:cNvSpPr/>
          <p:nvPr/>
        </p:nvSpPr>
        <p:spPr>
          <a:xfrm>
            <a:off x="475487" y="4427509"/>
            <a:ext cx="11431523" cy="369332"/>
          </a:xfrm>
          <a:prstGeom prst="frame">
            <a:avLst/>
          </a:prstGeom>
          <a:solidFill>
            <a:srgbClr val="FF0000"/>
          </a:solidFill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6" name="Çerçeve 15">
            <a:extLst>
              <a:ext uri="{FF2B5EF4-FFF2-40B4-BE49-F238E27FC236}">
                <a16:creationId xmlns:a16="http://schemas.microsoft.com/office/drawing/2014/main" id="{D2C155CC-7EE5-884C-4079-4BA7D33318BA}"/>
              </a:ext>
            </a:extLst>
          </p:cNvPr>
          <p:cNvSpPr/>
          <p:nvPr/>
        </p:nvSpPr>
        <p:spPr>
          <a:xfrm>
            <a:off x="475488" y="5480023"/>
            <a:ext cx="11241024" cy="369332"/>
          </a:xfrm>
          <a:prstGeom prst="frame">
            <a:avLst/>
          </a:prstGeom>
          <a:solidFill>
            <a:srgbClr val="FF0000"/>
          </a:solidFill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7" name="Çerçeve 16">
            <a:extLst>
              <a:ext uri="{FF2B5EF4-FFF2-40B4-BE49-F238E27FC236}">
                <a16:creationId xmlns:a16="http://schemas.microsoft.com/office/drawing/2014/main" id="{A2BB04FD-293F-3486-56E6-CF70789FBF38}"/>
              </a:ext>
            </a:extLst>
          </p:cNvPr>
          <p:cNvSpPr/>
          <p:nvPr/>
        </p:nvSpPr>
        <p:spPr>
          <a:xfrm>
            <a:off x="543376" y="2996080"/>
            <a:ext cx="11241024" cy="369332"/>
          </a:xfrm>
          <a:prstGeom prst="frame">
            <a:avLst/>
          </a:prstGeom>
          <a:solidFill>
            <a:srgbClr val="FF0000"/>
          </a:solidFill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8" name="Çerçeve 17">
            <a:extLst>
              <a:ext uri="{FF2B5EF4-FFF2-40B4-BE49-F238E27FC236}">
                <a16:creationId xmlns:a16="http://schemas.microsoft.com/office/drawing/2014/main" id="{A4222FD7-FCC9-B39E-BE31-1B04FD8D0D36}"/>
              </a:ext>
            </a:extLst>
          </p:cNvPr>
          <p:cNvSpPr/>
          <p:nvPr/>
        </p:nvSpPr>
        <p:spPr>
          <a:xfrm>
            <a:off x="548818" y="4744549"/>
            <a:ext cx="11241024" cy="369332"/>
          </a:xfrm>
          <a:prstGeom prst="frame">
            <a:avLst/>
          </a:prstGeom>
          <a:solidFill>
            <a:srgbClr val="FF0000"/>
          </a:solidFill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19" name="Metin kutusu 18">
            <a:extLst>
              <a:ext uri="{FF2B5EF4-FFF2-40B4-BE49-F238E27FC236}">
                <a16:creationId xmlns:a16="http://schemas.microsoft.com/office/drawing/2014/main" id="{F966268D-AE54-D6D7-58BA-D79244D31A7C}"/>
              </a:ext>
            </a:extLst>
          </p:cNvPr>
          <p:cNvSpPr txBox="1"/>
          <p:nvPr/>
        </p:nvSpPr>
        <p:spPr>
          <a:xfrm>
            <a:off x="8577943" y="6554904"/>
            <a:ext cx="37773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/>
              <a:t>    Nelson </a:t>
            </a:r>
            <a:r>
              <a:rPr lang="tr-TR" sz="1600" dirty="0" err="1"/>
              <a:t>Textbook</a:t>
            </a:r>
            <a:r>
              <a:rPr lang="tr-TR" sz="1600" dirty="0"/>
              <a:t> of </a:t>
            </a:r>
            <a:r>
              <a:rPr lang="tr-TR" sz="1600" dirty="0" err="1"/>
              <a:t>Pediatrics</a:t>
            </a:r>
            <a:r>
              <a:rPr lang="tr-TR" sz="1600" dirty="0"/>
              <a:t>, 21. Baskı</a:t>
            </a:r>
          </a:p>
        </p:txBody>
      </p:sp>
      <p:sp>
        <p:nvSpPr>
          <p:cNvPr id="20" name="Metin kutusu 19">
            <a:extLst>
              <a:ext uri="{FF2B5EF4-FFF2-40B4-BE49-F238E27FC236}">
                <a16:creationId xmlns:a16="http://schemas.microsoft.com/office/drawing/2014/main" id="{11F499BB-3FE5-3680-B4F7-A5BBBDEE5568}"/>
              </a:ext>
            </a:extLst>
          </p:cNvPr>
          <p:cNvSpPr txBox="1"/>
          <p:nvPr/>
        </p:nvSpPr>
        <p:spPr>
          <a:xfrm>
            <a:off x="1513114" y="5858709"/>
            <a:ext cx="291737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/>
              <a:t>Işık mikroskopisi</a:t>
            </a:r>
          </a:p>
          <a:p>
            <a:r>
              <a:rPr lang="tr-TR" sz="2000" b="1" dirty="0" err="1"/>
              <a:t>İmmünfloresan</a:t>
            </a:r>
            <a:r>
              <a:rPr lang="tr-TR" sz="2000" b="1" dirty="0"/>
              <a:t> </a:t>
            </a:r>
          </a:p>
          <a:p>
            <a:r>
              <a:rPr lang="tr-TR" sz="2000" b="1" dirty="0"/>
              <a:t>Elektron mikroskopisi</a:t>
            </a:r>
          </a:p>
          <a:p>
            <a:endParaRPr lang="tr-TR" dirty="0"/>
          </a:p>
        </p:txBody>
      </p:sp>
      <p:sp>
        <p:nvSpPr>
          <p:cNvPr id="21" name="Metin kutusu 20">
            <a:extLst>
              <a:ext uri="{FF2B5EF4-FFF2-40B4-BE49-F238E27FC236}">
                <a16:creationId xmlns:a16="http://schemas.microsoft.com/office/drawing/2014/main" id="{63C484B1-7CC9-4C6E-65FC-4E0195FD483B}"/>
              </a:ext>
            </a:extLst>
          </p:cNvPr>
          <p:cNvSpPr txBox="1"/>
          <p:nvPr/>
        </p:nvSpPr>
        <p:spPr>
          <a:xfrm>
            <a:off x="5033652" y="5917832"/>
            <a:ext cx="31895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Normal                Fokal sklerotik </a:t>
            </a:r>
          </a:p>
          <a:p>
            <a:r>
              <a:rPr lang="tr-TR" b="1" dirty="0"/>
              <a:t>Negatif                Lgm,C3</a:t>
            </a:r>
          </a:p>
          <a:p>
            <a:r>
              <a:rPr lang="tr-TR" b="1" dirty="0"/>
              <a:t>Ayaksı füzyon      Ayaksı füzyon</a:t>
            </a:r>
          </a:p>
        </p:txBody>
      </p:sp>
      <p:sp>
        <p:nvSpPr>
          <p:cNvPr id="22" name="Çerçeve 21">
            <a:extLst>
              <a:ext uri="{FF2B5EF4-FFF2-40B4-BE49-F238E27FC236}">
                <a16:creationId xmlns:a16="http://schemas.microsoft.com/office/drawing/2014/main" id="{C0CF0CC1-DEE5-1DFE-49FC-7A237C7274E2}"/>
              </a:ext>
            </a:extLst>
          </p:cNvPr>
          <p:cNvSpPr/>
          <p:nvPr/>
        </p:nvSpPr>
        <p:spPr>
          <a:xfrm>
            <a:off x="665987" y="1932383"/>
            <a:ext cx="11241024" cy="369332"/>
          </a:xfrm>
          <a:prstGeom prst="frame">
            <a:avLst/>
          </a:prstGeom>
          <a:solidFill>
            <a:srgbClr val="FF0000"/>
          </a:solidFill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23" name="Çerçeve 22">
            <a:extLst>
              <a:ext uri="{FF2B5EF4-FFF2-40B4-BE49-F238E27FC236}">
                <a16:creationId xmlns:a16="http://schemas.microsoft.com/office/drawing/2014/main" id="{011503A8-C47C-52A8-7647-3A39E5CCA001}"/>
              </a:ext>
            </a:extLst>
          </p:cNvPr>
          <p:cNvSpPr/>
          <p:nvPr/>
        </p:nvSpPr>
        <p:spPr>
          <a:xfrm>
            <a:off x="1044118" y="6222797"/>
            <a:ext cx="7729767" cy="313399"/>
          </a:xfrm>
          <a:prstGeom prst="frame">
            <a:avLst/>
          </a:prstGeom>
          <a:solidFill>
            <a:srgbClr val="FF0000"/>
          </a:solidFill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24" name="Çerçeve 23">
            <a:extLst>
              <a:ext uri="{FF2B5EF4-FFF2-40B4-BE49-F238E27FC236}">
                <a16:creationId xmlns:a16="http://schemas.microsoft.com/office/drawing/2014/main" id="{9A678B60-3688-7748-8A0B-B342FAB24A14}"/>
              </a:ext>
            </a:extLst>
          </p:cNvPr>
          <p:cNvSpPr/>
          <p:nvPr/>
        </p:nvSpPr>
        <p:spPr>
          <a:xfrm>
            <a:off x="1056671" y="6525903"/>
            <a:ext cx="7729767" cy="313399"/>
          </a:xfrm>
          <a:prstGeom prst="frame">
            <a:avLst/>
          </a:prstGeom>
          <a:solidFill>
            <a:srgbClr val="FF0000"/>
          </a:solidFill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069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5" grpId="0" animBg="1"/>
      <p:bldP spid="16" grpId="0" animBg="1"/>
      <p:bldP spid="17" grpId="0" animBg="1"/>
      <p:bldP spid="18" grpId="0" animBg="1"/>
      <p:bldP spid="22" grpId="0" animBg="1"/>
      <p:bldP spid="23" grpId="0" animBg="1"/>
      <p:bldP spid="2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EA269AD4-0327-4091-60AC-7BE1FB750A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31900" y="418703"/>
            <a:ext cx="9359900" cy="6020594"/>
          </a:xfrm>
          <a:prstGeom prst="rect">
            <a:avLst/>
          </a:prstGeom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A9EAF7D7-0FD4-ED1A-97B3-0E340C29079E}"/>
              </a:ext>
            </a:extLst>
          </p:cNvPr>
          <p:cNvSpPr txBox="1"/>
          <p:nvPr/>
        </p:nvSpPr>
        <p:spPr>
          <a:xfrm>
            <a:off x="2405575" y="6273225"/>
            <a:ext cx="423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/>
              <a:t>Steroid azaltılması sırasında relaps veya tedavinin kesilmesinden sonraki 2 hafta içindeki relapstır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0CB6066A-2348-5355-7493-C109A4F9782C}"/>
              </a:ext>
            </a:extLst>
          </p:cNvPr>
          <p:cNvSpPr txBox="1"/>
          <p:nvPr/>
        </p:nvSpPr>
        <p:spPr>
          <a:xfrm>
            <a:off x="-57360" y="5135898"/>
            <a:ext cx="4552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/>
              <a:t>İlk 4 </a:t>
            </a:r>
            <a:r>
              <a:rPr lang="tr-TR" sz="1400" dirty="0" err="1"/>
              <a:t>hf’da</a:t>
            </a:r>
            <a:r>
              <a:rPr lang="tr-TR" sz="1400" dirty="0"/>
              <a:t> 3 gün idrar </a:t>
            </a:r>
            <a:r>
              <a:rPr lang="tr-TR" sz="1400" dirty="0" err="1"/>
              <a:t>prt</a:t>
            </a:r>
            <a:r>
              <a:rPr lang="tr-TR" sz="1400" dirty="0"/>
              <a:t>/</a:t>
            </a:r>
            <a:r>
              <a:rPr lang="tr-TR" sz="1400" dirty="0" err="1"/>
              <a:t>kr</a:t>
            </a:r>
            <a:r>
              <a:rPr lang="tr-TR" sz="1400" dirty="0"/>
              <a:t> &lt;0,2 veya </a:t>
            </a:r>
            <a:r>
              <a:rPr lang="tr-TR" sz="1400" dirty="0" err="1"/>
              <a:t>tit</a:t>
            </a:r>
            <a:r>
              <a:rPr lang="tr-TR" sz="1400" dirty="0"/>
              <a:t> de &lt;1+</a:t>
            </a: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FA843A7C-97D5-A1C1-2B58-8686B15E6118}"/>
              </a:ext>
            </a:extLst>
          </p:cNvPr>
          <p:cNvSpPr txBox="1"/>
          <p:nvPr/>
        </p:nvSpPr>
        <p:spPr>
          <a:xfrm>
            <a:off x="1071458" y="5365663"/>
            <a:ext cx="21747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/>
              <a:t>3 gün </a:t>
            </a:r>
            <a:r>
              <a:rPr lang="tr-TR" sz="1400" dirty="0" err="1"/>
              <a:t>tit</a:t>
            </a:r>
            <a:r>
              <a:rPr lang="tr-TR" sz="1400" dirty="0"/>
              <a:t>  ≥ 3+ </a:t>
            </a:r>
            <a:r>
              <a:rPr lang="tr-TR" sz="1400" dirty="0" err="1"/>
              <a:t>proteinüri</a:t>
            </a:r>
            <a:r>
              <a:rPr lang="tr-TR" sz="1400" dirty="0"/>
              <a:t> 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F1ADC26F-9074-9AC8-1C66-4FBE2D8D65F2}"/>
              </a:ext>
            </a:extLst>
          </p:cNvPr>
          <p:cNvSpPr txBox="1"/>
          <p:nvPr/>
        </p:nvSpPr>
        <p:spPr>
          <a:xfrm>
            <a:off x="2405575" y="5617936"/>
            <a:ext cx="4552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dirty="0"/>
              <a:t> İlk tedaviden sonraki 6 ay içinde ≥2 relaps veya  Steroide iyi yanıt veren ama 12 ay içinde 4 ve üzeri atak geçiren</a:t>
            </a:r>
          </a:p>
        </p:txBody>
      </p:sp>
      <p:cxnSp>
        <p:nvCxnSpPr>
          <p:cNvPr id="9" name="Düz Ok Bağlayıcısı 8">
            <a:extLst>
              <a:ext uri="{FF2B5EF4-FFF2-40B4-BE49-F238E27FC236}">
                <a16:creationId xmlns:a16="http://schemas.microsoft.com/office/drawing/2014/main" id="{EFEE97E2-4F4A-F897-5AD6-9ACC7A09F8FC}"/>
              </a:ext>
            </a:extLst>
          </p:cNvPr>
          <p:cNvCxnSpPr/>
          <p:nvPr/>
        </p:nvCxnSpPr>
        <p:spPr>
          <a:xfrm>
            <a:off x="3657600" y="4064000"/>
            <a:ext cx="2982351" cy="2056786"/>
          </a:xfrm>
          <a:prstGeom prst="straightConnector1">
            <a:avLst/>
          </a:prstGeom>
          <a:ln w="1905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E8A65390-16F0-20C4-AA0D-F37FA63A94E3}"/>
              </a:ext>
            </a:extLst>
          </p:cNvPr>
          <p:cNvSpPr txBox="1"/>
          <p:nvPr/>
        </p:nvSpPr>
        <p:spPr>
          <a:xfrm>
            <a:off x="6693909" y="5903893"/>
            <a:ext cx="4058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>
                <a:solidFill>
                  <a:srgbClr val="FF0093"/>
                </a:solidFill>
              </a:rPr>
              <a:t>STEROİD DİRENÇLİ NEFROTİK SENDROM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A77BB99F-DC7A-7DCE-C7E5-C38F21316745}"/>
              </a:ext>
            </a:extLst>
          </p:cNvPr>
          <p:cNvSpPr txBox="1"/>
          <p:nvPr/>
        </p:nvSpPr>
        <p:spPr>
          <a:xfrm>
            <a:off x="6639951" y="6203130"/>
            <a:ext cx="5498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/>
              <a:t>8 haftalık steroid tedavisine rağmen remisyona ulaşamama </a:t>
            </a:r>
            <a:r>
              <a:rPr lang="tr-TR" sz="1600" dirty="0" err="1"/>
              <a:t>proteinürisi</a:t>
            </a:r>
            <a:r>
              <a:rPr lang="tr-TR" sz="1600" dirty="0"/>
              <a:t>  ≥ +2 </a:t>
            </a:r>
          </a:p>
        </p:txBody>
      </p:sp>
    </p:spTree>
    <p:extLst>
      <p:ext uri="{BB962C8B-B14F-4D97-AF65-F5344CB8AC3E}">
        <p14:creationId xmlns:p14="http://schemas.microsoft.com/office/powerpoint/2010/main" val="273335978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202790"/>
            <a:ext cx="10515600" cy="1325563"/>
          </a:xfrm>
        </p:spPr>
        <p:txBody>
          <a:bodyPr/>
          <a:lstStyle/>
          <a:p>
            <a:pPr algn="ctr"/>
            <a:r>
              <a:rPr lang="tr-TR" b="1" dirty="0" err="1">
                <a:solidFill>
                  <a:srgbClr val="FF0000"/>
                </a:solidFill>
                <a:latin typeface="+mn-lt"/>
              </a:rPr>
              <a:t>Fokal</a:t>
            </a:r>
            <a:r>
              <a:rPr lang="tr-TR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tr-TR" b="1" dirty="0" err="1">
                <a:solidFill>
                  <a:srgbClr val="FF0000"/>
                </a:solidFill>
                <a:latin typeface="+mn-lt"/>
              </a:rPr>
              <a:t>Segmental</a:t>
            </a:r>
            <a:r>
              <a:rPr lang="tr-TR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tr-TR" b="1" dirty="0" err="1">
                <a:solidFill>
                  <a:srgbClr val="FF0000"/>
                </a:solidFill>
                <a:latin typeface="+mn-lt"/>
              </a:rPr>
              <a:t>Glomeruloskleroz</a:t>
            </a:r>
            <a:endParaRPr lang="tr-TR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412649"/>
            <a:ext cx="10371908" cy="524256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tr-TR" sz="1900" dirty="0" err="1"/>
              <a:t>İdiyopatik</a:t>
            </a:r>
            <a:r>
              <a:rPr lang="tr-TR" sz="1900" dirty="0"/>
              <a:t> nefrotik sendromun histolojik tiplerinden biridir % 10’nunu kapsar. </a:t>
            </a:r>
          </a:p>
          <a:p>
            <a:pPr>
              <a:lnSpc>
                <a:spcPct val="100000"/>
              </a:lnSpc>
            </a:pPr>
            <a:r>
              <a:rPr lang="tr-TR" sz="1900" dirty="0"/>
              <a:t>Steroid dirençli nefrotik sendromun en önemli nedenidir.</a:t>
            </a:r>
          </a:p>
          <a:p>
            <a:pPr>
              <a:lnSpc>
                <a:spcPct val="100000"/>
              </a:lnSpc>
            </a:pPr>
            <a:r>
              <a:rPr lang="tr-TR" sz="1900" dirty="0"/>
              <a:t>2-10 Yaş (Çoğu olgu &gt;6 yaş)</a:t>
            </a:r>
          </a:p>
          <a:p>
            <a:pPr>
              <a:lnSpc>
                <a:spcPct val="100000"/>
              </a:lnSpc>
            </a:pPr>
            <a:r>
              <a:rPr lang="tr-TR" sz="1900" dirty="0"/>
              <a:t>E&gt;K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tr-TR" sz="1900" b="1" dirty="0"/>
              <a:t>Etiyoloji</a:t>
            </a:r>
          </a:p>
          <a:p>
            <a:pPr>
              <a:lnSpc>
                <a:spcPct val="100000"/>
              </a:lnSpc>
            </a:pPr>
            <a:r>
              <a:rPr lang="tr-TR" sz="1900" dirty="0"/>
              <a:t>Çocuklarda                    </a:t>
            </a:r>
            <a:r>
              <a:rPr lang="tr-TR" sz="1900" dirty="0" err="1"/>
              <a:t>vezikoüreteral</a:t>
            </a:r>
            <a:r>
              <a:rPr lang="tr-TR" sz="1900" dirty="0"/>
              <a:t> reflü (VUR), orak hücreli anemi</a:t>
            </a:r>
          </a:p>
          <a:p>
            <a:pPr>
              <a:lnSpc>
                <a:spcPct val="100000"/>
              </a:lnSpc>
            </a:pPr>
            <a:r>
              <a:rPr lang="tr-TR" sz="1900" dirty="0"/>
              <a:t>Erişkin                   AIDS, IV eroin kullanımı sonucu gelişen en sık nefrotik sendromdur</a:t>
            </a:r>
          </a:p>
          <a:p>
            <a:pPr marL="0" indent="0">
              <a:lnSpc>
                <a:spcPct val="100000"/>
              </a:lnSpc>
              <a:buNone/>
            </a:pPr>
            <a:endParaRPr lang="tr-TR" sz="1900" b="1" dirty="0"/>
          </a:p>
          <a:p>
            <a:pPr marL="0" indent="0">
              <a:lnSpc>
                <a:spcPct val="100000"/>
              </a:lnSpc>
              <a:buNone/>
            </a:pPr>
            <a:r>
              <a:rPr lang="tr-TR" sz="1900" b="1" dirty="0"/>
              <a:t>Patoloji </a:t>
            </a:r>
          </a:p>
          <a:p>
            <a:pPr>
              <a:lnSpc>
                <a:spcPct val="100000"/>
              </a:lnSpc>
            </a:pPr>
            <a:r>
              <a:rPr lang="tr-TR" sz="1900" dirty="0"/>
              <a:t>Işık mikroskopisi                    </a:t>
            </a:r>
            <a:r>
              <a:rPr lang="tr-TR" sz="1900" dirty="0" err="1"/>
              <a:t>mezengial</a:t>
            </a:r>
            <a:r>
              <a:rPr lang="tr-TR" sz="1900" dirty="0"/>
              <a:t> hücre </a:t>
            </a:r>
            <a:r>
              <a:rPr lang="tr-TR" sz="1900" dirty="0" err="1"/>
              <a:t>proliferasyonu,segmental</a:t>
            </a:r>
            <a:r>
              <a:rPr lang="tr-TR" sz="1900" dirty="0"/>
              <a:t> </a:t>
            </a:r>
            <a:r>
              <a:rPr lang="tr-TR" sz="1900" dirty="0" err="1"/>
              <a:t>skar</a:t>
            </a:r>
            <a:r>
              <a:rPr lang="tr-TR" sz="1900" dirty="0"/>
              <a:t> </a:t>
            </a:r>
          </a:p>
          <a:p>
            <a:pPr>
              <a:lnSpc>
                <a:spcPct val="100000"/>
              </a:lnSpc>
            </a:pPr>
            <a:r>
              <a:rPr lang="tr-TR" sz="1900" dirty="0" err="1"/>
              <a:t>İmmünfloresan</a:t>
            </a:r>
            <a:r>
              <a:rPr lang="tr-TR" sz="1900" dirty="0"/>
              <a:t> mikroskopisi                   segmental skleroz ve </a:t>
            </a:r>
            <a:r>
              <a:rPr lang="tr-TR" sz="1900" dirty="0" err="1"/>
              <a:t>LgM</a:t>
            </a:r>
            <a:r>
              <a:rPr lang="tr-TR" sz="1900" dirty="0"/>
              <a:t> ,C3 ile boyama pozitiftir</a:t>
            </a:r>
          </a:p>
          <a:p>
            <a:pPr>
              <a:lnSpc>
                <a:spcPct val="100000"/>
              </a:lnSpc>
            </a:pPr>
            <a:r>
              <a:rPr lang="tr-TR" sz="1900" dirty="0"/>
              <a:t>Elektron mikroskopisi                    glomerülde segmental </a:t>
            </a:r>
            <a:r>
              <a:rPr lang="tr-TR" sz="1900" dirty="0" err="1"/>
              <a:t>skar</a:t>
            </a:r>
            <a:r>
              <a:rPr lang="tr-TR" sz="1900" dirty="0"/>
              <a:t> ve </a:t>
            </a:r>
            <a:r>
              <a:rPr lang="tr-TR" sz="1900" dirty="0" err="1"/>
              <a:t>podosit</a:t>
            </a:r>
            <a:r>
              <a:rPr lang="tr-TR" sz="1900" dirty="0"/>
              <a:t> hücrelerinin ayaksı çıkıntılarının kaybı </a:t>
            </a:r>
          </a:p>
          <a:p>
            <a:pPr>
              <a:lnSpc>
                <a:spcPct val="100000"/>
              </a:lnSpc>
            </a:pPr>
            <a:endParaRPr lang="tr-TR" sz="1600" dirty="0"/>
          </a:p>
        </p:txBody>
      </p:sp>
      <p:sp>
        <p:nvSpPr>
          <p:cNvPr id="4" name="Google Shape;344;p15">
            <a:extLst>
              <a:ext uri="{FF2B5EF4-FFF2-40B4-BE49-F238E27FC236}">
                <a16:creationId xmlns:a16="http://schemas.microsoft.com/office/drawing/2014/main" id="{AAD219AD-B768-FBBF-379F-59310D81016D}"/>
              </a:ext>
            </a:extLst>
          </p:cNvPr>
          <p:cNvSpPr/>
          <p:nvPr/>
        </p:nvSpPr>
        <p:spPr>
          <a:xfrm flipV="1">
            <a:off x="2426521" y="3633732"/>
            <a:ext cx="740230" cy="19267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0C413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344;p15">
            <a:extLst>
              <a:ext uri="{FF2B5EF4-FFF2-40B4-BE49-F238E27FC236}">
                <a16:creationId xmlns:a16="http://schemas.microsoft.com/office/drawing/2014/main" id="{D113D31E-7974-30EF-8D30-6457A1DE5225}"/>
              </a:ext>
            </a:extLst>
          </p:cNvPr>
          <p:cNvSpPr/>
          <p:nvPr/>
        </p:nvSpPr>
        <p:spPr>
          <a:xfrm flipV="1">
            <a:off x="1932696" y="3937592"/>
            <a:ext cx="740230" cy="19267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0C413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344;p15">
            <a:extLst>
              <a:ext uri="{FF2B5EF4-FFF2-40B4-BE49-F238E27FC236}">
                <a16:creationId xmlns:a16="http://schemas.microsoft.com/office/drawing/2014/main" id="{4C099FAF-38BC-42EB-7E38-95D01E56162E}"/>
              </a:ext>
            </a:extLst>
          </p:cNvPr>
          <p:cNvSpPr/>
          <p:nvPr/>
        </p:nvSpPr>
        <p:spPr>
          <a:xfrm flipV="1">
            <a:off x="3355762" y="6124459"/>
            <a:ext cx="740230" cy="19267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0C413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344;p15">
            <a:extLst>
              <a:ext uri="{FF2B5EF4-FFF2-40B4-BE49-F238E27FC236}">
                <a16:creationId xmlns:a16="http://schemas.microsoft.com/office/drawing/2014/main" id="{279638C1-1776-F6D1-AC23-7CF41165F408}"/>
              </a:ext>
            </a:extLst>
          </p:cNvPr>
          <p:cNvSpPr/>
          <p:nvPr/>
        </p:nvSpPr>
        <p:spPr>
          <a:xfrm flipV="1">
            <a:off x="2923294" y="5287257"/>
            <a:ext cx="740230" cy="19267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0C413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344;p15">
            <a:extLst>
              <a:ext uri="{FF2B5EF4-FFF2-40B4-BE49-F238E27FC236}">
                <a16:creationId xmlns:a16="http://schemas.microsoft.com/office/drawing/2014/main" id="{89AC6375-B565-64DB-4F53-D7C5332C71AD}"/>
              </a:ext>
            </a:extLst>
          </p:cNvPr>
          <p:cNvSpPr/>
          <p:nvPr/>
        </p:nvSpPr>
        <p:spPr>
          <a:xfrm flipV="1">
            <a:off x="4095992" y="5690045"/>
            <a:ext cx="740230" cy="19267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0C413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470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5858999-6B73-8AB3-5887-CDF77FAF9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98764"/>
            <a:ext cx="10515600" cy="5678199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tr-TR" sz="2400" dirty="0"/>
              <a:t>Minimal lezyon hastalığından farklı olarak  </a:t>
            </a:r>
            <a:r>
              <a:rPr lang="tr-TR" sz="2400" dirty="0">
                <a:solidFill>
                  <a:srgbClr val="FF0000"/>
                </a:solidFill>
              </a:rPr>
              <a:t>hematüri, </a:t>
            </a:r>
            <a:r>
              <a:rPr lang="tr-TR" sz="2400" dirty="0" err="1">
                <a:solidFill>
                  <a:srgbClr val="FF0000"/>
                </a:solidFill>
              </a:rPr>
              <a:t>tübülopati</a:t>
            </a:r>
            <a:r>
              <a:rPr lang="tr-TR" sz="2400" dirty="0">
                <a:solidFill>
                  <a:srgbClr val="FF0000"/>
                </a:solidFill>
              </a:rPr>
              <a:t> ve hipertansiyon </a:t>
            </a:r>
            <a:r>
              <a:rPr lang="tr-TR" sz="2400" dirty="0"/>
              <a:t>görülebilir.</a:t>
            </a:r>
          </a:p>
          <a:p>
            <a:pPr>
              <a:lnSpc>
                <a:spcPct val="100000"/>
              </a:lnSpc>
            </a:pPr>
            <a:endParaRPr lang="tr-TR" sz="2400" dirty="0"/>
          </a:p>
          <a:p>
            <a:pPr>
              <a:lnSpc>
                <a:spcPct val="100000"/>
              </a:lnSpc>
            </a:pPr>
            <a:r>
              <a:rPr lang="tr-TR" sz="2400" dirty="0" err="1"/>
              <a:t>Hastalarin</a:t>
            </a:r>
            <a:r>
              <a:rPr lang="tr-TR" sz="2400" dirty="0"/>
              <a:t> ancak %20'si steroid tedavisine yanıt verir. </a:t>
            </a:r>
            <a:r>
              <a:rPr lang="tr-TR" sz="2400" dirty="0" err="1"/>
              <a:t>Bunlarin</a:t>
            </a:r>
            <a:r>
              <a:rPr lang="tr-TR" sz="2400" dirty="0"/>
              <a:t> da bir kısmi daha sonra steroide direnç </a:t>
            </a:r>
            <a:r>
              <a:rPr lang="tr-TR" sz="2400" dirty="0" err="1"/>
              <a:t>gelistirebilir</a:t>
            </a:r>
            <a:r>
              <a:rPr lang="tr-TR" sz="2400" dirty="0"/>
              <a:t>. Çoğu, diğer verilen </a:t>
            </a:r>
            <a:r>
              <a:rPr lang="tr-TR" sz="2400" dirty="0" err="1"/>
              <a:t>immünosupresiflerden</a:t>
            </a:r>
            <a:r>
              <a:rPr lang="tr-TR" sz="2400" dirty="0"/>
              <a:t> de yarar görmez.</a:t>
            </a:r>
          </a:p>
          <a:p>
            <a:pPr marL="0" indent="0">
              <a:lnSpc>
                <a:spcPct val="100000"/>
              </a:lnSpc>
              <a:buNone/>
            </a:pPr>
            <a:endParaRPr lang="tr-TR" sz="2400" dirty="0"/>
          </a:p>
          <a:p>
            <a:pPr>
              <a:lnSpc>
                <a:spcPct val="100000"/>
              </a:lnSpc>
            </a:pPr>
            <a:r>
              <a:rPr lang="tr-TR" sz="2400" dirty="0"/>
              <a:t>Hastalık            ilerleyicidir             tedaviye dirençli             tanıdan 5 yıl sonra %50 risk ile SDBY</a:t>
            </a:r>
          </a:p>
          <a:p>
            <a:pPr>
              <a:lnSpc>
                <a:spcPct val="100000"/>
              </a:lnSpc>
            </a:pPr>
            <a:endParaRPr lang="tr-TR" sz="2400" dirty="0"/>
          </a:p>
          <a:p>
            <a:pPr>
              <a:lnSpc>
                <a:spcPct val="100000"/>
              </a:lnSpc>
            </a:pPr>
            <a:r>
              <a:rPr lang="tr-TR" sz="2400" dirty="0"/>
              <a:t>Renal </a:t>
            </a:r>
            <a:r>
              <a:rPr lang="tr-TR" sz="2400" dirty="0" err="1"/>
              <a:t>tx</a:t>
            </a:r>
            <a:r>
              <a:rPr lang="tr-TR" sz="2400" dirty="0"/>
              <a:t> sonrası graft kaybına yol açma olasılığı en yüksek primer böbrek hastalığıdır. </a:t>
            </a:r>
          </a:p>
          <a:p>
            <a:pPr>
              <a:lnSpc>
                <a:spcPct val="100000"/>
              </a:lnSpc>
            </a:pPr>
            <a:r>
              <a:rPr lang="tr-TR" sz="2400" dirty="0"/>
              <a:t>İnsidansı artmaktadır.</a:t>
            </a:r>
            <a:r>
              <a:rPr lang="tr-TR" sz="2800" dirty="0"/>
              <a:t> </a:t>
            </a:r>
            <a:r>
              <a:rPr lang="tr-TR" sz="2400" dirty="0"/>
              <a:t>Son 30 yılda biyopsi bulgusu oranı yükselmiştir.</a:t>
            </a:r>
          </a:p>
          <a:p>
            <a:pPr>
              <a:lnSpc>
                <a:spcPct val="100000"/>
              </a:lnSpc>
            </a:pPr>
            <a:endParaRPr lang="tr-TR" sz="2400" dirty="0"/>
          </a:p>
        </p:txBody>
      </p:sp>
      <p:sp>
        <p:nvSpPr>
          <p:cNvPr id="4" name="Google Shape;344;p15">
            <a:extLst>
              <a:ext uri="{FF2B5EF4-FFF2-40B4-BE49-F238E27FC236}">
                <a16:creationId xmlns:a16="http://schemas.microsoft.com/office/drawing/2014/main" id="{27EE8030-7182-CDC3-B77E-20BFE3CBB4D4}"/>
              </a:ext>
            </a:extLst>
          </p:cNvPr>
          <p:cNvSpPr/>
          <p:nvPr/>
        </p:nvSpPr>
        <p:spPr>
          <a:xfrm flipV="1">
            <a:off x="2168223" y="3424772"/>
            <a:ext cx="740230" cy="19267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0C413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344;p15">
            <a:extLst>
              <a:ext uri="{FF2B5EF4-FFF2-40B4-BE49-F238E27FC236}">
                <a16:creationId xmlns:a16="http://schemas.microsoft.com/office/drawing/2014/main" id="{0719E516-75FA-67E4-81A6-47A63E53B7C3}"/>
              </a:ext>
            </a:extLst>
          </p:cNvPr>
          <p:cNvSpPr/>
          <p:nvPr/>
        </p:nvSpPr>
        <p:spPr>
          <a:xfrm flipV="1">
            <a:off x="4424284" y="3395772"/>
            <a:ext cx="740230" cy="22167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0C413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344;p15">
            <a:extLst>
              <a:ext uri="{FF2B5EF4-FFF2-40B4-BE49-F238E27FC236}">
                <a16:creationId xmlns:a16="http://schemas.microsoft.com/office/drawing/2014/main" id="{BEF3C376-5CEB-FDCB-6AA8-7AAACF54F6DA}"/>
              </a:ext>
            </a:extLst>
          </p:cNvPr>
          <p:cNvSpPr/>
          <p:nvPr/>
        </p:nvSpPr>
        <p:spPr>
          <a:xfrm>
            <a:off x="7294405" y="3454916"/>
            <a:ext cx="740230" cy="23391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0C413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Grafik 7" descr="Şaşkın yüz ana hatları düz dolguyla">
            <a:extLst>
              <a:ext uri="{FF2B5EF4-FFF2-40B4-BE49-F238E27FC236}">
                <a16:creationId xmlns:a16="http://schemas.microsoft.com/office/drawing/2014/main" id="{D12DE504-9C4C-21C4-AD3D-C2F1AFD021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06550" y="4828573"/>
            <a:ext cx="914400" cy="914400"/>
          </a:xfrm>
          <a:prstGeom prst="rect">
            <a:avLst/>
          </a:prstGeom>
        </p:spPr>
      </p:pic>
      <p:sp>
        <p:nvSpPr>
          <p:cNvPr id="2" name="Çerçeve 1">
            <a:extLst>
              <a:ext uri="{FF2B5EF4-FFF2-40B4-BE49-F238E27FC236}">
                <a16:creationId xmlns:a16="http://schemas.microsoft.com/office/drawing/2014/main" id="{3DAF40FC-BE66-3663-B3A7-4C2D25761B5B}"/>
              </a:ext>
            </a:extLst>
          </p:cNvPr>
          <p:cNvSpPr/>
          <p:nvPr/>
        </p:nvSpPr>
        <p:spPr>
          <a:xfrm>
            <a:off x="6261100" y="395287"/>
            <a:ext cx="4947227" cy="571500"/>
          </a:xfrm>
          <a:prstGeom prst="fra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059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B3239F9C-D239-8922-280B-DD1A168E9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tr-TR" sz="5400" b="1" dirty="0" err="1">
                <a:solidFill>
                  <a:srgbClr val="FF0000"/>
                </a:solidFill>
                <a:latin typeface="+mn-lt"/>
              </a:rPr>
              <a:t>Collapsing</a:t>
            </a:r>
            <a:r>
              <a:rPr lang="tr-TR" sz="5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tr-TR" sz="5400" b="1" dirty="0" err="1">
                <a:solidFill>
                  <a:srgbClr val="FF0000"/>
                </a:solidFill>
                <a:latin typeface="+mn-lt"/>
              </a:rPr>
              <a:t>Glomerülopati</a:t>
            </a:r>
            <a:endParaRPr lang="tr-TR" sz="54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105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533D517-1D69-6803-0B72-673C1F590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420128"/>
          </a:xfrm>
        </p:spPr>
        <p:txBody>
          <a:bodyPr anchor="t">
            <a:normAutofit/>
          </a:bodyPr>
          <a:lstStyle/>
          <a:p>
            <a:r>
              <a:rPr lang="tr-TR" sz="2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2004 Columbia sınıflandırması, </a:t>
            </a:r>
            <a:r>
              <a:rPr lang="tr-TR" sz="24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CG'yi</a:t>
            </a:r>
            <a:r>
              <a:rPr lang="tr-TR" sz="2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fokal segmental </a:t>
            </a:r>
            <a:r>
              <a:rPr lang="tr-TR" sz="24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glomerülosklerozun</a:t>
            </a:r>
            <a:r>
              <a:rPr lang="tr-TR" sz="2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(FSGS) histolojik bir alt tipi olarak </a:t>
            </a:r>
            <a:r>
              <a:rPr lang="tr-TR" sz="24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sınıflandırmıştır.Prevalansın</a:t>
            </a:r>
            <a:r>
              <a:rPr lang="tr-TR" sz="2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arttığı  görülmüştür.</a:t>
            </a:r>
          </a:p>
          <a:p>
            <a:r>
              <a:rPr lang="tr-TR" sz="2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Glomerülün </a:t>
            </a:r>
            <a:r>
              <a:rPr lang="tr-TR" sz="24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segmenter</a:t>
            </a:r>
            <a:r>
              <a:rPr lang="tr-TR" sz="2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veya global çökmesi ve </a:t>
            </a:r>
            <a:r>
              <a:rPr lang="tr-TR" sz="24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podositlerin</a:t>
            </a:r>
            <a:r>
              <a:rPr lang="tr-TR" sz="2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hipertrofisi hiperplazisi ile karakterize edilen </a:t>
            </a:r>
            <a:r>
              <a:rPr lang="tr-TR" sz="24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klinikopatolojik</a:t>
            </a:r>
            <a:r>
              <a:rPr lang="tr-TR" sz="2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bir durumdur. </a:t>
            </a:r>
          </a:p>
          <a:p>
            <a:r>
              <a:rPr lang="tr-TR" sz="2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CG için en önemli risk faktörleri arasında APOL1 gen mutasyonları ve insan immün yetmezlik virüsü (HIV) ile şiddetli akut solunum </a:t>
            </a:r>
            <a:r>
              <a:rPr lang="tr-TR" sz="2400" kern="100" dirty="0">
                <a:ea typeface="Aptos" panose="020B0004020202020204" pitchFamily="34" charset="0"/>
                <a:cs typeface="Times New Roman" panose="02020603050405020304" pitchFamily="18" charset="0"/>
              </a:rPr>
              <a:t>sendromu </a:t>
            </a:r>
            <a:r>
              <a:rPr lang="tr-TR" sz="24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yer almaktadır. </a:t>
            </a:r>
          </a:p>
          <a:p>
            <a:endParaRPr lang="tr-TR" sz="22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tr-TR" sz="2200" dirty="0"/>
          </a:p>
        </p:txBody>
      </p:sp>
      <p:pic>
        <p:nvPicPr>
          <p:cNvPr id="4098" name="Picture 2" descr="Böbrek Hastalıkları | Çocuk Böbrek Vakfı">
            <a:extLst>
              <a:ext uri="{FF2B5EF4-FFF2-40B4-BE49-F238E27FC236}">
                <a16:creationId xmlns:a16="http://schemas.microsoft.com/office/drawing/2014/main" id="{F52E810F-6383-36A7-A300-8C80A0C69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7" r="14256" b="-2"/>
          <a:stretch>
            <a:fillRect/>
          </a:stretch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919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91" name="Rectangle 7174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3039E2C1-2F71-4B3E-AFF4-4FCA9F959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2" y="100982"/>
            <a:ext cx="11018520" cy="1434415"/>
          </a:xfrm>
        </p:spPr>
        <p:txBody>
          <a:bodyPr anchor="b">
            <a:normAutofit/>
          </a:bodyPr>
          <a:lstStyle/>
          <a:p>
            <a:r>
              <a:rPr lang="tr-TR" sz="5400" b="1" dirty="0"/>
              <a:t>ÖYKÜ </a:t>
            </a:r>
          </a:p>
        </p:txBody>
      </p:sp>
      <p:sp>
        <p:nvSpPr>
          <p:cNvPr id="719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194" name="İçerik Yer Tutucusu 2">
            <a:extLst>
              <a:ext uri="{FF2B5EF4-FFF2-40B4-BE49-F238E27FC236}">
                <a16:creationId xmlns:a16="http://schemas.microsoft.com/office/drawing/2014/main" id="{9C6A3693-B52B-9301-90B1-D97E8B8AE1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6492754"/>
              </p:ext>
            </p:extLst>
          </p:nvPr>
        </p:nvGraphicFramePr>
        <p:xfrm>
          <a:off x="572492" y="1726710"/>
          <a:ext cx="9596743" cy="5139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0" name="Picture 2" descr="Kalem Ve Defter, Kalem, Çizim, Çizgi Film, Silgi, Kalemtraşlar, Karikatür,  açı, animasyon png | PNGWing">
            <a:extLst>
              <a:ext uri="{FF2B5EF4-FFF2-40B4-BE49-F238E27FC236}">
                <a16:creationId xmlns:a16="http://schemas.microsoft.com/office/drawing/2014/main" id="{C733A1F6-497A-8273-BF97-0F55EC7B5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5" r="2" b="2"/>
          <a:stretch>
            <a:fillRect/>
          </a:stretch>
        </p:blipFill>
        <p:spPr bwMode="auto">
          <a:xfrm>
            <a:off x="10397259" y="10686"/>
            <a:ext cx="1791693" cy="1643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58672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3" name="Rectangle 512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4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03FB125-F817-2FD0-6826-62AB07FE7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tr-TR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Prognoz</a:t>
            </a:r>
            <a:r>
              <a:rPr lang="tr-TR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, diğer FSGS alt tiplerine göre belirgin şekilde daha kötüdür </a:t>
            </a:r>
            <a:r>
              <a:rPr lang="tr-TR" kern="100" dirty="0">
                <a:ea typeface="Aptos" panose="020B0004020202020204" pitchFamily="34" charset="0"/>
                <a:cs typeface="Times New Roman" panose="02020603050405020304" pitchFamily="18" charset="0"/>
              </a:rPr>
              <a:t>semptomlar şiddetli böbrek hasarı fazladır.</a:t>
            </a:r>
            <a:endParaRPr lang="tr-TR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tr-TR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Tedaviye yanıt iyi değildir </a:t>
            </a:r>
            <a:r>
              <a:rPr lang="tr-TR" dirty="0">
                <a:effectLst/>
              </a:rPr>
              <a:t>hızla son </a:t>
            </a:r>
            <a:r>
              <a:rPr lang="tr-TR" dirty="0" err="1">
                <a:effectLst/>
              </a:rPr>
              <a:t>dönem</a:t>
            </a:r>
            <a:r>
              <a:rPr lang="tr-TR" dirty="0">
                <a:effectLst/>
              </a:rPr>
              <a:t> </a:t>
            </a:r>
            <a:r>
              <a:rPr lang="tr-TR" dirty="0" err="1">
                <a:effectLst/>
              </a:rPr>
              <a:t>böbrek</a:t>
            </a:r>
            <a:r>
              <a:rPr lang="tr-TR" dirty="0">
                <a:effectLst/>
              </a:rPr>
              <a:t> </a:t>
            </a:r>
            <a:r>
              <a:rPr lang="tr-TR" dirty="0" err="1">
                <a:effectLst/>
              </a:rPr>
              <a:t>hastalığına</a:t>
            </a:r>
            <a:r>
              <a:rPr lang="tr-TR" dirty="0">
                <a:effectLst/>
              </a:rPr>
              <a:t> ilerler , </a:t>
            </a:r>
            <a:r>
              <a:rPr lang="tr-TR" dirty="0" err="1">
                <a:effectLst/>
              </a:rPr>
              <a:t>böbrek</a:t>
            </a:r>
            <a:r>
              <a:rPr lang="tr-TR" dirty="0">
                <a:effectLst/>
              </a:rPr>
              <a:t> naklinden sonra tekrarlayabilir.</a:t>
            </a:r>
          </a:p>
          <a:p>
            <a:r>
              <a:rPr lang="tr-TR" dirty="0">
                <a:effectLst/>
              </a:rPr>
              <a:t> APOL1 yollarını hedefleyen </a:t>
            </a:r>
            <a:r>
              <a:rPr lang="tr-TR" dirty="0" err="1">
                <a:effectLst/>
              </a:rPr>
              <a:t>çok</a:t>
            </a:r>
            <a:r>
              <a:rPr lang="tr-TR" dirty="0">
                <a:effectLst/>
              </a:rPr>
              <a:t> sayıda </a:t>
            </a:r>
            <a:r>
              <a:rPr lang="tr-TR" dirty="0" err="1">
                <a:effectLst/>
              </a:rPr>
              <a:t>terapötik</a:t>
            </a:r>
            <a:r>
              <a:rPr lang="tr-TR" dirty="0">
                <a:effectLst/>
              </a:rPr>
              <a:t> ajan </a:t>
            </a:r>
            <a:r>
              <a:rPr lang="tr-TR" dirty="0" err="1">
                <a:effectLst/>
              </a:rPr>
              <a:t>geliştirme</a:t>
            </a:r>
            <a:r>
              <a:rPr lang="tr-TR" dirty="0">
                <a:effectLst/>
              </a:rPr>
              <a:t> </a:t>
            </a:r>
            <a:r>
              <a:rPr lang="tr-TR" dirty="0" err="1">
                <a:effectLst/>
              </a:rPr>
              <a:t>aşamasındadır</a:t>
            </a:r>
            <a:r>
              <a:rPr lang="tr-TR" dirty="0">
                <a:effectLst/>
              </a:rPr>
              <a:t> </a:t>
            </a:r>
            <a:endParaRPr lang="tr-TR" dirty="0"/>
          </a:p>
          <a:p>
            <a:endParaRPr lang="tr-TR" sz="2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tr-TR" sz="2200" dirty="0"/>
          </a:p>
        </p:txBody>
      </p:sp>
      <p:pic>
        <p:nvPicPr>
          <p:cNvPr id="5124" name="Picture 4" descr="Baş dönmesi olan böbrek maskot çizgi film vektörüxA | Premium vektör">
            <a:extLst>
              <a:ext uri="{FF2B5EF4-FFF2-40B4-BE49-F238E27FC236}">
                <a16:creationId xmlns:a16="http://schemas.microsoft.com/office/drawing/2014/main" id="{14E4FB4F-D302-3E3F-CF08-DD7ADDDF41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028"/>
          <a:stretch>
            <a:fillRect/>
          </a:stretch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8373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BBB849B4-E53C-C6C4-D583-C56EF69AE9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3450" y="748903"/>
            <a:ext cx="10325100" cy="5360194"/>
          </a:xfrm>
          <a:prstGeom prst="rect">
            <a:avLst/>
          </a:prstGeom>
        </p:spPr>
      </p:pic>
      <p:sp>
        <p:nvSpPr>
          <p:cNvPr id="5" name="Çerçeve 4">
            <a:extLst>
              <a:ext uri="{FF2B5EF4-FFF2-40B4-BE49-F238E27FC236}">
                <a16:creationId xmlns:a16="http://schemas.microsoft.com/office/drawing/2014/main" id="{BCFC4077-B41D-A023-DD02-F92A79D6B164}"/>
              </a:ext>
            </a:extLst>
          </p:cNvPr>
          <p:cNvSpPr/>
          <p:nvPr/>
        </p:nvSpPr>
        <p:spPr>
          <a:xfrm>
            <a:off x="719328" y="1792224"/>
            <a:ext cx="10539222" cy="414528"/>
          </a:xfrm>
          <a:prstGeom prst="frame">
            <a:avLst>
              <a:gd name="adj1" fmla="val 0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Çerçeve 6">
            <a:extLst>
              <a:ext uri="{FF2B5EF4-FFF2-40B4-BE49-F238E27FC236}">
                <a16:creationId xmlns:a16="http://schemas.microsoft.com/office/drawing/2014/main" id="{0B1513EC-C954-48ED-8F91-C034D7946607}"/>
              </a:ext>
            </a:extLst>
          </p:cNvPr>
          <p:cNvSpPr/>
          <p:nvPr/>
        </p:nvSpPr>
        <p:spPr>
          <a:xfrm>
            <a:off x="536448" y="2011680"/>
            <a:ext cx="11241024" cy="1417320"/>
          </a:xfrm>
          <a:prstGeom prst="frame">
            <a:avLst/>
          </a:prstGeom>
          <a:solidFill>
            <a:srgbClr val="FF0000"/>
          </a:solidFill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8" name="Çerçeve 7">
            <a:extLst>
              <a:ext uri="{FF2B5EF4-FFF2-40B4-BE49-F238E27FC236}">
                <a16:creationId xmlns:a16="http://schemas.microsoft.com/office/drawing/2014/main" id="{853EFB55-1992-38BA-77CB-5C42E7243491}"/>
              </a:ext>
            </a:extLst>
          </p:cNvPr>
          <p:cNvSpPr/>
          <p:nvPr/>
        </p:nvSpPr>
        <p:spPr>
          <a:xfrm>
            <a:off x="475488" y="5053584"/>
            <a:ext cx="11241024" cy="1417320"/>
          </a:xfrm>
          <a:prstGeom prst="frame">
            <a:avLst/>
          </a:prstGeom>
          <a:solidFill>
            <a:srgbClr val="FF0000"/>
          </a:solidFill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62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498CC70-7C0A-336D-FA7E-A89E43F17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FF0000"/>
                </a:solidFill>
              </a:rPr>
              <a:t>Tedavi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4A3674C-71C2-D06F-2F2C-2925EAA02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614" y="1690688"/>
            <a:ext cx="4735286" cy="4939834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tr-TR" sz="6000" b="1" dirty="0"/>
              <a:t>A-Destek tedavisi</a:t>
            </a:r>
          </a:p>
          <a:p>
            <a:pPr>
              <a:lnSpc>
                <a:spcPct val="170000"/>
              </a:lnSpc>
            </a:pPr>
            <a:r>
              <a:rPr lang="tr-TR" sz="6000" dirty="0" err="1"/>
              <a:t>Diyet,tuz</a:t>
            </a:r>
            <a:r>
              <a:rPr lang="tr-TR" sz="6000" dirty="0"/>
              <a:t> kısıtlaması </a:t>
            </a:r>
          </a:p>
          <a:p>
            <a:pPr>
              <a:lnSpc>
                <a:spcPct val="170000"/>
              </a:lnSpc>
            </a:pPr>
            <a:r>
              <a:rPr lang="tr-TR" sz="6000" dirty="0"/>
              <a:t>Diüretikler</a:t>
            </a:r>
          </a:p>
          <a:p>
            <a:pPr>
              <a:lnSpc>
                <a:spcPct val="170000"/>
              </a:lnSpc>
            </a:pPr>
            <a:r>
              <a:rPr lang="tr-TR" sz="6000" dirty="0"/>
              <a:t>Albümin infüzyonu</a:t>
            </a:r>
          </a:p>
          <a:p>
            <a:pPr>
              <a:lnSpc>
                <a:spcPct val="170000"/>
              </a:lnSpc>
            </a:pPr>
            <a:r>
              <a:rPr lang="tr-TR" sz="6000" dirty="0"/>
              <a:t>Hipertansiyon tedavisi (</a:t>
            </a:r>
            <a:r>
              <a:rPr lang="tr-TR" sz="6000" dirty="0" err="1"/>
              <a:t>ACEi,ARB</a:t>
            </a:r>
            <a:r>
              <a:rPr lang="tr-TR" sz="6000" dirty="0"/>
              <a:t>)</a:t>
            </a:r>
          </a:p>
          <a:p>
            <a:pPr>
              <a:lnSpc>
                <a:spcPct val="170000"/>
              </a:lnSpc>
            </a:pPr>
            <a:r>
              <a:rPr lang="tr-TR" sz="6000" dirty="0"/>
              <a:t>D </a:t>
            </a:r>
            <a:r>
              <a:rPr lang="tr-TR" sz="6000" dirty="0" err="1"/>
              <a:t>vit</a:t>
            </a:r>
            <a:r>
              <a:rPr lang="tr-TR" sz="6000" dirty="0"/>
              <a:t> ve </a:t>
            </a:r>
            <a:r>
              <a:rPr lang="tr-TR" sz="6000" dirty="0" err="1"/>
              <a:t>Ca</a:t>
            </a:r>
            <a:r>
              <a:rPr lang="tr-TR" sz="6000" dirty="0"/>
              <a:t> tedavileri </a:t>
            </a:r>
          </a:p>
          <a:p>
            <a:pPr>
              <a:lnSpc>
                <a:spcPct val="170000"/>
              </a:lnSpc>
            </a:pPr>
            <a:r>
              <a:rPr lang="tr-TR" sz="6000" dirty="0"/>
              <a:t>Lipit düşürücü ajanlar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D42ED1B6-E8A3-7456-9B14-148EE4E3F7B3}"/>
              </a:ext>
            </a:extLst>
          </p:cNvPr>
          <p:cNvSpPr txBox="1"/>
          <p:nvPr/>
        </p:nvSpPr>
        <p:spPr>
          <a:xfrm>
            <a:off x="4895476" y="1690688"/>
            <a:ext cx="6458324" cy="4467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400" b="1" dirty="0"/>
              <a:t>B-Spesifik tedavi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b="1" dirty="0"/>
              <a:t>Steroidler</a:t>
            </a:r>
            <a:r>
              <a:rPr lang="tr-TR" sz="2400" b="1" dirty="0">
                <a:sym typeface="Wingdings" pitchFamily="2" charset="2"/>
              </a:rPr>
              <a:t> </a:t>
            </a:r>
            <a:endParaRPr lang="tr-TR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dirty="0"/>
              <a:t>Alkilleyici ajanlar (</a:t>
            </a:r>
            <a:r>
              <a:rPr lang="tr-TR" sz="2400" dirty="0" err="1"/>
              <a:t>siklofosfamid,klorambusil</a:t>
            </a:r>
            <a:r>
              <a:rPr lang="tr-TR" sz="2400" dirty="0"/>
              <a:t>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dirty="0" err="1"/>
              <a:t>Levamizol</a:t>
            </a:r>
            <a:r>
              <a:rPr lang="tr-TR" sz="2400" dirty="0"/>
              <a:t> (</a:t>
            </a:r>
            <a:r>
              <a:rPr lang="tr-TR" sz="2400" dirty="0" err="1"/>
              <a:t>antihelmintik</a:t>
            </a:r>
            <a:r>
              <a:rPr lang="tr-TR" sz="2400" dirty="0"/>
              <a:t>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dirty="0" err="1"/>
              <a:t>Kalsinörin</a:t>
            </a:r>
            <a:r>
              <a:rPr lang="tr-TR" sz="2400" dirty="0"/>
              <a:t> inhibitörleri (siklosporin ve </a:t>
            </a:r>
            <a:r>
              <a:rPr lang="tr-TR" sz="2400" dirty="0" err="1"/>
              <a:t>takrolimus</a:t>
            </a:r>
            <a:r>
              <a:rPr lang="tr-TR" sz="2400" dirty="0"/>
              <a:t>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dirty="0" err="1"/>
              <a:t>Purin</a:t>
            </a:r>
            <a:r>
              <a:rPr lang="tr-TR" sz="2400" dirty="0"/>
              <a:t> antagonistleri(</a:t>
            </a:r>
            <a:r>
              <a:rPr lang="tr-TR" sz="2400" dirty="0" err="1"/>
              <a:t>thioprin,MMF</a:t>
            </a:r>
            <a:r>
              <a:rPr lang="tr-TR" sz="2400" dirty="0"/>
              <a:t>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dirty="0" err="1"/>
              <a:t>Rituksimab</a:t>
            </a:r>
            <a:r>
              <a:rPr lang="tr-TR" sz="2400" dirty="0"/>
              <a:t> (CD20 monoklonal antikor)</a:t>
            </a:r>
          </a:p>
        </p:txBody>
      </p:sp>
      <p:pic>
        <p:nvPicPr>
          <p:cNvPr id="2050" name="Picture 2" descr="Сцена с врачом и девочкой, проверяющей здоровье | Бесплатный вектор">
            <a:extLst>
              <a:ext uri="{FF2B5EF4-FFF2-40B4-BE49-F238E27FC236}">
                <a16:creationId xmlns:a16="http://schemas.microsoft.com/office/drawing/2014/main" id="{75E20F57-6CEC-3C74-A55C-DD32EC77F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9600" y="42049"/>
            <a:ext cx="2692400" cy="297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Pediatrist doktor ve bebek Hastanesi ©interactimages 195064332'e ait Stok  Vektör">
            <a:extLst>
              <a:ext uri="{FF2B5EF4-FFF2-40B4-BE49-F238E27FC236}">
                <a16:creationId xmlns:a16="http://schemas.microsoft.com/office/drawing/2014/main" id="{165237B8-2F28-09BA-309E-585991DB0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828" b="-1"/>
          <a:stretch>
            <a:fillRect/>
          </a:stretch>
        </p:blipFill>
        <p:spPr bwMode="auto">
          <a:xfrm>
            <a:off x="10112188" y="4643718"/>
            <a:ext cx="2079812" cy="217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6874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4FA0BD0-9681-1E10-8CA6-074B9B219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872" y="365125"/>
            <a:ext cx="10515600" cy="1325563"/>
          </a:xfrm>
        </p:spPr>
        <p:txBody>
          <a:bodyPr/>
          <a:lstStyle/>
          <a:p>
            <a:r>
              <a:rPr lang="tr-TR" b="1">
                <a:solidFill>
                  <a:srgbClr val="FF0000"/>
                </a:solidFill>
              </a:rPr>
              <a:t>Komplikasyonlar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C079E00-5AA4-64C2-35D2-82CE814658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872" y="1426483"/>
            <a:ext cx="10515600" cy="4939392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900" dirty="0"/>
              <a:t>Uzun süreli Steroid kullanıma bağlı boy kısalığı kemik mineral yoğunluğunda azalma ve katarakt görülebilir.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900" b="1" dirty="0"/>
              <a:t>Enfeksiyonlar ‘En Önemli Mortalite Nedeni’</a:t>
            </a:r>
          </a:p>
          <a:p>
            <a:pPr>
              <a:lnSpc>
                <a:spcPct val="150000"/>
              </a:lnSpc>
            </a:pPr>
            <a:r>
              <a:rPr lang="tr-TR" dirty="0"/>
              <a:t>En sık </a:t>
            </a:r>
            <a:r>
              <a:rPr lang="tr-TR" dirty="0" err="1"/>
              <a:t>Spontan</a:t>
            </a:r>
            <a:r>
              <a:rPr lang="tr-TR" dirty="0"/>
              <a:t> Bakteriyel Peritonit                 Etken </a:t>
            </a:r>
            <a:r>
              <a:rPr lang="tr-TR" dirty="0" err="1"/>
              <a:t>Streptococcus</a:t>
            </a:r>
            <a:r>
              <a:rPr lang="tr-TR" dirty="0"/>
              <a:t> </a:t>
            </a:r>
            <a:r>
              <a:rPr lang="tr-TR" dirty="0" err="1"/>
              <a:t>Pneumoniae</a:t>
            </a:r>
            <a:endParaRPr lang="tr-TR" dirty="0"/>
          </a:p>
          <a:p>
            <a:pPr>
              <a:lnSpc>
                <a:spcPct val="150000"/>
              </a:lnSpc>
            </a:pPr>
            <a:r>
              <a:rPr lang="tr-TR" dirty="0" err="1"/>
              <a:t>Sellülit,bakteriyemi</a:t>
            </a:r>
            <a:endParaRPr lang="tr-TR" dirty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900" b="1" dirty="0"/>
              <a:t>Tromboembolizm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900" b="1" dirty="0"/>
              <a:t>Dislipidemi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900" b="1" dirty="0"/>
              <a:t>Hipovolemik Şok / Akut Böbrek Yetmezliği</a:t>
            </a:r>
          </a:p>
          <a:p>
            <a:endParaRPr lang="tr-TR" dirty="0"/>
          </a:p>
          <a:p>
            <a:endParaRPr lang="tr-TR" dirty="0"/>
          </a:p>
        </p:txBody>
      </p:sp>
      <p:pic>
        <p:nvPicPr>
          <p:cNvPr id="3080" name="Picture 8" descr="İnsan komik çizgi film böbrek karakterleri Vektör anatomik pozitif  kişilikler, sevimli gülen yüzlü iç vücut organları el ele tutuşuyor  Çocuklar için tıbbi eğitim anatomi bilimi böbrek sağlığı hizmeti | Premium  vektör">
            <a:extLst>
              <a:ext uri="{FF2B5EF4-FFF2-40B4-BE49-F238E27FC236}">
                <a16:creationId xmlns:a16="http://schemas.microsoft.com/office/drawing/2014/main" id="{54388295-B2D0-70A5-8A8D-AF2B3D453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829" y="3677557"/>
            <a:ext cx="5889171" cy="2488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344;p15">
            <a:extLst>
              <a:ext uri="{FF2B5EF4-FFF2-40B4-BE49-F238E27FC236}">
                <a16:creationId xmlns:a16="http://schemas.microsoft.com/office/drawing/2014/main" id="{1588B987-CF73-9CAE-A9F9-1C4D8902862D}"/>
              </a:ext>
            </a:extLst>
          </p:cNvPr>
          <p:cNvSpPr/>
          <p:nvPr/>
        </p:nvSpPr>
        <p:spPr>
          <a:xfrm flipV="1">
            <a:off x="5174112" y="3306839"/>
            <a:ext cx="901078" cy="24432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0C413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42230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E6752D4-82EA-095D-8F62-D01CBE00C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2699"/>
            <a:ext cx="10515600" cy="1325563"/>
          </a:xfrm>
        </p:spPr>
        <p:txBody>
          <a:bodyPr/>
          <a:lstStyle/>
          <a:p>
            <a:r>
              <a:rPr lang="tr-TR" b="1">
                <a:solidFill>
                  <a:srgbClr val="FF0000"/>
                </a:solidFill>
              </a:rPr>
              <a:t>Aşılama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F8C4200-CAC4-3400-F203-09C4DD3C9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900" y="1028700"/>
            <a:ext cx="10515600" cy="5651500"/>
          </a:xfrm>
        </p:spPr>
        <p:txBody>
          <a:bodyPr>
            <a:normAutofit lnSpcReduction="10000"/>
          </a:bodyPr>
          <a:lstStyle/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tr-TR" sz="1800" b="1" dirty="0"/>
              <a:t>Ölü/</a:t>
            </a:r>
            <a:r>
              <a:rPr lang="tr-TR" sz="1800" b="1" dirty="0" err="1"/>
              <a:t>İnaktif</a:t>
            </a:r>
            <a:r>
              <a:rPr lang="tr-TR" sz="1800" b="1" dirty="0"/>
              <a:t> aşılar: </a:t>
            </a:r>
            <a:r>
              <a:rPr lang="tr-TR" sz="1800" dirty="0"/>
              <a:t>Güvenlidir, ancak </a:t>
            </a:r>
            <a:r>
              <a:rPr lang="tr-TR" sz="1800" dirty="0" err="1"/>
              <a:t>immünsupresyon</a:t>
            </a:r>
            <a:r>
              <a:rPr lang="tr-TR" sz="1800" dirty="0"/>
              <a:t> sırasında yüksek doz steroid alırken yapılırsa antikor yanıtı yetersiz olabilir.</a:t>
            </a:r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tr-TR" sz="1800" b="1" dirty="0"/>
              <a:t>Canlı aşılar (KKK, </a:t>
            </a:r>
            <a:r>
              <a:rPr lang="tr-TR" sz="1800" b="1" dirty="0" err="1"/>
              <a:t>Varisella</a:t>
            </a:r>
            <a:r>
              <a:rPr lang="tr-TR" sz="1800" b="1" dirty="0"/>
              <a:t>): </a:t>
            </a:r>
            <a:r>
              <a:rPr lang="tr-TR" sz="1800" dirty="0" err="1"/>
              <a:t>İmmünsupresif</a:t>
            </a:r>
            <a:r>
              <a:rPr lang="tr-TR" sz="1800" dirty="0"/>
              <a:t> tedavi sırasında ve yüksek doz steroid alırken KONTRAENDİKEDİR.</a:t>
            </a:r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tr-TR" sz="1800" dirty="0"/>
              <a:t>*"Yüksek doz" tanımı genellikle: &gt;2 mg/kg/gün veya &gt;20 mg/gün steroidin 14 günden uzun kullanımıdır Yüksek doz steroid tedavisi kesildikten 1 ay  sonra canlı aşı yapılabilir.</a:t>
            </a:r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tr-TR" sz="1800" b="1" dirty="0" err="1"/>
              <a:t>Pnömokok</a:t>
            </a:r>
            <a:r>
              <a:rPr lang="tr-TR" sz="1800" b="1" dirty="0"/>
              <a:t> Aşısı (En Kritiği)</a:t>
            </a:r>
          </a:p>
          <a:p>
            <a:pPr>
              <a:lnSpc>
                <a:spcPct val="170000"/>
              </a:lnSpc>
            </a:pPr>
            <a:r>
              <a:rPr lang="tr-TR" sz="1800" dirty="0" err="1"/>
              <a:t>Pnömokoklar</a:t>
            </a:r>
            <a:r>
              <a:rPr lang="tr-TR" sz="1800" dirty="0"/>
              <a:t> peritonit ve sepsisin baş sorumlusudur. Tüm nefrotik sendromlu çocuklara tanı anında veya sonrasında (tercihen remisyonda) </a:t>
            </a:r>
            <a:r>
              <a:rPr lang="tr-TR" sz="1800" dirty="0" err="1"/>
              <a:t>Pnömokok</a:t>
            </a:r>
            <a:r>
              <a:rPr lang="tr-TR" sz="1800" dirty="0"/>
              <a:t> aşısı yapılmalıdır.</a:t>
            </a:r>
          </a:p>
          <a:p>
            <a:pPr>
              <a:lnSpc>
                <a:spcPct val="170000"/>
              </a:lnSpc>
              <a:buFont typeface="Wingdings" pitchFamily="2" charset="2"/>
              <a:buChar char="Ø"/>
            </a:pPr>
            <a:r>
              <a:rPr lang="tr-TR" sz="1800" dirty="0"/>
              <a:t> </a:t>
            </a:r>
            <a:r>
              <a:rPr lang="tr-TR" sz="1800" b="1" dirty="0"/>
              <a:t>İnfluenza (Grip) Aşısı </a:t>
            </a:r>
          </a:p>
          <a:p>
            <a:pPr>
              <a:lnSpc>
                <a:spcPct val="170000"/>
              </a:lnSpc>
            </a:pPr>
            <a:r>
              <a:rPr lang="tr-TR" sz="1800" dirty="0"/>
              <a:t> Grip enfeksiyonu, nefrotik sendromda relapsı (nüksü) tetikleyen en önemli faktörlerden biridir.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C42E8821-2E1E-C477-D4F3-E71380CC6033}"/>
              </a:ext>
            </a:extLst>
          </p:cNvPr>
          <p:cNvSpPr txBox="1"/>
          <p:nvPr/>
        </p:nvSpPr>
        <p:spPr>
          <a:xfrm>
            <a:off x="11527971" y="11919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dirty="0"/>
          </a:p>
        </p:txBody>
      </p:sp>
      <p:pic>
        <p:nvPicPr>
          <p:cNvPr id="11" name="Picture 6" descr="Personaje De Caricatura De La Vacuna Contra Jeringa Superhéroe Ilustración  del Vector - Ilustración de medicina, contorno: 239907787">
            <a:extLst>
              <a:ext uri="{FF2B5EF4-FFF2-40B4-BE49-F238E27FC236}">
                <a16:creationId xmlns:a16="http://schemas.microsoft.com/office/drawing/2014/main" id="{93D8A8A5-5234-0E3F-00DB-AA70E5E46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1788" y="2904565"/>
            <a:ext cx="1470212" cy="3953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1378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 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312543" y="6054571"/>
            <a:ext cx="9442627" cy="5326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800" b="1" dirty="0"/>
              <a:t>DİNLEDİĞİNİZ İÇİN TEŞEKKÜR EDERİM  </a:t>
            </a: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AEB03B85-984E-E05C-8261-184F05462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37" y="551330"/>
            <a:ext cx="5664863" cy="446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İçerik Yer Tutucusu 4" descr="metin, ekran görüntüsü, mektup, harf, logo içeren bir resim&#10;&#10;Açıklama otomatik olarak oluşturuldu">
            <a:extLst>
              <a:ext uri="{FF2B5EF4-FFF2-40B4-BE49-F238E27FC236}">
                <a16:creationId xmlns:a16="http://schemas.microsoft.com/office/drawing/2014/main" id="{3BA733C0-AD9E-B083-C9A1-51FC8ECAE3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51331"/>
            <a:ext cx="5855363" cy="4461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451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F4F9F55C-337F-435F-B6F7-9C15875B3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tr-TR" sz="5400" b="1"/>
              <a:t>ÖZGEÇMİŞ</a:t>
            </a:r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" name="İçerik Yer Tutucusu 2">
            <a:extLst>
              <a:ext uri="{FF2B5EF4-FFF2-40B4-BE49-F238E27FC236}">
                <a16:creationId xmlns:a16="http://schemas.microsoft.com/office/drawing/2014/main" id="{B25C2D61-A546-AC1B-7514-0044724EDE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7766792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6685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5B1706E8-493B-4C06-A417-176DB9410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tr-TR" sz="4800" b="1" dirty="0"/>
              <a:t>SOYGEÇMİŞ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id="{915A103F-F2F8-7D2E-6F81-EB7681802A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581279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97150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74CBEC0-F00D-4852-B37D-406A368C4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FİZİK MUAYENE</a:t>
            </a:r>
          </a:p>
        </p:txBody>
      </p:sp>
      <p:graphicFrame>
        <p:nvGraphicFramePr>
          <p:cNvPr id="5126" name="İçerik Yer Tutucusu 2">
            <a:extLst>
              <a:ext uri="{FF2B5EF4-FFF2-40B4-BE49-F238E27FC236}">
                <a16:creationId xmlns:a16="http://schemas.microsoft.com/office/drawing/2014/main" id="{9C688061-0C75-4C69-208F-4A74B9F827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3593207"/>
              </p:ext>
            </p:extLst>
          </p:nvPr>
        </p:nvGraphicFramePr>
        <p:xfrm>
          <a:off x="838200" y="1825625"/>
          <a:ext cx="4206766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Metin kutusu 4">
            <a:extLst>
              <a:ext uri="{FF2B5EF4-FFF2-40B4-BE49-F238E27FC236}">
                <a16:creationId xmlns:a16="http://schemas.microsoft.com/office/drawing/2014/main" id="{7860E226-1A66-A40E-D03C-12C5AD534132}"/>
              </a:ext>
            </a:extLst>
          </p:cNvPr>
          <p:cNvSpPr txBox="1"/>
          <p:nvPr/>
        </p:nvSpPr>
        <p:spPr>
          <a:xfrm>
            <a:off x="6096000" y="1165761"/>
            <a:ext cx="326390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BOY/KİLO:</a:t>
            </a:r>
          </a:p>
          <a:p>
            <a:endParaRPr lang="tr-TR" sz="1600" dirty="0"/>
          </a:p>
          <a:p>
            <a:r>
              <a:rPr lang="tr-TR" b="1" dirty="0"/>
              <a:t>Vücut Ağırlığı: </a:t>
            </a:r>
            <a:r>
              <a:rPr lang="tr-TR" dirty="0"/>
              <a:t>16,1 kg (75p)</a:t>
            </a:r>
          </a:p>
          <a:p>
            <a:endParaRPr lang="tr-TR" dirty="0"/>
          </a:p>
          <a:p>
            <a:r>
              <a:rPr lang="tr-TR" dirty="0"/>
              <a:t> </a:t>
            </a:r>
            <a:r>
              <a:rPr lang="tr-TR" b="1" dirty="0">
                <a:solidFill>
                  <a:srgbClr val="FF0000"/>
                </a:solidFill>
              </a:rPr>
              <a:t>Bazal Kilosu :14 Kg </a:t>
            </a:r>
          </a:p>
          <a:p>
            <a:endParaRPr lang="tr-TR" b="1" dirty="0">
              <a:solidFill>
                <a:srgbClr val="FF0000"/>
              </a:solidFill>
            </a:endParaRPr>
          </a:p>
          <a:p>
            <a:r>
              <a:rPr lang="tr-TR" b="1" dirty="0"/>
              <a:t>Boy: </a:t>
            </a:r>
            <a:r>
              <a:rPr lang="tr-TR" dirty="0"/>
              <a:t>		95 cm (25p)</a:t>
            </a:r>
          </a:p>
          <a:p>
            <a:r>
              <a:rPr lang="tr-TR" b="1" dirty="0"/>
              <a:t>V. K.İ(kg/m2): </a:t>
            </a:r>
            <a:r>
              <a:rPr lang="tr-TR" dirty="0"/>
              <a:t>	17,84</a:t>
            </a:r>
          </a:p>
          <a:p>
            <a:r>
              <a:rPr lang="tr-TR" b="1" dirty="0"/>
              <a:t>V. Y. A: </a:t>
            </a:r>
            <a:r>
              <a:rPr lang="tr-TR" dirty="0"/>
              <a:t>	                     0,65</a:t>
            </a:r>
          </a:p>
        </p:txBody>
      </p:sp>
      <p:pic>
        <p:nvPicPr>
          <p:cNvPr id="5122" name="Picture 2" descr="Fizik Muayene Stok Vektör Sanatı &amp; Aktivite'nin Daha Fazla Görseli -  Aktivite, Animasyon karakter, Clip Art - iStock">
            <a:extLst>
              <a:ext uri="{FF2B5EF4-FFF2-40B4-BE49-F238E27FC236}">
                <a16:creationId xmlns:a16="http://schemas.microsoft.com/office/drawing/2014/main" id="{271B1682-652C-03A7-3A4C-0A2758DC6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4962" y="0"/>
            <a:ext cx="3263900" cy="248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07A03320-3D4E-8B36-D0D6-139D753FFFFC}"/>
              </a:ext>
            </a:extLst>
          </p:cNvPr>
          <p:cNvSpPr txBox="1"/>
          <p:nvPr/>
        </p:nvSpPr>
        <p:spPr>
          <a:xfrm>
            <a:off x="5514109" y="4003964"/>
            <a:ext cx="626225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Genel durumu orta GKS -15  oryante koopere </a:t>
            </a:r>
          </a:p>
          <a:p>
            <a:r>
              <a:rPr lang="tr-TR" sz="1800" b="1" dirty="0"/>
              <a:t>Baş –Boyun: </a:t>
            </a:r>
            <a:r>
              <a:rPr lang="tr-TR" sz="1800" dirty="0"/>
              <a:t>periorbital ve yüzü hafif ödemli,  </a:t>
            </a:r>
            <a:r>
              <a:rPr lang="tr-TR" sz="1800" kern="100" dirty="0" err="1">
                <a:ea typeface="Aptos" panose="020B0004020202020204" pitchFamily="34" charset="0"/>
                <a:cs typeface="Times New Roman" panose="02020603050405020304" pitchFamily="18" charset="0"/>
              </a:rPr>
              <a:t>orofarenks</a:t>
            </a:r>
            <a:r>
              <a:rPr lang="tr-TR" sz="1800" kern="100" dirty="0">
                <a:ea typeface="Aptos" panose="020B0004020202020204" pitchFamily="34" charset="0"/>
                <a:cs typeface="Times New Roman" panose="02020603050405020304" pitchFamily="18" charset="0"/>
              </a:rPr>
              <a:t> hiperemik hipertrofik</a:t>
            </a:r>
          </a:p>
          <a:p>
            <a:r>
              <a:rPr lang="tr-TR" b="1" kern="100" dirty="0" err="1">
                <a:cs typeface="Times New Roman" panose="02020603050405020304" pitchFamily="18" charset="0"/>
              </a:rPr>
              <a:t>KVS:</a:t>
            </a:r>
            <a:r>
              <a:rPr lang="tr-TR" kern="100" dirty="0" err="1">
                <a:cs typeface="Times New Roman" panose="02020603050405020304" pitchFamily="18" charset="0"/>
              </a:rPr>
              <a:t>doğal</a:t>
            </a:r>
            <a:endParaRPr lang="tr-TR" sz="1800" dirty="0"/>
          </a:p>
          <a:p>
            <a:r>
              <a:rPr lang="tr-TR" sz="1800" b="1" dirty="0"/>
              <a:t>SS: </a:t>
            </a:r>
            <a:r>
              <a:rPr lang="tr-TR" sz="1800" kern="100" dirty="0">
                <a:cs typeface="Times New Roman" panose="02020603050405020304" pitchFamily="18" charset="0"/>
              </a:rPr>
              <a:t>Sağ</a:t>
            </a:r>
            <a:r>
              <a:rPr lang="tr-TR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akciğer bazalinde solunum sesleri sol göre hafif azalmış.</a:t>
            </a:r>
            <a:r>
              <a:rPr lang="tr-TR" sz="1800" kern="100" dirty="0"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tr-TR" sz="1800" b="1" dirty="0"/>
              <a:t>GİS:</a:t>
            </a:r>
            <a:r>
              <a:rPr lang="tr-TR" sz="1800" b="1" kern="100" dirty="0">
                <a:cs typeface="Times New Roman" panose="02020603050405020304" pitchFamily="18" charset="0"/>
              </a:rPr>
              <a:t> </a:t>
            </a:r>
            <a:r>
              <a:rPr lang="tr-TR" sz="1800" kern="100" dirty="0">
                <a:cs typeface="Times New Roman" panose="02020603050405020304" pitchFamily="18" charset="0"/>
              </a:rPr>
              <a:t>Batın </a:t>
            </a:r>
            <a:r>
              <a:rPr lang="tr-TR" sz="1800" kern="100" dirty="0" err="1">
                <a:cs typeface="Times New Roman" panose="02020603050405020304" pitchFamily="18" charset="0"/>
              </a:rPr>
              <a:t>distandü</a:t>
            </a:r>
            <a:r>
              <a:rPr lang="tr-TR" sz="1800" kern="100" dirty="0">
                <a:cs typeface="Times New Roman" panose="02020603050405020304" pitchFamily="18" charset="0"/>
              </a:rPr>
              <a:t>-bombe ,göbek çukuru silinmiş, </a:t>
            </a:r>
            <a:endParaRPr lang="tr-TR" sz="18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tr-TR" sz="1800" b="1" dirty="0"/>
              <a:t>Ekstremiteler: </a:t>
            </a:r>
            <a:r>
              <a:rPr lang="tr-TR" sz="1800" dirty="0"/>
              <a:t>B</a:t>
            </a:r>
            <a:r>
              <a:rPr lang="tr-TR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ilateral </a:t>
            </a:r>
            <a:r>
              <a:rPr lang="tr-TR" sz="18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pretibial</a:t>
            </a:r>
            <a:r>
              <a:rPr lang="tr-TR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ve ayak ön yüzünde + 3 </a:t>
            </a:r>
            <a:r>
              <a:rPr lang="tr-TR" sz="1800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gode</a:t>
            </a:r>
            <a:r>
              <a:rPr lang="tr-TR" sz="18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bırakan ödem ve kollar bilateral ödemli</a:t>
            </a:r>
          </a:p>
          <a:p>
            <a:r>
              <a:rPr lang="tr-TR" sz="18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GÜS: </a:t>
            </a:r>
            <a:r>
              <a:rPr lang="tr-TR" sz="1800" kern="100" dirty="0">
                <a:ea typeface="Aptos" panose="020B0004020202020204" pitchFamily="34" charset="0"/>
                <a:cs typeface="Times New Roman" panose="02020603050405020304" pitchFamily="18" charset="0"/>
              </a:rPr>
              <a:t>skrotum ödemli </a:t>
            </a:r>
          </a:p>
          <a:p>
            <a:r>
              <a:rPr lang="tr-TR" b="1" kern="100" dirty="0">
                <a:ea typeface="Aptos" panose="020B0004020202020204" pitchFamily="34" charset="0"/>
                <a:cs typeface="Times New Roman" panose="02020603050405020304" pitchFamily="18" charset="0"/>
              </a:rPr>
              <a:t>Nörolojik Sistem </a:t>
            </a:r>
            <a:r>
              <a:rPr lang="tr-TR" kern="100" dirty="0">
                <a:ea typeface="Aptos" panose="020B0004020202020204" pitchFamily="34" charset="0"/>
                <a:cs typeface="Times New Roman" panose="02020603050405020304" pitchFamily="18" charset="0"/>
              </a:rPr>
              <a:t>:Doğal</a:t>
            </a:r>
            <a:endParaRPr lang="tr-TR" sz="1800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627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419415"/>
            <a:ext cx="10972800" cy="1193725"/>
          </a:xfrm>
        </p:spPr>
        <p:txBody>
          <a:bodyPr>
            <a:noAutofit/>
          </a:bodyPr>
          <a:lstStyle/>
          <a:p>
            <a:br>
              <a:rPr lang="tr-TR" sz="5400" b="1" dirty="0"/>
            </a:br>
            <a:r>
              <a:rPr lang="tr-TR" b="1" dirty="0">
                <a:latin typeface="+mn-lt"/>
              </a:rPr>
              <a:t>LABORATUVAR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45051" y="1924372"/>
            <a:ext cx="2793792" cy="1564569"/>
          </a:xfrm>
        </p:spPr>
        <p:txBody>
          <a:bodyPr>
            <a:normAutofit fontScale="40000" lnSpcReduction="20000"/>
          </a:bodyPr>
          <a:lstStyle/>
          <a:p>
            <a:r>
              <a:rPr lang="tr-TR" sz="4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Hb</a:t>
            </a:r>
            <a:r>
              <a:rPr lang="tr-TR" sz="4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10,0 g/</a:t>
            </a:r>
            <a:r>
              <a:rPr lang="tr-TR" sz="4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dL</a:t>
            </a:r>
            <a:endParaRPr lang="tr-TR" sz="4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tr-TR" sz="4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PLT 324.000 </a:t>
            </a:r>
            <a:r>
              <a:rPr lang="tr-TR" sz="4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uL</a:t>
            </a:r>
            <a:endParaRPr lang="tr-TR" sz="4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tr-TR" sz="4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WBC 7090 </a:t>
            </a:r>
            <a:r>
              <a:rPr lang="tr-TR" sz="4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uL</a:t>
            </a:r>
            <a:endParaRPr lang="tr-TR" sz="4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tr-TR" sz="4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Nötrofil sayısı 5400 </a:t>
            </a:r>
            <a:r>
              <a:rPr lang="tr-TR" sz="44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uL</a:t>
            </a:r>
            <a:endParaRPr lang="tr-TR" sz="4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4400" kern="100" dirty="0">
              <a:solidFill>
                <a:srgbClr val="FF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tr-TR" sz="4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3586895" y="1772078"/>
            <a:ext cx="2940030" cy="5085922"/>
          </a:xfrm>
        </p:spPr>
        <p:txBody>
          <a:bodyPr>
            <a:noAutofit/>
          </a:bodyPr>
          <a:lstStyle/>
          <a:p>
            <a:r>
              <a:rPr lang="tr-TR" sz="1600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Kan Üre Azotu (BUN) - 88 mg/</a:t>
            </a:r>
            <a:r>
              <a:rPr lang="tr-TR" sz="1600" kern="100" dirty="0" err="1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dL</a:t>
            </a:r>
            <a:endParaRPr lang="tr-TR" sz="1600" kern="100" dirty="0">
              <a:solidFill>
                <a:srgbClr val="FF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tr-TR" sz="1600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Kreatinin - 3,39 mg/</a:t>
            </a:r>
            <a:r>
              <a:rPr lang="tr-TR" sz="1600" kern="100" dirty="0" err="1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dL</a:t>
            </a:r>
            <a:endParaRPr lang="tr-TR" sz="1600" kern="100" dirty="0">
              <a:solidFill>
                <a:srgbClr val="FF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tr-TR" sz="1600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Ürik asit - 9,21 mg/</a:t>
            </a:r>
            <a:r>
              <a:rPr lang="tr-TR" sz="1600" kern="100" dirty="0" err="1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dL</a:t>
            </a:r>
            <a:endParaRPr lang="tr-TR" sz="1600" kern="100" dirty="0">
              <a:solidFill>
                <a:srgbClr val="FF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tr-TR" sz="1600" kern="100" dirty="0" err="1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Albumin</a:t>
            </a:r>
            <a:r>
              <a:rPr lang="tr-TR" sz="1600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- 3,3 g/</a:t>
            </a:r>
            <a:r>
              <a:rPr lang="tr-TR" sz="1600" kern="100" dirty="0" err="1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dL</a:t>
            </a:r>
            <a:endParaRPr lang="tr-TR" sz="1600" kern="100" dirty="0">
              <a:solidFill>
                <a:srgbClr val="FF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tr-TR" sz="1600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Fosfor - 10,6 mg/</a:t>
            </a:r>
            <a:r>
              <a:rPr lang="tr-TR" sz="1600" kern="100" dirty="0" err="1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dL</a:t>
            </a:r>
            <a:endParaRPr lang="tr-TR" sz="1600" kern="100" dirty="0">
              <a:solidFill>
                <a:srgbClr val="FF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tr-TR" sz="1600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Sodyum - 122 </a:t>
            </a:r>
            <a:r>
              <a:rPr lang="tr-TR" sz="1600" kern="100" dirty="0" err="1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mEq</a:t>
            </a:r>
            <a:r>
              <a:rPr lang="tr-TR" sz="1600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/L</a:t>
            </a:r>
          </a:p>
          <a:p>
            <a:r>
              <a:rPr lang="tr-TR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Potasyum - 4,9 </a:t>
            </a:r>
            <a:r>
              <a:rPr lang="tr-TR" sz="16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mEq</a:t>
            </a:r>
            <a:r>
              <a:rPr lang="tr-TR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/L</a:t>
            </a:r>
          </a:p>
          <a:p>
            <a:r>
              <a:rPr lang="tr-TR" sz="1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 kalsiyum- 8,66 mg/</a:t>
            </a:r>
            <a:r>
              <a:rPr lang="tr-TR" sz="1600" kern="100" dirty="0" err="1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dL</a:t>
            </a:r>
            <a:endParaRPr lang="tr-TR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tr-TR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Klor - 88 </a:t>
            </a:r>
            <a:r>
              <a:rPr lang="tr-TR" sz="16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mEq</a:t>
            </a:r>
            <a:r>
              <a:rPr lang="tr-TR" sz="1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/L</a:t>
            </a:r>
          </a:p>
          <a:p>
            <a:pPr marL="0" indent="0">
              <a:buNone/>
            </a:pPr>
            <a:endParaRPr lang="tr-TR" sz="1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tr-TR" sz="1600" kern="100" dirty="0">
                <a:solidFill>
                  <a:srgbClr val="FF00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VLDL:105 mg/</a:t>
            </a:r>
            <a:r>
              <a:rPr lang="tr-TR" sz="1600" kern="100" dirty="0" err="1">
                <a:solidFill>
                  <a:srgbClr val="FF00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dL</a:t>
            </a:r>
            <a:r>
              <a:rPr lang="tr-TR" sz="1600" kern="100" dirty="0">
                <a:solidFill>
                  <a:srgbClr val="FF00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(10-40)</a:t>
            </a:r>
          </a:p>
          <a:p>
            <a:r>
              <a:rPr lang="tr-TR" sz="1600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LDL: 166 mg/</a:t>
            </a:r>
            <a:r>
              <a:rPr lang="tr-TR" sz="1600" kern="100" dirty="0" err="1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dL</a:t>
            </a:r>
            <a:r>
              <a:rPr lang="tr-TR" sz="1600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(&lt;130)</a:t>
            </a:r>
          </a:p>
          <a:p>
            <a:r>
              <a:rPr lang="tr-TR" sz="1600" kern="100" dirty="0">
                <a:solidFill>
                  <a:srgbClr val="FF00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HDL:29 mg/</a:t>
            </a:r>
            <a:r>
              <a:rPr lang="tr-TR" sz="1600" kern="100" dirty="0" err="1">
                <a:solidFill>
                  <a:srgbClr val="FF00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dL</a:t>
            </a:r>
            <a:r>
              <a:rPr lang="tr-TR" sz="1600" kern="100" dirty="0">
                <a:solidFill>
                  <a:srgbClr val="FF00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(&gt;40)</a:t>
            </a:r>
          </a:p>
          <a:p>
            <a:r>
              <a:rPr lang="tr-TR" sz="1600" kern="100" dirty="0" err="1">
                <a:solidFill>
                  <a:srgbClr val="FF00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Trigliserid</a:t>
            </a:r>
            <a:r>
              <a:rPr lang="tr-TR" sz="1600" kern="100" dirty="0">
                <a:solidFill>
                  <a:srgbClr val="FF00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527 mg/</a:t>
            </a:r>
            <a:r>
              <a:rPr lang="tr-TR" sz="1600" kern="100" dirty="0" err="1">
                <a:solidFill>
                  <a:srgbClr val="FF00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dL</a:t>
            </a:r>
            <a:r>
              <a:rPr lang="tr-TR" sz="1600" kern="100" dirty="0">
                <a:solidFill>
                  <a:srgbClr val="FF000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(&lt;150)</a:t>
            </a:r>
            <a:endParaRPr lang="tr-TR" sz="1600" kern="100" dirty="0">
              <a:solidFill>
                <a:srgbClr val="FF0000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</a:pPr>
            <a:endParaRPr lang="tr-TR" sz="1400" b="1" dirty="0"/>
          </a:p>
          <a:p>
            <a:endParaRPr lang="tr-TR" sz="2000" dirty="0"/>
          </a:p>
        </p:txBody>
      </p:sp>
      <p:sp>
        <p:nvSpPr>
          <p:cNvPr id="7" name="İçerik Yer Tutucusu 2"/>
          <p:cNvSpPr txBox="1">
            <a:spLocks/>
          </p:cNvSpPr>
          <p:nvPr/>
        </p:nvSpPr>
        <p:spPr>
          <a:xfrm>
            <a:off x="645051" y="3804201"/>
            <a:ext cx="2247255" cy="19069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pH - 7,40</a:t>
            </a:r>
          </a:p>
          <a:p>
            <a:r>
              <a:rPr lang="tr-T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pCO2 26,7 mmHg</a:t>
            </a:r>
          </a:p>
          <a:p>
            <a:r>
              <a:rPr lang="tr-T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Lac</a:t>
            </a:r>
            <a:r>
              <a:rPr lang="tr-T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- 0,6 </a:t>
            </a:r>
            <a:r>
              <a:rPr lang="tr-T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mMol</a:t>
            </a:r>
            <a:r>
              <a:rPr lang="tr-T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/L</a:t>
            </a:r>
          </a:p>
          <a:p>
            <a:r>
              <a:rPr lang="tr-TR" sz="1800" kern="100" dirty="0" err="1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Beecf</a:t>
            </a:r>
            <a:r>
              <a:rPr lang="tr-TR" sz="1800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/ -8,2 </a:t>
            </a:r>
          </a:p>
          <a:p>
            <a:r>
              <a:rPr lang="tr-TR" sz="1800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HCO3 18,7</a:t>
            </a:r>
          </a:p>
        </p:txBody>
      </p:sp>
      <p:sp>
        <p:nvSpPr>
          <p:cNvPr id="8" name="İçerik Yer Tutucusu 4"/>
          <p:cNvSpPr txBox="1">
            <a:spLocks/>
          </p:cNvSpPr>
          <p:nvPr/>
        </p:nvSpPr>
        <p:spPr>
          <a:xfrm>
            <a:off x="6839466" y="1750382"/>
            <a:ext cx="4161188" cy="521191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ASO </a:t>
            </a:r>
            <a:r>
              <a:rPr lang="tr-TR" sz="29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Nefelometrik</a:t>
            </a:r>
            <a:r>
              <a:rPr lang="tr-TR" sz="2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- 118 IU/</a:t>
            </a:r>
            <a:r>
              <a:rPr lang="tr-TR" sz="29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mL</a:t>
            </a:r>
            <a:endParaRPr lang="tr-TR" sz="29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tr-TR" sz="2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CRP </a:t>
            </a:r>
            <a:r>
              <a:rPr lang="tr-TR" sz="29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Nefelometrik</a:t>
            </a:r>
            <a:r>
              <a:rPr lang="tr-TR" sz="29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- &lt; 3,22 mg/L</a:t>
            </a:r>
          </a:p>
          <a:p>
            <a:r>
              <a:rPr lang="tr-TR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Total C3 - 1,15 g/L</a:t>
            </a:r>
          </a:p>
          <a:p>
            <a:r>
              <a:rPr lang="tr-TR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Total C4 - 0,251 g/L</a:t>
            </a:r>
          </a:p>
          <a:p>
            <a:pPr marL="0" indent="0">
              <a:buNone/>
            </a:pPr>
            <a:endParaRPr lang="tr-TR" sz="2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tr-TR" sz="2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pH - 6,0 .</a:t>
            </a:r>
          </a:p>
          <a:p>
            <a:r>
              <a:rPr lang="tr-TR" sz="2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Dansite - 1013 .</a:t>
            </a:r>
          </a:p>
          <a:p>
            <a:r>
              <a:rPr lang="tr-TR" sz="2600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Hemoglobin 2+</a:t>
            </a:r>
          </a:p>
          <a:p>
            <a:r>
              <a:rPr lang="tr-TR" sz="2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Lökosit Esteraz - Negatif </a:t>
            </a:r>
          </a:p>
          <a:p>
            <a:r>
              <a:rPr lang="tr-TR" sz="2600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Protein  3+</a:t>
            </a:r>
          </a:p>
          <a:p>
            <a:r>
              <a:rPr lang="tr-TR" sz="2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Glukoz Negatif </a:t>
            </a:r>
          </a:p>
          <a:p>
            <a:r>
              <a:rPr lang="tr-TR" sz="2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Nitrit - Negatif </a:t>
            </a:r>
          </a:p>
          <a:p>
            <a:r>
              <a:rPr lang="tr-TR" sz="2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Lökosit - 5 </a:t>
            </a:r>
          </a:p>
          <a:p>
            <a:r>
              <a:rPr lang="tr-TR" sz="2600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Eritrosit - 15 </a:t>
            </a:r>
          </a:p>
          <a:p>
            <a:endParaRPr lang="tr-TR" sz="26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tr-TR" sz="2600" kern="100" dirty="0">
                <a:solidFill>
                  <a:srgbClr val="FF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Protein / Kreatinin(Spot İdrar) – 52042 mg/g kreatinin</a:t>
            </a:r>
          </a:p>
          <a:p>
            <a:pPr marL="0" indent="0">
              <a:buNone/>
            </a:pPr>
            <a:endParaRPr lang="tr-TR" sz="2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Laboratuvar · maskot · örnek · deney · tüpü · asılı - vektör ilüstrasyonu ©  lenm (#2255632) | Stockfresh">
            <a:extLst>
              <a:ext uri="{FF2B5EF4-FFF2-40B4-BE49-F238E27FC236}">
                <a16:creationId xmlns:a16="http://schemas.microsoft.com/office/drawing/2014/main" id="{B3C34E13-D400-96B4-FDCC-8EB9A8B50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7548" y="0"/>
            <a:ext cx="2305539" cy="177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841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103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Başlık 4"/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tr-TR" sz="5400" b="1" dirty="0">
                <a:latin typeface="+mn-lt"/>
              </a:rPr>
              <a:t>GÖRÜNTÜLEME</a:t>
            </a:r>
          </a:p>
        </p:txBody>
      </p:sp>
      <p:sp>
        <p:nvSpPr>
          <p:cNvPr id="1029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>
          <a:xfrm>
            <a:off x="592839" y="2175718"/>
            <a:ext cx="7449289" cy="4261223"/>
          </a:xfrm>
        </p:spPr>
        <p:txBody>
          <a:bodyPr anchor="t">
            <a:normAutofit fontScale="625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tr-TR" sz="2600" b="1" dirty="0"/>
              <a:t>RENAL DOPPLER:</a:t>
            </a:r>
            <a:br>
              <a:rPr lang="tr-TR" sz="2200" dirty="0">
                <a:effectLst/>
              </a:rPr>
            </a:br>
            <a:endParaRPr lang="tr-TR" sz="2200" dirty="0">
              <a:effectLst/>
            </a:endParaRPr>
          </a:p>
          <a:p>
            <a:pPr>
              <a:lnSpc>
                <a:spcPct val="170000"/>
              </a:lnSpc>
            </a:pPr>
            <a:r>
              <a:rPr lang="tr-TR" sz="2600" dirty="0">
                <a:effectLst/>
              </a:rPr>
              <a:t>B-mod incelemede her iki böbrek normal lokalizasyon ve boyutlardadır(sağ böbrek 79x41 sol böbrek 74x38 mm). </a:t>
            </a:r>
          </a:p>
          <a:p>
            <a:pPr>
              <a:lnSpc>
                <a:spcPct val="170000"/>
              </a:lnSpc>
            </a:pPr>
            <a:r>
              <a:rPr lang="tr-TR" sz="2600" dirty="0">
                <a:effectLst/>
              </a:rPr>
              <a:t>Her iki böbrek konturları </a:t>
            </a:r>
            <a:r>
              <a:rPr lang="tr-TR" sz="2600" dirty="0" err="1">
                <a:effectLst/>
              </a:rPr>
              <a:t>lobüledir</a:t>
            </a:r>
            <a:r>
              <a:rPr lang="tr-TR" sz="2600" dirty="0">
                <a:effectLst/>
              </a:rPr>
              <a:t>. Parankim kalınlıkları normaldir. Her iki böbrekte </a:t>
            </a:r>
            <a:r>
              <a:rPr lang="tr-TR" sz="2600" dirty="0" err="1">
                <a:effectLst/>
              </a:rPr>
              <a:t>kortiko-medüller</a:t>
            </a:r>
            <a:r>
              <a:rPr lang="tr-TR" sz="2600" dirty="0">
                <a:effectLst/>
              </a:rPr>
              <a:t> ayrım yapılabilmektedir.  </a:t>
            </a:r>
            <a:r>
              <a:rPr lang="tr-TR" sz="2600" b="1" dirty="0">
                <a:solidFill>
                  <a:srgbClr val="FF0000"/>
                </a:solidFill>
                <a:effectLst/>
              </a:rPr>
              <a:t>Her iki böbrek </a:t>
            </a:r>
            <a:r>
              <a:rPr lang="tr-TR" sz="2600" b="1" dirty="0" err="1">
                <a:solidFill>
                  <a:srgbClr val="FF0000"/>
                </a:solidFill>
                <a:effectLst/>
              </a:rPr>
              <a:t>ekojenitesi</a:t>
            </a:r>
            <a:r>
              <a:rPr lang="tr-TR" sz="2600" b="1" dirty="0">
                <a:solidFill>
                  <a:srgbClr val="FF0000"/>
                </a:solidFill>
                <a:effectLst/>
              </a:rPr>
              <a:t> </a:t>
            </a:r>
            <a:r>
              <a:rPr lang="tr-TR" sz="2600" b="1" dirty="0" err="1">
                <a:solidFill>
                  <a:srgbClr val="FF0000"/>
                </a:solidFill>
                <a:effectLst/>
              </a:rPr>
              <a:t>grade</a:t>
            </a:r>
            <a:r>
              <a:rPr lang="tr-TR" sz="2600" b="1" dirty="0">
                <a:solidFill>
                  <a:srgbClr val="FF0000"/>
                </a:solidFill>
                <a:effectLst/>
              </a:rPr>
              <a:t> 2 artmıştır. Sağ böbrekte milimetrik </a:t>
            </a:r>
            <a:r>
              <a:rPr lang="tr-TR" sz="2600" b="1" dirty="0" err="1">
                <a:solidFill>
                  <a:srgbClr val="FF0000"/>
                </a:solidFill>
                <a:effectLst/>
              </a:rPr>
              <a:t>ekojeniteler</a:t>
            </a:r>
            <a:r>
              <a:rPr lang="tr-TR" sz="2600" b="1" dirty="0">
                <a:solidFill>
                  <a:srgbClr val="FF0000"/>
                </a:solidFill>
                <a:effectLst/>
              </a:rPr>
              <a:t> izlenmiştir.</a:t>
            </a:r>
            <a:r>
              <a:rPr lang="tr-TR" sz="2600" b="1" dirty="0">
                <a:effectLst/>
              </a:rPr>
              <a:t> </a:t>
            </a:r>
            <a:r>
              <a:rPr lang="tr-TR" sz="2600" dirty="0">
                <a:effectLst/>
              </a:rPr>
              <a:t>Toplayıcı sistemlerde dilatasyon saptanmamıştır. Her iki perirenal alanda sıvar tarzda sıvı izlenmiştir.</a:t>
            </a:r>
          </a:p>
          <a:p>
            <a:pPr marL="0" indent="0">
              <a:buNone/>
            </a:pPr>
            <a:br>
              <a:rPr lang="tr-TR" sz="1800" dirty="0">
                <a:effectLst/>
                <a:latin typeface="Arial" panose="020B0604020202020204" pitchFamily="34" charset="0"/>
              </a:rPr>
            </a:br>
            <a:endParaRPr lang="tr-TR" sz="1800" dirty="0">
              <a:effectLst/>
              <a:latin typeface="Arial" panose="020B0604020202020204" pitchFamily="34" charset="0"/>
            </a:endParaRPr>
          </a:p>
          <a:p>
            <a:endParaRPr lang="tr-TR" sz="1500" b="1" dirty="0"/>
          </a:p>
        </p:txBody>
      </p:sp>
      <p:pic>
        <p:nvPicPr>
          <p:cNvPr id="1026" name="Picture 2" descr="Böbrek komik karikatür ©jemastock 282425698'e ait Stok Vektör">
            <a:extLst>
              <a:ext uri="{FF2B5EF4-FFF2-40B4-BE49-F238E27FC236}">
                <a16:creationId xmlns:a16="http://schemas.microsoft.com/office/drawing/2014/main" id="{23621366-365A-13AB-E036-BF3A723DC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9" r="727" b="2"/>
          <a:stretch>
            <a:fillRect/>
          </a:stretch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1596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eması">
  <a:themeElements>
    <a:clrScheme name="Office 2013 - 2022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2013 - 2022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13276</TotalTime>
  <Words>3089</Words>
  <Application>Microsoft Macintosh PowerPoint</Application>
  <PresentationFormat>Geniş ekran</PresentationFormat>
  <Paragraphs>439</Paragraphs>
  <Slides>45</Slides>
  <Notes>22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45</vt:i4>
      </vt:variant>
    </vt:vector>
  </HeadingPairs>
  <TitlesOfParts>
    <vt:vector size="53" baseType="lpstr">
      <vt:lpstr>Aptos</vt:lpstr>
      <vt:lpstr>Arial</vt:lpstr>
      <vt:lpstr>Calibri</vt:lpstr>
      <vt:lpstr>Calibri Light</vt:lpstr>
      <vt:lpstr>Times New Roman</vt:lpstr>
      <vt:lpstr>Wingdings</vt:lpstr>
      <vt:lpstr>Wingdings 2</vt:lpstr>
      <vt:lpstr>Office 2013 - 2022 Teması</vt:lpstr>
      <vt:lpstr>ÇOCUK NEFROLOJİ SERVİS OLGU SUNUMU</vt:lpstr>
      <vt:lpstr>OLGU</vt:lpstr>
      <vt:lpstr>ÖYKÜ </vt:lpstr>
      <vt:lpstr>ÖYKÜ </vt:lpstr>
      <vt:lpstr>ÖZGEÇMİŞ</vt:lpstr>
      <vt:lpstr>SOYGEÇMİŞ</vt:lpstr>
      <vt:lpstr>FİZİK MUAYENE</vt:lpstr>
      <vt:lpstr> LABORATUVAR</vt:lpstr>
      <vt:lpstr>GÖRÜNTÜLEME</vt:lpstr>
      <vt:lpstr>  </vt:lpstr>
      <vt:lpstr>PATOLOJİK BULGULAR</vt:lpstr>
      <vt:lpstr>PowerPoint Sunusu</vt:lpstr>
      <vt:lpstr>ÖN TANI</vt:lpstr>
      <vt:lpstr> Klinik İzlem </vt:lpstr>
      <vt:lpstr> Klinik İzlem </vt:lpstr>
      <vt:lpstr>Biyopsi Endikasyonları </vt:lpstr>
      <vt:lpstr>Biyopsi :</vt:lpstr>
      <vt:lpstr>Klinik İzlem</vt:lpstr>
      <vt:lpstr>Klinik İzlem</vt:lpstr>
      <vt:lpstr>Klinik İzlem</vt:lpstr>
      <vt:lpstr>PowerPoint Sunusu</vt:lpstr>
      <vt:lpstr>PowerPoint Sunusu</vt:lpstr>
      <vt:lpstr>Klinik İzlem</vt:lpstr>
      <vt:lpstr>Klinik İzlem</vt:lpstr>
      <vt:lpstr>Klinik İzlem</vt:lpstr>
      <vt:lpstr>TABURCULUK 15/01/26</vt:lpstr>
      <vt:lpstr>PLAN </vt:lpstr>
      <vt:lpstr>PowerPoint Sunusu</vt:lpstr>
      <vt:lpstr>Nefrotik Sendrom</vt:lpstr>
      <vt:lpstr>PowerPoint Sunusu</vt:lpstr>
      <vt:lpstr> Epidemiyoloji: </vt:lpstr>
      <vt:lpstr>PowerPoint Sunusu</vt:lpstr>
      <vt:lpstr>     Nefrotik Sendrom-Sınıflama</vt:lpstr>
      <vt:lpstr>Sekonder nefrotik sendrom</vt:lpstr>
      <vt:lpstr>PowerPoint Sunusu</vt:lpstr>
      <vt:lpstr>PowerPoint Sunusu</vt:lpstr>
      <vt:lpstr>Fokal Segmental Glomeruloskleroz</vt:lpstr>
      <vt:lpstr>PowerPoint Sunusu</vt:lpstr>
      <vt:lpstr>Collapsing Glomerülopati</vt:lpstr>
      <vt:lpstr>PowerPoint Sunusu</vt:lpstr>
      <vt:lpstr>PowerPoint Sunusu</vt:lpstr>
      <vt:lpstr>Tedavi</vt:lpstr>
      <vt:lpstr>Komplikasyonlar</vt:lpstr>
      <vt:lpstr>Aşılama</vt:lpstr>
      <vt:lpstr>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SERVİS OLGU SUNUMU</dc:title>
  <dc:creator>Elif Bodur</dc:creator>
  <cp:lastModifiedBy>Senanur kulakoğlu</cp:lastModifiedBy>
  <cp:revision>294</cp:revision>
  <dcterms:created xsi:type="dcterms:W3CDTF">2023-12-05T13:17:53Z</dcterms:created>
  <dcterms:modified xsi:type="dcterms:W3CDTF">2026-02-26T09:21:43Z</dcterms:modified>
</cp:coreProperties>
</file>