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2"/>
  </p:notesMasterIdLst>
  <p:sldIdLst>
    <p:sldId id="256" r:id="rId2"/>
    <p:sldId id="257" r:id="rId3"/>
    <p:sldId id="267" r:id="rId4"/>
    <p:sldId id="271" r:id="rId5"/>
    <p:sldId id="261" r:id="rId6"/>
    <p:sldId id="262" r:id="rId7"/>
    <p:sldId id="258" r:id="rId8"/>
    <p:sldId id="259" r:id="rId9"/>
    <p:sldId id="260" r:id="rId10"/>
    <p:sldId id="265" r:id="rId11"/>
    <p:sldId id="269" r:id="rId12"/>
    <p:sldId id="266" r:id="rId13"/>
    <p:sldId id="270" r:id="rId14"/>
    <p:sldId id="272" r:id="rId15"/>
    <p:sldId id="273" r:id="rId16"/>
    <p:sldId id="274" r:id="rId17"/>
    <p:sldId id="277" r:id="rId18"/>
    <p:sldId id="279" r:id="rId19"/>
    <p:sldId id="278" r:id="rId20"/>
    <p:sldId id="276" r:id="rId21"/>
  </p:sldIdLst>
  <p:sldSz cx="14400213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047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095" autoAdjust="0"/>
  </p:normalViewPr>
  <p:slideViewPr>
    <p:cSldViewPr snapToGrid="0">
      <p:cViewPr varScale="1">
        <p:scale>
          <a:sx n="100" d="100"/>
          <a:sy n="100" d="100"/>
        </p:scale>
        <p:origin x="72" y="96"/>
      </p:cViewPr>
      <p:guideLst>
        <p:guide orient="horz" pos="2160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2B62B-B10F-4118-9CB1-6CBBBB1E5367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F161C76C-530E-40C4-8199-111B6E7F38DB}">
      <dgm:prSet phldrT="[Metin]" custT="1"/>
      <dgm:spPr/>
      <dgm:t>
        <a:bodyPr/>
        <a:lstStyle/>
        <a:p>
          <a:r>
            <a:rPr lang="tr-TR" sz="1500" dirty="0" smtClean="0"/>
            <a:t>HGB 14,1                        PLT 279 000                WBC 6770                    ANS 3680</a:t>
          </a:r>
          <a:endParaRPr lang="tr-TR" sz="1500" dirty="0"/>
        </a:p>
      </dgm:t>
    </dgm:pt>
    <dgm:pt modelId="{F2C78BFC-CDB1-4E75-9134-38E8EF851D41}" type="parTrans" cxnId="{E6432F97-C692-44FA-B7F0-33D37041D22A}">
      <dgm:prSet/>
      <dgm:spPr/>
      <dgm:t>
        <a:bodyPr/>
        <a:lstStyle/>
        <a:p>
          <a:endParaRPr lang="tr-TR" sz="1500"/>
        </a:p>
      </dgm:t>
    </dgm:pt>
    <dgm:pt modelId="{B84BB58C-C484-48D3-8040-20C14557CE17}" type="sibTrans" cxnId="{E6432F97-C692-44FA-B7F0-33D37041D22A}">
      <dgm:prSet/>
      <dgm:spPr/>
      <dgm:t>
        <a:bodyPr/>
        <a:lstStyle/>
        <a:p>
          <a:endParaRPr lang="tr-TR" sz="1500"/>
        </a:p>
      </dgm:t>
    </dgm:pt>
    <dgm:pt modelId="{B238A1E2-ED32-4C86-8B5E-A9970577F127}">
      <dgm:prSet phldrT="[Metin]" custT="1"/>
      <dgm:spPr/>
      <dgm:t>
        <a:bodyPr/>
        <a:lstStyle/>
        <a:p>
          <a:r>
            <a:rPr lang="tr-TR" sz="1500" dirty="0" smtClean="0"/>
            <a:t>ALT - 9 U/L                    AST - 18 U/L                GGT - 9 U/L            </a:t>
          </a:r>
          <a:r>
            <a:rPr lang="tr-TR" sz="1500" dirty="0" err="1" smtClean="0"/>
            <a:t>dBilirubin</a:t>
          </a:r>
          <a:r>
            <a:rPr lang="tr-TR" sz="1500" dirty="0" smtClean="0"/>
            <a:t> 0,34 mg/Dl                               </a:t>
          </a:r>
          <a:r>
            <a:rPr lang="tr-TR" sz="1500" dirty="0" err="1" smtClean="0"/>
            <a:t>tBilirubin</a:t>
          </a:r>
          <a:r>
            <a:rPr lang="tr-TR" sz="1500" dirty="0" smtClean="0"/>
            <a:t> 0,71 mg/Dl</a:t>
          </a:r>
          <a:endParaRPr lang="tr-TR" sz="1500" dirty="0"/>
        </a:p>
      </dgm:t>
    </dgm:pt>
    <dgm:pt modelId="{1DF5AF4D-DE3C-45DC-8D87-C48F6F82066D}" type="parTrans" cxnId="{6982F3D7-A2F9-4B29-A40A-AE724E5E2E91}">
      <dgm:prSet/>
      <dgm:spPr/>
      <dgm:t>
        <a:bodyPr/>
        <a:lstStyle/>
        <a:p>
          <a:endParaRPr lang="tr-TR" sz="1500"/>
        </a:p>
      </dgm:t>
    </dgm:pt>
    <dgm:pt modelId="{20E305C3-45E0-4D4D-9897-B0A0A58A874C}" type="sibTrans" cxnId="{6982F3D7-A2F9-4B29-A40A-AE724E5E2E91}">
      <dgm:prSet/>
      <dgm:spPr/>
      <dgm:t>
        <a:bodyPr/>
        <a:lstStyle/>
        <a:p>
          <a:endParaRPr lang="tr-TR" sz="1500"/>
        </a:p>
      </dgm:t>
    </dgm:pt>
    <dgm:pt modelId="{31D72E42-139C-4F35-98D3-B61729A73F61}">
      <dgm:prSet phldrT="[Metin]" custT="1"/>
      <dgm:spPr/>
      <dgm:t>
        <a:bodyPr/>
        <a:lstStyle/>
        <a:p>
          <a:r>
            <a:rPr lang="tr-TR" sz="1500" dirty="0" smtClean="0"/>
            <a:t>BUN - 10 mg/</a:t>
          </a:r>
          <a:r>
            <a:rPr lang="tr-TR" sz="1500" dirty="0" err="1" smtClean="0"/>
            <a:t>dL</a:t>
          </a:r>
          <a:r>
            <a:rPr lang="tr-TR" sz="1500" dirty="0" smtClean="0"/>
            <a:t>            </a:t>
          </a:r>
          <a:r>
            <a:rPr lang="tr-TR" sz="1500" dirty="0" err="1" smtClean="0"/>
            <a:t>Kreatinin</a:t>
          </a:r>
          <a:r>
            <a:rPr lang="tr-TR" sz="1500" dirty="0" smtClean="0"/>
            <a:t> - 0,81 mg/</a:t>
          </a:r>
          <a:r>
            <a:rPr lang="tr-TR" sz="1500" dirty="0" err="1" smtClean="0"/>
            <a:t>dL</a:t>
          </a:r>
          <a:endParaRPr lang="tr-TR" sz="1500" dirty="0"/>
        </a:p>
      </dgm:t>
    </dgm:pt>
    <dgm:pt modelId="{23CFDEDE-06DF-43CD-9779-2246E0821AA6}" type="parTrans" cxnId="{01AE18AC-A2F5-423E-A168-1DEE261BC968}">
      <dgm:prSet/>
      <dgm:spPr/>
      <dgm:t>
        <a:bodyPr/>
        <a:lstStyle/>
        <a:p>
          <a:endParaRPr lang="tr-TR" sz="1500"/>
        </a:p>
      </dgm:t>
    </dgm:pt>
    <dgm:pt modelId="{4108EA91-B18C-43ED-B553-A51755E085E6}" type="sibTrans" cxnId="{01AE18AC-A2F5-423E-A168-1DEE261BC968}">
      <dgm:prSet/>
      <dgm:spPr/>
      <dgm:t>
        <a:bodyPr/>
        <a:lstStyle/>
        <a:p>
          <a:endParaRPr lang="tr-TR" sz="1500"/>
        </a:p>
      </dgm:t>
    </dgm:pt>
    <dgm:pt modelId="{7ABF0A9F-BD84-4584-B021-BAA88A5164EF}">
      <dgm:prSet custT="1"/>
      <dgm:spPr/>
      <dgm:t>
        <a:bodyPr/>
        <a:lstStyle/>
        <a:p>
          <a:r>
            <a:rPr lang="tr-TR" sz="1500" dirty="0" smtClean="0"/>
            <a:t>Potasyum - 4,0 </a:t>
          </a:r>
          <a:r>
            <a:rPr lang="tr-TR" sz="1500" dirty="0" err="1" smtClean="0"/>
            <a:t>mEq</a:t>
          </a:r>
          <a:r>
            <a:rPr lang="tr-TR" sz="1500" dirty="0" smtClean="0"/>
            <a:t>/L Sodyum - 140 </a:t>
          </a:r>
          <a:r>
            <a:rPr lang="tr-TR" sz="1500" dirty="0" err="1" smtClean="0"/>
            <a:t>mEq</a:t>
          </a:r>
          <a:r>
            <a:rPr lang="tr-TR" sz="1500" dirty="0" smtClean="0"/>
            <a:t>/L Ürik asit - 5,54 mg/</a:t>
          </a:r>
          <a:r>
            <a:rPr lang="tr-TR" sz="1500" dirty="0" err="1" smtClean="0"/>
            <a:t>dL</a:t>
          </a:r>
          <a:endParaRPr lang="tr-TR" sz="1500" dirty="0" smtClean="0"/>
        </a:p>
      </dgm:t>
    </dgm:pt>
    <dgm:pt modelId="{23F4CC10-79C4-4139-838D-461CB5F66BEF}" type="parTrans" cxnId="{349AD262-B485-4A68-B193-284E772F7907}">
      <dgm:prSet/>
      <dgm:spPr/>
      <dgm:t>
        <a:bodyPr/>
        <a:lstStyle/>
        <a:p>
          <a:endParaRPr lang="tr-TR" sz="1500"/>
        </a:p>
      </dgm:t>
    </dgm:pt>
    <dgm:pt modelId="{C60D3B11-96E8-4B4F-BBB9-28EB1F9CBD2A}" type="sibTrans" cxnId="{349AD262-B485-4A68-B193-284E772F7907}">
      <dgm:prSet/>
      <dgm:spPr/>
      <dgm:t>
        <a:bodyPr/>
        <a:lstStyle/>
        <a:p>
          <a:endParaRPr lang="tr-TR" sz="1500"/>
        </a:p>
      </dgm:t>
    </dgm:pt>
    <dgm:pt modelId="{49B1B1CC-43C4-449F-B906-4B1A1C145A9A}" type="pres">
      <dgm:prSet presAssocID="{8022B62B-B10F-4118-9CB1-6CBBBB1E53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49A28D-EAC7-45F0-9CD0-56418327F357}" type="pres">
      <dgm:prSet presAssocID="{F161C76C-530E-40C4-8199-111B6E7F38DB}" presName="node" presStyleLbl="node1" presStyleIdx="0" presStyleCnt="4" custScaleX="804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777EA1-F802-4F42-8F95-45C056B40FAC}" type="pres">
      <dgm:prSet presAssocID="{B84BB58C-C484-48D3-8040-20C14557CE17}" presName="sibTrans" presStyleCnt="0"/>
      <dgm:spPr/>
    </dgm:pt>
    <dgm:pt modelId="{48FD3C06-B942-44D8-9606-CA5DCB144DA7}" type="pres">
      <dgm:prSet presAssocID="{B238A1E2-ED32-4C86-8B5E-A9970577F127}" presName="node" presStyleLbl="node1" presStyleIdx="1" presStyleCnt="4" custScaleX="794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134FF4-C16F-440F-83D1-DFF51169B268}" type="pres">
      <dgm:prSet presAssocID="{20E305C3-45E0-4D4D-9897-B0A0A58A874C}" presName="sibTrans" presStyleCnt="0"/>
      <dgm:spPr/>
    </dgm:pt>
    <dgm:pt modelId="{00BDD3C3-62BC-4F7D-A06B-C37F0E3911B3}" type="pres">
      <dgm:prSet presAssocID="{31D72E42-139C-4F35-98D3-B61729A73F61}" presName="node" presStyleLbl="node1" presStyleIdx="2" presStyleCnt="4" custScaleX="629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469B42-B358-474E-B505-4409E363EE98}" type="pres">
      <dgm:prSet presAssocID="{4108EA91-B18C-43ED-B553-A51755E085E6}" presName="sibTrans" presStyleCnt="0"/>
      <dgm:spPr/>
    </dgm:pt>
    <dgm:pt modelId="{B6269E33-AE83-4E16-9598-92D745DF9CD4}" type="pres">
      <dgm:prSet presAssocID="{7ABF0A9F-BD84-4584-B021-BAA88A5164EF}" presName="node" presStyleLbl="node1" presStyleIdx="3" presStyleCnt="4" custScaleX="800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982F3D7-A2F9-4B29-A40A-AE724E5E2E91}" srcId="{8022B62B-B10F-4118-9CB1-6CBBBB1E5367}" destId="{B238A1E2-ED32-4C86-8B5E-A9970577F127}" srcOrd="1" destOrd="0" parTransId="{1DF5AF4D-DE3C-45DC-8D87-C48F6F82066D}" sibTransId="{20E305C3-45E0-4D4D-9897-B0A0A58A874C}"/>
    <dgm:cxn modelId="{5F00763A-89B7-4BE6-9B1E-D839DFC619CE}" type="presOf" srcId="{B238A1E2-ED32-4C86-8B5E-A9970577F127}" destId="{48FD3C06-B942-44D8-9606-CA5DCB144DA7}" srcOrd="0" destOrd="0" presId="urn:microsoft.com/office/officeart/2005/8/layout/default"/>
    <dgm:cxn modelId="{9CBFED18-126F-4E21-B789-23C9A8774DF8}" type="presOf" srcId="{31D72E42-139C-4F35-98D3-B61729A73F61}" destId="{00BDD3C3-62BC-4F7D-A06B-C37F0E3911B3}" srcOrd="0" destOrd="0" presId="urn:microsoft.com/office/officeart/2005/8/layout/default"/>
    <dgm:cxn modelId="{01AE18AC-A2F5-423E-A168-1DEE261BC968}" srcId="{8022B62B-B10F-4118-9CB1-6CBBBB1E5367}" destId="{31D72E42-139C-4F35-98D3-B61729A73F61}" srcOrd="2" destOrd="0" parTransId="{23CFDEDE-06DF-43CD-9779-2246E0821AA6}" sibTransId="{4108EA91-B18C-43ED-B553-A51755E085E6}"/>
    <dgm:cxn modelId="{E6432F97-C692-44FA-B7F0-33D37041D22A}" srcId="{8022B62B-B10F-4118-9CB1-6CBBBB1E5367}" destId="{F161C76C-530E-40C4-8199-111B6E7F38DB}" srcOrd="0" destOrd="0" parTransId="{F2C78BFC-CDB1-4E75-9134-38E8EF851D41}" sibTransId="{B84BB58C-C484-48D3-8040-20C14557CE17}"/>
    <dgm:cxn modelId="{F4E77C84-3ABF-4860-A834-4E95CFE19D45}" type="presOf" srcId="{7ABF0A9F-BD84-4584-B021-BAA88A5164EF}" destId="{B6269E33-AE83-4E16-9598-92D745DF9CD4}" srcOrd="0" destOrd="0" presId="urn:microsoft.com/office/officeart/2005/8/layout/default"/>
    <dgm:cxn modelId="{5F593275-EC97-4F80-A0D5-29E394A229DB}" type="presOf" srcId="{8022B62B-B10F-4118-9CB1-6CBBBB1E5367}" destId="{49B1B1CC-43C4-449F-B906-4B1A1C145A9A}" srcOrd="0" destOrd="0" presId="urn:microsoft.com/office/officeart/2005/8/layout/default"/>
    <dgm:cxn modelId="{9235098F-675C-4EAF-B37E-004E5499E704}" type="presOf" srcId="{F161C76C-530E-40C4-8199-111B6E7F38DB}" destId="{EF49A28D-EAC7-45F0-9CD0-56418327F357}" srcOrd="0" destOrd="0" presId="urn:microsoft.com/office/officeart/2005/8/layout/default"/>
    <dgm:cxn modelId="{349AD262-B485-4A68-B193-284E772F7907}" srcId="{8022B62B-B10F-4118-9CB1-6CBBBB1E5367}" destId="{7ABF0A9F-BD84-4584-B021-BAA88A5164EF}" srcOrd="3" destOrd="0" parTransId="{23F4CC10-79C4-4139-838D-461CB5F66BEF}" sibTransId="{C60D3B11-96E8-4B4F-BBB9-28EB1F9CBD2A}"/>
    <dgm:cxn modelId="{914D05C2-6FFD-4EB4-819D-42D4329965C4}" type="presParOf" srcId="{49B1B1CC-43C4-449F-B906-4B1A1C145A9A}" destId="{EF49A28D-EAC7-45F0-9CD0-56418327F357}" srcOrd="0" destOrd="0" presId="urn:microsoft.com/office/officeart/2005/8/layout/default"/>
    <dgm:cxn modelId="{226B889E-6E5E-47E4-8CF9-83451CF354F1}" type="presParOf" srcId="{49B1B1CC-43C4-449F-B906-4B1A1C145A9A}" destId="{68777EA1-F802-4F42-8F95-45C056B40FAC}" srcOrd="1" destOrd="0" presId="urn:microsoft.com/office/officeart/2005/8/layout/default"/>
    <dgm:cxn modelId="{7B47EF15-CC27-4BB7-B5FA-E7A813C34DAF}" type="presParOf" srcId="{49B1B1CC-43C4-449F-B906-4B1A1C145A9A}" destId="{48FD3C06-B942-44D8-9606-CA5DCB144DA7}" srcOrd="2" destOrd="0" presId="urn:microsoft.com/office/officeart/2005/8/layout/default"/>
    <dgm:cxn modelId="{2964B504-E34B-41BD-B5F8-AB30496B5424}" type="presParOf" srcId="{49B1B1CC-43C4-449F-B906-4B1A1C145A9A}" destId="{AD134FF4-C16F-440F-83D1-DFF51169B268}" srcOrd="3" destOrd="0" presId="urn:microsoft.com/office/officeart/2005/8/layout/default"/>
    <dgm:cxn modelId="{34574998-A19E-455C-BB1D-31896E65EB02}" type="presParOf" srcId="{49B1B1CC-43C4-449F-B906-4B1A1C145A9A}" destId="{00BDD3C3-62BC-4F7D-A06B-C37F0E3911B3}" srcOrd="4" destOrd="0" presId="urn:microsoft.com/office/officeart/2005/8/layout/default"/>
    <dgm:cxn modelId="{326786AE-342F-4931-8297-9670890F056B}" type="presParOf" srcId="{49B1B1CC-43C4-449F-B906-4B1A1C145A9A}" destId="{43469B42-B358-474E-B505-4409E363EE98}" srcOrd="5" destOrd="0" presId="urn:microsoft.com/office/officeart/2005/8/layout/default"/>
    <dgm:cxn modelId="{7A9EE687-8A81-430E-95B7-6F5B0E5F4AC2}" type="presParOf" srcId="{49B1B1CC-43C4-449F-B906-4B1A1C145A9A}" destId="{B6269E33-AE83-4E16-9598-92D745DF9C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15EA9-B6AB-4017-AD99-BB979E3CFBCD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8D10C9F4-9B3C-44E9-9598-5BDDF06262D6}">
      <dgm:prSet phldrT="[Metin]" custT="1"/>
      <dgm:spPr/>
      <dgm:t>
        <a:bodyPr/>
        <a:lstStyle/>
        <a:p>
          <a:r>
            <a:rPr lang="tr-TR" sz="1500" dirty="0" smtClean="0"/>
            <a:t>Anti-Doku </a:t>
          </a:r>
          <a:r>
            <a:rPr lang="tr-TR" sz="1500" dirty="0" err="1" smtClean="0"/>
            <a:t>Transglutaminaz</a:t>
          </a:r>
          <a:r>
            <a:rPr lang="tr-TR" sz="1500" dirty="0" smtClean="0"/>
            <a:t>  </a:t>
          </a:r>
          <a:r>
            <a:rPr lang="tr-TR" sz="1500" dirty="0" err="1" smtClean="0"/>
            <a:t>IgA</a:t>
          </a:r>
          <a:r>
            <a:rPr lang="tr-TR" sz="1500" dirty="0" smtClean="0"/>
            <a:t> - NEGATİF U/</a:t>
          </a:r>
          <a:r>
            <a:rPr lang="tr-TR" sz="1500" dirty="0" err="1" smtClean="0"/>
            <a:t>mL</a:t>
          </a:r>
          <a:endParaRPr lang="tr-TR" sz="1500" dirty="0"/>
        </a:p>
      </dgm:t>
    </dgm:pt>
    <dgm:pt modelId="{458F0D2E-D3D9-49D1-BBF8-EFA3411AF163}" type="parTrans" cxnId="{1A5552CA-CA3C-484D-B7A1-8DF75BF036AF}">
      <dgm:prSet/>
      <dgm:spPr/>
      <dgm:t>
        <a:bodyPr/>
        <a:lstStyle/>
        <a:p>
          <a:endParaRPr lang="tr-TR" sz="1500"/>
        </a:p>
      </dgm:t>
    </dgm:pt>
    <dgm:pt modelId="{3FFF9034-D418-4CD6-B7B5-A928AB58DC80}" type="sibTrans" cxnId="{1A5552CA-CA3C-484D-B7A1-8DF75BF036AF}">
      <dgm:prSet/>
      <dgm:spPr/>
      <dgm:t>
        <a:bodyPr/>
        <a:lstStyle/>
        <a:p>
          <a:endParaRPr lang="tr-TR" sz="1500"/>
        </a:p>
      </dgm:t>
    </dgm:pt>
    <dgm:pt modelId="{FEA0B948-A8D1-4E8C-BE20-F146F7B71FB3}">
      <dgm:prSet custT="1"/>
      <dgm:spPr/>
      <dgm:t>
        <a:bodyPr/>
        <a:lstStyle/>
        <a:p>
          <a:r>
            <a:rPr lang="tr-TR" sz="1500" smtClean="0"/>
            <a:t>Total IgA - 2,59 g/L</a:t>
          </a:r>
          <a:endParaRPr lang="tr-TR" sz="1500" dirty="0" smtClean="0"/>
        </a:p>
      </dgm:t>
    </dgm:pt>
    <dgm:pt modelId="{044909D8-E516-4DA8-B9AD-0F922AA8E9F3}" type="parTrans" cxnId="{1642C401-DF49-4377-BE1B-72635E29EAF9}">
      <dgm:prSet/>
      <dgm:spPr/>
      <dgm:t>
        <a:bodyPr/>
        <a:lstStyle/>
        <a:p>
          <a:endParaRPr lang="tr-TR" sz="1500"/>
        </a:p>
      </dgm:t>
    </dgm:pt>
    <dgm:pt modelId="{8B4B60A5-FCF0-4E85-9537-51780DEAD866}" type="sibTrans" cxnId="{1642C401-DF49-4377-BE1B-72635E29EAF9}">
      <dgm:prSet/>
      <dgm:spPr/>
      <dgm:t>
        <a:bodyPr/>
        <a:lstStyle/>
        <a:p>
          <a:endParaRPr lang="tr-TR" sz="1500"/>
        </a:p>
      </dgm:t>
    </dgm:pt>
    <dgm:pt modelId="{F0E8A5E4-C3D5-4325-B0F9-9FA0C2D12049}">
      <dgm:prSet custT="1"/>
      <dgm:spPr/>
      <dgm:t>
        <a:bodyPr/>
        <a:lstStyle/>
        <a:p>
          <a:r>
            <a:rPr lang="tr-TR" sz="1500" dirty="0" err="1" smtClean="0"/>
            <a:t>Sedimentasyon</a:t>
          </a:r>
          <a:r>
            <a:rPr lang="tr-TR" sz="1500" dirty="0" smtClean="0"/>
            <a:t> – 11                          CRP &lt; 3,05 mg/L</a:t>
          </a:r>
        </a:p>
      </dgm:t>
    </dgm:pt>
    <dgm:pt modelId="{AD7A1620-BE5D-4B21-A6AF-BB48867FE5D2}" type="parTrans" cxnId="{AB324E9B-42CC-4A80-AFE6-9955D878D86E}">
      <dgm:prSet/>
      <dgm:spPr/>
      <dgm:t>
        <a:bodyPr/>
        <a:lstStyle/>
        <a:p>
          <a:endParaRPr lang="tr-TR" sz="1500"/>
        </a:p>
      </dgm:t>
    </dgm:pt>
    <dgm:pt modelId="{AEA66AF1-B1A6-410D-83F1-E60A643D0FE4}" type="sibTrans" cxnId="{AB324E9B-42CC-4A80-AFE6-9955D878D86E}">
      <dgm:prSet/>
      <dgm:spPr/>
      <dgm:t>
        <a:bodyPr/>
        <a:lstStyle/>
        <a:p>
          <a:endParaRPr lang="tr-TR" sz="1500"/>
        </a:p>
      </dgm:t>
    </dgm:pt>
    <dgm:pt modelId="{AA01D4EB-EEB0-4869-9978-21D0A6838184}">
      <dgm:prSet custT="1"/>
      <dgm:spPr/>
      <dgm:t>
        <a:bodyPr/>
        <a:lstStyle/>
        <a:p>
          <a:r>
            <a:rPr lang="es-ES" sz="1500" dirty="0" smtClean="0"/>
            <a:t>Amilaz - 78 U/L</a:t>
          </a:r>
          <a:r>
            <a:rPr lang="tr-TR" sz="1500" dirty="0" smtClean="0"/>
            <a:t>  </a:t>
          </a:r>
          <a:r>
            <a:rPr lang="es-ES" sz="1500" dirty="0" smtClean="0"/>
            <a:t>Lipaz - 47 U/L</a:t>
          </a:r>
        </a:p>
      </dgm:t>
    </dgm:pt>
    <dgm:pt modelId="{50A793FE-F141-4D5C-9618-EBB19337F255}" type="parTrans" cxnId="{93F6D978-4B7D-4896-8F2C-2C9225CB41CC}">
      <dgm:prSet/>
      <dgm:spPr/>
      <dgm:t>
        <a:bodyPr/>
        <a:lstStyle/>
        <a:p>
          <a:endParaRPr lang="tr-TR" sz="1500"/>
        </a:p>
      </dgm:t>
    </dgm:pt>
    <dgm:pt modelId="{A54D8C2A-0F89-4BD2-AC9B-8CD42092AD5B}" type="sibTrans" cxnId="{93F6D978-4B7D-4896-8F2C-2C9225CB41CC}">
      <dgm:prSet/>
      <dgm:spPr/>
      <dgm:t>
        <a:bodyPr/>
        <a:lstStyle/>
        <a:p>
          <a:endParaRPr lang="tr-TR" sz="1500"/>
        </a:p>
      </dgm:t>
    </dgm:pt>
    <dgm:pt modelId="{544F04EC-34CE-4D8C-833C-E0E537399FA8}" type="pres">
      <dgm:prSet presAssocID="{20115EA9-B6AB-4017-AD99-BB979E3CFB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C14904-02C3-4ED8-B32F-523B32BFD9A4}" type="pres">
      <dgm:prSet presAssocID="{8D10C9F4-9B3C-44E9-9598-5BDDF06262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594C-72BB-46DB-A62F-A7DC15F87AE8}" type="pres">
      <dgm:prSet presAssocID="{3FFF9034-D418-4CD6-B7B5-A928AB58DC80}" presName="sibTrans" presStyleCnt="0"/>
      <dgm:spPr/>
    </dgm:pt>
    <dgm:pt modelId="{6ECA6D92-B997-4EA3-B622-BA6A5C2FC6FB}" type="pres">
      <dgm:prSet presAssocID="{FEA0B948-A8D1-4E8C-BE20-F146F7B71F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C5E772-C1C0-496E-BD7F-12A724C76F97}" type="pres">
      <dgm:prSet presAssocID="{8B4B60A5-FCF0-4E85-9537-51780DEAD866}" presName="sibTrans" presStyleCnt="0"/>
      <dgm:spPr/>
    </dgm:pt>
    <dgm:pt modelId="{82ADAF99-623C-4731-8B1D-0C929A3B6326}" type="pres">
      <dgm:prSet presAssocID="{F0E8A5E4-C3D5-4325-B0F9-9FA0C2D120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14BCE9-86F9-4766-A394-875282480970}" type="pres">
      <dgm:prSet presAssocID="{AEA66AF1-B1A6-410D-83F1-E60A643D0FE4}" presName="sibTrans" presStyleCnt="0"/>
      <dgm:spPr/>
    </dgm:pt>
    <dgm:pt modelId="{627234A6-DF20-40F5-B637-D446DE3DC982}" type="pres">
      <dgm:prSet presAssocID="{AA01D4EB-EEB0-4869-9978-21D0A68381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5552CA-CA3C-484D-B7A1-8DF75BF036AF}" srcId="{20115EA9-B6AB-4017-AD99-BB979E3CFBCD}" destId="{8D10C9F4-9B3C-44E9-9598-5BDDF06262D6}" srcOrd="0" destOrd="0" parTransId="{458F0D2E-D3D9-49D1-BBF8-EFA3411AF163}" sibTransId="{3FFF9034-D418-4CD6-B7B5-A928AB58DC80}"/>
    <dgm:cxn modelId="{93F6D978-4B7D-4896-8F2C-2C9225CB41CC}" srcId="{20115EA9-B6AB-4017-AD99-BB979E3CFBCD}" destId="{AA01D4EB-EEB0-4869-9978-21D0A6838184}" srcOrd="3" destOrd="0" parTransId="{50A793FE-F141-4D5C-9618-EBB19337F255}" sibTransId="{A54D8C2A-0F89-4BD2-AC9B-8CD42092AD5B}"/>
    <dgm:cxn modelId="{C313AC56-F8DC-41FE-B673-A29155F96467}" type="presOf" srcId="{FEA0B948-A8D1-4E8C-BE20-F146F7B71FB3}" destId="{6ECA6D92-B997-4EA3-B622-BA6A5C2FC6FB}" srcOrd="0" destOrd="0" presId="urn:microsoft.com/office/officeart/2005/8/layout/default"/>
    <dgm:cxn modelId="{0EFAF8C5-F8CA-4AA5-A187-9501F1060D88}" type="presOf" srcId="{F0E8A5E4-C3D5-4325-B0F9-9FA0C2D12049}" destId="{82ADAF99-623C-4731-8B1D-0C929A3B6326}" srcOrd="0" destOrd="0" presId="urn:microsoft.com/office/officeart/2005/8/layout/default"/>
    <dgm:cxn modelId="{1642C401-DF49-4377-BE1B-72635E29EAF9}" srcId="{20115EA9-B6AB-4017-AD99-BB979E3CFBCD}" destId="{FEA0B948-A8D1-4E8C-BE20-F146F7B71FB3}" srcOrd="1" destOrd="0" parTransId="{044909D8-E516-4DA8-B9AD-0F922AA8E9F3}" sibTransId="{8B4B60A5-FCF0-4E85-9537-51780DEAD866}"/>
    <dgm:cxn modelId="{C3EBE121-EFE3-4A32-A9F1-BFE4F83705AB}" type="presOf" srcId="{8D10C9F4-9B3C-44E9-9598-5BDDF06262D6}" destId="{85C14904-02C3-4ED8-B32F-523B32BFD9A4}" srcOrd="0" destOrd="0" presId="urn:microsoft.com/office/officeart/2005/8/layout/default"/>
    <dgm:cxn modelId="{DD23BFE9-8857-49DF-A9A8-64B85135E2A7}" type="presOf" srcId="{AA01D4EB-EEB0-4869-9978-21D0A6838184}" destId="{627234A6-DF20-40F5-B637-D446DE3DC982}" srcOrd="0" destOrd="0" presId="urn:microsoft.com/office/officeart/2005/8/layout/default"/>
    <dgm:cxn modelId="{6942F80B-30B8-46D5-9B65-281AA79AB3A3}" type="presOf" srcId="{20115EA9-B6AB-4017-AD99-BB979E3CFBCD}" destId="{544F04EC-34CE-4D8C-833C-E0E537399FA8}" srcOrd="0" destOrd="0" presId="urn:microsoft.com/office/officeart/2005/8/layout/default"/>
    <dgm:cxn modelId="{AB324E9B-42CC-4A80-AFE6-9955D878D86E}" srcId="{20115EA9-B6AB-4017-AD99-BB979E3CFBCD}" destId="{F0E8A5E4-C3D5-4325-B0F9-9FA0C2D12049}" srcOrd="2" destOrd="0" parTransId="{AD7A1620-BE5D-4B21-A6AF-BB48867FE5D2}" sibTransId="{AEA66AF1-B1A6-410D-83F1-E60A643D0FE4}"/>
    <dgm:cxn modelId="{790890BB-AD57-42A8-9496-D2B311B95903}" type="presParOf" srcId="{544F04EC-34CE-4D8C-833C-E0E537399FA8}" destId="{85C14904-02C3-4ED8-B32F-523B32BFD9A4}" srcOrd="0" destOrd="0" presId="urn:microsoft.com/office/officeart/2005/8/layout/default"/>
    <dgm:cxn modelId="{E3E4BC35-BB35-4774-B624-ACB9CA57DCFF}" type="presParOf" srcId="{544F04EC-34CE-4D8C-833C-E0E537399FA8}" destId="{B323594C-72BB-46DB-A62F-A7DC15F87AE8}" srcOrd="1" destOrd="0" presId="urn:microsoft.com/office/officeart/2005/8/layout/default"/>
    <dgm:cxn modelId="{682BF666-BFDF-4F7B-8F4A-ACEA3C4042D4}" type="presParOf" srcId="{544F04EC-34CE-4D8C-833C-E0E537399FA8}" destId="{6ECA6D92-B997-4EA3-B622-BA6A5C2FC6FB}" srcOrd="2" destOrd="0" presId="urn:microsoft.com/office/officeart/2005/8/layout/default"/>
    <dgm:cxn modelId="{79A312AC-59E7-4223-A57A-3FA47A5D6A47}" type="presParOf" srcId="{544F04EC-34CE-4D8C-833C-E0E537399FA8}" destId="{15C5E772-C1C0-496E-BD7F-12A724C76F97}" srcOrd="3" destOrd="0" presId="urn:microsoft.com/office/officeart/2005/8/layout/default"/>
    <dgm:cxn modelId="{F35BEFAC-197B-49D5-84E8-55AF162A67AE}" type="presParOf" srcId="{544F04EC-34CE-4D8C-833C-E0E537399FA8}" destId="{82ADAF99-623C-4731-8B1D-0C929A3B6326}" srcOrd="4" destOrd="0" presId="urn:microsoft.com/office/officeart/2005/8/layout/default"/>
    <dgm:cxn modelId="{7C4F045D-F48E-42E7-8737-A0C1CF1334BB}" type="presParOf" srcId="{544F04EC-34CE-4D8C-833C-E0E537399FA8}" destId="{2E14BCE9-86F9-4766-A394-875282480970}" srcOrd="5" destOrd="0" presId="urn:microsoft.com/office/officeart/2005/8/layout/default"/>
    <dgm:cxn modelId="{BEC1A743-E21A-4135-AB4A-A57DF36F3C6F}" type="presParOf" srcId="{544F04EC-34CE-4D8C-833C-E0E537399FA8}" destId="{627234A6-DF20-40F5-B637-D446DE3DC98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9A28D-EAC7-45F0-9CD0-56418327F357}">
      <dsp:nvSpPr>
        <dsp:cNvPr id="0" name=""/>
        <dsp:cNvSpPr/>
      </dsp:nvSpPr>
      <dsp:spPr>
        <a:xfrm>
          <a:off x="3048" y="269918"/>
          <a:ext cx="2020721" cy="15073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HGB 14,1                        PLT 279 000                WBC 6770                    ANS 3680</a:t>
          </a:r>
          <a:endParaRPr lang="tr-TR" sz="1500" kern="1200" dirty="0"/>
        </a:p>
      </dsp:txBody>
      <dsp:txXfrm>
        <a:off x="3048" y="269918"/>
        <a:ext cx="2020721" cy="1507382"/>
      </dsp:txXfrm>
    </dsp:sp>
    <dsp:sp modelId="{48FD3C06-B942-44D8-9606-CA5DCB144DA7}">
      <dsp:nvSpPr>
        <dsp:cNvPr id="0" name=""/>
        <dsp:cNvSpPr/>
      </dsp:nvSpPr>
      <dsp:spPr>
        <a:xfrm>
          <a:off x="2274999" y="269918"/>
          <a:ext cx="1995371" cy="1507382"/>
        </a:xfrm>
        <a:prstGeom prst="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ALT - 9 U/L                    AST - 18 U/L                GGT - 9 U/L            </a:t>
          </a:r>
          <a:r>
            <a:rPr lang="tr-TR" sz="1500" kern="1200" dirty="0" err="1" smtClean="0"/>
            <a:t>dBilirubin</a:t>
          </a:r>
          <a:r>
            <a:rPr lang="tr-TR" sz="1500" kern="1200" dirty="0" smtClean="0"/>
            <a:t> 0,34 mg/Dl                               </a:t>
          </a:r>
          <a:r>
            <a:rPr lang="tr-TR" sz="1500" kern="1200" dirty="0" err="1" smtClean="0"/>
            <a:t>tBilirubin</a:t>
          </a:r>
          <a:r>
            <a:rPr lang="tr-TR" sz="1500" kern="1200" dirty="0" smtClean="0"/>
            <a:t> 0,71 mg/Dl</a:t>
          </a:r>
          <a:endParaRPr lang="tr-TR" sz="1500" kern="1200" dirty="0"/>
        </a:p>
      </dsp:txBody>
      <dsp:txXfrm>
        <a:off x="2274999" y="269918"/>
        <a:ext cx="1995371" cy="1507382"/>
      </dsp:txXfrm>
    </dsp:sp>
    <dsp:sp modelId="{00BDD3C3-62BC-4F7D-A06B-C37F0E3911B3}">
      <dsp:nvSpPr>
        <dsp:cNvPr id="0" name=""/>
        <dsp:cNvSpPr/>
      </dsp:nvSpPr>
      <dsp:spPr>
        <a:xfrm>
          <a:off x="214596" y="2028530"/>
          <a:ext cx="1581846" cy="1507382"/>
        </a:xfrm>
        <a:prstGeom prst="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BUN - 10 mg/</a:t>
          </a:r>
          <a:r>
            <a:rPr lang="tr-TR" sz="1500" kern="1200" dirty="0" err="1" smtClean="0"/>
            <a:t>dL</a:t>
          </a:r>
          <a:r>
            <a:rPr lang="tr-TR" sz="1500" kern="1200" dirty="0" smtClean="0"/>
            <a:t>            </a:t>
          </a:r>
          <a:r>
            <a:rPr lang="tr-TR" sz="1500" kern="1200" dirty="0" err="1" smtClean="0"/>
            <a:t>Kreatinin</a:t>
          </a:r>
          <a:r>
            <a:rPr lang="tr-TR" sz="1500" kern="1200" dirty="0" smtClean="0"/>
            <a:t> - 0,81 mg/</a:t>
          </a:r>
          <a:r>
            <a:rPr lang="tr-TR" sz="1500" kern="1200" dirty="0" err="1" smtClean="0"/>
            <a:t>dL</a:t>
          </a:r>
          <a:endParaRPr lang="tr-TR" sz="1500" kern="1200" dirty="0"/>
        </a:p>
      </dsp:txBody>
      <dsp:txXfrm>
        <a:off x="214596" y="2028530"/>
        <a:ext cx="1581846" cy="1507382"/>
      </dsp:txXfrm>
    </dsp:sp>
    <dsp:sp modelId="{B6269E33-AE83-4E16-9598-92D745DF9CD4}">
      <dsp:nvSpPr>
        <dsp:cNvPr id="0" name=""/>
        <dsp:cNvSpPr/>
      </dsp:nvSpPr>
      <dsp:spPr>
        <a:xfrm>
          <a:off x="2047673" y="2028530"/>
          <a:ext cx="2011149" cy="1507382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Potasyum - 4,0 </a:t>
          </a:r>
          <a:r>
            <a:rPr lang="tr-TR" sz="1500" kern="1200" dirty="0" err="1" smtClean="0"/>
            <a:t>mEq</a:t>
          </a:r>
          <a:r>
            <a:rPr lang="tr-TR" sz="1500" kern="1200" dirty="0" smtClean="0"/>
            <a:t>/L Sodyum - 140 </a:t>
          </a:r>
          <a:r>
            <a:rPr lang="tr-TR" sz="1500" kern="1200" dirty="0" err="1" smtClean="0"/>
            <a:t>mEq</a:t>
          </a:r>
          <a:r>
            <a:rPr lang="tr-TR" sz="1500" kern="1200" dirty="0" smtClean="0"/>
            <a:t>/L Ürik asit - 5,54 mg/</a:t>
          </a:r>
          <a:r>
            <a:rPr lang="tr-TR" sz="1500" kern="1200" dirty="0" err="1" smtClean="0"/>
            <a:t>dL</a:t>
          </a:r>
          <a:endParaRPr lang="tr-TR" sz="1500" kern="1200" dirty="0" smtClean="0"/>
        </a:p>
      </dsp:txBody>
      <dsp:txXfrm>
        <a:off x="2047673" y="2028530"/>
        <a:ext cx="2011149" cy="1507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14904-02C3-4ED8-B32F-523B32BFD9A4}">
      <dsp:nvSpPr>
        <dsp:cNvPr id="0" name=""/>
        <dsp:cNvSpPr/>
      </dsp:nvSpPr>
      <dsp:spPr>
        <a:xfrm>
          <a:off x="520" y="238348"/>
          <a:ext cx="2030559" cy="1218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Anti-Doku </a:t>
          </a:r>
          <a:r>
            <a:rPr lang="tr-TR" sz="1500" kern="1200" dirty="0" err="1" smtClean="0"/>
            <a:t>Transglutaminaz</a:t>
          </a:r>
          <a:r>
            <a:rPr lang="tr-TR" sz="1500" kern="1200" dirty="0" smtClean="0"/>
            <a:t>  </a:t>
          </a:r>
          <a:r>
            <a:rPr lang="tr-TR" sz="1500" kern="1200" dirty="0" err="1" smtClean="0"/>
            <a:t>IgA</a:t>
          </a:r>
          <a:r>
            <a:rPr lang="tr-TR" sz="1500" kern="1200" dirty="0" smtClean="0"/>
            <a:t> - NEGATİF U/</a:t>
          </a:r>
          <a:r>
            <a:rPr lang="tr-TR" sz="1500" kern="1200" dirty="0" err="1" smtClean="0"/>
            <a:t>mL</a:t>
          </a:r>
          <a:endParaRPr lang="tr-TR" sz="1500" kern="1200" dirty="0"/>
        </a:p>
      </dsp:txBody>
      <dsp:txXfrm>
        <a:off x="520" y="238348"/>
        <a:ext cx="2030559" cy="1218335"/>
      </dsp:txXfrm>
    </dsp:sp>
    <dsp:sp modelId="{6ECA6D92-B997-4EA3-B622-BA6A5C2FC6FB}">
      <dsp:nvSpPr>
        <dsp:cNvPr id="0" name=""/>
        <dsp:cNvSpPr/>
      </dsp:nvSpPr>
      <dsp:spPr>
        <a:xfrm>
          <a:off x="2234135" y="238348"/>
          <a:ext cx="2030559" cy="1218335"/>
        </a:xfrm>
        <a:prstGeom prst="rect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smtClean="0"/>
            <a:t>Total IgA - 2,59 g/L</a:t>
          </a:r>
          <a:endParaRPr lang="tr-TR" sz="1500" kern="1200" dirty="0" smtClean="0"/>
        </a:p>
      </dsp:txBody>
      <dsp:txXfrm>
        <a:off x="2234135" y="238348"/>
        <a:ext cx="2030559" cy="1218335"/>
      </dsp:txXfrm>
    </dsp:sp>
    <dsp:sp modelId="{82ADAF99-623C-4731-8B1D-0C929A3B6326}">
      <dsp:nvSpPr>
        <dsp:cNvPr id="0" name=""/>
        <dsp:cNvSpPr/>
      </dsp:nvSpPr>
      <dsp:spPr>
        <a:xfrm>
          <a:off x="520" y="1659740"/>
          <a:ext cx="2030559" cy="1218335"/>
        </a:xfrm>
        <a:prstGeom prst="rect">
          <a:avLst/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err="1" smtClean="0"/>
            <a:t>Sedimentasyon</a:t>
          </a:r>
          <a:r>
            <a:rPr lang="tr-TR" sz="1500" kern="1200" dirty="0" smtClean="0"/>
            <a:t> – 11                          CRP &lt; 3,05 mg/L</a:t>
          </a:r>
        </a:p>
      </dsp:txBody>
      <dsp:txXfrm>
        <a:off x="520" y="1659740"/>
        <a:ext cx="2030559" cy="1218335"/>
      </dsp:txXfrm>
    </dsp:sp>
    <dsp:sp modelId="{627234A6-DF20-40F5-B637-D446DE3DC982}">
      <dsp:nvSpPr>
        <dsp:cNvPr id="0" name=""/>
        <dsp:cNvSpPr/>
      </dsp:nvSpPr>
      <dsp:spPr>
        <a:xfrm>
          <a:off x="2234135" y="1659740"/>
          <a:ext cx="2030559" cy="1218335"/>
        </a:xfrm>
        <a:prstGeom prst="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Amilaz - 78 U/L</a:t>
          </a:r>
          <a:r>
            <a:rPr lang="tr-TR" sz="1500" kern="1200" dirty="0" smtClean="0"/>
            <a:t>  </a:t>
          </a:r>
          <a:r>
            <a:rPr lang="es-ES" sz="1500" kern="1200" dirty="0" smtClean="0"/>
            <a:t>Lipaz - 47 U/L</a:t>
          </a:r>
        </a:p>
      </dsp:txBody>
      <dsp:txXfrm>
        <a:off x="2234135" y="1659740"/>
        <a:ext cx="2030559" cy="121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0645C-D8C3-4C36-B6FA-60F594287F37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1143000"/>
            <a:ext cx="6477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A92D1-C06B-4B28-9C8C-1A329B1A03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95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Kronik karın</a:t>
            </a:r>
            <a:r>
              <a:rPr lang="tr-TR" baseline="0" dirty="0" smtClean="0"/>
              <a:t> ağrısı olarak tanımlamak için 2 aydır olan karın ağrısı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92D1-C06B-4B28-9C8C-1A329B1A03E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13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7410" y="3085765"/>
            <a:ext cx="13302794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57" y="1020431"/>
            <a:ext cx="1298469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460" y="2495446"/>
            <a:ext cx="12984695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3539" y="5956138"/>
            <a:ext cx="336005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6457" y="5951812"/>
            <a:ext cx="817005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70618" y="5956138"/>
            <a:ext cx="12005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54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20031" y="614407"/>
            <a:ext cx="13357683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6458" y="702156"/>
            <a:ext cx="13027298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44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0440156" y="599725"/>
            <a:ext cx="34332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0156" y="675727"/>
            <a:ext cx="2367158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277" y="675727"/>
            <a:ext cx="9326452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2606" y="5956138"/>
            <a:ext cx="156869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5277" y="5951812"/>
            <a:ext cx="932645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38705" y="5956138"/>
            <a:ext cx="137505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26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20031" y="614407"/>
            <a:ext cx="13357683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58" y="702156"/>
            <a:ext cx="13027298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58" y="2180497"/>
            <a:ext cx="13027297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70618" y="5956138"/>
            <a:ext cx="1243138" cy="365125"/>
          </a:xfrm>
        </p:spPr>
        <p:txBody>
          <a:bodyPr/>
          <a:lstStyle/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45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28925" y="5141975"/>
            <a:ext cx="13335859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59" y="3043911"/>
            <a:ext cx="13027297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458" y="4541417"/>
            <a:ext cx="13027297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62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26758" y="606555"/>
            <a:ext cx="1334669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59" y="729658"/>
            <a:ext cx="13027298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459" y="2228004"/>
            <a:ext cx="64044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9262" y="2228004"/>
            <a:ext cx="6404495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13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526758" y="606555"/>
            <a:ext cx="1334669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6459" y="729658"/>
            <a:ext cx="13027298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13" y="2250893"/>
            <a:ext cx="600844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460" y="2926053"/>
            <a:ext cx="6369897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05313" y="2250893"/>
            <a:ext cx="600844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43860" y="2926053"/>
            <a:ext cx="6369897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91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20499" y="606555"/>
            <a:ext cx="1334669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0200" y="729658"/>
            <a:ext cx="13027298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7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73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528926" y="5141973"/>
            <a:ext cx="13344528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58" y="5262296"/>
            <a:ext cx="5798643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5" y="601200"/>
            <a:ext cx="13338197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0601" y="5262297"/>
            <a:ext cx="6933158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01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59" y="4693389"/>
            <a:ext cx="13027298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8926" y="599725"/>
            <a:ext cx="13335857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458" y="5260128"/>
            <a:ext cx="13027299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05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458" y="705124"/>
            <a:ext cx="13027298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458" y="2336003"/>
            <a:ext cx="13027298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83540" y="5956138"/>
            <a:ext cx="336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37A6DA9-05A5-4997-BF4C-F35E2380BB0E}" type="datetimeFigureOut">
              <a:rPr lang="tr-TR" smtClean="0"/>
              <a:t>15/04/2025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6457" y="5951812"/>
            <a:ext cx="8170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70618" y="5956138"/>
            <a:ext cx="124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1FA40A-D010-4491-9DE7-920002E64A3A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527410" y="457200"/>
            <a:ext cx="4374065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498739" y="453643"/>
            <a:ext cx="4374065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5010109" y="457200"/>
            <a:ext cx="4374065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62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20873" y="3272699"/>
            <a:ext cx="8047929" cy="2496208"/>
          </a:xfrm>
        </p:spPr>
        <p:txBody>
          <a:bodyPr>
            <a:normAutofit/>
          </a:bodyPr>
          <a:lstStyle/>
          <a:p>
            <a:r>
              <a:rPr lang="tr-TR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GENEL PEDİATRİ</a:t>
            </a:r>
            <a:br>
              <a:rPr lang="tr-TR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tr-TR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POLİKLİNİK </a:t>
            </a:r>
            <a:r>
              <a:rPr lang="tr-TR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OLGU </a:t>
            </a:r>
            <a:r>
              <a:rPr lang="tr-TR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SUNUMU</a:t>
            </a:r>
            <a:br>
              <a:rPr lang="tr-TR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tr-TR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NİSAN </a:t>
            </a:r>
            <a:r>
              <a:rPr lang="tr-TR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2025</a:t>
            </a:r>
            <a:endParaRPr lang="tr-TR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734116" y="3190568"/>
            <a:ext cx="9619198" cy="1330235"/>
          </a:xfrm>
        </p:spPr>
        <p:txBody>
          <a:bodyPr>
            <a:noAutofit/>
          </a:bodyPr>
          <a:lstStyle/>
          <a:p>
            <a:r>
              <a:rPr lang="tr-TR" sz="1800" b="1" cap="none" dirty="0" smtClean="0">
                <a:ln w="6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HAZIRLAYANLAR</a:t>
            </a:r>
          </a:p>
          <a:p>
            <a:r>
              <a:rPr lang="tr-TR" sz="1800" b="1" cap="none" dirty="0" smtClean="0">
                <a:ln w="6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ARAŞ GÖR DR EMEK AKBIYIK</a:t>
            </a:r>
          </a:p>
          <a:p>
            <a:r>
              <a:rPr lang="tr-TR" sz="1800" b="1" cap="none" dirty="0" smtClean="0">
                <a:ln w="6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ARAŞ GÖR DR İLKİN KIŞ BULUT</a:t>
            </a:r>
          </a:p>
          <a:p>
            <a:endParaRPr lang="tr-TR" b="1" cap="none" dirty="0">
              <a:ln w="66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tr-TR" b="1" cap="none" dirty="0" smtClean="0">
              <a:ln w="66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tr-TR" sz="2400" b="1" cap="none" dirty="0" smtClean="0">
                <a:ln w="6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MODERATÖR</a:t>
            </a:r>
          </a:p>
          <a:p>
            <a:r>
              <a:rPr lang="tr-TR" sz="2400" b="1" cap="none" dirty="0" smtClean="0">
                <a:ln w="66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DOÇ DR NAZMİ MUTLU KARAKAŞ</a:t>
            </a:r>
            <a:endParaRPr lang="tr-TR" sz="2400" b="1" cap="none" dirty="0">
              <a:ln w="66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785518" y="1239870"/>
            <a:ext cx="9367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GAZİ ÜNİVERSİTESİ </a:t>
            </a:r>
            <a:r>
              <a:rPr lang="tr-TR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TIP FAKÜLTESİ</a:t>
            </a:r>
          </a:p>
          <a:p>
            <a:r>
              <a:rPr lang="tr-TR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ÇOCUK SAĞLIĞI VE HASTALIKLARI ANABİLİM DALI</a:t>
            </a:r>
            <a:endParaRPr lang="tr-TR" sz="240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63" y="892615"/>
            <a:ext cx="16573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TETKİKLER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9562751" y="5211577"/>
            <a:ext cx="46319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1600" dirty="0" smtClean="0"/>
          </a:p>
          <a:p>
            <a:r>
              <a:rPr lang="tr-TR" sz="1600" dirty="0" smtClean="0"/>
              <a:t>+</a:t>
            </a:r>
            <a:r>
              <a:rPr lang="tr-TR" sz="1600" dirty="0" err="1" smtClean="0"/>
              <a:t>Bilateral</a:t>
            </a:r>
            <a:r>
              <a:rPr lang="tr-TR" sz="1600" dirty="0" smtClean="0"/>
              <a:t> </a:t>
            </a:r>
            <a:r>
              <a:rPr lang="tr-TR" sz="1600" dirty="0" err="1" smtClean="0"/>
              <a:t>laterallerde</a:t>
            </a:r>
            <a:r>
              <a:rPr lang="tr-TR" sz="1600" dirty="0" smtClean="0"/>
              <a:t> bacak ağrısı </a:t>
            </a:r>
            <a:r>
              <a:rPr lang="tr-TR" sz="1600" dirty="0" err="1" smtClean="0"/>
              <a:t>tariflemesi</a:t>
            </a:r>
            <a:r>
              <a:rPr lang="tr-TR" sz="1600" dirty="0" smtClean="0"/>
              <a:t> üzerine;</a:t>
            </a:r>
            <a:endParaRPr lang="tr-TR" sz="1600" dirty="0"/>
          </a:p>
          <a:p>
            <a:r>
              <a:rPr lang="tr-TR" sz="1600" dirty="0" smtClean="0"/>
              <a:t>CK, total - 55,7 U/L</a:t>
            </a:r>
          </a:p>
          <a:p>
            <a:endParaRPr lang="tr-TR" sz="1600" dirty="0" smtClean="0"/>
          </a:p>
          <a:p>
            <a:endParaRPr lang="tr-TR" sz="1600" dirty="0" smtClean="0"/>
          </a:p>
          <a:p>
            <a:endParaRPr lang="tr-TR" sz="1600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494313499"/>
              </p:ext>
            </p:extLst>
          </p:nvPr>
        </p:nvGraphicFramePr>
        <p:xfrm>
          <a:off x="1996751" y="2052735"/>
          <a:ext cx="4273420" cy="380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840444046"/>
              </p:ext>
            </p:extLst>
          </p:nvPr>
        </p:nvGraphicFramePr>
        <p:xfrm>
          <a:off x="7416711" y="2183363"/>
          <a:ext cx="4265216" cy="31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3246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07910" y="251927"/>
            <a:ext cx="13874621" cy="180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2119" y="83977"/>
            <a:ext cx="5511382" cy="677402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062119" y="5225143"/>
            <a:ext cx="5511382" cy="503853"/>
          </a:xfrm>
          <a:prstGeom prst="rect">
            <a:avLst/>
          </a:prstGeom>
          <a:solidFill>
            <a:srgbClr val="DD8047">
              <a:alpha val="2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219409" y="167950"/>
            <a:ext cx="1598401" cy="181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4152123" y="6361038"/>
            <a:ext cx="1586203" cy="423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0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556" y="3125755"/>
            <a:ext cx="8565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/>
              <a:t>Hematokolpos</a:t>
            </a:r>
            <a:r>
              <a:rPr lang="tr-TR" sz="2000" dirty="0" smtClean="0"/>
              <a:t>? </a:t>
            </a:r>
            <a:r>
              <a:rPr lang="tr-TR" sz="2000" dirty="0" err="1" smtClean="0"/>
              <a:t>İmperfore</a:t>
            </a:r>
            <a:r>
              <a:rPr lang="tr-TR" sz="2000" dirty="0" smtClean="0"/>
              <a:t> himen?  &gt;  çocuk cerrahi konsültasyonu</a:t>
            </a:r>
            <a:endParaRPr lang="tr-TR" sz="2000" dirty="0" smtClean="0"/>
          </a:p>
          <a:p>
            <a:pPr algn="ctr"/>
            <a:endParaRPr lang="tr-TR" sz="2000" dirty="0"/>
          </a:p>
          <a:p>
            <a:pPr algn="ctr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80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694" y="606490"/>
            <a:ext cx="7708295" cy="496756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525347" y="1387821"/>
            <a:ext cx="1586203" cy="423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8391331" y="1387821"/>
            <a:ext cx="2292220" cy="245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525347" y="2628274"/>
            <a:ext cx="2808514" cy="92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326016" y="2202024"/>
            <a:ext cx="1779037" cy="181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436776" y="5076523"/>
            <a:ext cx="3327918" cy="185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76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KADINLARDA </a:t>
            </a: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Genital</a:t>
            </a:r>
            <a:r>
              <a:rPr lang="tr-TR" dirty="0" smtClean="0"/>
              <a:t> </a:t>
            </a:r>
            <a:r>
              <a:rPr lang="tr-TR" dirty="0" smtClean="0"/>
              <a:t>sistem anomalileri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212980" y="2118049"/>
            <a:ext cx="10431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/>
              <a:t>Büyük çoğunluğu </a:t>
            </a:r>
            <a:r>
              <a:rPr lang="tr-TR" dirty="0" err="1" smtClean="0"/>
              <a:t>pubertede</a:t>
            </a:r>
            <a:r>
              <a:rPr lang="tr-TR" dirty="0" smtClean="0"/>
              <a:t> tanı almakta</a:t>
            </a:r>
          </a:p>
          <a:p>
            <a:pPr marL="285750" indent="-285750">
              <a:buFontTx/>
              <a:buChar char="-"/>
            </a:pPr>
            <a:endParaRPr lang="tr-TR" dirty="0"/>
          </a:p>
          <a:p>
            <a:pPr marL="285750" indent="-285750">
              <a:buFontTx/>
              <a:buChar char="-"/>
            </a:pPr>
            <a:r>
              <a:rPr lang="tr-TR" dirty="0" err="1" smtClean="0"/>
              <a:t>Obstruktif</a:t>
            </a:r>
            <a:r>
              <a:rPr lang="tr-TR" dirty="0" smtClean="0"/>
              <a:t> / </a:t>
            </a:r>
            <a:r>
              <a:rPr lang="tr-TR" dirty="0" err="1" smtClean="0"/>
              <a:t>nonobstruktif</a:t>
            </a:r>
            <a:r>
              <a:rPr lang="tr-TR" dirty="0" smtClean="0"/>
              <a:t> ; izole / komplike (+ürolojik-</a:t>
            </a:r>
            <a:r>
              <a:rPr lang="tr-TR" dirty="0" err="1" smtClean="0"/>
              <a:t>gastrointestinal</a:t>
            </a:r>
            <a:r>
              <a:rPr lang="tr-TR" dirty="0" smtClean="0"/>
              <a:t>)</a:t>
            </a:r>
          </a:p>
          <a:p>
            <a:pPr marL="285750" indent="-285750">
              <a:buFontTx/>
              <a:buChar char="-"/>
            </a:pPr>
            <a:endParaRPr lang="tr-TR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Nonobstru</a:t>
            </a:r>
            <a:r>
              <a:rPr lang="tr-TR" dirty="0" err="1" smtClean="0"/>
              <a:t>ktif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tr-TR" dirty="0" err="1" smtClean="0"/>
              <a:t>abnormal</a:t>
            </a:r>
            <a:r>
              <a:rPr lang="tr-TR" dirty="0" smtClean="0"/>
              <a:t> </a:t>
            </a:r>
            <a:r>
              <a:rPr lang="tr-TR" dirty="0" err="1" smtClean="0"/>
              <a:t>uterin</a:t>
            </a:r>
            <a:r>
              <a:rPr lang="tr-TR" dirty="0" smtClean="0"/>
              <a:t> kanama, tampon kullanımı-cinsel ilişki sırasında ağrı, rutin ultrason sırasında </a:t>
            </a:r>
            <a:r>
              <a:rPr lang="tr-TR" dirty="0" err="1" smtClean="0"/>
              <a:t>insidental</a:t>
            </a:r>
            <a:r>
              <a:rPr lang="tr-TR" dirty="0" smtClean="0"/>
              <a:t>, doğum</a:t>
            </a:r>
          </a:p>
          <a:p>
            <a:pPr marL="285750" indent="-285750">
              <a:buFontTx/>
              <a:buChar char="-"/>
            </a:pPr>
            <a:endParaRPr lang="tr-TR" dirty="0"/>
          </a:p>
          <a:p>
            <a:pPr marL="285750" indent="-285750">
              <a:buFontTx/>
              <a:buChar char="-"/>
            </a:pPr>
            <a:r>
              <a:rPr lang="tr-TR" dirty="0" err="1" smtClean="0"/>
              <a:t>Obstruktif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  </a:t>
            </a:r>
            <a:r>
              <a:rPr lang="tr-TR" dirty="0" err="1" smtClean="0">
                <a:sym typeface="Wingdings" pitchFamily="2" charset="2"/>
              </a:rPr>
              <a:t>Primer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amenore</a:t>
            </a:r>
            <a:r>
              <a:rPr lang="tr-TR" dirty="0" smtClean="0">
                <a:sym typeface="Wingdings" pitchFamily="2" charset="2"/>
              </a:rPr>
              <a:t>, </a:t>
            </a:r>
            <a:r>
              <a:rPr lang="tr-TR" dirty="0" err="1" smtClean="0">
                <a:sym typeface="Wingdings" pitchFamily="2" charset="2"/>
              </a:rPr>
              <a:t>dismenore</a:t>
            </a:r>
            <a:r>
              <a:rPr lang="tr-TR" dirty="0" smtClean="0">
                <a:sym typeface="Wingdings" pitchFamily="2" charset="2"/>
              </a:rPr>
              <a:t>, </a:t>
            </a:r>
            <a:r>
              <a:rPr lang="tr-TR" dirty="0" err="1" smtClean="0">
                <a:sym typeface="Wingdings" pitchFamily="2" charset="2"/>
              </a:rPr>
              <a:t>rekürren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abdominal</a:t>
            </a:r>
            <a:r>
              <a:rPr lang="tr-TR" dirty="0" smtClean="0">
                <a:sym typeface="Wingdings" pitchFamily="2" charset="2"/>
              </a:rPr>
              <a:t> ağrı (</a:t>
            </a:r>
            <a:r>
              <a:rPr lang="tr-TR" dirty="0" err="1" smtClean="0">
                <a:sym typeface="Wingdings" pitchFamily="2" charset="2"/>
              </a:rPr>
              <a:t>epizodlar</a:t>
            </a:r>
            <a:r>
              <a:rPr lang="tr-TR" dirty="0" smtClean="0">
                <a:sym typeface="Wingdings" pitchFamily="2" charset="2"/>
              </a:rPr>
              <a:t> düzenli olmayabilir)</a:t>
            </a:r>
          </a:p>
          <a:p>
            <a:r>
              <a:rPr lang="tr-TR" dirty="0" err="1" smtClean="0"/>
              <a:t>Menarşın</a:t>
            </a:r>
            <a:r>
              <a:rPr lang="tr-TR" dirty="0" smtClean="0"/>
              <a:t> beklenen süreden 1 yıl içerisinde başlamaması durumunda düşünülmeli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1628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9" y="280346"/>
            <a:ext cx="7998991" cy="65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889148" y="5467730"/>
            <a:ext cx="1212980" cy="167951"/>
          </a:xfrm>
          <a:prstGeom prst="rect">
            <a:avLst/>
          </a:prstGeom>
          <a:solidFill>
            <a:srgbClr val="0070C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65" y="2231911"/>
            <a:ext cx="6942947" cy="3029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99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İMPERFORE HİMEN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58621" y="1828800"/>
            <a:ext cx="110474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r-TR" dirty="0" err="1" smtClean="0"/>
              <a:t>İnsidans</a:t>
            </a:r>
            <a:r>
              <a:rPr lang="tr-TR" dirty="0" smtClean="0"/>
              <a:t> 1:1000-2000</a:t>
            </a:r>
            <a:r>
              <a:rPr lang="tr-TR" dirty="0" smtClean="0">
                <a:sym typeface="Wingdings" pitchFamily="2" charset="2"/>
              </a:rPr>
              <a:t> kadınlarda </a:t>
            </a:r>
            <a:r>
              <a:rPr lang="tr-TR" dirty="0" err="1" smtClean="0"/>
              <a:t>ürogenital</a:t>
            </a:r>
            <a:r>
              <a:rPr lang="tr-TR" dirty="0" smtClean="0"/>
              <a:t> sistemin</a:t>
            </a:r>
            <a:r>
              <a:rPr lang="tr-TR" dirty="0"/>
              <a:t> en sık </a:t>
            </a:r>
            <a:r>
              <a:rPr lang="tr-TR" dirty="0" err="1" smtClean="0"/>
              <a:t>konjenital</a:t>
            </a:r>
            <a:r>
              <a:rPr lang="tr-TR" dirty="0" smtClean="0"/>
              <a:t> anomalisi</a:t>
            </a:r>
          </a:p>
          <a:p>
            <a:endParaRPr lang="tr-TR" dirty="0"/>
          </a:p>
          <a:p>
            <a:pPr marL="285750" indent="-285750">
              <a:buFont typeface="Courier New" pitchFamily="49" charset="0"/>
              <a:buChar char="o"/>
            </a:pPr>
            <a:r>
              <a:rPr lang="tr-TR" dirty="0" smtClean="0"/>
              <a:t>Tanı: fizik muayene (mavimsi hafif bombe himen </a:t>
            </a:r>
            <a:r>
              <a:rPr lang="tr-TR" dirty="0" err="1" smtClean="0"/>
              <a:t>membranı</a:t>
            </a:r>
            <a:r>
              <a:rPr lang="tr-TR" dirty="0"/>
              <a:t> </a:t>
            </a:r>
            <a:r>
              <a:rPr lang="tr-TR" dirty="0" smtClean="0"/>
              <a:t>vajinal açıklıkta görülebilir, </a:t>
            </a:r>
            <a:r>
              <a:rPr lang="tr-TR" dirty="0" err="1" smtClean="0"/>
              <a:t>valsalva-abdominal</a:t>
            </a:r>
            <a:r>
              <a:rPr lang="tr-TR" dirty="0" smtClean="0"/>
              <a:t> bası ile görülme olasılığı artar- bombelik yok ise vajinal </a:t>
            </a:r>
            <a:r>
              <a:rPr lang="tr-TR" dirty="0" err="1" smtClean="0"/>
              <a:t>agenezi</a:t>
            </a:r>
            <a:r>
              <a:rPr lang="tr-TR" dirty="0" smtClean="0"/>
              <a:t>?/</a:t>
            </a:r>
            <a:r>
              <a:rPr lang="tr-TR" dirty="0" err="1" smtClean="0"/>
              <a:t>transvers</a:t>
            </a:r>
            <a:r>
              <a:rPr lang="tr-TR" dirty="0" smtClean="0"/>
              <a:t> vajinal </a:t>
            </a:r>
            <a:r>
              <a:rPr lang="tr-TR" dirty="0" err="1" smtClean="0"/>
              <a:t>septum</a:t>
            </a:r>
            <a:r>
              <a:rPr lang="tr-TR" dirty="0" smtClean="0"/>
              <a:t>?)</a:t>
            </a:r>
          </a:p>
          <a:p>
            <a:pPr marL="285750" indent="-285750">
              <a:buFont typeface="Courier New" pitchFamily="49" charset="0"/>
              <a:buChar char="o"/>
            </a:pPr>
            <a:endParaRPr lang="tr-TR" dirty="0"/>
          </a:p>
          <a:p>
            <a:pPr marL="285750" indent="-285750">
              <a:buFont typeface="Courier New" pitchFamily="49" charset="0"/>
              <a:buChar char="o"/>
            </a:pPr>
            <a:r>
              <a:rPr lang="tr-TR" dirty="0" smtClean="0"/>
              <a:t>Ultrason tanıda yardımcı, </a:t>
            </a:r>
            <a:r>
              <a:rPr lang="tr-TR" dirty="0" err="1" smtClean="0"/>
              <a:t>infantil</a:t>
            </a:r>
            <a:r>
              <a:rPr lang="tr-TR" dirty="0" smtClean="0"/>
              <a:t> dönemde ayırıcı tanı açısından önemli (</a:t>
            </a:r>
            <a:r>
              <a:rPr lang="tr-TR" dirty="0" err="1" smtClean="0"/>
              <a:t>hematokolpos</a:t>
            </a:r>
            <a:r>
              <a:rPr lang="tr-TR" dirty="0"/>
              <a:t>-</a:t>
            </a:r>
            <a:r>
              <a:rPr lang="tr-TR" i="1" dirty="0" smtClean="0"/>
              <a:t>beklenmez-</a:t>
            </a:r>
            <a:r>
              <a:rPr lang="tr-TR" dirty="0" smtClean="0"/>
              <a:t>kaynaklı mavilik olmayacaktır)</a:t>
            </a:r>
          </a:p>
          <a:p>
            <a:pPr marL="285750" indent="-285750">
              <a:buFont typeface="Courier New" pitchFamily="49" charset="0"/>
              <a:buChar char="o"/>
            </a:pPr>
            <a:endParaRPr lang="tr-TR" dirty="0"/>
          </a:p>
          <a:p>
            <a:pPr marL="285750" indent="-285750">
              <a:buFont typeface="Courier New" pitchFamily="49" charset="0"/>
              <a:buChar char="o"/>
            </a:pPr>
            <a:r>
              <a:rPr lang="tr-TR" dirty="0" err="1" smtClean="0"/>
              <a:t>Agenezi-septum</a:t>
            </a:r>
            <a:r>
              <a:rPr lang="tr-TR" dirty="0" smtClean="0"/>
              <a:t> düşünülen vakalarda ileri görüntüleme (MRG)</a:t>
            </a:r>
          </a:p>
          <a:p>
            <a:pPr marL="285750" indent="-285750">
              <a:buFont typeface="Courier New" pitchFamily="49" charset="0"/>
              <a:buChar char="o"/>
            </a:pPr>
            <a:endParaRPr lang="tr-TR" dirty="0"/>
          </a:p>
          <a:p>
            <a:pPr marL="285750" indent="-285750">
              <a:buFont typeface="Courier New" pitchFamily="49" charset="0"/>
              <a:buChar char="o"/>
            </a:pPr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452" y="4376936"/>
            <a:ext cx="3292045" cy="225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53" y="4376936"/>
            <a:ext cx="3386494" cy="232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984" y="1055023"/>
            <a:ext cx="1223210" cy="28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514" y="1012956"/>
            <a:ext cx="1371244" cy="293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5" y="3908863"/>
            <a:ext cx="2717761" cy="271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36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İMPERFORE HİMEN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58620" y="1841130"/>
            <a:ext cx="1279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r-TR" dirty="0" err="1" smtClean="0"/>
              <a:t>Hidro</a:t>
            </a:r>
            <a:r>
              <a:rPr lang="tr-TR" dirty="0" smtClean="0"/>
              <a:t>/</a:t>
            </a:r>
            <a:r>
              <a:rPr lang="en-US" dirty="0"/>
              <a:t>mu</a:t>
            </a:r>
            <a:r>
              <a:rPr lang="tr-TR" dirty="0"/>
              <a:t>k</a:t>
            </a:r>
            <a:r>
              <a:rPr lang="en-US" dirty="0"/>
              <a:t>o</a:t>
            </a:r>
            <a:r>
              <a:rPr lang="tr-TR" dirty="0"/>
              <a:t>k</a:t>
            </a:r>
            <a:r>
              <a:rPr lang="en-US" dirty="0" err="1"/>
              <a:t>olpos</a:t>
            </a:r>
            <a:r>
              <a:rPr lang="tr-TR" dirty="0"/>
              <a:t> varlığında </a:t>
            </a:r>
            <a:r>
              <a:rPr lang="tr-TR" dirty="0" err="1"/>
              <a:t>yenidoğan</a:t>
            </a:r>
            <a:r>
              <a:rPr lang="tr-TR" dirty="0"/>
              <a:t> döneminde </a:t>
            </a:r>
            <a:r>
              <a:rPr lang="tr-TR" dirty="0" smtClean="0"/>
              <a:t>tanı</a:t>
            </a:r>
          </a:p>
          <a:p>
            <a:pPr marL="285750" indent="-285750">
              <a:buFont typeface="Courier New" pitchFamily="49" charset="0"/>
              <a:buChar char="o"/>
            </a:pPr>
            <a:endParaRPr lang="tr-TR" dirty="0"/>
          </a:p>
          <a:p>
            <a:pPr marL="285750" indent="-285750">
              <a:buFont typeface="Courier New" pitchFamily="49" charset="0"/>
              <a:buChar char="o"/>
            </a:pPr>
            <a:endParaRPr lang="tr-T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9" y="2486409"/>
            <a:ext cx="4697769" cy="39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54" y="577343"/>
            <a:ext cx="3975328" cy="317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60" y="597332"/>
            <a:ext cx="3398838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7" y="3661207"/>
            <a:ext cx="4664556" cy="319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60" y="3664033"/>
            <a:ext cx="3300412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İMPERFORE HİMEN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2" y="3382069"/>
            <a:ext cx="2595483" cy="276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45432" y="6233598"/>
            <a:ext cx="18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Fig</a:t>
            </a:r>
            <a:r>
              <a:rPr lang="en-US" sz="1200" b="1" dirty="0" smtClean="0"/>
              <a:t>.</a:t>
            </a:r>
            <a:r>
              <a:rPr lang="en-US" sz="1200" b="1" dirty="0"/>
              <a:t> Lower vaginal atresia.</a:t>
            </a:r>
            <a:endParaRPr lang="tr-TR" sz="1200" dirty="0"/>
          </a:p>
        </p:txBody>
      </p:sp>
      <p:sp>
        <p:nvSpPr>
          <p:cNvPr id="5" name="Dikdörtgen 4"/>
          <p:cNvSpPr/>
          <p:nvPr/>
        </p:nvSpPr>
        <p:spPr>
          <a:xfrm>
            <a:off x="400049" y="1857527"/>
            <a:ext cx="7197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r-TR" dirty="0"/>
              <a:t>Büyük çoğunluğu </a:t>
            </a:r>
            <a:r>
              <a:rPr lang="tr-TR" dirty="0" err="1"/>
              <a:t>adolesan</a:t>
            </a:r>
            <a:r>
              <a:rPr lang="tr-TR" dirty="0"/>
              <a:t> dönemde tanı alır  </a:t>
            </a:r>
          </a:p>
          <a:p>
            <a:pPr marL="285750" indent="-285750">
              <a:buFont typeface="Wingdings"/>
              <a:buChar char="à"/>
            </a:pPr>
            <a:r>
              <a:rPr lang="tr-TR" dirty="0" smtClean="0"/>
              <a:t>Kronik </a:t>
            </a:r>
            <a:r>
              <a:rPr lang="tr-TR" dirty="0" err="1"/>
              <a:t>rekürren</a:t>
            </a:r>
            <a:r>
              <a:rPr lang="tr-TR" dirty="0"/>
              <a:t> karın ağrısı – </a:t>
            </a:r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retansiyon</a:t>
            </a:r>
            <a:r>
              <a:rPr lang="tr-TR" dirty="0"/>
              <a:t> – kabızlık – </a:t>
            </a:r>
            <a:endParaRPr lang="tr-TR" dirty="0" smtClean="0"/>
          </a:p>
          <a:p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/>
              <a:t>şişlik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22" y="2596444"/>
            <a:ext cx="3165602" cy="42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32" y="3877146"/>
            <a:ext cx="6751638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7750"/>
            <a:ext cx="6114304" cy="329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0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İMPERFORE HİMEN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38539" y="2071396"/>
            <a:ext cx="127922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r-TR" dirty="0" smtClean="0"/>
              <a:t>Tedavi: Cerrahi</a:t>
            </a:r>
          </a:p>
          <a:p>
            <a:pPr marL="285750" indent="-285750">
              <a:buFont typeface="Courier New" pitchFamily="49" charset="0"/>
              <a:buChar char="o"/>
            </a:pPr>
            <a:endParaRPr lang="tr-TR" dirty="0"/>
          </a:p>
          <a:p>
            <a:pPr marL="285750" indent="-285750">
              <a:buFont typeface="Courier New" pitchFamily="49" charset="0"/>
              <a:buChar char="o"/>
            </a:pPr>
            <a:r>
              <a:rPr lang="tr-TR" dirty="0" smtClean="0"/>
              <a:t>Zamanlama tartışmalı,</a:t>
            </a:r>
          </a:p>
          <a:p>
            <a:r>
              <a:rPr lang="tr-TR" dirty="0" smtClean="0"/>
              <a:t>Östrojen </a:t>
            </a:r>
            <a:r>
              <a:rPr lang="tr-TR" dirty="0" err="1" smtClean="0"/>
              <a:t>stimulasyonu</a:t>
            </a:r>
            <a:r>
              <a:rPr lang="tr-TR" dirty="0" smtClean="0"/>
              <a:t> varlığı olan dönemde </a:t>
            </a:r>
            <a:r>
              <a:rPr lang="tr-TR" dirty="0" err="1" smtClean="0"/>
              <a:t>infantil</a:t>
            </a:r>
            <a:r>
              <a:rPr lang="tr-TR" dirty="0" smtClean="0"/>
              <a:t>/</a:t>
            </a:r>
            <a:r>
              <a:rPr lang="tr-TR" dirty="0" err="1" smtClean="0"/>
              <a:t>postpubertal</a:t>
            </a:r>
            <a:r>
              <a:rPr lang="tr-TR" dirty="0" smtClean="0"/>
              <a:t>?, </a:t>
            </a:r>
            <a:r>
              <a:rPr lang="tr-TR" dirty="0"/>
              <a:t>erken tanı alanların da </a:t>
            </a:r>
            <a:r>
              <a:rPr lang="tr-TR" dirty="0" err="1"/>
              <a:t>postpubertal</a:t>
            </a:r>
            <a:r>
              <a:rPr lang="tr-TR" dirty="0"/>
              <a:t> cerrahisi? 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tr-TR" dirty="0" smtClean="0"/>
              <a:t>Genel anestezi altında</a:t>
            </a:r>
          </a:p>
          <a:p>
            <a:pPr marL="285750" indent="-285750">
              <a:buFont typeface="Courier New" pitchFamily="49" charset="0"/>
              <a:buChar char="o"/>
            </a:pPr>
            <a:endParaRPr lang="tr-TR" dirty="0"/>
          </a:p>
          <a:p>
            <a:pPr marL="285750" indent="-285750">
              <a:buFont typeface="Courier New" pitchFamily="49" charset="0"/>
              <a:buChar char="o"/>
            </a:pPr>
            <a:r>
              <a:rPr lang="tr-TR" dirty="0" smtClean="0"/>
              <a:t>Düzeltme sonrasında </a:t>
            </a:r>
            <a:r>
              <a:rPr lang="tr-TR" dirty="0" err="1" smtClean="0"/>
              <a:t>infertilite</a:t>
            </a:r>
            <a:r>
              <a:rPr lang="tr-TR" dirty="0" smtClean="0"/>
              <a:t> riski yok</a:t>
            </a:r>
          </a:p>
          <a:p>
            <a:pPr marL="285750" indent="-285750">
              <a:buFont typeface="Courier New" pitchFamily="49" charset="0"/>
              <a:buChar char="o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451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6458" y="692826"/>
            <a:ext cx="13027298" cy="1013800"/>
          </a:xfrm>
        </p:spPr>
        <p:txBody>
          <a:bodyPr/>
          <a:lstStyle/>
          <a:p>
            <a:r>
              <a:rPr lang="tr-TR" dirty="0" smtClean="0"/>
              <a:t>VAKA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57046" y="1931437"/>
            <a:ext cx="13027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E.A.K.</a:t>
            </a:r>
          </a:p>
          <a:p>
            <a:r>
              <a:rPr lang="tr-TR" dirty="0" smtClean="0"/>
              <a:t>12 yaş 2 ay kız hasta</a:t>
            </a:r>
          </a:p>
          <a:p>
            <a:endParaRPr lang="tr-TR" dirty="0" smtClean="0"/>
          </a:p>
          <a:p>
            <a:r>
              <a:rPr lang="tr-TR" b="1" dirty="0" smtClean="0"/>
              <a:t>1 aydır olan karın </a:t>
            </a:r>
            <a:r>
              <a:rPr lang="tr-TR" b="1" dirty="0" smtClean="0"/>
              <a:t>ağrısı </a:t>
            </a:r>
            <a:r>
              <a:rPr lang="tr-TR" dirty="0" smtClean="0"/>
              <a:t>şikayeti ile 21/01/2025te </a:t>
            </a:r>
            <a:r>
              <a:rPr lang="tr-TR" dirty="0" smtClean="0"/>
              <a:t>genel pediatri muayenesi için başvuruyor</a:t>
            </a:r>
          </a:p>
          <a:p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Bilateral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alt kadranlarda </a:t>
            </a:r>
            <a:r>
              <a:rPr lang="tr-TR" dirty="0" smtClean="0"/>
              <a:t>yerleşimli,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aralıklı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tekrar eden artış-azalış </a:t>
            </a:r>
            <a:r>
              <a:rPr lang="tr-TR" dirty="0" smtClean="0"/>
              <a:t>gösteren </a:t>
            </a:r>
            <a:r>
              <a:rPr lang="tr-TR" dirty="0" smtClean="0"/>
              <a:t>ağrı </a:t>
            </a:r>
            <a:r>
              <a:rPr lang="tr-TR" dirty="0" err="1" smtClean="0"/>
              <a:t>tarifliyor</a:t>
            </a:r>
            <a:endParaRPr lang="tr-TR" dirty="0" smtClean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Yemek yeme ile ağrıda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artış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/>
              <a:t>mevcut</a:t>
            </a:r>
            <a:endParaRPr lang="tr-TR" dirty="0" smtClean="0"/>
          </a:p>
          <a:p>
            <a:r>
              <a:rPr lang="tr-TR" dirty="0" smtClean="0"/>
              <a:t>İdrarını yaptıktan sonra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baskı gibi bir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ağrı </a:t>
            </a:r>
            <a:r>
              <a:rPr lang="tr-TR" dirty="0" smtClean="0"/>
              <a:t>olduğunu ifade etmekte</a:t>
            </a:r>
            <a:endParaRPr lang="tr-TR" dirty="0" smtClean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Sık sık gaita gelme hissi </a:t>
            </a:r>
            <a:r>
              <a:rPr lang="tr-TR" dirty="0" smtClean="0"/>
              <a:t>var ama tuvalete gittiğinde </a:t>
            </a:r>
            <a:r>
              <a:rPr lang="tr-TR" dirty="0" smtClean="0"/>
              <a:t>yapamıyor</a:t>
            </a:r>
          </a:p>
          <a:p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Bilateral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üst bacaklarda</a:t>
            </a:r>
            <a:r>
              <a:rPr lang="tr-TR" dirty="0" smtClean="0"/>
              <a:t> bir süredir olan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künt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ağrı </a:t>
            </a:r>
            <a:r>
              <a:rPr lang="tr-TR" dirty="0" err="1" smtClean="0"/>
              <a:t>tariflemekte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13387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97412" y="4275969"/>
            <a:ext cx="125601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i="1" dirty="0" smtClean="0">
                <a:solidFill>
                  <a:schemeClr val="accent1">
                    <a:lumMod val="75000"/>
                  </a:schemeClr>
                </a:solidFill>
              </a:rPr>
              <a:t>KAYNAKÇA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400" dirty="0" err="1" smtClean="0">
                <a:solidFill>
                  <a:schemeClr val="accent1">
                    <a:lumMod val="75000"/>
                  </a:schemeClr>
                </a:solidFill>
              </a:rPr>
              <a:t>Lissauer</a:t>
            </a:r>
            <a:r>
              <a:rPr lang="tr-TR" sz="1400" dirty="0" smtClean="0">
                <a:solidFill>
                  <a:schemeClr val="accent1">
                    <a:lumMod val="75000"/>
                  </a:schemeClr>
                </a:solidFill>
              </a:rPr>
              <a:t> T, </a:t>
            </a:r>
            <a:r>
              <a:rPr lang="tr-TR" sz="1400" dirty="0" err="1" smtClean="0">
                <a:solidFill>
                  <a:schemeClr val="accent1">
                    <a:lumMod val="75000"/>
                  </a:schemeClr>
                </a:solidFill>
              </a:rPr>
              <a:t>Illustrated</a:t>
            </a:r>
            <a:r>
              <a:rPr lang="tr-T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Textbook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tr-TR" sz="1400" dirty="0" err="1" smtClean="0">
                <a:solidFill>
                  <a:schemeClr val="accent1">
                    <a:lumMod val="75000"/>
                  </a:schemeClr>
                </a:solidFill>
              </a:rPr>
              <a:t>Pediatrics</a:t>
            </a:r>
            <a:r>
              <a:rPr lang="tr-TR" sz="1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1400" dirty="0" err="1" smtClean="0">
                <a:solidFill>
                  <a:schemeClr val="accent1">
                    <a:lumMod val="75000"/>
                  </a:schemeClr>
                </a:solidFill>
              </a:rPr>
              <a:t>Sixth</a:t>
            </a:r>
            <a:r>
              <a:rPr lang="tr-T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 smtClean="0">
                <a:solidFill>
                  <a:schemeClr val="accent1">
                    <a:lumMod val="75000"/>
                  </a:schemeClr>
                </a:solidFill>
              </a:rPr>
              <a:t>Editiın</a:t>
            </a:r>
            <a:r>
              <a:rPr lang="tr-TR" sz="1400" dirty="0" smtClean="0">
                <a:solidFill>
                  <a:schemeClr val="accent1">
                    <a:lumMod val="75000"/>
                  </a:schemeClr>
                </a:solidFill>
              </a:rPr>
              <a:t>, 2022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anfilippo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J, S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anfilippo’s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Textbook of Pediatric and Adolescent Gynecology; Second Edition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; 2020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Al-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salem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A, Atlas of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Pediatric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Surgery:Principles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treatment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edition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, 2020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Jokki-errikkia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M et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Presenting and long-term clinical implications and fecundity in females with obstructing vaginal malformations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Pediatric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Adolescent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Gynecology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, 2003 Oct;16(5):307-12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Dubinskaya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A,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Gomez-Lobo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V. ,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Obstructive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anomalies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reproductive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tract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Postgraduate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Obstetrics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Gynecology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, 2015; 35:1–8.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Dietrich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J et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Obstructive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Reproductive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Tract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Anomalies</a:t>
            </a: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Journal of Pediatric and Adolescent Gynecology, Volume 27, Issue 6, 396 - 402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85187" y="655692"/>
            <a:ext cx="13361439" cy="2677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2257" y="1122033"/>
            <a:ext cx="13027298" cy="1013800"/>
          </a:xfrm>
        </p:spPr>
        <p:txBody>
          <a:bodyPr/>
          <a:lstStyle/>
          <a:p>
            <a:pPr algn="ctr"/>
            <a:r>
              <a:rPr lang="tr-TR" sz="4000" dirty="0" smtClean="0"/>
              <a:t>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42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135" y="1574008"/>
            <a:ext cx="13027297" cy="3678303"/>
          </a:xfrm>
        </p:spPr>
        <p:txBody>
          <a:bodyPr/>
          <a:lstStyle/>
          <a:p>
            <a:r>
              <a:rPr lang="tr-TR" dirty="0"/>
              <a:t>Şikayeti ilk </a:t>
            </a:r>
            <a:r>
              <a:rPr lang="tr-TR" dirty="0" smtClean="0"/>
              <a:t>başladığında 1. haftasında dış </a:t>
            </a:r>
            <a:r>
              <a:rPr lang="tr-TR" dirty="0"/>
              <a:t>merkez başvurusu&gt; idrar yolu enfeksiyonu? </a:t>
            </a:r>
          </a:p>
          <a:p>
            <a:r>
              <a:rPr lang="tr-TR" dirty="0" smtClean="0"/>
              <a:t>09/01/25 acil </a:t>
            </a:r>
            <a:r>
              <a:rPr lang="tr-TR" dirty="0"/>
              <a:t>poliklinik başvurusu, fizik muayenesinde patoloji yok, tam idrar tahlili </a:t>
            </a:r>
            <a:r>
              <a:rPr lang="tr-TR" dirty="0" smtClean="0"/>
              <a:t>normal</a:t>
            </a:r>
          </a:p>
          <a:p>
            <a:pPr marL="0" indent="0">
              <a:buNone/>
            </a:pPr>
            <a:r>
              <a:rPr lang="tr-TR" dirty="0" smtClean="0"/>
              <a:t>Kabızlık?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lavman uygulanmış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ağrıda </a:t>
            </a:r>
            <a:r>
              <a:rPr lang="tr-TR" dirty="0" smtClean="0"/>
              <a:t>gerileme mevcut </a:t>
            </a:r>
            <a:r>
              <a:rPr lang="tr-TR" dirty="0" smtClean="0">
                <a:sym typeface="Wingdings" pitchFamily="2" charset="2"/>
              </a:rPr>
              <a:t> ileri </a:t>
            </a:r>
            <a:r>
              <a:rPr lang="tr-TR" dirty="0" smtClean="0"/>
              <a:t>inceleme planlanmamış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341" y="2239346"/>
            <a:ext cx="3838670" cy="36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694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5830" y="718476"/>
            <a:ext cx="3325705" cy="1013800"/>
          </a:xfrm>
        </p:spPr>
        <p:txBody>
          <a:bodyPr/>
          <a:lstStyle/>
          <a:p>
            <a:r>
              <a:rPr lang="tr-TR" dirty="0" smtClean="0"/>
              <a:t>Özgeçmiş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94572" y="1847461"/>
            <a:ext cx="6096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err="1" smtClean="0"/>
              <a:t>Term</a:t>
            </a:r>
            <a:r>
              <a:rPr lang="tr-TR" dirty="0" smtClean="0"/>
              <a:t>, normal doğum, doğum ağırlığı 3000 gr</a:t>
            </a:r>
          </a:p>
          <a:p>
            <a:endParaRPr lang="tr-TR" dirty="0" smtClean="0"/>
          </a:p>
          <a:p>
            <a:r>
              <a:rPr lang="tr-TR" dirty="0" smtClean="0"/>
              <a:t>Hastane yatış: 3 aylıkken iye nedeniyle hastanede yatış öyküsü</a:t>
            </a:r>
          </a:p>
          <a:p>
            <a:endParaRPr lang="tr-TR" dirty="0"/>
          </a:p>
          <a:p>
            <a:r>
              <a:rPr lang="tr-TR" dirty="0" smtClean="0"/>
              <a:t>Ameliyat: 6 yaşında </a:t>
            </a:r>
            <a:r>
              <a:rPr lang="tr-TR" dirty="0" err="1" smtClean="0"/>
              <a:t>adenoidektomi</a:t>
            </a:r>
            <a:r>
              <a:rPr lang="tr-TR" dirty="0" smtClean="0"/>
              <a:t> +</a:t>
            </a:r>
          </a:p>
          <a:p>
            <a:endParaRPr lang="tr-TR" dirty="0" smtClean="0"/>
          </a:p>
          <a:p>
            <a:r>
              <a:rPr lang="tr-TR" i="1" dirty="0" smtClean="0">
                <a:solidFill>
                  <a:srgbClr val="0070C0"/>
                </a:solidFill>
              </a:rPr>
              <a:t>Mikrosefali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smtClean="0"/>
              <a:t>nedeniyle çocuk nöroloji ve tıbbi genetik takibinde;</a:t>
            </a:r>
          </a:p>
          <a:p>
            <a:r>
              <a:rPr lang="tr-TR" i="1" dirty="0" smtClean="0">
                <a:solidFill>
                  <a:srgbClr val="0070C0"/>
                </a:solidFill>
              </a:rPr>
              <a:t>Dikkat eksikliği-öğrenme güçlüğü </a:t>
            </a:r>
            <a:r>
              <a:rPr lang="tr-TR" dirty="0" smtClean="0"/>
              <a:t>ile çocuk psikiyatri takibinde; </a:t>
            </a:r>
            <a:r>
              <a:rPr lang="tr-TR" dirty="0" smtClean="0"/>
              <a:t>*</a:t>
            </a:r>
            <a:r>
              <a:rPr lang="tr-TR" i="1" dirty="0" err="1" smtClean="0">
                <a:solidFill>
                  <a:schemeClr val="accent2">
                    <a:lumMod val="75000"/>
                  </a:schemeClr>
                </a:solidFill>
              </a:rPr>
              <a:t>metilfenidat</a:t>
            </a:r>
            <a:r>
              <a:rPr lang="tr-T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i="1" dirty="0" smtClean="0">
                <a:solidFill>
                  <a:schemeClr val="accent2">
                    <a:lumMod val="75000"/>
                  </a:schemeClr>
                </a:solidFill>
              </a:rPr>
              <a:t>1x27 mg </a:t>
            </a:r>
            <a:r>
              <a:rPr lang="tr-TR" dirty="0" smtClean="0"/>
              <a:t>kullanmakta</a:t>
            </a:r>
          </a:p>
          <a:p>
            <a:r>
              <a:rPr lang="tr-TR" dirty="0" smtClean="0"/>
              <a:t>İlaç kullanımı nedeniyle </a:t>
            </a:r>
            <a:r>
              <a:rPr lang="tr-TR" dirty="0" smtClean="0"/>
              <a:t>çocuk kardiyoloji takibinde</a:t>
            </a:r>
          </a:p>
          <a:p>
            <a:endParaRPr lang="tr-TR" dirty="0"/>
          </a:p>
          <a:p>
            <a:r>
              <a:rPr lang="tr-TR" dirty="0" smtClean="0"/>
              <a:t>Aşılar: Aşı takvimine göre aşıları yapılmış, 13. yaş </a:t>
            </a:r>
            <a:r>
              <a:rPr lang="tr-TR" dirty="0" err="1" smtClean="0"/>
              <a:t>Td</a:t>
            </a:r>
            <a:r>
              <a:rPr lang="tr-TR" dirty="0" smtClean="0"/>
              <a:t> yapılmamış</a:t>
            </a:r>
            <a:endParaRPr lang="tr-TR" dirty="0"/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931020" y="1209056"/>
            <a:ext cx="531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SOYGEÇMİŞ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20270" y="1950099"/>
            <a:ext cx="6008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</a:t>
            </a:r>
            <a:r>
              <a:rPr lang="tr-TR" dirty="0" smtClean="0"/>
              <a:t>nne:52 yaş, sağ sağlıklı</a:t>
            </a:r>
          </a:p>
          <a:p>
            <a:r>
              <a:rPr lang="tr-TR" dirty="0"/>
              <a:t>B</a:t>
            </a:r>
            <a:r>
              <a:rPr lang="tr-TR" dirty="0" smtClean="0"/>
              <a:t>aba:60 yaş, </a:t>
            </a:r>
            <a:r>
              <a:rPr lang="tr-TR" dirty="0" err="1" smtClean="0"/>
              <a:t>hipertiroidi</a:t>
            </a:r>
            <a:r>
              <a:rPr lang="tr-TR" dirty="0" smtClean="0"/>
              <a:t> , ilaç kullanmıyor</a:t>
            </a:r>
          </a:p>
          <a:p>
            <a:r>
              <a:rPr lang="tr-TR" dirty="0" smtClean="0"/>
              <a:t>Akrabalık + (anne-baba teyze çocukları)</a:t>
            </a:r>
          </a:p>
          <a:p>
            <a:endParaRPr lang="tr-TR" dirty="0"/>
          </a:p>
          <a:p>
            <a:r>
              <a:rPr lang="tr-TR" dirty="0" smtClean="0"/>
              <a:t>G5Y4P4</a:t>
            </a:r>
          </a:p>
          <a:p>
            <a:r>
              <a:rPr lang="tr-TR" dirty="0" smtClean="0"/>
              <a:t>G1- </a:t>
            </a:r>
            <a:r>
              <a:rPr lang="tr-TR" dirty="0" err="1" smtClean="0"/>
              <a:t>abortus</a:t>
            </a:r>
            <a:endParaRPr lang="tr-TR" dirty="0" smtClean="0"/>
          </a:p>
          <a:p>
            <a:r>
              <a:rPr lang="tr-TR" dirty="0" smtClean="0"/>
              <a:t>G2- 34, </a:t>
            </a:r>
            <a:r>
              <a:rPr lang="tr-TR" dirty="0" smtClean="0"/>
              <a:t>Erkek, sağlıklı</a:t>
            </a:r>
            <a:endParaRPr lang="tr-TR" dirty="0" smtClean="0"/>
          </a:p>
          <a:p>
            <a:r>
              <a:rPr lang="tr-TR" dirty="0" smtClean="0"/>
              <a:t>G3- 33, </a:t>
            </a:r>
            <a:r>
              <a:rPr lang="tr-TR" dirty="0" smtClean="0"/>
              <a:t>Kız, </a:t>
            </a:r>
            <a:r>
              <a:rPr lang="tr-TR" dirty="0"/>
              <a:t>sağlıklı</a:t>
            </a:r>
          </a:p>
          <a:p>
            <a:r>
              <a:rPr lang="tr-TR" dirty="0" smtClean="0"/>
              <a:t>G4- </a:t>
            </a:r>
            <a:r>
              <a:rPr lang="tr-TR" dirty="0" smtClean="0"/>
              <a:t>30, </a:t>
            </a:r>
            <a:r>
              <a:rPr lang="tr-TR" dirty="0" smtClean="0"/>
              <a:t>Kız, </a:t>
            </a:r>
            <a:r>
              <a:rPr lang="tr-TR" dirty="0"/>
              <a:t>sağlıklı</a:t>
            </a:r>
          </a:p>
          <a:p>
            <a:r>
              <a:rPr lang="tr-TR" dirty="0" smtClean="0"/>
              <a:t>G5- </a:t>
            </a:r>
            <a:r>
              <a:rPr lang="tr-TR" dirty="0" smtClean="0"/>
              <a:t>hastamız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23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 muayene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20512" y="1883524"/>
            <a:ext cx="135831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Genel durum iyi, </a:t>
            </a:r>
            <a:r>
              <a:rPr lang="tr-TR" dirty="0" err="1" smtClean="0"/>
              <a:t>mikrosefalik</a:t>
            </a:r>
            <a:r>
              <a:rPr lang="tr-TR" dirty="0" smtClean="0"/>
              <a:t>+</a:t>
            </a:r>
          </a:p>
          <a:p>
            <a:r>
              <a:rPr lang="tr-TR" dirty="0" smtClean="0"/>
              <a:t>Bilinç açık, </a:t>
            </a:r>
            <a:r>
              <a:rPr lang="tr-TR" dirty="0" err="1" smtClean="0"/>
              <a:t>kooperasyon</a:t>
            </a:r>
            <a:r>
              <a:rPr lang="tr-TR" dirty="0" smtClean="0"/>
              <a:t> ve oryantasyon tam</a:t>
            </a:r>
            <a:endParaRPr lang="tr-T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dirty="0" smtClean="0">
                <a:solidFill>
                  <a:schemeClr val="accent1">
                    <a:lumMod val="75000"/>
                  </a:schemeClr>
                </a:solidFill>
              </a:rPr>
              <a:t>Vücut ağırlığı :37.5 </a:t>
            </a:r>
            <a:r>
              <a:rPr lang="tr-TR" altLang="tr-TR" sz="1600" dirty="0">
                <a:solidFill>
                  <a:schemeClr val="accent1">
                    <a:lumMod val="75000"/>
                  </a:schemeClr>
                </a:solidFill>
              </a:rPr>
              <a:t>kg (</a:t>
            </a:r>
            <a:r>
              <a:rPr lang="tr-TR" altLang="tr-TR" sz="1600" dirty="0" smtClean="0">
                <a:solidFill>
                  <a:schemeClr val="accent1">
                    <a:lumMod val="75000"/>
                  </a:schemeClr>
                </a:solidFill>
              </a:rPr>
              <a:t>SDS -1.37, 3-10 P)</a:t>
            </a:r>
            <a:endParaRPr lang="tr-TR" altLang="tr-TR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dirty="0" err="1">
                <a:solidFill>
                  <a:schemeClr val="accent1">
                    <a:lumMod val="75000"/>
                  </a:schemeClr>
                </a:solidFill>
              </a:rPr>
              <a:t>Height</a:t>
            </a:r>
            <a:r>
              <a:rPr lang="tr-TR" altLang="tr-TR" sz="1600" dirty="0">
                <a:solidFill>
                  <a:schemeClr val="accent1">
                    <a:lumMod val="75000"/>
                  </a:schemeClr>
                </a:solidFill>
              </a:rPr>
              <a:t> :152.5 </a:t>
            </a:r>
            <a:r>
              <a:rPr lang="tr-TR" altLang="tr-TR" sz="1600" dirty="0" smtClean="0">
                <a:solidFill>
                  <a:schemeClr val="accent1">
                    <a:lumMod val="75000"/>
                  </a:schemeClr>
                </a:solidFill>
              </a:rPr>
              <a:t>cm  (SDS: </a:t>
            </a:r>
            <a:r>
              <a:rPr lang="tr-TR" altLang="tr-TR" sz="1600" dirty="0">
                <a:solidFill>
                  <a:schemeClr val="accent1">
                    <a:lumMod val="75000"/>
                  </a:schemeClr>
                </a:solidFill>
              </a:rPr>
              <a:t>-0.42, </a:t>
            </a:r>
            <a:r>
              <a:rPr lang="tr-TR" altLang="tr-TR" sz="1600" dirty="0" smtClean="0">
                <a:solidFill>
                  <a:schemeClr val="accent1">
                    <a:lumMod val="75000"/>
                  </a:schemeClr>
                </a:solidFill>
              </a:rPr>
              <a:t>25-50 P)</a:t>
            </a:r>
            <a:endParaRPr lang="tr-TR" altLang="tr-TR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dirty="0" smtClean="0">
                <a:solidFill>
                  <a:schemeClr val="accent1">
                    <a:lumMod val="75000"/>
                  </a:schemeClr>
                </a:solidFill>
              </a:rPr>
              <a:t>Vücut kitle indeks:16.12 kg/m2 (SD </a:t>
            </a:r>
            <a:r>
              <a:rPr lang="tr-TR" altLang="tr-TR" sz="1600" dirty="0" err="1">
                <a:solidFill>
                  <a:schemeClr val="accent1">
                    <a:lumMod val="75000"/>
                  </a:schemeClr>
                </a:solidFill>
              </a:rPr>
              <a:t>Score</a:t>
            </a:r>
            <a:r>
              <a:rPr lang="tr-TR" altLang="tr-TR" sz="1600" dirty="0">
                <a:solidFill>
                  <a:schemeClr val="accent1">
                    <a:lumMod val="75000"/>
                  </a:schemeClr>
                </a:solidFill>
              </a:rPr>
              <a:t>: -</a:t>
            </a:r>
            <a:r>
              <a:rPr lang="tr-TR" altLang="tr-TR" sz="1600" dirty="0" smtClean="0">
                <a:solidFill>
                  <a:schemeClr val="accent1">
                    <a:lumMod val="75000"/>
                  </a:schemeClr>
                </a:solidFill>
              </a:rPr>
              <a:t>1.43)</a:t>
            </a:r>
            <a:endParaRPr lang="tr-TR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b="1" dirty="0" smtClean="0"/>
              <a:t>Baş ve yüz: </a:t>
            </a:r>
            <a:r>
              <a:rPr lang="tr-TR" dirty="0" err="1" smtClean="0"/>
              <a:t>orofarenks</a:t>
            </a:r>
            <a:r>
              <a:rPr lang="tr-TR" dirty="0" smtClean="0"/>
              <a:t> doğal görünümde, </a:t>
            </a:r>
            <a:r>
              <a:rPr lang="tr-TR" dirty="0" err="1" smtClean="0"/>
              <a:t>tonsiller</a:t>
            </a:r>
            <a:r>
              <a:rPr lang="tr-TR" dirty="0" smtClean="0"/>
              <a:t> doğal, ele gelen </a:t>
            </a:r>
            <a:r>
              <a:rPr lang="tr-TR" dirty="0" err="1" smtClean="0"/>
              <a:t>lenfadenopati</a:t>
            </a:r>
            <a:r>
              <a:rPr lang="tr-TR" dirty="0" smtClean="0"/>
              <a:t> izlenmedi</a:t>
            </a:r>
            <a:endParaRPr lang="tr-TR" dirty="0" smtClean="0"/>
          </a:p>
          <a:p>
            <a:r>
              <a:rPr lang="tr-TR" b="1" dirty="0" err="1" smtClean="0"/>
              <a:t>Kardiyovasküler</a:t>
            </a:r>
            <a:r>
              <a:rPr lang="tr-TR" b="1" dirty="0" smtClean="0"/>
              <a:t>: </a:t>
            </a:r>
            <a:r>
              <a:rPr lang="tr-TR" dirty="0" smtClean="0"/>
              <a:t>S1 + S2+, ritmik, üfürüm yok, </a:t>
            </a:r>
            <a:r>
              <a:rPr lang="tr-TR" dirty="0" err="1" smtClean="0"/>
              <a:t>periferik</a:t>
            </a:r>
            <a:r>
              <a:rPr lang="tr-TR" dirty="0" smtClean="0"/>
              <a:t> nabızlar </a:t>
            </a:r>
            <a:r>
              <a:rPr lang="tr-TR" dirty="0" err="1" smtClean="0"/>
              <a:t>palpabl</a:t>
            </a:r>
            <a:endParaRPr lang="tr-TR" dirty="0" smtClean="0"/>
          </a:p>
          <a:p>
            <a:r>
              <a:rPr lang="tr-TR" b="1" dirty="0" smtClean="0"/>
              <a:t>Solunum: </a:t>
            </a:r>
            <a:r>
              <a:rPr lang="tr-TR" dirty="0" smtClean="0"/>
              <a:t>Her iki </a:t>
            </a:r>
            <a:r>
              <a:rPr lang="tr-TR" dirty="0" err="1" smtClean="0"/>
              <a:t>hemitoraks</a:t>
            </a:r>
            <a:r>
              <a:rPr lang="tr-TR" dirty="0" smtClean="0"/>
              <a:t> solunuma eşit katılıyor, patolojik ses duyulmadı</a:t>
            </a:r>
          </a:p>
          <a:p>
            <a:r>
              <a:rPr lang="tr-TR" b="1" dirty="0" smtClean="0"/>
              <a:t>Abdomen: </a:t>
            </a:r>
            <a:r>
              <a:rPr lang="tr-TR" dirty="0" smtClean="0"/>
              <a:t>Barsak sesleri </a:t>
            </a:r>
            <a:r>
              <a:rPr lang="tr-TR" dirty="0" err="1" smtClean="0"/>
              <a:t>normoaktif</a:t>
            </a:r>
            <a:r>
              <a:rPr lang="tr-TR" dirty="0" smtClean="0"/>
              <a:t>. Defans, </a:t>
            </a:r>
            <a:r>
              <a:rPr lang="tr-TR" dirty="0" err="1" smtClean="0"/>
              <a:t>rebound</a:t>
            </a:r>
            <a:r>
              <a:rPr lang="tr-TR" dirty="0" smtClean="0"/>
              <a:t>, </a:t>
            </a:r>
            <a:r>
              <a:rPr lang="tr-TR" dirty="0" err="1" smtClean="0"/>
              <a:t>rijidite</a:t>
            </a:r>
            <a:r>
              <a:rPr lang="tr-TR" dirty="0" smtClean="0"/>
              <a:t>, lokal ya da </a:t>
            </a:r>
            <a:r>
              <a:rPr lang="tr-TR" dirty="0" err="1" smtClean="0"/>
              <a:t>jeneralize</a:t>
            </a:r>
            <a:r>
              <a:rPr lang="tr-TR" dirty="0" smtClean="0"/>
              <a:t> hassasiyet saptanmadı. </a:t>
            </a:r>
            <a:r>
              <a:rPr lang="tr-TR" dirty="0" err="1" smtClean="0"/>
              <a:t>Organomegali</a:t>
            </a:r>
            <a:r>
              <a:rPr lang="tr-TR" dirty="0" smtClean="0"/>
              <a:t> saptanmadı. </a:t>
            </a:r>
          </a:p>
          <a:p>
            <a:r>
              <a:rPr lang="tr-TR" b="1" dirty="0" smtClean="0"/>
              <a:t>Nörolojik: </a:t>
            </a:r>
            <a:r>
              <a:rPr lang="tr-TR" dirty="0" smtClean="0"/>
              <a:t>ışık refleksi ++/++ , kas gücü ve </a:t>
            </a:r>
            <a:r>
              <a:rPr lang="tr-TR" dirty="0" err="1" smtClean="0"/>
              <a:t>tonusu</a:t>
            </a:r>
            <a:r>
              <a:rPr lang="tr-TR" dirty="0" smtClean="0"/>
              <a:t> doğal, duyu kaybı yok</a:t>
            </a:r>
          </a:p>
          <a:p>
            <a:r>
              <a:rPr lang="tr-TR" b="1" dirty="0" err="1" smtClean="0"/>
              <a:t>Pubertal</a:t>
            </a:r>
            <a:r>
              <a:rPr lang="tr-TR" b="1" dirty="0" smtClean="0"/>
              <a:t> değerlendirme: </a:t>
            </a:r>
            <a:r>
              <a:rPr lang="tr-TR" dirty="0" err="1" smtClean="0"/>
              <a:t>Pubik</a:t>
            </a:r>
            <a:r>
              <a:rPr lang="tr-TR" dirty="0" smtClean="0"/>
              <a:t> kıllanma evre 4, meme evre 3 (</a:t>
            </a:r>
            <a:r>
              <a:rPr lang="tr-TR" dirty="0" err="1" smtClean="0"/>
              <a:t>pubarş</a:t>
            </a:r>
            <a:r>
              <a:rPr lang="tr-TR" dirty="0" smtClean="0"/>
              <a:t> 2,5 yıl önce, </a:t>
            </a:r>
            <a:r>
              <a:rPr lang="tr-TR" dirty="0" err="1" smtClean="0"/>
              <a:t>telarş</a:t>
            </a:r>
            <a:r>
              <a:rPr lang="tr-TR" dirty="0" smtClean="0"/>
              <a:t> 1,5 yıl önce </a:t>
            </a:r>
            <a:r>
              <a:rPr lang="tr-TR" dirty="0" err="1" smtClean="0"/>
              <a:t>tarifleniyor</a:t>
            </a:r>
            <a:r>
              <a:rPr lang="tr-TR" dirty="0" smtClean="0"/>
              <a:t>, </a:t>
            </a:r>
            <a:r>
              <a:rPr lang="tr-TR" dirty="0" err="1" smtClean="0"/>
              <a:t>menarş</a:t>
            </a:r>
            <a:r>
              <a:rPr lang="tr-TR" dirty="0" smtClean="0"/>
              <a:t> - )</a:t>
            </a:r>
          </a:p>
          <a:p>
            <a:endParaRPr lang="tr-TR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209657"/>
            <a:ext cx="184731" cy="419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88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98426" y="1866122"/>
            <a:ext cx="13027297" cy="3678303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Öntanılarınız</a:t>
            </a:r>
            <a:r>
              <a:rPr lang="tr-TR" sz="2400" dirty="0" smtClean="0"/>
              <a:t> nelerdir?</a:t>
            </a:r>
          </a:p>
          <a:p>
            <a:r>
              <a:rPr lang="tr-TR" sz="2400" dirty="0" smtClean="0"/>
              <a:t>H</a:t>
            </a:r>
            <a:r>
              <a:rPr lang="tr-TR" sz="2400" dirty="0" smtClean="0"/>
              <a:t>angi tetkikleri </a:t>
            </a:r>
            <a:r>
              <a:rPr lang="tr-TR" sz="2400" dirty="0" smtClean="0"/>
              <a:t>görmek istersiniz?</a:t>
            </a:r>
            <a:endParaRPr lang="tr-TR" sz="2400" dirty="0"/>
          </a:p>
        </p:txBody>
      </p:sp>
      <p:pic>
        <p:nvPicPr>
          <p:cNvPr id="8194" name="Picture 2" descr="Getting an Autism Spectrum Diagn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72" y="3840086"/>
            <a:ext cx="2985797" cy="26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503.800+ Thinking Stock İllüstrasyonlar, Royalty-Free Vektör Grafik ve Clip 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01" y="1866122"/>
            <a:ext cx="3688138" cy="27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KRONİK KARIN AĞRISI?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3147" b="2394"/>
          <a:stretch/>
        </p:blipFill>
        <p:spPr>
          <a:xfrm>
            <a:off x="1763485" y="1861220"/>
            <a:ext cx="4609736" cy="490347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425541" y="2407299"/>
            <a:ext cx="3638939" cy="33683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KRONİK KARIN AĞRISI İLE GELEN HASTADA DA </a:t>
            </a:r>
          </a:p>
          <a:p>
            <a:pPr algn="ctr"/>
            <a:r>
              <a:rPr lang="tr-TR" b="1" dirty="0"/>
              <a:t>AKUT BATIN </a:t>
            </a:r>
            <a:r>
              <a:rPr lang="tr-TR" dirty="0"/>
              <a:t>AÇISINDAN </a:t>
            </a:r>
          </a:p>
          <a:p>
            <a:pPr algn="ctr"/>
            <a:r>
              <a:rPr lang="tr-TR" dirty="0"/>
              <a:t>DİKKATLİ OLUNMALIDIR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090372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-271" b="61259"/>
          <a:stretch/>
        </p:blipFill>
        <p:spPr>
          <a:xfrm>
            <a:off x="606489" y="1804899"/>
            <a:ext cx="8453534" cy="399874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4621" y="594033"/>
            <a:ext cx="9136888" cy="1731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109" y="2654997"/>
            <a:ext cx="3667789" cy="37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90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2450" r="194"/>
          <a:stretch/>
        </p:blipFill>
        <p:spPr>
          <a:xfrm>
            <a:off x="5001208" y="189669"/>
            <a:ext cx="8891054" cy="656569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39" y="1923589"/>
            <a:ext cx="3984489" cy="4105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5523722" y="3060441"/>
            <a:ext cx="1446245" cy="1362269"/>
          </a:xfrm>
          <a:prstGeom prst="ellipse">
            <a:avLst/>
          </a:prstGeom>
          <a:solidFill>
            <a:srgbClr val="DD8047">
              <a:alpha val="2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5430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TM03457464[[fn=Kar Payı]]</Template>
  <TotalTime>328</TotalTime>
  <Words>718</Words>
  <Application>Microsoft Office PowerPoint</Application>
  <PresentationFormat>Özel</PresentationFormat>
  <Paragraphs>124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Wingdings 2</vt:lpstr>
      <vt:lpstr>Kar Payı</vt:lpstr>
      <vt:lpstr>GENEL PEDİATRİ POLİKLİNİK OLGU SUNUMU NİSAN 2025</vt:lpstr>
      <vt:lpstr>VAKA</vt:lpstr>
      <vt:lpstr>PowerPoint Sunusu</vt:lpstr>
      <vt:lpstr>Özgeçmiş</vt:lpstr>
      <vt:lpstr>Fizik muayene</vt:lpstr>
      <vt:lpstr>PowerPoint Sunusu</vt:lpstr>
      <vt:lpstr>KRONİK KARIN AĞRISI?</vt:lpstr>
      <vt:lpstr>PowerPoint Sunusu</vt:lpstr>
      <vt:lpstr>PowerPoint Sunusu</vt:lpstr>
      <vt:lpstr>TETKİKLER</vt:lpstr>
      <vt:lpstr>PowerPoint Sunusu</vt:lpstr>
      <vt:lpstr>PowerPoint Sunusu</vt:lpstr>
      <vt:lpstr>PowerPoint Sunusu</vt:lpstr>
      <vt:lpstr>KADINLARDA konjenital Genital sistem anomalileri</vt:lpstr>
      <vt:lpstr>PowerPoint Sunusu</vt:lpstr>
      <vt:lpstr>İMPERFORE HİMEN</vt:lpstr>
      <vt:lpstr>İMPERFORE HİMEN</vt:lpstr>
      <vt:lpstr>İMPERFORE HİMEN</vt:lpstr>
      <vt:lpstr>İMPERFORE HİMEN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CERRAHİ KONSÜLTASYON GEREKTİREN VAKALAR</dc:title>
  <dc:creator>Ece  Koç</dc:creator>
  <cp:lastModifiedBy>Ece  Koç</cp:lastModifiedBy>
  <cp:revision>38</cp:revision>
  <dcterms:created xsi:type="dcterms:W3CDTF">2025-04-08T18:30:19Z</dcterms:created>
  <dcterms:modified xsi:type="dcterms:W3CDTF">2025-04-15T05:17:52Z</dcterms:modified>
</cp:coreProperties>
</file>