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4" r:id="rId1"/>
  </p:sldMasterIdLst>
  <p:notesMasterIdLst>
    <p:notesMasterId r:id="rId67"/>
  </p:notesMasterIdLst>
  <p:sldIdLst>
    <p:sldId id="256" r:id="rId2"/>
    <p:sldId id="290" r:id="rId3"/>
    <p:sldId id="257" r:id="rId4"/>
    <p:sldId id="280" r:id="rId5"/>
    <p:sldId id="307" r:id="rId6"/>
    <p:sldId id="309" r:id="rId7"/>
    <p:sldId id="308" r:id="rId8"/>
    <p:sldId id="278" r:id="rId9"/>
    <p:sldId id="338" r:id="rId10"/>
    <p:sldId id="279" r:id="rId11"/>
    <p:sldId id="273" r:id="rId12"/>
    <p:sldId id="310" r:id="rId13"/>
    <p:sldId id="302" r:id="rId14"/>
    <p:sldId id="289" r:id="rId15"/>
    <p:sldId id="259" r:id="rId16"/>
    <p:sldId id="267" r:id="rId17"/>
    <p:sldId id="339" r:id="rId18"/>
    <p:sldId id="269" r:id="rId19"/>
    <p:sldId id="274" r:id="rId20"/>
    <p:sldId id="322" r:id="rId21"/>
    <p:sldId id="270" r:id="rId22"/>
    <p:sldId id="271" r:id="rId23"/>
    <p:sldId id="323" r:id="rId24"/>
    <p:sldId id="272" r:id="rId25"/>
    <p:sldId id="324" r:id="rId26"/>
    <p:sldId id="281" r:id="rId27"/>
    <p:sldId id="340" r:id="rId28"/>
    <p:sldId id="275" r:id="rId29"/>
    <p:sldId id="288" r:id="rId30"/>
    <p:sldId id="311" r:id="rId31"/>
    <p:sldId id="312" r:id="rId32"/>
    <p:sldId id="313" r:id="rId33"/>
    <p:sldId id="315" r:id="rId34"/>
    <p:sldId id="316" r:id="rId35"/>
    <p:sldId id="317" r:id="rId36"/>
    <p:sldId id="318" r:id="rId37"/>
    <p:sldId id="319" r:id="rId38"/>
    <p:sldId id="314" r:id="rId39"/>
    <p:sldId id="320" r:id="rId40"/>
    <p:sldId id="321" r:id="rId41"/>
    <p:sldId id="325" r:id="rId42"/>
    <p:sldId id="326" r:id="rId43"/>
    <p:sldId id="276" r:id="rId44"/>
    <p:sldId id="277" r:id="rId45"/>
    <p:sldId id="327" r:id="rId46"/>
    <p:sldId id="284" r:id="rId47"/>
    <p:sldId id="328" r:id="rId48"/>
    <p:sldId id="329" r:id="rId49"/>
    <p:sldId id="330" r:id="rId50"/>
    <p:sldId id="283" r:id="rId51"/>
    <p:sldId id="282" r:id="rId52"/>
    <p:sldId id="286" r:id="rId53"/>
    <p:sldId id="285" r:id="rId54"/>
    <p:sldId id="331" r:id="rId55"/>
    <p:sldId id="333" r:id="rId56"/>
    <p:sldId id="334" r:id="rId57"/>
    <p:sldId id="332" r:id="rId58"/>
    <p:sldId id="335" r:id="rId59"/>
    <p:sldId id="258" r:id="rId60"/>
    <p:sldId id="292" r:id="rId61"/>
    <p:sldId id="263" r:id="rId62"/>
    <p:sldId id="336" r:id="rId63"/>
    <p:sldId id="306" r:id="rId64"/>
    <p:sldId id="299" r:id="rId65"/>
    <p:sldId id="337" r:id="rId66"/>
  </p:sldIdLst>
  <p:sldSz cx="9144000" cy="6858000" type="screen4x3"/>
  <p:notesSz cx="6858000" cy="9144000"/>
  <p:custShowLst>
    <p:custShow name="Özel Gösteri 1" id="0">
      <p:sldLst>
        <p:sld r:id="rId16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>
        <p:scale>
          <a:sx n="100" d="100"/>
          <a:sy n="100" d="100"/>
        </p:scale>
        <p:origin x="1960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4:23:17.2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 24575,'45'0'0,"4"0"0,9 0 0,1 0 0,-1 0 0,-4 0 0,-4 0 0,1 0 0,1 0 0,-1 0 0,3 0 0,0 0 0,1 0 0,-1 0 0,-5 0 0,-8 0 0,-8 0 0,-5 0 0,-4 0 0,2 0 0,0 0 0,-1 0 0,0 0 0,-1 0 0,1 0 0,1 0 0,0 0 0,-1 0 0,-1 0 0,-1 0 0,-1 0 0,1 0 0,-1 0 0,-3 0 0,-3 0 0,-6 0 0,-1 0 0,2 0 0,5 0 0,4 0 0,0 0 0,3 0 0,-11 0 0,2 0 0,-5-2 0,8 0 0,8-3 0,5 0 0,2 2 0,-4 1 0,-4 2 0,-4 0 0,-2 0 0,0 0 0,-1 0 0,1 0 0,0 0 0,2-2 0,1-1 0,-1 0 0,0 1 0,-2 2 0,-7 0 0,0 0 0,-9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4:27:44.5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75 24575,'31'0'0,"10"0"0,6 0 0,8 0 0,-5 0 0,-1 0 0,-3 0 0,-7 0 0,-6 0 0,-9 0 0,-6 0 0,-6 0 0,-1 0 0,2 0 0,8 0 0,12 0 0,10 2 0,3 1 0,2-1 0,-4 0 0,-4-2 0,2 0 0,-2 0 0,4 0 0,2 0 0,-2 0 0,-4 0 0,-6 0 0,-5 0 0,-3 0 0,0 0 0,3 0 0,4 0 0,2 0 0,0 0 0,-1 0 0,-1 0 0,1 0 0,-1 0 0,1 0 0,0 0 0,-2 0 0,-2 0 0,-2 0 0,1 0 0,1 0 0,2 0 0,2 0 0,0 0 0,-3 0 0,-2 0 0,-2 0 0,-1 0 0,3 0 0,-3 0 0,0 0 0,-1 0 0,0 0 0,3 0 0,-1 0 0,1 0 0,0 0 0,1 0 0,-1 0 0,1 0 0,-4 0 0,0 0 0,-1 0 0,0 0 0,3 0 0,1 0 0,1 0 0,2 0 0,1 0 0,-1 0 0,0 0 0,-2 0 0,-3 0 0,1 0 0,-1 0 0,1 0 0,1 0 0,-4 0 0,-2 0 0,-5 0 0,-2 0 0,3 0 0,6 0 0,7 0 0,3 0 0,-1 0 0,-5 0 0,-6 0 0,-2 0 0,-2 0 0,2 0 0,1 0 0,1-2 0,3 0 0,2-3 0,3-1 0,5-1 0,-1 0 0,-1 2 0,-5 1 0,-9 2 0,-6 0 0,-4 0 0,1 2 0,2 0 0,6 0 0,2 0 0,3-2 0,0-1 0,-2 1 0,1 0 0,-10 2 0,3 0 0,-11 0 0,2 0 0,2 0 0,5 0 0,10 0 0,5 0 0,3 0 0,-2 0 0,-9 0 0,-9 0 0,-11 0 0,-6-14 0,0 11 0,1-11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4:23:19.8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24575,'38'0'0,"6"0"0,3 0 0,2 0 0,-1 0 0,-2 0 0,-1 0 0,3 0 0,-2 0 0,-2 0 0,-3 0 0,-6 0 0,-4 0 0,-5 0 0,-3 0 0,-1 0 0,-10 0 0,2 0 0,-8 0 0,3 0 0,9 0 0,10 0 0,12 0 0,5 0 0,0 0 0,-5 0 0,-4 0 0,0 0 0,-3 0 0,-2 0 0,-7 0 0,-7 0 0,-4 0 0,2 0 0,7 0 0,5 0 0,4 0 0,-2 0 0,-3 0 0,-12 0 0,-1 0 0,-11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4:22:32.7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4:22:43.8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4:22:50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1 159 24575,'39'0'0,"5"0"0,2 0 0,0 0 0,-3 0 0,-5 0 0,-4 0 0,-3-2 0,-5-1 0,-3 1 0,-3 0 0,-2 2 0,2-2 0,1-2 0,-1 0 0,0-1 0,-5 3 0,-4 1 0,-5 1 0,-1 0 0,-1 0 0,2-1 0,4-1 0,6 0 0,9-3 0,5 0 0,4-2 0,-2 0 0,-2 0 0,-1 0 0,2-1 0,6-2 0,7-3 0,7-1 0,1-1 0,-6 2 0,-9 4 0,-9 5 0,-13 2 0,-3 2 0,-8 0 0,6 0 0,6 0 0,5 2 0,1 2 0,-2 3 0,-7 2 0,-4-1 0,-5-1 0,-4-1 0,0 1 0,-2-2 0,-2-2 0,-5-1 0,2-2 0,-5 0 0,6 0 0,-9 0 0,-5 0 0,-10 0 0,-10 0 0,-3 0 0,2 0 0,2 2 0,5 2 0,4 1 0,6 0 0,7-3 0,7-2 0,3 0 0,4 2 0,-1 9 0,-3 0 0,-8 8 0,5-7 0,-2-3 0,13-6 0,3 2 0,4 2 0,3 1 0,3 4 0,3 0 0,3 1 0,-7-6 0,2-1 0,-8-6 0,5 1 0,1 1 0,1 0 0,2 2 0,-1-1 0,-1-1 0,-3 0 0,-2-1 0,1-1 0,2 0 0,2 0 0,1 0 0,4 0 0,2 0 0,2 0 0,-1 0 0,2 0 0,-9 0 0,-2 0 0,-8 0 0,5 0 0,4 0 0,8 0 0,3 0 0,1 0 0,0 0 0,-3 0 0,-2 0 0,2 0 0,-10 0 0,7 0 0,-12 0 0,8 0 0,-3 0 0,4 0 0,0 0 0,-1 0 0,0 0 0,-7 0 0,1 0 0,-3 0 0,1 0 0,1 0 0,0 2 0,0 1 0,0-1 0,-1-1 0,0-1 0,4 0 0,1 0 0,-2 0 0,-4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4:22:56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18 174 24575,'0'13'0,"0"-1"0,0-8 0,0 0 0,0 2 0,-2 1 0,-3-1 0,0 1 0,0 0 0,5 1 0,4 0 0,2-1 0,3-3 0,2-3 0,-4-1 0,6 0 0,-2 0 0,5 0 0,1 2 0,-3 0 0,-1 0 0,-4 0 0,0-1 0,0-1 0,1 0 0,2 2 0,-1 0 0,-1 1 0,-1-2 0,2-1 0,2 0 0,1 0 0,1 0 0,-3 0 0,-2 0 0,-3 0 0,-2 0 0,1 0 0,3 0 0,5 0 0,5 0 0,1 0 0,3 0 0,0 0 0,-5 2 0,-3 1 0,-7-1 0,2 2 0,-2-2 0,9 1 0,-7 0 0,4 0 0,-9-1 0,1 1 0,-2 0 0,0-1 0,2 0 0,0-2 0,3 2 0,7 3 0,10 2 0,10 1 0,4-2 0,-4-1 0,-6-3 0,-6-1 0,-12-1 0,1 0 0,-4 0 0,4 0 0,3 1 0,1 0 0,-1 2 0,-3-1 0,-3 0 0,-2-2 0,3 0 0,2 0 0,3 0 0,4 0 0,-8 0 0,0 0 0,-8 0 0,1 0 0,4 0 0,1 0 0,5-2 0,0 0 0,-1-1 0,-3 1 0,-3 2 0,-3-1 0,-1-2 0,6-1 0,8-3 0,6 0 0,2 0 0,-2 3 0,-12 1 0,-2-3 0,-10-2 0,0-4 0,0-2 0,0 0 0,0 1 0,0 3 0,-2 6 0,-3 1 0,-3 1 0,-3-1 0,-3-3 0,-2-2 0,-3-3 0,0 0 0,3-1 0,3 4 0,2 1 0,3 3 0,0 0 0,-1-1 0,-3-2 0,-2-3 0,-4-3 0,1 0 0,1 1 0,2 3 0,1 4 0,6 2 0,-1 3 0,4 0 0,-3-1 0,-1-1 0,-5 0 0,-4-2 0,-2 1 0,-1 1 0,4 0 0,5 1 0,2 1 0,2 0 0,-1 0 0,-3 0 0,-6-1 0,-8-2 0,-8-5 0,-5-4 0,-1-1 0,6 1 0,9 4 0,10 3 0,6 3 0,3 2 0,0 0 0,-1 0 0,1 0 0,-1 0 0,0 0 0,-1 0 0,-1 0 0,0 0 0,0 0 0,2 0 0,0 0 0,1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4:23:03.6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24575,'27'0'0,"11"0"0,5 0 0,6 0 0,-4 0 0,-8 0 0,-8 0 0,-7 0 0,-7 0 0,-4 0 0,1 0 0,4 0 0,7 3 0,3-1 0,2 1 0,-2-1 0,-4 0 0,-2 0 0,-3 0 0,-3 0 0,-2-2 0,-1 0 0,3 0 0,6 0 0,6 0 0,2 0 0,-2 0 0,-3 0 0,-3 0 0,-3 0 0,0 0 0,-1 0 0,-5 0 0,-2 0 0,-3 0 0,-1 0 0,1 0 0,8 0 0,11 0 0,10 0 0,8 0 0,-2-2 0,-9 0 0,-6-1 0,-6 1 0,-2 2 0,0 0 0,3 0 0,-9 0 0,1 0 0,-7 0 0,3 0 0,4 0 0,4 0 0,1 0 0,2 0 0,0 0 0,0 1 0,-4 1 0,-6 0 0,-6 0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4:23:06.6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24575,'56'0'0,"4"0"0,0 1 0,3 2 0,5-1 0,-4 1 0,-2-3 0,-10 0 0,-9 0 0,-4 0 0,-2 0 0,2 2 0,0 1 0,1 1 0,-3 1 0,0-2 0,-1 1 0,1-1 0,-1-1 0,1 0 0,-1-2 0,-4 0 0,-1 0 0,-2 0 0,-2 0 0,0 0 0,2 0 0,0 0 0,1 0 0,0 0 0,-3 0 0,-2 0 0,0 0 0,-1 0 0,-2 0 0,0 0 0,-10 0 0,0 0 0,-8 0 0,0 0 0,6 0 0,2 0 0,6 0 0,3 0 0,-9 0 0,3 0 0,-10 0 0,1 0 0,-1 0 0,3 0 0,5 0 0,2 0 0,3 0 0,-2 0 0,-2 0 0,-6 0 0,-5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4:27:39.7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39 24575,'38'0'0,"0"0"0,-8 0 0,-6 0 0,-4 0 0,-7 0 0,-1 0 0,1 0 0,3 0 0,6 0 0,3 0 0,1 1 0,-4 2 0,-6-1 0,-5 0 0,1 0 0,3 0 0,10 1 0,8-1 0,5-2 0,-3 0 0,-4 0 0,-2 0 0,2 0 0,9 0 0,6 0 0,3 0 0,-4 0 0,-6-1 0,-7-1 0,-2-1 0,-2 1 0,0 1 0,0 1 0,0 0 0,2 0 0,2 0 0,-1 0 0,-1 0 0,-2 0 0,1-2 0,3-1 0,0-1 0,3-1 0,2 1 0,0-3 0,2 0 0,0 0 0,3 2 0,1 3 0,-1 2 0,1 0 0,-5 0 0,-1 0 0,-5 0 0,-2 0 0,-2 0 0,1 0 0,4 0 0,6 0 0,3 0 0,0 0 0,0 0 0,-5 0 0,-3 0 0,-1 0 0,-3 0 0,1 0 0,3 0 0,4 0 0,6 0 0,7 0 0,4 0 0,4 0 0,0 0 0,-3 0 0,-3 0 0,-2 0 0,-4 0 0,-5 0 0,-3 0 0,-3 0 0,3 0 0,0 0 0,-2 0 0,-6 0 0,-2 0 0,-3 0 0,0 0 0,2 0 0,-1 0 0,0 0 0,1 0 0,0 0 0,2 0 0,3 0 0,4 0 0,-3 0 0,-6 0 0,-3 0 0,-12 0 0,0 0 0,-9 0 0,6 0 0,6 0 0,4 0 0,2 0 0,-7 0 0,-7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91122-CC27-4A43-860E-43C337E77428}" type="datetimeFigureOut">
              <a:rPr lang="tr-TR" smtClean="0"/>
              <a:t>26.01.2026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0117F-68B7-494F-B16B-72E78CE13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10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Çocukluk çağında </a:t>
            </a:r>
            <a:r>
              <a:rPr lang="tr-TR" dirty="0" err="1"/>
              <a:t>hemoptizinin</a:t>
            </a:r>
            <a:r>
              <a:rPr lang="tr-TR" dirty="0"/>
              <a:t> ayırıcı tanısı geniştir.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117F-68B7-494F-B16B-72E78CE1389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46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yaklaşım hem tanısal süreci yönlendirmede hem de uygun tedavi stratejisinin belirlenmesinde temel rol oynamaktadır.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117F-68B7-494F-B16B-72E78CE1389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58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sınıflama yalnızca tahmini kanama miktarına değil, aynı zamanda </a:t>
            </a:r>
            <a:r>
              <a:rPr lang="tr-TR" b="1" dirty="0" err="1"/>
              <a:t>hemodinamik</a:t>
            </a:r>
            <a:r>
              <a:rPr lang="tr-TR" b="1" dirty="0"/>
              <a:t> </a:t>
            </a:r>
            <a:r>
              <a:rPr lang="tr-TR" b="1" dirty="0" err="1"/>
              <a:t>stabilite</a:t>
            </a:r>
            <a:r>
              <a:rPr lang="tr-TR" dirty="0"/>
              <a:t>, </a:t>
            </a:r>
            <a:r>
              <a:rPr lang="tr-TR" b="1" dirty="0"/>
              <a:t>kanama hızı</a:t>
            </a:r>
            <a:r>
              <a:rPr lang="tr-TR" dirty="0"/>
              <a:t> ve </a:t>
            </a:r>
            <a:r>
              <a:rPr lang="tr-TR" b="1" dirty="0"/>
              <a:t>gaz değişimindeki bozulma</a:t>
            </a:r>
            <a:r>
              <a:rPr lang="tr-TR" dirty="0"/>
              <a:t> gibi klinik parametrelere dayandırılmalıdır. Kanama miktarının tahmininin çoğu zaman güvenilir olmadığı ve hasta boyutu ile her zaman </a:t>
            </a:r>
            <a:r>
              <a:rPr lang="tr-TR" dirty="0" err="1"/>
              <a:t>korele</a:t>
            </a:r>
            <a:r>
              <a:rPr lang="tr-TR" dirty="0"/>
              <a:t> olmadığı akılda tutulmalıdır.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117F-68B7-494F-B16B-72E78CE1389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86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Köpüklü balgam </a:t>
            </a:r>
            <a:r>
              <a:rPr lang="tr-TR" dirty="0" err="1"/>
              <a:t>alveoler</a:t>
            </a:r>
            <a:r>
              <a:rPr lang="tr-TR" dirty="0"/>
              <a:t> kaynaklı kanamayı düşündürür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117F-68B7-494F-B16B-72E78CE1389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22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üst </a:t>
            </a:r>
            <a:r>
              <a:rPr lang="tr-TR" dirty="0" err="1"/>
              <a:t>gastrointestinal</a:t>
            </a:r>
            <a:r>
              <a:rPr lang="tr-TR" dirty="0"/>
              <a:t> sistem kaynaklı kanamalar (örneğin siroza bağlı </a:t>
            </a:r>
            <a:r>
              <a:rPr lang="tr-TR" dirty="0" err="1"/>
              <a:t>özofagus</a:t>
            </a:r>
            <a:r>
              <a:rPr lang="tr-TR" dirty="0"/>
              <a:t> varis kanamaları)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nedenle </a:t>
            </a:r>
            <a:r>
              <a:rPr lang="tr-TR" dirty="0" err="1"/>
              <a:t>hemoptizi</a:t>
            </a:r>
            <a:r>
              <a:rPr lang="tr-TR" dirty="0"/>
              <a:t> ile başvuran hastalarda kanamanın kaynağının dikkatle değerlendirilmesi gereklidir.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117F-68B7-494F-B16B-72E78CE1389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68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0117F-68B7-494F-B16B-72E78CE1389D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83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94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1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6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1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87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4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93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9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2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r/photo/91767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ndyol.com/medikalcim/littmann-classic-3-cift-tarafli-renkli-steteskop-lavanta-5832littmann-stetoskop-p-79872580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illustrations/%C3%BCnlem-i%C5%9Fareti-madde-istekleri-yan%C4%B1t-50776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tr/bilim/kimya/kimya-sivi-cam-arastirma-laboratuvar-ti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tr/bilim/kimya/kimya-sivi-cam-arastirma-laboratuvar-ti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de/wissenschaft/medizin/prufung-junge-weibliche-patienten-ohr-otosko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tionary.org/wiki/g%C3%B6%C4%9F%C3%BCs_kafes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tr-tr/fotograf/acil-acil-durum-alisveris-yapmak-ambulans-26340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90.png"/><Relationship Id="rId4" Type="http://schemas.openxmlformats.org/officeDocument/2006/relationships/image" Target="../media/image60.png"/><Relationship Id="rId9" Type="http://schemas.openxmlformats.org/officeDocument/2006/relationships/customXml" Target="../ink/ink6.xml"/><Relationship Id="rId1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0.xml"/><Relationship Id="rId4" Type="http://schemas.openxmlformats.org/officeDocument/2006/relationships/image" Target="../media/image1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eyV23o_pqs?feature=oembed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Genel Pediatri Servis Olgu Sunumu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399" y="5511800"/>
            <a:ext cx="8265061" cy="2150176"/>
          </a:xfrm>
        </p:spPr>
        <p:txBody>
          <a:bodyPr>
            <a:normAutofit/>
          </a:bodyPr>
          <a:lstStyle/>
          <a:p>
            <a:pPr algn="l"/>
            <a:r>
              <a:rPr lang="tr-TR" sz="2500" dirty="0">
                <a:solidFill>
                  <a:schemeClr val="tx1"/>
                </a:solidFill>
              </a:rPr>
              <a:t>Arş Gör </a:t>
            </a:r>
            <a:r>
              <a:rPr lang="tr-TR" sz="2500" dirty="0" err="1">
                <a:solidFill>
                  <a:schemeClr val="tx1"/>
                </a:solidFill>
              </a:rPr>
              <a:t>Dr</a:t>
            </a:r>
            <a:r>
              <a:rPr lang="tr-TR" sz="2500" dirty="0">
                <a:solidFill>
                  <a:schemeClr val="tx1"/>
                </a:solidFill>
              </a:rPr>
              <a:t> Esin SARAÇ KOÇOĞLU</a:t>
            </a:r>
          </a:p>
          <a:p>
            <a:pPr algn="l"/>
            <a:r>
              <a:rPr lang="tr-TR" sz="2500" dirty="0">
                <a:solidFill>
                  <a:schemeClr val="tx1"/>
                </a:solidFill>
              </a:rPr>
              <a:t>Danışman </a:t>
            </a:r>
            <a:r>
              <a:rPr lang="tr-TR" sz="2500" dirty="0" err="1">
                <a:solidFill>
                  <a:schemeClr val="tx1"/>
                </a:solidFill>
              </a:rPr>
              <a:t>Öğr</a:t>
            </a:r>
            <a:r>
              <a:rPr lang="tr-TR" sz="2500" dirty="0">
                <a:solidFill>
                  <a:schemeClr val="tx1"/>
                </a:solidFill>
              </a:rPr>
              <a:t> Üyesi: </a:t>
            </a:r>
            <a:r>
              <a:rPr lang="tr-TR" sz="2500" dirty="0" err="1">
                <a:solidFill>
                  <a:schemeClr val="tx1"/>
                </a:solidFill>
              </a:rPr>
              <a:t>Doç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tr-TR" sz="2500" dirty="0" err="1">
                <a:solidFill>
                  <a:schemeClr val="tx1"/>
                </a:solidFill>
              </a:rPr>
              <a:t>Dr</a:t>
            </a:r>
            <a:r>
              <a:rPr lang="tr-TR" sz="2500" dirty="0">
                <a:solidFill>
                  <a:schemeClr val="tx1"/>
                </a:solidFill>
              </a:rPr>
              <a:t> Nazmi Mutlu KARAKAŞ</a:t>
            </a:r>
            <a:endParaRPr sz="2500" dirty="0">
              <a:solidFill>
                <a:schemeClr val="tx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B76D7D3-AF64-C5B9-DA50-F9973191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"/>
            <a:ext cx="2097088" cy="20970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9056A2C-8764-A569-90F8-B7162D90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57" y="36852"/>
            <a:ext cx="3373143" cy="19984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071B3C-5540-2202-216B-42C5ED92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Soygeçmiş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F6B188-03E9-2D25-ED2E-FF277C70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090" y="2588820"/>
            <a:ext cx="7169820" cy="3198709"/>
          </a:xfrm>
        </p:spPr>
        <p:txBody>
          <a:bodyPr>
            <a:noAutofit/>
          </a:bodyPr>
          <a:lstStyle/>
          <a:p>
            <a:r>
              <a:rPr lang="tr-TR" dirty="0">
                <a:effectLst/>
                <a:latin typeface="Arial" panose="020B0604020202020204" pitchFamily="34" charset="0"/>
              </a:rPr>
              <a:t>Anne: 44 yaş, Bilinen hastalığı yok</a:t>
            </a:r>
          </a:p>
          <a:p>
            <a:r>
              <a:rPr lang="tr-TR" dirty="0">
                <a:effectLst/>
                <a:latin typeface="Arial" panose="020B0604020202020204" pitchFamily="34" charset="0"/>
              </a:rPr>
              <a:t>Baba: 64 yaş, Bilinen hastalığı yok</a:t>
            </a:r>
          </a:p>
          <a:p>
            <a:endParaRPr lang="tr-TR" dirty="0">
              <a:effectLst/>
              <a:latin typeface="Arial" panose="020B0604020202020204" pitchFamily="34" charset="0"/>
            </a:endParaRPr>
          </a:p>
          <a:p>
            <a:r>
              <a:rPr lang="tr-TR" dirty="0">
                <a:effectLst/>
                <a:latin typeface="Arial" panose="020B0604020202020204" pitchFamily="34" charset="0"/>
              </a:rPr>
              <a:t>Anne- baba arasında akrabalık: </a:t>
            </a:r>
            <a:r>
              <a:rPr lang="tr-TR" dirty="0">
                <a:latin typeface="Arial" panose="020B0604020202020204" pitchFamily="34" charset="0"/>
              </a:rPr>
              <a:t>yok</a:t>
            </a:r>
            <a:endParaRPr lang="tr-TR" dirty="0">
              <a:effectLst/>
              <a:latin typeface="Arial" panose="020B0604020202020204" pitchFamily="34" charset="0"/>
            </a:endParaRPr>
          </a:p>
          <a:p>
            <a:r>
              <a:rPr lang="tr-TR" dirty="0">
                <a:effectLst/>
                <a:latin typeface="Arial" panose="020B0604020202020204" pitchFamily="34" charset="0"/>
              </a:rPr>
              <a:t>Ailede bilinen hastalık öyküsü: </a:t>
            </a:r>
            <a:r>
              <a:rPr lang="tr-TR" dirty="0">
                <a:latin typeface="Arial" panose="020B0604020202020204" pitchFamily="34" charset="0"/>
              </a:rPr>
              <a:t>yok</a:t>
            </a:r>
            <a:endParaRPr lang="tr-TR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effectLst/>
              <a:latin typeface="Arial" panose="020B0604020202020204" pitchFamily="34" charset="0"/>
            </a:endParaRPr>
          </a:p>
          <a:p>
            <a:r>
              <a:rPr lang="tr-TR" dirty="0">
                <a:effectLst/>
                <a:latin typeface="Arial" panose="020B0604020202020204" pitchFamily="34" charset="0"/>
              </a:rPr>
              <a:t>G1  P2   Y1</a:t>
            </a:r>
          </a:p>
          <a:p>
            <a:r>
              <a:rPr lang="tr-TR" dirty="0">
                <a:effectLst/>
                <a:latin typeface="Arial" panose="020B0604020202020204" pitchFamily="34" charset="0"/>
              </a:rPr>
              <a:t>G1:</a:t>
            </a:r>
            <a:r>
              <a:rPr lang="tr-TR" b="1" dirty="0"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effectLst/>
                <a:latin typeface="Arial" panose="020B0604020202020204" pitchFamily="34" charset="0"/>
              </a:rPr>
              <a:t>Hastamız</a:t>
            </a:r>
          </a:p>
          <a:p>
            <a:r>
              <a:rPr lang="tr-TR" dirty="0">
                <a:effectLst/>
                <a:latin typeface="Arial" panose="020B0604020202020204" pitchFamily="34" charset="0"/>
              </a:rPr>
              <a:t>G2:İkiz </a:t>
            </a:r>
            <a:r>
              <a:rPr lang="tr-TR" dirty="0">
                <a:latin typeface="Arial" panose="020B0604020202020204" pitchFamily="34" charset="0"/>
              </a:rPr>
              <a:t>eşi </a:t>
            </a:r>
            <a:r>
              <a:rPr lang="tr-TR" dirty="0" err="1">
                <a:latin typeface="Arial" panose="020B0604020202020204" pitchFamily="34" charset="0"/>
              </a:rPr>
              <a:t>postnatal</a:t>
            </a:r>
            <a:r>
              <a:rPr lang="tr-TR" dirty="0">
                <a:latin typeface="Arial" panose="020B0604020202020204" pitchFamily="34" charset="0"/>
              </a:rPr>
              <a:t> 21 günlükken </a:t>
            </a:r>
            <a:r>
              <a:rPr lang="tr-TR" dirty="0" err="1">
                <a:effectLst/>
                <a:latin typeface="Arial" panose="020B0604020202020204" pitchFamily="34" charset="0"/>
              </a:rPr>
              <a:t>exitus</a:t>
            </a:r>
            <a:r>
              <a:rPr lang="tr-TR" dirty="0">
                <a:effectLst/>
                <a:latin typeface="Arial" panose="020B0604020202020204" pitchFamily="34" charset="0"/>
              </a:rPr>
              <a:t> (Sebebi bilinmiyor)</a:t>
            </a:r>
          </a:p>
          <a:p>
            <a:pPr marL="0" indent="0">
              <a:buNone/>
            </a:pPr>
            <a:endParaRPr lang="tr-TR" dirty="0"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694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5E6F7C-C845-1D2A-1C28-A9459572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347175"/>
            <a:ext cx="5937755" cy="1188720"/>
          </a:xfrm>
        </p:spPr>
        <p:txBody>
          <a:bodyPr/>
          <a:lstStyle/>
          <a:p>
            <a:r>
              <a:rPr lang="tr-TR" dirty="0"/>
              <a:t>Fizik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3C1D92-EC9A-0002-D69F-38FAC3A6C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49669"/>
            <a:ext cx="8229600" cy="4376494"/>
          </a:xfrm>
        </p:spPr>
        <p:txBody>
          <a:bodyPr>
            <a:noAutofit/>
          </a:bodyPr>
          <a:lstStyle/>
          <a:p>
            <a:r>
              <a:rPr lang="tr-TR" sz="2000" dirty="0">
                <a:effectLst/>
                <a:latin typeface="Arial" panose="020B0604020202020204" pitchFamily="34" charset="0"/>
              </a:rPr>
              <a:t>Ateş : 36.5</a:t>
            </a:r>
            <a:r>
              <a:rPr lang="tr-T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</a:p>
          <a:p>
            <a:r>
              <a:rPr lang="tr-TR" sz="2000" dirty="0">
                <a:effectLst/>
                <a:latin typeface="Arial" panose="020B0604020202020204" pitchFamily="34" charset="0"/>
              </a:rPr>
              <a:t>Solunum Sayısı :22/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dk</a:t>
            </a:r>
            <a:endParaRPr lang="tr-TR" sz="2000" dirty="0">
              <a:effectLst/>
              <a:latin typeface="Arial" panose="020B0604020202020204" pitchFamily="34" charset="0"/>
            </a:endParaRPr>
          </a:p>
          <a:p>
            <a:r>
              <a:rPr lang="tr-TR" sz="2000" dirty="0" err="1">
                <a:effectLst/>
                <a:latin typeface="Arial" panose="020B0604020202020204" pitchFamily="34" charset="0"/>
              </a:rPr>
              <a:t>Saturasyon</a:t>
            </a:r>
            <a:r>
              <a:rPr lang="tr-TR" sz="2000" dirty="0">
                <a:effectLst/>
                <a:latin typeface="Arial" panose="020B0604020202020204" pitchFamily="34" charset="0"/>
              </a:rPr>
              <a:t>:%98    </a:t>
            </a:r>
          </a:p>
          <a:p>
            <a:r>
              <a:rPr lang="tr-TR" sz="2000" dirty="0">
                <a:latin typeface="Arial" panose="020B0604020202020204" pitchFamily="34" charset="0"/>
              </a:rPr>
              <a:t>K</a:t>
            </a:r>
            <a:r>
              <a:rPr lang="tr-TR" sz="2000" dirty="0">
                <a:effectLst/>
                <a:latin typeface="Arial" panose="020B0604020202020204" pitchFamily="34" charset="0"/>
              </a:rPr>
              <a:t>alp </a:t>
            </a:r>
            <a:r>
              <a:rPr lang="tr-TR" sz="2000" dirty="0">
                <a:latin typeface="Arial" panose="020B0604020202020204" pitchFamily="34" charset="0"/>
              </a:rPr>
              <a:t>H</a:t>
            </a:r>
            <a:r>
              <a:rPr lang="tr-TR" sz="2000" dirty="0">
                <a:effectLst/>
                <a:latin typeface="Arial" panose="020B0604020202020204" pitchFamily="34" charset="0"/>
              </a:rPr>
              <a:t>ızı:92 /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dk</a:t>
            </a:r>
            <a:r>
              <a:rPr lang="tr-TR" sz="2000" dirty="0">
                <a:effectLst/>
                <a:latin typeface="Arial" panose="020B0604020202020204" pitchFamily="34" charset="0"/>
              </a:rPr>
              <a:t>  </a:t>
            </a:r>
          </a:p>
          <a:p>
            <a:r>
              <a:rPr lang="tr-TR" sz="2000" dirty="0">
                <a:effectLst/>
                <a:latin typeface="Arial" panose="020B0604020202020204" pitchFamily="34" charset="0"/>
              </a:rPr>
              <a:t>Tansiyon:110/70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mmHg</a:t>
            </a:r>
            <a:endParaRPr lang="tr-TR" sz="2000" dirty="0">
              <a:effectLst/>
              <a:latin typeface="Arial" panose="020B0604020202020204" pitchFamily="34" charset="0"/>
            </a:endParaRPr>
          </a:p>
          <a:p>
            <a:endParaRPr lang="tr-TR" sz="2000" dirty="0">
              <a:effectLst/>
              <a:latin typeface="Arial" panose="020B0604020202020204" pitchFamily="34" charset="0"/>
            </a:endParaRPr>
          </a:p>
          <a:p>
            <a:endParaRPr lang="tr-TR" sz="2000" dirty="0">
              <a:latin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</a:rPr>
              <a:t>Ağırlık :55,3 kg (25-50 </a:t>
            </a:r>
            <a:r>
              <a:rPr lang="tr-TR" sz="2000" dirty="0" err="1">
                <a:latin typeface="Arial" panose="020B0604020202020204" pitchFamily="34" charset="0"/>
              </a:rPr>
              <a:t>persantil</a:t>
            </a:r>
            <a:r>
              <a:rPr lang="tr-TR" sz="2000" dirty="0">
                <a:latin typeface="Arial" panose="020B0604020202020204" pitchFamily="34" charset="0"/>
              </a:rPr>
              <a:t>)</a:t>
            </a:r>
          </a:p>
          <a:p>
            <a:r>
              <a:rPr lang="tr-TR" sz="2000" dirty="0">
                <a:latin typeface="Arial" panose="020B0604020202020204" pitchFamily="34" charset="0"/>
              </a:rPr>
              <a:t>Boy :169,5 cm  (50-75 </a:t>
            </a:r>
            <a:r>
              <a:rPr lang="tr-TR" sz="2000" dirty="0" err="1">
                <a:latin typeface="Arial" panose="020B0604020202020204" pitchFamily="34" charset="0"/>
              </a:rPr>
              <a:t>persantil</a:t>
            </a:r>
            <a:r>
              <a:rPr lang="tr-TR" sz="2000" dirty="0">
                <a:latin typeface="Arial" panose="020B0604020202020204" pitchFamily="34" charset="0"/>
              </a:rPr>
              <a:t>)</a:t>
            </a:r>
          </a:p>
          <a:p>
            <a:r>
              <a:rPr lang="tr-TR" sz="2000" dirty="0">
                <a:latin typeface="Arial" panose="020B0604020202020204" pitchFamily="34" charset="0"/>
              </a:rPr>
              <a:t>Vücut kitle indeksi :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19,25 kg/m²  </a:t>
            </a:r>
            <a:r>
              <a:rPr lang="tr-TR" sz="2000" dirty="0">
                <a:latin typeface="Arial" panose="020B0604020202020204" pitchFamily="34" charset="0"/>
              </a:rPr>
              <a:t>(25-50 </a:t>
            </a:r>
            <a:r>
              <a:rPr lang="tr-TR" sz="2000" dirty="0" err="1">
                <a:latin typeface="Arial" panose="020B0604020202020204" pitchFamily="34" charset="0"/>
              </a:rPr>
              <a:t>persantil</a:t>
            </a:r>
            <a:r>
              <a:rPr lang="tr-TR" sz="2000" dirty="0">
                <a:latin typeface="Arial" panose="020B0604020202020204" pitchFamily="34" charset="0"/>
              </a:rPr>
              <a:t>)</a:t>
            </a:r>
            <a:endParaRPr lang="tr-TR" sz="2000" dirty="0">
              <a:effectLst/>
              <a:latin typeface="Arial" panose="020B0604020202020204" pitchFamily="34" charset="0"/>
            </a:endParaRPr>
          </a:p>
          <a:p>
            <a:endParaRPr lang="tr-TR" sz="2000" dirty="0">
              <a:effectLst/>
              <a:latin typeface="Arial" panose="020B0604020202020204" pitchFamily="34" charset="0"/>
            </a:endParaRPr>
          </a:p>
          <a:p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EB11812-7A6C-B055-BFAB-6C5185EBC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2883" y="2033523"/>
            <a:ext cx="3040243" cy="22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0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7292" y="454053"/>
            <a:ext cx="5887286" cy="963585"/>
          </a:xfrm>
        </p:spPr>
        <p:txBody>
          <a:bodyPr/>
          <a:lstStyle/>
          <a:p>
            <a:r>
              <a:rPr lang="tr-TR" dirty="0"/>
              <a:t>Fizik Muayene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17638"/>
            <a:ext cx="8870868" cy="4791695"/>
          </a:xfrm>
        </p:spPr>
        <p:txBody>
          <a:bodyPr>
            <a:noAutofit/>
          </a:bodyPr>
          <a:lstStyle/>
          <a:p>
            <a:endParaRPr lang="tr-TR" sz="1200" dirty="0">
              <a:latin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tr-TR" sz="1200" dirty="0">
                <a:latin typeface="Arial" panose="020B0604020202020204" pitchFamily="34" charset="0"/>
              </a:rPr>
              <a:t>Genel Durumu İyi, Bilinç Açık ,</a:t>
            </a:r>
            <a:r>
              <a:rPr lang="tr-TR" sz="1200" dirty="0" err="1">
                <a:latin typeface="Arial" panose="020B0604020202020204" pitchFamily="34" charset="0"/>
              </a:rPr>
              <a:t>Oryante</a:t>
            </a:r>
            <a:r>
              <a:rPr lang="tr-TR" sz="1200" dirty="0">
                <a:latin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</a:rPr>
              <a:t>Koopere</a:t>
            </a:r>
            <a:r>
              <a:rPr lang="tr-TR" sz="1200" dirty="0">
                <a:latin typeface="Arial" panose="020B0604020202020204" pitchFamily="34" charset="0"/>
              </a:rPr>
              <a:t>, </a:t>
            </a:r>
            <a:r>
              <a:rPr lang="tr-TR" sz="1200" dirty="0" err="1">
                <a:latin typeface="Arial" panose="020B0604020202020204" pitchFamily="34" charset="0"/>
              </a:rPr>
              <a:t>Gks</a:t>
            </a:r>
            <a:r>
              <a:rPr lang="tr-TR" sz="1200" dirty="0">
                <a:latin typeface="Arial" panose="020B0604020202020204" pitchFamily="34" charset="0"/>
              </a:rPr>
              <a:t> 15</a:t>
            </a:r>
          </a:p>
          <a:p>
            <a:pPr algn="just">
              <a:lnSpc>
                <a:spcPct val="170000"/>
              </a:lnSpc>
            </a:pPr>
            <a:r>
              <a:rPr lang="tr-TR" sz="1200" b="1" dirty="0">
                <a:latin typeface="Arial" panose="020B0604020202020204" pitchFamily="34" charset="0"/>
              </a:rPr>
              <a:t>Baş-Boyun: </a:t>
            </a:r>
            <a:r>
              <a:rPr lang="tr-TR" sz="1200" dirty="0" err="1">
                <a:latin typeface="Arial" panose="020B0604020202020204" pitchFamily="34" charset="0"/>
              </a:rPr>
              <a:t>Tonsiller</a:t>
            </a:r>
            <a:r>
              <a:rPr lang="tr-TR" sz="1200" dirty="0">
                <a:latin typeface="Arial" panose="020B0604020202020204" pitchFamily="34" charset="0"/>
              </a:rPr>
              <a:t> ve </a:t>
            </a:r>
            <a:r>
              <a:rPr lang="tr-TR" sz="1200" dirty="0" err="1">
                <a:latin typeface="Arial" panose="020B0604020202020204" pitchFamily="34" charset="0"/>
              </a:rPr>
              <a:t>Orofarenks</a:t>
            </a:r>
            <a:r>
              <a:rPr lang="tr-TR" sz="1200" dirty="0">
                <a:latin typeface="Arial" panose="020B0604020202020204" pitchFamily="34" charset="0"/>
              </a:rPr>
              <a:t> doğal, </a:t>
            </a:r>
            <a:r>
              <a:rPr lang="tr-TR" sz="1200" dirty="0" err="1">
                <a:latin typeface="Arial" panose="020B0604020202020204" pitchFamily="34" charset="0"/>
              </a:rPr>
              <a:t>lenfadenopati</a:t>
            </a:r>
            <a:r>
              <a:rPr lang="tr-TR" sz="1200" dirty="0">
                <a:latin typeface="Arial" panose="020B0604020202020204" pitchFamily="34" charset="0"/>
              </a:rPr>
              <a:t> yok</a:t>
            </a:r>
          </a:p>
          <a:p>
            <a:pPr algn="just">
              <a:lnSpc>
                <a:spcPct val="170000"/>
              </a:lnSpc>
            </a:pPr>
            <a:r>
              <a:rPr lang="tr-TR" sz="1200" b="1" dirty="0">
                <a:latin typeface="Arial" panose="020B0604020202020204" pitchFamily="34" charset="0"/>
              </a:rPr>
              <a:t>Solunum </a:t>
            </a:r>
            <a:r>
              <a:rPr lang="tr-TR" sz="1200" b="1" dirty="0" err="1">
                <a:latin typeface="Arial" panose="020B0604020202020204" pitchFamily="34" charset="0"/>
              </a:rPr>
              <a:t>Sstemi</a:t>
            </a:r>
            <a:r>
              <a:rPr lang="tr-TR" sz="1200" b="1" dirty="0">
                <a:latin typeface="Arial" panose="020B0604020202020204" pitchFamily="34" charset="0"/>
              </a:rPr>
              <a:t>: </a:t>
            </a:r>
            <a:r>
              <a:rPr lang="tr-TR" sz="1200" dirty="0">
                <a:latin typeface="Arial" panose="020B0604020202020204" pitchFamily="34" charset="0"/>
              </a:rPr>
              <a:t>Her iki </a:t>
            </a:r>
            <a:r>
              <a:rPr lang="tr-TR" sz="1200" dirty="0" err="1">
                <a:latin typeface="Arial" panose="020B0604020202020204" pitchFamily="34" charset="0"/>
              </a:rPr>
              <a:t>hemitoraks</a:t>
            </a:r>
            <a:r>
              <a:rPr lang="tr-TR" sz="1200" dirty="0">
                <a:latin typeface="Arial" panose="020B0604020202020204" pitchFamily="34" charset="0"/>
              </a:rPr>
              <a:t> solunma eşit </a:t>
            </a:r>
            <a:r>
              <a:rPr lang="tr-TR" sz="1200" dirty="0" err="1">
                <a:latin typeface="Arial" panose="020B0604020202020204" pitchFamily="34" charset="0"/>
              </a:rPr>
              <a:t>katılıyor,solunum</a:t>
            </a:r>
            <a:r>
              <a:rPr lang="tr-TR" sz="1200" dirty="0">
                <a:latin typeface="Arial" panose="020B0604020202020204" pitchFamily="34" charset="0"/>
              </a:rPr>
              <a:t> sesleri doğal, </a:t>
            </a:r>
            <a:r>
              <a:rPr lang="tr-TR" sz="1200" dirty="0" err="1">
                <a:latin typeface="Arial" panose="020B0604020202020204" pitchFamily="34" charset="0"/>
              </a:rPr>
              <a:t>ral</a:t>
            </a:r>
            <a:r>
              <a:rPr lang="tr-TR" sz="1200" dirty="0">
                <a:latin typeface="Arial" panose="020B0604020202020204" pitchFamily="34" charset="0"/>
              </a:rPr>
              <a:t> yok, </a:t>
            </a:r>
            <a:r>
              <a:rPr lang="tr-TR" sz="1200" dirty="0" err="1">
                <a:latin typeface="Arial" panose="020B0604020202020204" pitchFamily="34" charset="0"/>
              </a:rPr>
              <a:t>ronküs</a:t>
            </a:r>
            <a:r>
              <a:rPr lang="tr-TR" sz="1200" dirty="0">
                <a:latin typeface="Arial" panose="020B0604020202020204" pitchFamily="34" charset="0"/>
              </a:rPr>
              <a:t> yok</a:t>
            </a:r>
          </a:p>
          <a:p>
            <a:pPr algn="just">
              <a:lnSpc>
                <a:spcPct val="170000"/>
              </a:lnSpc>
            </a:pPr>
            <a:r>
              <a:rPr lang="tr-TR" sz="1200" dirty="0">
                <a:solidFill>
                  <a:srgbClr val="0070C0"/>
                </a:solidFill>
                <a:latin typeface="Arial" panose="020B0604020202020204" pitchFamily="34" charset="0"/>
              </a:rPr>
              <a:t>Sırtta </a:t>
            </a:r>
            <a:r>
              <a:rPr lang="tr-TR" sz="1200" dirty="0" err="1">
                <a:solidFill>
                  <a:srgbClr val="0070C0"/>
                </a:solidFill>
                <a:latin typeface="Arial" panose="020B0604020202020204" pitchFamily="34" charset="0"/>
              </a:rPr>
              <a:t>torakolumbar</a:t>
            </a:r>
            <a:r>
              <a:rPr lang="tr-TR" sz="1200" dirty="0">
                <a:solidFill>
                  <a:srgbClr val="0070C0"/>
                </a:solidFill>
                <a:latin typeface="Arial" panose="020B0604020202020204" pitchFamily="34" charset="0"/>
              </a:rPr>
              <a:t> kesişimde 7 cm </a:t>
            </a:r>
            <a:r>
              <a:rPr lang="tr-TR" sz="1200" dirty="0" err="1">
                <a:solidFill>
                  <a:srgbClr val="0070C0"/>
                </a:solidFill>
                <a:latin typeface="Arial" panose="020B0604020202020204" pitchFamily="34" charset="0"/>
              </a:rPr>
              <a:t>lik</a:t>
            </a:r>
            <a:r>
              <a:rPr lang="tr-TR" sz="1200" dirty="0">
                <a:solidFill>
                  <a:srgbClr val="0070C0"/>
                </a:solidFill>
                <a:latin typeface="Arial" panose="020B0604020202020204" pitchFamily="34" charset="0"/>
              </a:rPr>
              <a:t> birkaç adet lineer </a:t>
            </a:r>
            <a:r>
              <a:rPr lang="tr-TR" sz="1200" dirty="0" err="1">
                <a:solidFill>
                  <a:srgbClr val="0070C0"/>
                </a:solidFill>
                <a:latin typeface="Arial" panose="020B0604020202020204" pitchFamily="34" charset="0"/>
              </a:rPr>
              <a:t>abrazyonu</a:t>
            </a:r>
            <a:r>
              <a:rPr lang="tr-TR" sz="1200" dirty="0">
                <a:solidFill>
                  <a:srgbClr val="0070C0"/>
                </a:solidFill>
                <a:latin typeface="Arial" panose="020B0604020202020204" pitchFamily="34" charset="0"/>
              </a:rPr>
              <a:t> mevcut</a:t>
            </a:r>
          </a:p>
          <a:p>
            <a:pPr algn="just">
              <a:lnSpc>
                <a:spcPct val="170000"/>
              </a:lnSpc>
            </a:pPr>
            <a:r>
              <a:rPr lang="tr-TR" sz="1200" b="1" dirty="0" err="1">
                <a:latin typeface="Arial" panose="020B0604020202020204" pitchFamily="34" charset="0"/>
              </a:rPr>
              <a:t>Kardiyovasküler</a:t>
            </a:r>
            <a:r>
              <a:rPr lang="tr-TR" sz="1200" b="1" dirty="0">
                <a:latin typeface="Arial" panose="020B0604020202020204" pitchFamily="34" charset="0"/>
              </a:rPr>
              <a:t> Sistem: </a:t>
            </a:r>
            <a:r>
              <a:rPr lang="tr-TR" sz="1200" dirty="0">
                <a:latin typeface="Arial" panose="020B0604020202020204" pitchFamily="34" charset="0"/>
              </a:rPr>
              <a:t>S1 +, S2+ ritmik, ek ses yok, üfürüm yok , </a:t>
            </a:r>
            <a:r>
              <a:rPr lang="tr-TR" sz="1200" dirty="0" err="1">
                <a:latin typeface="Arial" panose="020B0604020202020204" pitchFamily="34" charset="0"/>
              </a:rPr>
              <a:t>femoral</a:t>
            </a:r>
            <a:r>
              <a:rPr lang="tr-TR" sz="1200" dirty="0">
                <a:latin typeface="Arial" panose="020B0604020202020204" pitchFamily="34" charset="0"/>
              </a:rPr>
              <a:t> nabızlar </a:t>
            </a:r>
            <a:r>
              <a:rPr lang="tr-TR" sz="1200" dirty="0" err="1">
                <a:latin typeface="Arial" panose="020B0604020202020204" pitchFamily="34" charset="0"/>
              </a:rPr>
              <a:t>bilateral</a:t>
            </a:r>
            <a:r>
              <a:rPr lang="tr-TR" sz="1200" dirty="0">
                <a:latin typeface="Arial" panose="020B0604020202020204" pitchFamily="34" charset="0"/>
              </a:rPr>
              <a:t> alınıyor , çomak parmak yok</a:t>
            </a:r>
          </a:p>
          <a:p>
            <a:pPr algn="just">
              <a:lnSpc>
                <a:spcPct val="170000"/>
              </a:lnSpc>
            </a:pPr>
            <a:r>
              <a:rPr lang="tr-TR" sz="1200" b="1" dirty="0" err="1">
                <a:latin typeface="Arial" panose="020B0604020202020204" pitchFamily="34" charset="0"/>
              </a:rPr>
              <a:t>Gastrointestinal</a:t>
            </a:r>
            <a:r>
              <a:rPr lang="tr-TR" sz="1200" b="1" dirty="0">
                <a:latin typeface="Arial" panose="020B0604020202020204" pitchFamily="34" charset="0"/>
              </a:rPr>
              <a:t> Sistem: </a:t>
            </a:r>
            <a:r>
              <a:rPr lang="tr-TR" sz="1200" dirty="0">
                <a:latin typeface="Arial" panose="020B0604020202020204" pitchFamily="34" charset="0"/>
              </a:rPr>
              <a:t>Batın rahat, barsak sesleri </a:t>
            </a:r>
            <a:r>
              <a:rPr lang="tr-TR" sz="1200" dirty="0" err="1">
                <a:latin typeface="Arial" panose="020B0604020202020204" pitchFamily="34" charset="0"/>
              </a:rPr>
              <a:t>normoaktif</a:t>
            </a:r>
            <a:r>
              <a:rPr lang="tr-TR" sz="1200" dirty="0">
                <a:latin typeface="Arial" panose="020B0604020202020204" pitchFamily="34" charset="0"/>
              </a:rPr>
              <a:t>, defans yok, </a:t>
            </a:r>
            <a:r>
              <a:rPr lang="tr-TR" sz="1200" dirty="0" err="1">
                <a:latin typeface="Arial" panose="020B0604020202020204" pitchFamily="34" charset="0"/>
              </a:rPr>
              <a:t>rebound</a:t>
            </a:r>
            <a:r>
              <a:rPr lang="tr-TR" sz="1200" dirty="0">
                <a:latin typeface="Arial" panose="020B0604020202020204" pitchFamily="34" charset="0"/>
              </a:rPr>
              <a:t> yok, </a:t>
            </a:r>
            <a:r>
              <a:rPr lang="tr-TR" sz="1200" dirty="0" err="1">
                <a:latin typeface="Arial" panose="020B0604020202020204" pitchFamily="34" charset="0"/>
              </a:rPr>
              <a:t>organomegali</a:t>
            </a:r>
            <a:r>
              <a:rPr lang="tr-TR" sz="1200" dirty="0">
                <a:latin typeface="Arial" panose="020B0604020202020204" pitchFamily="34" charset="0"/>
              </a:rPr>
              <a:t> yok, </a:t>
            </a:r>
            <a:r>
              <a:rPr lang="tr-TR" sz="1200" dirty="0" err="1">
                <a:latin typeface="Arial" panose="020B0604020202020204" pitchFamily="34" charset="0"/>
              </a:rPr>
              <a:t>lenfadenopati</a:t>
            </a:r>
            <a:r>
              <a:rPr lang="tr-TR" sz="1200" dirty="0">
                <a:latin typeface="Arial" panose="020B0604020202020204" pitchFamily="34" charset="0"/>
              </a:rPr>
              <a:t> yok</a:t>
            </a:r>
          </a:p>
          <a:p>
            <a:pPr algn="just">
              <a:lnSpc>
                <a:spcPct val="170000"/>
              </a:lnSpc>
            </a:pPr>
            <a:r>
              <a:rPr lang="tr-TR" sz="1200" b="1" dirty="0" err="1">
                <a:latin typeface="Arial" panose="020B0604020202020204" pitchFamily="34" charset="0"/>
              </a:rPr>
              <a:t>Genitoüriner</a:t>
            </a:r>
            <a:r>
              <a:rPr lang="tr-TR" sz="1200" b="1" dirty="0">
                <a:latin typeface="Arial" panose="020B0604020202020204" pitchFamily="34" charset="0"/>
              </a:rPr>
              <a:t> Sistem: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Haricen erkek,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hipospadias-epispadias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yok,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üretral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açıklık mevcut, her iki testis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bilateral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skrotumda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Tanner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Evre 4</a:t>
            </a:r>
            <a:endParaRPr lang="tr-TR" sz="1200" dirty="0">
              <a:latin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tr-TR" sz="1200" b="1" dirty="0" err="1">
                <a:latin typeface="Arial" panose="020B0604020202020204" pitchFamily="34" charset="0"/>
              </a:rPr>
              <a:t>Ekstremite</a:t>
            </a:r>
            <a:r>
              <a:rPr lang="tr-TR" sz="1200" b="1" dirty="0">
                <a:latin typeface="Arial" panose="020B0604020202020204" pitchFamily="34" charset="0"/>
              </a:rPr>
              <a:t>: </a:t>
            </a:r>
            <a:r>
              <a:rPr lang="tr-TR" sz="1200" dirty="0">
                <a:latin typeface="Arial" panose="020B0604020202020204" pitchFamily="34" charset="0"/>
              </a:rPr>
              <a:t>Hassasiyet yok, eklem açıklıkları doğal, nabızlar dört </a:t>
            </a:r>
            <a:r>
              <a:rPr lang="tr-TR" sz="1200" dirty="0" err="1">
                <a:latin typeface="Arial" panose="020B0604020202020204" pitchFamily="34" charset="0"/>
              </a:rPr>
              <a:t>ekstremiteden</a:t>
            </a:r>
            <a:r>
              <a:rPr lang="tr-TR" sz="1200" dirty="0">
                <a:latin typeface="Arial" panose="020B0604020202020204" pitchFamily="34" charset="0"/>
              </a:rPr>
              <a:t> de alınıyor, </a:t>
            </a:r>
            <a:r>
              <a:rPr lang="tr-TR" sz="1200" dirty="0" err="1">
                <a:latin typeface="Arial" panose="020B0604020202020204" pitchFamily="34" charset="0"/>
              </a:rPr>
              <a:t>ekstremitelerde</a:t>
            </a:r>
            <a:r>
              <a:rPr lang="tr-TR" sz="1200" dirty="0">
                <a:latin typeface="Arial" panose="020B0604020202020204" pitchFamily="34" charset="0"/>
              </a:rPr>
              <a:t> renk değişikliği kızarıklık </a:t>
            </a:r>
            <a:r>
              <a:rPr lang="tr-TR" sz="1200" dirty="0" err="1">
                <a:latin typeface="Arial" panose="020B0604020202020204" pitchFamily="34" charset="0"/>
              </a:rPr>
              <a:t>ekimoz</a:t>
            </a:r>
            <a:r>
              <a:rPr lang="tr-TR" sz="1200" dirty="0">
                <a:latin typeface="Arial" panose="020B0604020202020204" pitchFamily="34" charset="0"/>
              </a:rPr>
              <a:t> yok</a:t>
            </a:r>
          </a:p>
          <a:p>
            <a:r>
              <a:rPr lang="tr-TR" sz="1200" b="1" dirty="0"/>
              <a:t>Nörolojik Sistem: </a:t>
            </a:r>
            <a:r>
              <a:rPr lang="tr-TR" sz="1200" dirty="0"/>
              <a:t>Derin </a:t>
            </a:r>
            <a:r>
              <a:rPr lang="tr-TR" sz="1200" dirty="0" err="1"/>
              <a:t>tendon</a:t>
            </a:r>
            <a:r>
              <a:rPr lang="tr-TR" sz="1200" dirty="0"/>
              <a:t> </a:t>
            </a:r>
            <a:r>
              <a:rPr lang="tr-TR" sz="1200" dirty="0" err="1"/>
              <a:t>reflekleri</a:t>
            </a:r>
            <a:r>
              <a:rPr lang="tr-TR" sz="1200" dirty="0"/>
              <a:t> alınıyor</a:t>
            </a:r>
            <a:r>
              <a:rPr lang="tr-TR" sz="1200" b="1" dirty="0"/>
              <a:t>, </a:t>
            </a:r>
            <a:r>
              <a:rPr lang="tr-TR" sz="1200" dirty="0"/>
              <a:t>Işık refleksi </a:t>
            </a:r>
            <a:r>
              <a:rPr lang="tr-TR" sz="1200" dirty="0" err="1"/>
              <a:t>bilateral</a:t>
            </a:r>
            <a:r>
              <a:rPr lang="tr-TR" sz="1200" dirty="0"/>
              <a:t> alınıyor, üst ve alt </a:t>
            </a:r>
            <a:r>
              <a:rPr lang="tr-TR" sz="1200" dirty="0" err="1"/>
              <a:t>ekstremitede</a:t>
            </a:r>
            <a:r>
              <a:rPr lang="tr-TR" sz="1200" dirty="0"/>
              <a:t> kas kuvvetleri 5/5, his kusuru yok</a:t>
            </a:r>
          </a:p>
          <a:p>
            <a:endParaRPr lang="tr-TR" sz="1200" dirty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70816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EE0724-424E-A909-09C8-2525867C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409" y="581891"/>
            <a:ext cx="6659181" cy="1223674"/>
          </a:xfrm>
        </p:spPr>
        <p:txBody>
          <a:bodyPr>
            <a:normAutofit/>
          </a:bodyPr>
          <a:lstStyle/>
          <a:p>
            <a:r>
              <a:rPr lang="tr-TR" dirty="0"/>
              <a:t>Pozitif Bulgular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0B0604-A511-BC8F-B55C-066777C27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09" y="2054431"/>
            <a:ext cx="6659181" cy="3709347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>
                <a:latin typeface="Arial" panose="020B0604020202020204" pitchFamily="34" charset="0"/>
              </a:rPr>
              <a:t>Darp sonrası başlayan ve 2 aydır devam eden, göğüs ağrısı sonrası olan ve kusmanın eşlik etmediği </a:t>
            </a:r>
            <a:r>
              <a:rPr lang="tr-TR" dirty="0" err="1">
                <a:latin typeface="Arial" panose="020B0604020202020204" pitchFamily="34" charset="0"/>
              </a:rPr>
              <a:t>hemoptizi</a:t>
            </a:r>
            <a:endParaRPr lang="tr-TR" dirty="0">
              <a:latin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</a:rPr>
              <a:t>Son 2 aydır olan bıçak saplanır tarzda göğüs ağrısı, çarpıntı ve efor </a:t>
            </a:r>
            <a:r>
              <a:rPr lang="tr-TR" dirty="0" err="1">
                <a:latin typeface="Arial" panose="020B0604020202020204" pitchFamily="34" charset="0"/>
              </a:rPr>
              <a:t>dispnesi</a:t>
            </a:r>
            <a:endParaRPr lang="tr-TR" dirty="0">
              <a:latin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</a:rPr>
              <a:t>Tekrarlayan kere darbe alma ve 7-8 kere acil servis başvurusu </a:t>
            </a:r>
          </a:p>
          <a:p>
            <a:r>
              <a:rPr lang="tr-TR" dirty="0">
                <a:latin typeface="Arial" panose="020B0604020202020204" pitchFamily="34" charset="0"/>
              </a:rPr>
              <a:t>Sırtta </a:t>
            </a:r>
            <a:r>
              <a:rPr lang="tr-TR" dirty="0" err="1">
                <a:latin typeface="Arial" panose="020B0604020202020204" pitchFamily="34" charset="0"/>
              </a:rPr>
              <a:t>torakolumbar</a:t>
            </a:r>
            <a:r>
              <a:rPr lang="tr-TR" dirty="0">
                <a:latin typeface="Arial" panose="020B0604020202020204" pitchFamily="34" charset="0"/>
              </a:rPr>
              <a:t> kesişimde 7 cm </a:t>
            </a:r>
            <a:r>
              <a:rPr lang="tr-TR" dirty="0" err="1">
                <a:latin typeface="Arial" panose="020B0604020202020204" pitchFamily="34" charset="0"/>
              </a:rPr>
              <a:t>lik</a:t>
            </a:r>
            <a:r>
              <a:rPr lang="tr-TR" dirty="0">
                <a:latin typeface="Arial" panose="020B0604020202020204" pitchFamily="34" charset="0"/>
              </a:rPr>
              <a:t> lineer birkaç adet </a:t>
            </a:r>
            <a:r>
              <a:rPr lang="tr-TR" dirty="0" err="1">
                <a:latin typeface="Arial" panose="020B0604020202020204" pitchFamily="34" charset="0"/>
              </a:rPr>
              <a:t>abrazyon</a:t>
            </a:r>
            <a:endParaRPr lang="tr-TR" dirty="0">
              <a:latin typeface="Arial" panose="020B0604020202020204" pitchFamily="34" charset="0"/>
            </a:endParaRPr>
          </a:p>
          <a:p>
            <a:endParaRPr lang="tr-TR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7D97DDE-3A45-4E59-ED39-C0BC8240E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008" y="121202"/>
            <a:ext cx="1430802" cy="214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747889-474A-C96D-0EF6-77B2D7ACA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Ön tanınız nedir?</a:t>
            </a:r>
          </a:p>
          <a:p>
            <a:r>
              <a:rPr lang="tr-TR" dirty="0"/>
              <a:t>Hangi tetkikleri istersiniz?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84C1BC1-057D-0617-2369-342BB10EC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1845334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608" y="956931"/>
            <a:ext cx="6240783" cy="1164584"/>
          </a:xfrm>
        </p:spPr>
        <p:txBody>
          <a:bodyPr>
            <a:normAutofit/>
          </a:bodyPr>
          <a:lstStyle/>
          <a:p>
            <a:r>
              <a:rPr lang="tr-TR" dirty="0"/>
              <a:t>Ön </a:t>
            </a:r>
            <a:r>
              <a:rPr dirty="0" err="1"/>
              <a:t>Tanıda</a:t>
            </a:r>
            <a:r>
              <a:rPr dirty="0"/>
              <a:t> </a:t>
            </a:r>
            <a:r>
              <a:rPr dirty="0" err="1"/>
              <a:t>Düşünülen</a:t>
            </a:r>
            <a:r>
              <a:rPr lang="tr-TR" dirty="0" err="1"/>
              <a:t>ler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53" y="2600697"/>
            <a:ext cx="7086693" cy="3139332"/>
          </a:xfrm>
        </p:spPr>
        <p:txBody>
          <a:bodyPr/>
          <a:lstStyle/>
          <a:p>
            <a:r>
              <a:rPr dirty="0" err="1"/>
              <a:t>Pulmoner</a:t>
            </a:r>
            <a:r>
              <a:rPr lang="tr-TR" dirty="0"/>
              <a:t> kaynaklı nedenler</a:t>
            </a:r>
            <a:r>
              <a:rPr dirty="0"/>
              <a:t>: </a:t>
            </a:r>
            <a:r>
              <a:rPr lang="tr-TR" dirty="0"/>
              <a:t>E</a:t>
            </a:r>
            <a:r>
              <a:rPr dirty="0" err="1"/>
              <a:t>nfeksiyonlar</a:t>
            </a:r>
            <a:r>
              <a:rPr dirty="0"/>
              <a:t>, </a:t>
            </a:r>
            <a:r>
              <a:rPr dirty="0" err="1"/>
              <a:t>bronşiektazi</a:t>
            </a:r>
            <a:r>
              <a:rPr dirty="0"/>
              <a:t>, </a:t>
            </a:r>
            <a:r>
              <a:rPr dirty="0" err="1"/>
              <a:t>travma</a:t>
            </a:r>
            <a:r>
              <a:rPr dirty="0"/>
              <a:t>, </a:t>
            </a:r>
            <a:r>
              <a:rPr dirty="0" err="1"/>
              <a:t>vasküler</a:t>
            </a:r>
            <a:r>
              <a:rPr dirty="0"/>
              <a:t> </a:t>
            </a:r>
            <a:r>
              <a:rPr dirty="0" err="1"/>
              <a:t>patolojiler</a:t>
            </a:r>
            <a:endParaRPr dirty="0"/>
          </a:p>
          <a:p>
            <a:r>
              <a:rPr dirty="0"/>
              <a:t>Gastrointestinal</a:t>
            </a:r>
            <a:r>
              <a:rPr lang="tr-TR" dirty="0"/>
              <a:t> sistem kaynaklı nedenler</a:t>
            </a:r>
            <a:r>
              <a:rPr dirty="0"/>
              <a:t>: </a:t>
            </a:r>
            <a:r>
              <a:rPr lang="tr-TR" dirty="0"/>
              <a:t>G</a:t>
            </a:r>
            <a:r>
              <a:rPr dirty="0" err="1"/>
              <a:t>astrit</a:t>
            </a:r>
            <a:r>
              <a:rPr dirty="0"/>
              <a:t>, </a:t>
            </a:r>
            <a:r>
              <a:rPr dirty="0" err="1"/>
              <a:t>ülser</a:t>
            </a:r>
            <a:r>
              <a:rPr dirty="0"/>
              <a:t>, </a:t>
            </a:r>
            <a:r>
              <a:rPr dirty="0" err="1"/>
              <a:t>özofajit</a:t>
            </a:r>
            <a:r>
              <a:rPr dirty="0"/>
              <a:t>, Mallory–Weiss </a:t>
            </a:r>
            <a:r>
              <a:rPr lang="tr-TR" dirty="0"/>
              <a:t>kanaması</a:t>
            </a:r>
            <a:endParaRPr dirty="0"/>
          </a:p>
          <a:p>
            <a:r>
              <a:rPr dirty="0" err="1"/>
              <a:t>Üst</a:t>
            </a:r>
            <a:r>
              <a:rPr dirty="0"/>
              <a:t> </a:t>
            </a:r>
            <a:r>
              <a:rPr dirty="0" err="1"/>
              <a:t>hava</a:t>
            </a:r>
            <a:r>
              <a:rPr dirty="0"/>
              <a:t> </a:t>
            </a:r>
            <a:r>
              <a:rPr dirty="0" err="1"/>
              <a:t>yolu</a:t>
            </a:r>
            <a:r>
              <a:rPr lang="tr-TR" dirty="0"/>
              <a:t> kaynaklı nedenler</a:t>
            </a:r>
            <a:r>
              <a:rPr dirty="0"/>
              <a:t>: </a:t>
            </a:r>
            <a:r>
              <a:rPr lang="tr-TR" dirty="0"/>
              <a:t>E</a:t>
            </a:r>
            <a:r>
              <a:rPr dirty="0" err="1"/>
              <a:t>pistaksis</a:t>
            </a:r>
            <a:r>
              <a:rPr dirty="0"/>
              <a:t>, </a:t>
            </a:r>
            <a:r>
              <a:rPr dirty="0" err="1"/>
              <a:t>orofaringeal</a:t>
            </a:r>
            <a:r>
              <a:rPr dirty="0"/>
              <a:t> </a:t>
            </a:r>
            <a:r>
              <a:rPr dirty="0" err="1"/>
              <a:t>lezyonlar</a:t>
            </a:r>
            <a:endParaRPr dirty="0"/>
          </a:p>
          <a:p>
            <a:r>
              <a:rPr dirty="0" err="1"/>
              <a:t>Hematolojik</a:t>
            </a:r>
            <a:r>
              <a:rPr lang="tr-TR" dirty="0"/>
              <a:t> ya da </a:t>
            </a:r>
            <a:r>
              <a:rPr lang="tr-TR" dirty="0" err="1"/>
              <a:t>Romatolojik</a:t>
            </a:r>
            <a:r>
              <a:rPr lang="tr-TR" dirty="0"/>
              <a:t> nedenler</a:t>
            </a:r>
            <a:r>
              <a:rPr dirty="0"/>
              <a:t>: </a:t>
            </a:r>
            <a:r>
              <a:rPr lang="tr-TR" dirty="0"/>
              <a:t>K</a:t>
            </a:r>
            <a:r>
              <a:rPr dirty="0" err="1"/>
              <a:t>oagülopati</a:t>
            </a:r>
            <a:r>
              <a:rPr dirty="0"/>
              <a:t>, </a:t>
            </a:r>
            <a:r>
              <a:rPr dirty="0" err="1"/>
              <a:t>trombositopeni</a:t>
            </a:r>
            <a:r>
              <a:rPr dirty="0"/>
              <a:t>, </a:t>
            </a:r>
            <a:r>
              <a:rPr dirty="0" err="1"/>
              <a:t>vaskülitler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34EADF-D132-CB84-1AA8-01CB284A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230" y="325068"/>
            <a:ext cx="6001539" cy="731837"/>
          </a:xfrm>
        </p:spPr>
        <p:txBody>
          <a:bodyPr>
            <a:normAutofit fontScale="90000"/>
          </a:bodyPr>
          <a:lstStyle/>
          <a:p>
            <a:r>
              <a:rPr lang="tr-TR" sz="3000" dirty="0"/>
              <a:t>Laboratuvar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E9ABA5-E1C6-8236-6B64-D15944386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35034"/>
            <a:ext cx="4316681" cy="4891129"/>
          </a:xfrm>
        </p:spPr>
        <p:txBody>
          <a:bodyPr>
            <a:noAutofit/>
          </a:bodyPr>
          <a:lstStyle/>
          <a:p>
            <a:r>
              <a:rPr lang="tr-TR" sz="1500" b="1" dirty="0" err="1"/>
              <a:t>Venöz</a:t>
            </a:r>
            <a:r>
              <a:rPr lang="tr-TR" sz="1500" b="1" dirty="0"/>
              <a:t> Kan gazı </a:t>
            </a:r>
          </a:p>
          <a:p>
            <a:pPr marL="0" indent="0">
              <a:buNone/>
            </a:pPr>
            <a:r>
              <a:rPr lang="tr-TR" sz="1500" dirty="0" err="1"/>
              <a:t>pH</a:t>
            </a:r>
            <a:r>
              <a:rPr lang="tr-TR" sz="1500" dirty="0"/>
              <a:t>: 7.383</a:t>
            </a:r>
          </a:p>
          <a:p>
            <a:pPr marL="0" indent="0">
              <a:buNone/>
            </a:pPr>
            <a:r>
              <a:rPr lang="tr-TR" sz="1500" dirty="0" err="1"/>
              <a:t>pCO</a:t>
            </a:r>
            <a:r>
              <a:rPr lang="tr-TR" sz="1500" dirty="0"/>
              <a:t>₂: 45.5 </a:t>
            </a:r>
            <a:r>
              <a:rPr lang="tr-TR" sz="1500" dirty="0" err="1"/>
              <a:t>mmHg</a:t>
            </a:r>
            <a:endParaRPr lang="tr-TR" sz="1500" dirty="0"/>
          </a:p>
          <a:p>
            <a:pPr marL="0" indent="0">
              <a:buNone/>
            </a:pPr>
            <a:r>
              <a:rPr lang="tr-TR" sz="1500" dirty="0" err="1"/>
              <a:t>Laktat</a:t>
            </a:r>
            <a:r>
              <a:rPr lang="tr-TR" sz="1500" dirty="0"/>
              <a:t>: 0.7 </a:t>
            </a:r>
            <a:r>
              <a:rPr lang="tr-TR" sz="1500" dirty="0" err="1"/>
              <a:t>mmol</a:t>
            </a:r>
            <a:r>
              <a:rPr lang="tr-TR" sz="1500" dirty="0"/>
              <a:t>/L</a:t>
            </a:r>
          </a:p>
          <a:p>
            <a:pPr marL="0" indent="0">
              <a:buNone/>
            </a:pPr>
            <a:r>
              <a:rPr lang="tr-TR" sz="1500" dirty="0"/>
              <a:t>HCO₃: 24.7 </a:t>
            </a:r>
            <a:r>
              <a:rPr lang="tr-TR" sz="1500" dirty="0" err="1"/>
              <a:t>mmol</a:t>
            </a:r>
            <a:r>
              <a:rPr lang="tr-TR" sz="1500" dirty="0"/>
              <a:t>/L</a:t>
            </a:r>
          </a:p>
          <a:p>
            <a:pPr marL="0" indent="0">
              <a:buNone/>
            </a:pPr>
            <a:r>
              <a:rPr lang="tr-TR" sz="1500" dirty="0" err="1"/>
              <a:t>BEecf</a:t>
            </a:r>
            <a:r>
              <a:rPr lang="tr-TR" sz="1500" dirty="0"/>
              <a:t>: 2</a:t>
            </a:r>
          </a:p>
          <a:p>
            <a:pPr marL="0" indent="0">
              <a:buNone/>
            </a:pPr>
            <a:r>
              <a:rPr lang="tr-TR" sz="1500" dirty="0"/>
              <a:t> </a:t>
            </a:r>
          </a:p>
          <a:p>
            <a:endParaRPr lang="tr-T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1500" b="1" dirty="0" err="1"/>
              <a:t>Koagülasyon</a:t>
            </a:r>
            <a:endParaRPr lang="tr-TR" sz="1500" dirty="0"/>
          </a:p>
          <a:p>
            <a:pPr marL="0" indent="0">
              <a:buNone/>
            </a:pPr>
            <a:r>
              <a:rPr lang="tr-TR" sz="1500" dirty="0"/>
              <a:t>PT: 13.7 </a:t>
            </a:r>
            <a:r>
              <a:rPr lang="tr-TR" sz="1500" dirty="0" err="1"/>
              <a:t>sn</a:t>
            </a:r>
            <a:endParaRPr lang="tr-TR" sz="1500" dirty="0"/>
          </a:p>
          <a:p>
            <a:pPr marL="0" indent="0">
              <a:buNone/>
            </a:pPr>
            <a:r>
              <a:rPr lang="tr-TR" sz="1500" dirty="0"/>
              <a:t>INR: 1.18</a:t>
            </a:r>
          </a:p>
          <a:p>
            <a:pPr marL="0" indent="0">
              <a:buNone/>
            </a:pPr>
            <a:r>
              <a:rPr lang="tr-TR" sz="1500" dirty="0" err="1"/>
              <a:t>aPTT</a:t>
            </a:r>
            <a:r>
              <a:rPr lang="tr-TR" sz="1500" dirty="0"/>
              <a:t>: 34.6 </a:t>
            </a:r>
            <a:r>
              <a:rPr lang="tr-TR" sz="1500" dirty="0" err="1"/>
              <a:t>sn</a:t>
            </a:r>
            <a:endParaRPr lang="tr-TR" sz="1500" dirty="0"/>
          </a:p>
          <a:p>
            <a:endParaRPr lang="tr-TR" sz="15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784DBD-4658-4C8C-4EFE-64542F001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313" y="1235034"/>
            <a:ext cx="5742710" cy="4713000"/>
          </a:xfrm>
        </p:spPr>
        <p:txBody>
          <a:bodyPr>
            <a:noAutofit/>
          </a:bodyPr>
          <a:lstStyle/>
          <a:p>
            <a:r>
              <a:rPr lang="tr-TR" sz="1500" b="1" dirty="0" err="1"/>
              <a:t>Hemogram</a:t>
            </a:r>
            <a:r>
              <a:rPr lang="tr-TR" sz="1500" b="1" dirty="0"/>
              <a:t> </a:t>
            </a:r>
          </a:p>
          <a:p>
            <a:pPr marL="0" indent="0">
              <a:buNone/>
            </a:pPr>
            <a:r>
              <a:rPr lang="tr-TR" sz="1500" dirty="0" err="1"/>
              <a:t>Hb</a:t>
            </a:r>
            <a:r>
              <a:rPr lang="tr-TR" sz="1500" dirty="0"/>
              <a:t>: 13.6 g/</a:t>
            </a:r>
            <a:r>
              <a:rPr lang="tr-TR" sz="1500" dirty="0" err="1"/>
              <a:t>dL</a:t>
            </a:r>
            <a:endParaRPr lang="tr-TR" sz="1500" dirty="0"/>
          </a:p>
          <a:p>
            <a:pPr marL="0" indent="0">
              <a:buNone/>
            </a:pPr>
            <a:r>
              <a:rPr lang="tr-TR" sz="1500" dirty="0" err="1"/>
              <a:t>Htc</a:t>
            </a:r>
            <a:r>
              <a:rPr lang="tr-TR" sz="1500" dirty="0"/>
              <a:t>: 39 %</a:t>
            </a:r>
          </a:p>
          <a:p>
            <a:pPr marL="0" indent="0">
              <a:buNone/>
            </a:pPr>
            <a:r>
              <a:rPr lang="tr-TR" sz="1500" dirty="0"/>
              <a:t>MCV: 80.1 </a:t>
            </a:r>
            <a:r>
              <a:rPr lang="tr-TR" sz="1500" dirty="0" err="1"/>
              <a:t>fL</a:t>
            </a:r>
            <a:endParaRPr lang="tr-TR" sz="1500" dirty="0"/>
          </a:p>
          <a:p>
            <a:pPr marL="0" indent="0">
              <a:buNone/>
            </a:pPr>
            <a:r>
              <a:rPr lang="tr-TR" sz="1500" dirty="0"/>
              <a:t>WBC: 6.30 ×10³/µL</a:t>
            </a:r>
          </a:p>
          <a:p>
            <a:pPr marL="0" indent="0">
              <a:buNone/>
            </a:pPr>
            <a:r>
              <a:rPr lang="tr-TR" sz="1500" dirty="0"/>
              <a:t>PLT: 345 ×10³/µL</a:t>
            </a:r>
          </a:p>
          <a:p>
            <a:pPr marL="0" indent="0">
              <a:buNone/>
            </a:pPr>
            <a:r>
              <a:rPr lang="tr-TR" sz="1500" dirty="0"/>
              <a:t>ANS: 3.32 ×10³/µL</a:t>
            </a:r>
          </a:p>
          <a:p>
            <a:pPr marL="0" indent="0">
              <a:buNone/>
            </a:pPr>
            <a:endParaRPr lang="tr-TR" sz="1500" dirty="0"/>
          </a:p>
          <a:p>
            <a:r>
              <a:rPr lang="tr-TR" sz="1500" b="1" dirty="0" err="1"/>
              <a:t>Periferik</a:t>
            </a:r>
            <a:r>
              <a:rPr lang="tr-TR" sz="1500" b="1" dirty="0"/>
              <a:t> yayma </a:t>
            </a:r>
            <a:endParaRPr lang="tr-TR" sz="1500" dirty="0"/>
          </a:p>
          <a:p>
            <a:pPr marL="0" indent="0">
              <a:buNone/>
            </a:pPr>
            <a:r>
              <a:rPr lang="tr-TR" sz="1500" dirty="0" err="1"/>
              <a:t>Monosit</a:t>
            </a:r>
            <a:r>
              <a:rPr lang="tr-TR" sz="1500" dirty="0"/>
              <a:t>: %9</a:t>
            </a:r>
          </a:p>
          <a:p>
            <a:pPr marL="0" indent="0">
              <a:buNone/>
            </a:pPr>
            <a:r>
              <a:rPr lang="tr-TR" sz="1500" dirty="0" err="1"/>
              <a:t>Eozinofil</a:t>
            </a:r>
            <a:r>
              <a:rPr lang="tr-TR" sz="1500" dirty="0"/>
              <a:t>: %7</a:t>
            </a:r>
          </a:p>
          <a:p>
            <a:pPr marL="0" indent="0">
              <a:buNone/>
            </a:pPr>
            <a:r>
              <a:rPr lang="tr-TR" sz="1500" dirty="0" err="1"/>
              <a:t>Downey</a:t>
            </a:r>
            <a:r>
              <a:rPr lang="tr-TR" sz="1500" dirty="0"/>
              <a:t> hücresi: %2</a:t>
            </a:r>
          </a:p>
          <a:p>
            <a:pPr marL="0" indent="0">
              <a:buNone/>
            </a:pPr>
            <a:r>
              <a:rPr lang="tr-TR" sz="1500" dirty="0" err="1"/>
              <a:t>Atipik</a:t>
            </a:r>
            <a:r>
              <a:rPr lang="tr-TR" sz="1500" dirty="0"/>
              <a:t> lenfosit: %2</a:t>
            </a:r>
          </a:p>
          <a:p>
            <a:pPr marL="0" indent="0">
              <a:buNone/>
            </a:pPr>
            <a:r>
              <a:rPr lang="tr-TR" sz="1500" dirty="0"/>
              <a:t>Lenfosit: %32</a:t>
            </a:r>
          </a:p>
          <a:p>
            <a:pPr marL="0" indent="0">
              <a:buNone/>
            </a:pPr>
            <a:r>
              <a:rPr lang="tr-TR" sz="1500" dirty="0" err="1"/>
              <a:t>Nötrofil</a:t>
            </a:r>
            <a:r>
              <a:rPr lang="tr-TR" sz="1500" dirty="0"/>
              <a:t>: %48</a:t>
            </a:r>
          </a:p>
          <a:p>
            <a:pPr marL="0" indent="0">
              <a:buNone/>
            </a:pPr>
            <a:r>
              <a:rPr lang="tr-TR" sz="1500" dirty="0" err="1"/>
              <a:t>Blast</a:t>
            </a:r>
            <a:r>
              <a:rPr lang="tr-TR" sz="1500" dirty="0"/>
              <a:t>: veya </a:t>
            </a:r>
            <a:r>
              <a:rPr lang="tr-TR" sz="1500" dirty="0" err="1"/>
              <a:t>atipik</a:t>
            </a:r>
            <a:r>
              <a:rPr lang="tr-TR" sz="1500" dirty="0"/>
              <a:t> hücre izlenmedi</a:t>
            </a:r>
          </a:p>
          <a:p>
            <a:pPr marL="0" indent="0">
              <a:buNone/>
            </a:pPr>
            <a:endParaRPr lang="tr-TR" sz="1500" dirty="0"/>
          </a:p>
          <a:p>
            <a:endParaRPr lang="tr-TR" sz="15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60CC48F-2CDB-45F4-E2D8-8E2437B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8746" y="132367"/>
            <a:ext cx="1470222" cy="22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8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B4EFAE-E1B7-EB0D-4F97-16CAD089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368135"/>
            <a:ext cx="5961413" cy="749839"/>
          </a:xfrm>
        </p:spPr>
        <p:txBody>
          <a:bodyPr>
            <a:normAutofit/>
          </a:bodyPr>
          <a:lstStyle/>
          <a:p>
            <a:r>
              <a:rPr lang="tr-TR" sz="2800" dirty="0"/>
              <a:t>Laboratuvar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FA728B-6807-0A5E-4D85-3DCF46C8E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107" y="1654914"/>
            <a:ext cx="4170021" cy="4085112"/>
          </a:xfrm>
        </p:spPr>
        <p:txBody>
          <a:bodyPr>
            <a:noAutofit/>
          </a:bodyPr>
          <a:lstStyle/>
          <a:p>
            <a:r>
              <a:rPr lang="tr-TR" sz="1500" b="1" dirty="0"/>
              <a:t>Biyokimya: </a:t>
            </a:r>
          </a:p>
          <a:p>
            <a:r>
              <a:rPr lang="tr-TR" sz="1500" dirty="0" err="1"/>
              <a:t>Glukoz</a:t>
            </a:r>
            <a:r>
              <a:rPr lang="tr-TR" sz="1500" dirty="0"/>
              <a:t> - 97 mg/</a:t>
            </a:r>
            <a:r>
              <a:rPr lang="tr-TR" sz="1500" dirty="0" err="1"/>
              <a:t>dL</a:t>
            </a:r>
            <a:endParaRPr lang="tr-TR" sz="1500" dirty="0"/>
          </a:p>
          <a:p>
            <a:r>
              <a:rPr lang="tr-TR" sz="1500" dirty="0"/>
              <a:t>Kan Üre Azotu (BUN) - 14 mg/</a:t>
            </a:r>
            <a:r>
              <a:rPr lang="tr-TR" sz="1500" dirty="0" err="1"/>
              <a:t>dL</a:t>
            </a:r>
            <a:endParaRPr lang="tr-TR" sz="1500" dirty="0"/>
          </a:p>
          <a:p>
            <a:r>
              <a:rPr lang="tr-TR" sz="1500" dirty="0" err="1"/>
              <a:t>Kreatinin</a:t>
            </a:r>
            <a:r>
              <a:rPr lang="tr-TR" sz="1500" dirty="0"/>
              <a:t> - 0,90 mg/</a:t>
            </a:r>
            <a:r>
              <a:rPr lang="tr-TR" sz="1500" dirty="0" err="1"/>
              <a:t>dL</a:t>
            </a:r>
            <a:endParaRPr lang="tr-TR" sz="1500" dirty="0"/>
          </a:p>
          <a:p>
            <a:r>
              <a:rPr lang="tr-TR" sz="1500" dirty="0"/>
              <a:t>Ürik asit - 4,35 mg/</a:t>
            </a:r>
            <a:r>
              <a:rPr lang="tr-TR" sz="1500" dirty="0" err="1"/>
              <a:t>dL</a:t>
            </a:r>
            <a:endParaRPr lang="tr-TR" sz="1500" dirty="0"/>
          </a:p>
          <a:p>
            <a:r>
              <a:rPr lang="tr-TR" sz="1500" dirty="0" err="1"/>
              <a:t>Albumin</a:t>
            </a:r>
            <a:r>
              <a:rPr lang="tr-TR" sz="1500" dirty="0"/>
              <a:t> - 4,9 g/</a:t>
            </a:r>
            <a:r>
              <a:rPr lang="tr-TR" sz="1500" dirty="0" err="1"/>
              <a:t>dL</a:t>
            </a:r>
            <a:endParaRPr lang="tr-TR" sz="1500" dirty="0"/>
          </a:p>
          <a:p>
            <a:r>
              <a:rPr lang="tr-TR" sz="1500" dirty="0"/>
              <a:t>Kalsiyum - 9,7 mg/</a:t>
            </a:r>
            <a:r>
              <a:rPr lang="tr-TR" sz="1500" dirty="0" err="1"/>
              <a:t>dL</a:t>
            </a:r>
            <a:endParaRPr lang="tr-TR" sz="1500" dirty="0"/>
          </a:p>
          <a:p>
            <a:r>
              <a:rPr lang="tr-TR" sz="1500" dirty="0"/>
              <a:t>AST - 22 U/L</a:t>
            </a:r>
          </a:p>
          <a:p>
            <a:r>
              <a:rPr lang="tr-TR" sz="1500" dirty="0"/>
              <a:t>ALT - 23 U/L</a:t>
            </a:r>
          </a:p>
          <a:p>
            <a:r>
              <a:rPr lang="tr-TR" sz="1500" dirty="0"/>
              <a:t>ALP - 281 U/L</a:t>
            </a:r>
          </a:p>
          <a:p>
            <a:r>
              <a:rPr lang="tr-TR" sz="1500" dirty="0"/>
              <a:t>GGT - 15 U/L</a:t>
            </a:r>
          </a:p>
          <a:p>
            <a:r>
              <a:rPr lang="tr-TR" sz="1500" dirty="0"/>
              <a:t>Sodyum - 138 </a:t>
            </a:r>
            <a:r>
              <a:rPr lang="tr-TR" sz="1500" dirty="0" err="1"/>
              <a:t>mEq</a:t>
            </a:r>
            <a:r>
              <a:rPr lang="tr-TR" sz="1500" dirty="0"/>
              <a:t>/L</a:t>
            </a:r>
          </a:p>
          <a:p>
            <a:r>
              <a:rPr lang="tr-TR" sz="1500" dirty="0"/>
              <a:t>Potasyum - 4,3 </a:t>
            </a:r>
            <a:r>
              <a:rPr lang="tr-TR" sz="1500" dirty="0" err="1"/>
              <a:t>mEq</a:t>
            </a:r>
            <a:r>
              <a:rPr lang="tr-TR" sz="1500" dirty="0"/>
              <a:t>/L</a:t>
            </a:r>
          </a:p>
          <a:p>
            <a:endParaRPr lang="tr-TR" sz="1500" dirty="0"/>
          </a:p>
          <a:p>
            <a:endParaRPr lang="tr-TR" sz="1500" b="1" dirty="0"/>
          </a:p>
          <a:p>
            <a:endParaRPr lang="tr-TR" sz="1500" dirty="0"/>
          </a:p>
          <a:p>
            <a:endParaRPr lang="tr-TR" sz="15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AF2C76-1DC9-C4AD-03FE-7B0459DA6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5611" y="1654914"/>
            <a:ext cx="3748995" cy="3649969"/>
          </a:xfrm>
        </p:spPr>
        <p:txBody>
          <a:bodyPr>
            <a:normAutofit/>
          </a:bodyPr>
          <a:lstStyle/>
          <a:p>
            <a:r>
              <a:rPr lang="tr-TR" sz="1800" b="1" dirty="0"/>
              <a:t>Tam İdrar tahlili </a:t>
            </a:r>
            <a:endParaRPr lang="tr-TR" sz="1800" dirty="0"/>
          </a:p>
          <a:p>
            <a:pPr marL="0" indent="0">
              <a:buNone/>
            </a:pPr>
            <a:r>
              <a:rPr lang="tr-TR" sz="1800" dirty="0" err="1"/>
              <a:t>pH</a:t>
            </a:r>
            <a:r>
              <a:rPr lang="tr-TR" sz="1800" dirty="0"/>
              <a:t>: 7.0</a:t>
            </a:r>
          </a:p>
          <a:p>
            <a:pPr marL="0" indent="0">
              <a:buNone/>
            </a:pPr>
            <a:r>
              <a:rPr lang="tr-TR" sz="1800" dirty="0" err="1"/>
              <a:t>Dansite</a:t>
            </a:r>
            <a:r>
              <a:rPr lang="tr-TR" sz="1800" dirty="0"/>
              <a:t>: 1011</a:t>
            </a:r>
          </a:p>
          <a:p>
            <a:pPr marL="0" indent="0">
              <a:buNone/>
            </a:pPr>
            <a:r>
              <a:rPr lang="tr-TR" sz="1800" dirty="0"/>
              <a:t>Hemoglobin: Negatif</a:t>
            </a:r>
          </a:p>
          <a:p>
            <a:pPr marL="0" indent="0">
              <a:buNone/>
            </a:pPr>
            <a:r>
              <a:rPr lang="tr-TR" sz="1800" dirty="0"/>
              <a:t>Eritrosit: &lt;1 / saha</a:t>
            </a:r>
          </a:p>
          <a:p>
            <a:endParaRPr lang="tr-TR" sz="1800" dirty="0"/>
          </a:p>
          <a:p>
            <a:r>
              <a:rPr lang="tr-TR" sz="1800" b="1" dirty="0"/>
              <a:t>Kardiyak belirteçler </a:t>
            </a:r>
          </a:p>
          <a:p>
            <a:pPr marL="0" indent="0">
              <a:buNone/>
            </a:pPr>
            <a:r>
              <a:rPr lang="tr-TR" sz="1800" dirty="0"/>
              <a:t>CK-MB: 1.25 </a:t>
            </a:r>
            <a:r>
              <a:rPr lang="tr-TR" sz="1800" dirty="0" err="1"/>
              <a:t>ng</a:t>
            </a:r>
            <a:r>
              <a:rPr lang="tr-TR" sz="1800" dirty="0"/>
              <a:t>/</a:t>
            </a:r>
            <a:r>
              <a:rPr lang="tr-TR" sz="1800" dirty="0" err="1"/>
              <a:t>mL</a:t>
            </a:r>
            <a:endParaRPr lang="tr-TR" sz="1800" dirty="0"/>
          </a:p>
          <a:p>
            <a:pPr marL="0" indent="0">
              <a:buNone/>
            </a:pPr>
            <a:r>
              <a:rPr lang="tr-TR" sz="1800" dirty="0" err="1"/>
              <a:t>hs-Troponin</a:t>
            </a:r>
            <a:r>
              <a:rPr lang="tr-TR" sz="1800" dirty="0"/>
              <a:t> T: &lt;3 </a:t>
            </a:r>
            <a:r>
              <a:rPr lang="tr-TR" sz="1800" dirty="0" err="1"/>
              <a:t>ng</a:t>
            </a:r>
            <a:r>
              <a:rPr lang="tr-TR" sz="1800" dirty="0"/>
              <a:t>/L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B1F1F81-74BC-812E-C16B-C2002003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8671" y="100469"/>
            <a:ext cx="1470222" cy="22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3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997A6F-69C2-FE7C-95A7-F74EBE1D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Acil Servis İzleminde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663344-34E1-6508-6628-6D593EB50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15" y="2636323"/>
            <a:ext cx="7846714" cy="3256986"/>
          </a:xfrm>
        </p:spPr>
        <p:txBody>
          <a:bodyPr>
            <a:normAutofit fontScale="77500" lnSpcReduction="20000"/>
          </a:bodyPr>
          <a:lstStyle/>
          <a:p>
            <a:r>
              <a:rPr lang="tr-TR" sz="2000" dirty="0">
                <a:effectLst/>
                <a:latin typeface="Arial" panose="020B0604020202020204" pitchFamily="34" charset="0"/>
              </a:rPr>
              <a:t>Hastanın orali kapatıldı </a:t>
            </a:r>
            <a:endParaRPr lang="tr-TR" sz="2000" dirty="0">
              <a:latin typeface="Arial" panose="020B0604020202020204" pitchFamily="34" charset="0"/>
            </a:endParaRPr>
          </a:p>
          <a:p>
            <a:r>
              <a:rPr lang="tr-TR" sz="2000" dirty="0" err="1">
                <a:effectLst/>
                <a:latin typeface="Arial" panose="020B0604020202020204" pitchFamily="34" charset="0"/>
              </a:rPr>
              <a:t>Nazogastrik</a:t>
            </a:r>
            <a:r>
              <a:rPr lang="tr-TR" sz="2000" dirty="0">
                <a:effectLst/>
                <a:latin typeface="Arial" panose="020B0604020202020204" pitchFamily="34" charset="0"/>
              </a:rPr>
              <a:t> sonda takıldı. Serbeste alındı</a:t>
            </a:r>
            <a:r>
              <a:rPr lang="tr-TR" sz="2000" dirty="0">
                <a:latin typeface="Arial" panose="020B0604020202020204" pitchFamily="34" charset="0"/>
              </a:rPr>
              <a:t>, g</a:t>
            </a:r>
            <a:r>
              <a:rPr lang="tr-TR" sz="2000" dirty="0">
                <a:effectLst/>
                <a:latin typeface="Arial" panose="020B0604020202020204" pitchFamily="34" charset="0"/>
              </a:rPr>
              <a:t>eleni olmadı.</a:t>
            </a:r>
          </a:p>
          <a:p>
            <a:r>
              <a:rPr lang="tr-TR" sz="2000" dirty="0">
                <a:latin typeface="Arial" panose="020B0604020202020204" pitchFamily="34" charset="0"/>
              </a:rPr>
              <a:t>40 mg </a:t>
            </a:r>
            <a:r>
              <a:rPr lang="tr-TR" sz="2000" dirty="0" err="1">
                <a:latin typeface="Arial" panose="020B0604020202020204" pitchFamily="34" charset="0"/>
              </a:rPr>
              <a:t>intravenöz</a:t>
            </a:r>
            <a:r>
              <a:rPr lang="tr-TR" sz="2000" dirty="0">
                <a:latin typeface="Arial" panose="020B0604020202020204" pitchFamily="34" charset="0"/>
              </a:rPr>
              <a:t> proton pompa inhibitörü</a:t>
            </a:r>
            <a:r>
              <a:rPr lang="tr-TR" sz="2000" dirty="0">
                <a:effectLst/>
                <a:latin typeface="Arial" panose="020B0604020202020204" pitchFamily="34" charset="0"/>
              </a:rPr>
              <a:t> verildi.</a:t>
            </a:r>
          </a:p>
          <a:p>
            <a:endParaRPr lang="tr-TR" sz="2000" dirty="0">
              <a:effectLst/>
              <a:latin typeface="Arial" panose="020B0604020202020204" pitchFamily="34" charset="0"/>
            </a:endParaRPr>
          </a:p>
          <a:p>
            <a:endParaRPr lang="tr-TR" sz="2000" dirty="0">
              <a:effectLst/>
              <a:latin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</a:rPr>
              <a:t>Ön-arka akciğer</a:t>
            </a:r>
            <a:r>
              <a:rPr lang="tr-TR" sz="2000" dirty="0">
                <a:effectLst/>
                <a:latin typeface="Arial" panose="020B0604020202020204" pitchFamily="34" charset="0"/>
              </a:rPr>
              <a:t>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grafisi</a:t>
            </a:r>
            <a:r>
              <a:rPr lang="tr-TR" sz="2000" dirty="0">
                <a:effectLst/>
                <a:latin typeface="Arial" panose="020B0604020202020204" pitchFamily="34" charset="0"/>
              </a:rPr>
              <a:t> ve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lateral</a:t>
            </a:r>
            <a:r>
              <a:rPr lang="tr-TR" sz="2000" dirty="0">
                <a:effectLst/>
                <a:latin typeface="Arial" panose="020B0604020202020204" pitchFamily="34" charset="0"/>
              </a:rPr>
              <a:t>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servikal</a:t>
            </a:r>
            <a:r>
              <a:rPr lang="tr-TR" sz="2000" dirty="0">
                <a:effectLst/>
                <a:latin typeface="Arial" panose="020B0604020202020204" pitchFamily="34" charset="0"/>
              </a:rPr>
              <a:t>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grafisi</a:t>
            </a:r>
            <a:r>
              <a:rPr lang="tr-TR" sz="2000" dirty="0">
                <a:effectLst/>
                <a:latin typeface="Arial" panose="020B0604020202020204" pitchFamily="34" charset="0"/>
              </a:rPr>
              <a:t> çekildi. Sağ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parakaridyak</a:t>
            </a:r>
            <a:r>
              <a:rPr lang="tr-TR" sz="2000" dirty="0">
                <a:effectLst/>
                <a:latin typeface="Arial" panose="020B0604020202020204" pitchFamily="34" charset="0"/>
              </a:rPr>
              <a:t>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kontürde</a:t>
            </a:r>
            <a:r>
              <a:rPr lang="tr-TR" sz="2000" dirty="0">
                <a:effectLst/>
                <a:latin typeface="Arial" panose="020B0604020202020204" pitchFamily="34" charset="0"/>
              </a:rPr>
              <a:t> silinme dışında normal olarak görüldü.</a:t>
            </a:r>
          </a:p>
          <a:p>
            <a:endParaRPr lang="tr-TR" sz="2000" dirty="0">
              <a:effectLst/>
              <a:latin typeface="Arial" panose="020B0604020202020204" pitchFamily="34" charset="0"/>
            </a:endParaRPr>
          </a:p>
          <a:p>
            <a:endParaRPr lang="tr-TR" sz="2000" dirty="0">
              <a:latin typeface="Arial" panose="020B0604020202020204" pitchFamily="34" charset="0"/>
            </a:endParaRPr>
          </a:p>
          <a:p>
            <a:r>
              <a:rPr lang="tr-TR" sz="2000" dirty="0">
                <a:effectLst/>
                <a:latin typeface="Arial" panose="020B0604020202020204" pitchFamily="34" charset="0"/>
              </a:rPr>
              <a:t>EKG </a:t>
            </a:r>
            <a:r>
              <a:rPr lang="tr-TR" sz="2000" dirty="0">
                <a:latin typeface="Arial" panose="020B0604020202020204" pitchFamily="34" charset="0"/>
              </a:rPr>
              <a:t>ç</a:t>
            </a:r>
            <a:r>
              <a:rPr lang="tr-TR" sz="2000" dirty="0">
                <a:effectLst/>
                <a:latin typeface="Arial" panose="020B0604020202020204" pitchFamily="34" charset="0"/>
              </a:rPr>
              <a:t>ekildi. Normal aks, hız:75/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dk,normal</a:t>
            </a:r>
            <a:r>
              <a:rPr lang="tr-TR" sz="2000" dirty="0">
                <a:effectLst/>
                <a:latin typeface="Arial" panose="020B0604020202020204" pitchFamily="34" charset="0"/>
              </a:rPr>
              <a:t> sinüs ritmi, PR:0.16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sn</a:t>
            </a:r>
            <a:r>
              <a:rPr lang="tr-TR" sz="2000" dirty="0">
                <a:latin typeface="Arial" panose="020B0604020202020204" pitchFamily="34" charset="0"/>
              </a:rPr>
              <a:t>, </a:t>
            </a:r>
            <a:r>
              <a:rPr lang="tr-TR" sz="2000" dirty="0">
                <a:effectLst/>
                <a:latin typeface="Arial" panose="020B0604020202020204" pitchFamily="34" charset="0"/>
              </a:rPr>
              <a:t>QRS:0.06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sn</a:t>
            </a:r>
            <a:r>
              <a:rPr lang="tr-TR" sz="2000" dirty="0">
                <a:effectLst/>
                <a:latin typeface="Arial" panose="020B0604020202020204" pitchFamily="34" charset="0"/>
              </a:rPr>
              <a:t>, QT:0.36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sn</a:t>
            </a:r>
            <a:r>
              <a:rPr lang="tr-TR" sz="2000" dirty="0">
                <a:effectLst/>
                <a:latin typeface="Arial" panose="020B0604020202020204" pitchFamily="34" charset="0"/>
              </a:rPr>
              <a:t>, QTC:0.42 </a:t>
            </a:r>
            <a:r>
              <a:rPr lang="tr-TR" sz="2000" dirty="0" err="1">
                <a:effectLst/>
                <a:latin typeface="Arial" panose="020B0604020202020204" pitchFamily="34" charset="0"/>
              </a:rPr>
              <a:t>sn</a:t>
            </a:r>
            <a:r>
              <a:rPr lang="tr-TR" sz="2000" dirty="0">
                <a:effectLst/>
                <a:latin typeface="Arial" panose="020B0604020202020204" pitchFamily="34" charset="0"/>
              </a:rPr>
              <a:t> olarak hesaplandı.</a:t>
            </a:r>
          </a:p>
          <a:p>
            <a:endParaRPr lang="tr-TR" sz="20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sz="1700" dirty="0"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772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8D33CF-A802-CD5A-8A89-6650266C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65" y="964692"/>
            <a:ext cx="6150935" cy="832210"/>
          </a:xfrm>
        </p:spPr>
        <p:txBody>
          <a:bodyPr>
            <a:normAutofit fontScale="90000"/>
          </a:bodyPr>
          <a:lstStyle/>
          <a:p>
            <a:r>
              <a:rPr lang="tr-TR" dirty="0"/>
              <a:t>Acil Servis İzleminde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B4F445-61CF-262D-CA8F-9CAB6ABA5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6586"/>
            <a:ext cx="8229600" cy="4525963"/>
          </a:xfrm>
        </p:spPr>
        <p:txBody>
          <a:bodyPr>
            <a:normAutofit/>
          </a:bodyPr>
          <a:lstStyle/>
          <a:p>
            <a:endParaRPr lang="tr-TR" sz="32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500" dirty="0">
                <a:effectLst/>
                <a:latin typeface="Arial" panose="020B0604020202020204" pitchFamily="34" charset="0"/>
              </a:rPr>
              <a:t>Hasta olası kanama odağı açısından Kulak Burun Boğaz </a:t>
            </a:r>
            <a:r>
              <a:rPr lang="tr-TR" sz="2500" dirty="0" err="1">
                <a:effectLst/>
                <a:latin typeface="Arial" panose="020B0604020202020204" pitchFamily="34" charset="0"/>
              </a:rPr>
              <a:t>Hastalıkları’na</a:t>
            </a:r>
            <a:r>
              <a:rPr lang="tr-TR" sz="2500" dirty="0">
                <a:effectLst/>
                <a:latin typeface="Arial" panose="020B0604020202020204" pitchFamily="34" charset="0"/>
              </a:rPr>
              <a:t> </a:t>
            </a:r>
            <a:r>
              <a:rPr lang="tr-TR" sz="2500" dirty="0" err="1">
                <a:effectLst/>
                <a:latin typeface="Arial" panose="020B0604020202020204" pitchFamily="34" charset="0"/>
              </a:rPr>
              <a:t>konsülte</a:t>
            </a:r>
            <a:r>
              <a:rPr lang="tr-TR" sz="2500" dirty="0">
                <a:effectLst/>
                <a:latin typeface="Arial" panose="020B0604020202020204" pitchFamily="34" charset="0"/>
              </a:rPr>
              <a:t> edildi.</a:t>
            </a:r>
          </a:p>
          <a:p>
            <a:pPr marL="0" indent="0">
              <a:buNone/>
            </a:pPr>
            <a:endParaRPr lang="tr-TR" sz="45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sz="4500" dirty="0"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293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C65DD6-C296-FAE1-4590-1C467E6C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Hastamız;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2EB1F4-2A10-F5C3-CDA2-11D9CFEC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R.B.Y.</a:t>
            </a:r>
          </a:p>
          <a:p>
            <a:r>
              <a:rPr lang="tr-TR" dirty="0"/>
              <a:t>14 yaş erkek hasta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1149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C7B90D-BC3C-126A-5411-E0B0708E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672" y="800098"/>
            <a:ext cx="7169820" cy="1049771"/>
          </a:xfrm>
        </p:spPr>
        <p:txBody>
          <a:bodyPr>
            <a:normAutofit fontScale="90000"/>
          </a:bodyPr>
          <a:lstStyle/>
          <a:p>
            <a:r>
              <a:rPr lang="tr-TR" sz="3000" dirty="0">
                <a:effectLst/>
                <a:latin typeface="Arial" panose="020B0604020202020204" pitchFamily="34" charset="0"/>
              </a:rPr>
              <a:t>Kulak Burun Boğaz Hastalıkları Konsültasyonu</a:t>
            </a:r>
            <a:endParaRPr lang="tr-TR" sz="3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3FBA6C-2013-77D7-2730-EB314445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090" y="2602550"/>
            <a:ext cx="7169820" cy="309183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sz="3200" dirty="0">
                <a:effectLst/>
                <a:latin typeface="Arial" panose="020B0604020202020204" pitchFamily="34" charset="0"/>
              </a:rPr>
              <a:t>OF: </a:t>
            </a:r>
            <a:r>
              <a:rPr lang="tr-TR" sz="32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DOĞAL, KANAMA ODAĞI İZLENMEDİ.</a:t>
            </a:r>
          </a:p>
          <a:p>
            <a:pPr marL="0" indent="0">
              <a:buNone/>
            </a:pPr>
            <a:r>
              <a:rPr lang="tr-TR" sz="3200" dirty="0">
                <a:effectLst/>
                <a:latin typeface="Arial" panose="020B0604020202020204" pitchFamily="34" charset="0"/>
              </a:rPr>
              <a:t>RA: </a:t>
            </a:r>
            <a:r>
              <a:rPr lang="tr-TR" sz="32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DOĞAL,</a:t>
            </a:r>
            <a:r>
              <a:rPr lang="tr-TR" sz="3200" dirty="0">
                <a:effectLst/>
                <a:latin typeface="Arial" panose="020B0604020202020204" pitchFamily="34" charset="0"/>
              </a:rPr>
              <a:t> </a:t>
            </a:r>
            <a:r>
              <a:rPr lang="tr-TR" sz="32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KANAMA ODAĞI İZLENMEDİ</a:t>
            </a:r>
          </a:p>
          <a:p>
            <a:pPr marL="0" indent="0">
              <a:buNone/>
            </a:pPr>
            <a:r>
              <a:rPr lang="tr-TR" sz="3200" dirty="0">
                <a:effectLst/>
                <a:latin typeface="Arial" panose="020B0604020202020204" pitchFamily="34" charset="0"/>
              </a:rPr>
              <a:t>FOP: BİL NASAL PASAJDAN VOKAL KORD SEVİYELERİNE KADAR DEĞERLENDİRİLDİ.</a:t>
            </a:r>
            <a:r>
              <a:rPr lang="tr-TR" sz="32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İZLENEN YAPILARDA AKTİF BİR KANAMA ODAĞI GÖRÜLMEDİ. </a:t>
            </a:r>
            <a:r>
              <a:rPr lang="tr-TR" sz="3200" dirty="0">
                <a:effectLst/>
                <a:latin typeface="Arial" panose="020B0604020202020204" pitchFamily="34" charset="0"/>
              </a:rPr>
              <a:t>BİL VC HAREKETLİ RİMA AÇIKLIĞI DOĞAL. SOLUNUMU TEHDİT EDECEK OBSTRUKTİF BİR BULGUYA RASTLANILMADI. </a:t>
            </a:r>
          </a:p>
          <a:p>
            <a:pPr marL="0" indent="0">
              <a:buNone/>
            </a:pPr>
            <a:r>
              <a:rPr lang="tr-TR" sz="3200" dirty="0">
                <a:effectLst/>
                <a:latin typeface="Arial" panose="020B0604020202020204" pitchFamily="34" charset="0"/>
              </a:rPr>
              <a:t>HASTAYA ANİ GELİŞEN YOĞUN KANAMA, ŞİDDETLİ DİSPNE VE GÖĞÜS AĞRISI GİBİ ACİL DURUMLAR ANLATILDI. GELİŞMESİ HALİNDE  HIZLI ACİL SERVİS BAŞVURUSU ÖNERİLDİ.</a:t>
            </a:r>
          </a:p>
          <a:p>
            <a:pPr marL="0" indent="0">
              <a:buNone/>
            </a:pPr>
            <a:r>
              <a:rPr lang="tr-TR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ÖNERİLER</a:t>
            </a:r>
          </a:p>
          <a:p>
            <a:pPr marL="0" indent="0">
              <a:buNone/>
            </a:pPr>
            <a:r>
              <a:rPr lang="tr-TR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1- MUTLAK ÇOCUK GÖĞÜS HASTALIKLARI VE ÇOCUK GASTROENTEROLOJİ ÖNERİLERİ ALINMASI</a:t>
            </a:r>
          </a:p>
          <a:p>
            <a:pPr marL="0" indent="0">
              <a:buNone/>
            </a:pPr>
            <a:r>
              <a:rPr lang="tr-TR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2-TARAFIMIZCA ACİL CERRAHİ GİRİŞİM DÜŞÜNÜLMEDİ. EK ÖNERİMİZ YOKTUR</a:t>
            </a:r>
          </a:p>
          <a:p>
            <a:pPr marL="0" indent="0">
              <a:buNone/>
            </a:pPr>
            <a:endParaRPr lang="tr-TR" sz="3200" dirty="0"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0099109-627A-75AC-2EEB-1B6D9BC34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53252"/>
            <a:ext cx="1990317" cy="134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CEB67B-1585-AA7E-BB67-09550A6C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Acil Servis İzleminde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D5A37A-1929-DF9C-41CF-B78DF370B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03" y="2950082"/>
            <a:ext cx="8048594" cy="2652444"/>
          </a:xfrm>
        </p:spPr>
        <p:txBody>
          <a:bodyPr>
            <a:normAutofit fontScale="92500" lnSpcReduction="20000"/>
          </a:bodyPr>
          <a:lstStyle/>
          <a:p>
            <a:r>
              <a:rPr lang="tr-TR" sz="2200" dirty="0">
                <a:effectLst/>
                <a:latin typeface="Arial" panose="020B0604020202020204" pitchFamily="34" charset="0"/>
              </a:rPr>
              <a:t>Takibinde aktif göğüs ağrısı olması nedenli kontrol </a:t>
            </a:r>
            <a:r>
              <a:rPr lang="tr-TR" sz="2200" dirty="0" err="1">
                <a:effectLst/>
                <a:latin typeface="Arial" panose="020B0604020202020204" pitchFamily="34" charset="0"/>
              </a:rPr>
              <a:t>ekg</a:t>
            </a:r>
            <a:r>
              <a:rPr lang="tr-TR" sz="2200" dirty="0">
                <a:effectLst/>
                <a:latin typeface="Arial" panose="020B0604020202020204" pitchFamily="34" charset="0"/>
              </a:rPr>
              <a:t> çekildi</a:t>
            </a:r>
            <a:r>
              <a:rPr lang="tr-TR" sz="2200" dirty="0">
                <a:latin typeface="Arial" panose="020B0604020202020204" pitchFamily="34" charset="0"/>
              </a:rPr>
              <a:t>.</a:t>
            </a:r>
            <a:r>
              <a:rPr lang="tr-TR" sz="2200" dirty="0">
                <a:effectLst/>
                <a:latin typeface="Arial" panose="020B0604020202020204" pitchFamily="34" charset="0"/>
              </a:rPr>
              <a:t> Normal aks hız:68/</a:t>
            </a:r>
            <a:r>
              <a:rPr lang="tr-TR" sz="2200" dirty="0" err="1">
                <a:effectLst/>
                <a:latin typeface="Arial" panose="020B0604020202020204" pitchFamily="34" charset="0"/>
              </a:rPr>
              <a:t>dk</a:t>
            </a:r>
            <a:r>
              <a:rPr lang="tr-TR" sz="2200" dirty="0">
                <a:effectLst/>
                <a:latin typeface="Arial" panose="020B0604020202020204" pitchFamily="34" charset="0"/>
              </a:rPr>
              <a:t>, normal sinüs ritmi, PR:0.16 </a:t>
            </a:r>
            <a:r>
              <a:rPr lang="tr-TR" sz="2200" dirty="0" err="1">
                <a:effectLst/>
                <a:latin typeface="Arial" panose="020B0604020202020204" pitchFamily="34" charset="0"/>
              </a:rPr>
              <a:t>sn</a:t>
            </a:r>
            <a:r>
              <a:rPr lang="tr-TR" sz="2200" dirty="0">
                <a:effectLst/>
                <a:latin typeface="Arial" panose="020B0604020202020204" pitchFamily="34" charset="0"/>
              </a:rPr>
              <a:t>, QRS:0.08 </a:t>
            </a:r>
            <a:r>
              <a:rPr lang="tr-TR" sz="2200" dirty="0" err="1">
                <a:effectLst/>
                <a:latin typeface="Arial" panose="020B0604020202020204" pitchFamily="34" charset="0"/>
              </a:rPr>
              <a:t>sn</a:t>
            </a:r>
            <a:r>
              <a:rPr lang="tr-TR" sz="2200" dirty="0">
                <a:effectLst/>
                <a:latin typeface="Arial" panose="020B0604020202020204" pitchFamily="34" charset="0"/>
              </a:rPr>
              <a:t>, QT:0.36 </a:t>
            </a:r>
            <a:r>
              <a:rPr lang="tr-TR" sz="2200" dirty="0" err="1">
                <a:effectLst/>
                <a:latin typeface="Arial" panose="020B0604020202020204" pitchFamily="34" charset="0"/>
              </a:rPr>
              <a:t>sn</a:t>
            </a:r>
            <a:r>
              <a:rPr lang="tr-TR" sz="2200" dirty="0">
                <a:effectLst/>
                <a:latin typeface="Arial" panose="020B0604020202020204" pitchFamily="34" charset="0"/>
              </a:rPr>
              <a:t>, QTC:0.39 </a:t>
            </a:r>
            <a:r>
              <a:rPr lang="tr-TR" sz="2200" dirty="0" err="1">
                <a:effectLst/>
                <a:latin typeface="Arial" panose="020B0604020202020204" pitchFamily="34" charset="0"/>
              </a:rPr>
              <a:t>sn</a:t>
            </a:r>
            <a:r>
              <a:rPr lang="tr-TR" sz="2200" dirty="0">
                <a:latin typeface="Arial" panose="020B0604020202020204" pitchFamily="34" charset="0"/>
              </a:rPr>
              <a:t> idi.</a:t>
            </a:r>
            <a:endParaRPr lang="tr-TR" sz="2200" dirty="0">
              <a:effectLst/>
              <a:latin typeface="Arial" panose="020B0604020202020204" pitchFamily="34" charset="0"/>
            </a:endParaRPr>
          </a:p>
          <a:p>
            <a:r>
              <a:rPr lang="tr-TR" sz="2200" dirty="0">
                <a:latin typeface="Arial" panose="020B0604020202020204" pitchFamily="34" charset="0"/>
              </a:rPr>
              <a:t>B</a:t>
            </a:r>
            <a:r>
              <a:rPr lang="tr-TR" sz="2200" dirty="0">
                <a:effectLst/>
                <a:latin typeface="Arial" panose="020B0604020202020204" pitchFamily="34" charset="0"/>
              </a:rPr>
              <a:t>ir önceki EKG’si ile karşılaştırmada ST ve T </a:t>
            </a:r>
            <a:r>
              <a:rPr lang="tr-TR" sz="2200" dirty="0" err="1">
                <a:effectLst/>
                <a:latin typeface="Arial" panose="020B0604020202020204" pitchFamily="34" charset="0"/>
              </a:rPr>
              <a:t>segment</a:t>
            </a:r>
            <a:r>
              <a:rPr lang="tr-TR" sz="2200" dirty="0">
                <a:effectLst/>
                <a:latin typeface="Arial" panose="020B0604020202020204" pitchFamily="34" charset="0"/>
              </a:rPr>
              <a:t> değişikliği olmadığı görüldü.</a:t>
            </a:r>
          </a:p>
          <a:p>
            <a:endParaRPr lang="tr-TR" sz="2200" dirty="0">
              <a:effectLst/>
              <a:latin typeface="Arial" panose="020B0604020202020204" pitchFamily="34" charset="0"/>
            </a:endParaRPr>
          </a:p>
          <a:p>
            <a:r>
              <a:rPr lang="tr-TR" sz="2200" dirty="0">
                <a:effectLst/>
                <a:latin typeface="Arial" panose="020B0604020202020204" pitchFamily="34" charset="0"/>
              </a:rPr>
              <a:t>POCUS yapıldı.</a:t>
            </a:r>
            <a:r>
              <a:rPr lang="tr-TR" sz="2200" dirty="0">
                <a:latin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</a:rPr>
              <a:t>E</a:t>
            </a:r>
            <a:r>
              <a:rPr lang="tr-TR" sz="2200" dirty="0" err="1">
                <a:effectLst/>
                <a:latin typeface="Arial" panose="020B0604020202020204" pitchFamily="34" charset="0"/>
              </a:rPr>
              <a:t>füzyon</a:t>
            </a:r>
            <a:r>
              <a:rPr lang="tr-TR" sz="2200" dirty="0">
                <a:effectLst/>
                <a:latin typeface="Arial" panose="020B0604020202020204" pitchFamily="34" charset="0"/>
              </a:rPr>
              <a:t> yok</a:t>
            </a:r>
            <a:r>
              <a:rPr lang="tr-TR" sz="2200" dirty="0">
                <a:latin typeface="Arial" panose="020B0604020202020204" pitchFamily="34" charset="0"/>
              </a:rPr>
              <a:t>, kardiyak k</a:t>
            </a:r>
            <a:r>
              <a:rPr lang="tr-TR" sz="2200" dirty="0">
                <a:effectLst/>
                <a:latin typeface="Arial" panose="020B0604020202020204" pitchFamily="34" charset="0"/>
              </a:rPr>
              <a:t>asılma iyi olarak değerlendirildi.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8439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B484FD-A157-A5A1-1059-DC3DC2C5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Acil Servis İzleminde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BB7254-F865-BC48-C819-DF200E0EF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Hasta Çocuk </a:t>
            </a:r>
            <a:r>
              <a:rPr lang="tr-TR" dirty="0" err="1"/>
              <a:t>Cerrahi’ye</a:t>
            </a:r>
            <a:r>
              <a:rPr lang="tr-TR" dirty="0"/>
              <a:t> </a:t>
            </a:r>
            <a:r>
              <a:rPr lang="tr-TR" dirty="0" err="1"/>
              <a:t>konsülte</a:t>
            </a:r>
            <a:r>
              <a:rPr lang="tr-TR" dirty="0"/>
              <a:t> edildi.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129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4E1681-0841-3FE6-ECBC-42DDF4E3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22" y="902525"/>
            <a:ext cx="7537955" cy="1250887"/>
          </a:xfrm>
        </p:spPr>
        <p:txBody>
          <a:bodyPr>
            <a:normAutofit/>
          </a:bodyPr>
          <a:lstStyle/>
          <a:p>
            <a:pPr algn="l"/>
            <a:r>
              <a:rPr lang="tr-TR" sz="3000" dirty="0"/>
              <a:t>Çocuk Cerrahi Konsültasyonu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886223-491C-CBA3-F79B-F9126F128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sz="3200" dirty="0">
                <a:effectLst/>
                <a:latin typeface="Arial" panose="020B0604020202020204" pitchFamily="34" charset="0"/>
              </a:rPr>
              <a:t>ÖNERİLER:</a:t>
            </a:r>
          </a:p>
          <a:p>
            <a:pPr marL="0" indent="0">
              <a:buNone/>
            </a:pPr>
            <a:r>
              <a:rPr lang="tr-TR" sz="3200" dirty="0">
                <a:effectLst/>
                <a:latin typeface="Arial" panose="020B0604020202020204" pitchFamily="34" charset="0"/>
              </a:rPr>
              <a:t>1)MEVCUT BULGULARLA HASTADA </a:t>
            </a:r>
            <a:r>
              <a:rPr lang="tr-TR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ACİL CERRAHİ GİRİŞİM GEREKTİREN AKUT PATOLOJİ SAPTANMAMIŞTIR.</a:t>
            </a:r>
          </a:p>
          <a:p>
            <a:pPr marL="0" indent="0">
              <a:buNone/>
            </a:pPr>
            <a:r>
              <a:rPr lang="tr-TR" sz="3200" dirty="0">
                <a:effectLst/>
                <a:latin typeface="Arial" panose="020B0604020202020204" pitchFamily="34" charset="0"/>
              </a:rPr>
              <a:t>2)HASTADAN ADBG GÖRÜLMESİ VE GGK ÇALIŞILMASI ÖNERİLİR.</a:t>
            </a:r>
          </a:p>
          <a:p>
            <a:pPr marL="0" indent="0">
              <a:buNone/>
            </a:pPr>
            <a:r>
              <a:rPr lang="tr-TR" sz="3200" dirty="0">
                <a:effectLst/>
                <a:latin typeface="Arial" panose="020B0604020202020204" pitchFamily="34" charset="0"/>
              </a:rPr>
              <a:t>3)HASTANIN ÜST GİS KANAMA VE HEMOPTİZİ AÇISINDAN PED GASTROENTEROLOJİ VE PED GÖĞÜS HASTALIKLARI KONSULTASYONU ÖNERİLİR.</a:t>
            </a:r>
          </a:p>
          <a:p>
            <a:pPr marL="0" indent="0">
              <a:buNone/>
            </a:pPr>
            <a:r>
              <a:rPr lang="tr-TR" sz="3200" dirty="0">
                <a:effectLst/>
                <a:latin typeface="Arial" panose="020B0604020202020204" pitchFamily="34" charset="0"/>
              </a:rPr>
              <a:t>4HASTANIN TAKİBİ SONUÇLANANA KADAR NG İLE PPI VERİLEREK TAKİBİ ÖNERİLİR. </a:t>
            </a:r>
          </a:p>
          <a:p>
            <a:pPr marL="0" indent="0">
              <a:buNone/>
            </a:pPr>
            <a:r>
              <a:rPr lang="tr-TR" sz="3200" dirty="0">
                <a:effectLst/>
                <a:latin typeface="Arial" panose="020B0604020202020204" pitchFamily="34" charset="0"/>
              </a:rPr>
              <a:t>KLİNİK GEREKLİLİK HALİNDE REKONSULTASYONU UYGUNDUR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951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2D0D5A-17CC-5172-760C-95C7D8CF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Acil Servis İzleminde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15CA74-CEBE-5576-BF00-708A4C224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Ayakta Direk Batın </a:t>
            </a:r>
            <a:r>
              <a:rPr lang="tr-TR" sz="2500" dirty="0" err="1"/>
              <a:t>Grafisi</a:t>
            </a:r>
            <a:r>
              <a:rPr lang="tr-TR" sz="2500" dirty="0"/>
              <a:t>: Normal olarak değerlendirildi.</a:t>
            </a:r>
          </a:p>
          <a:p>
            <a:r>
              <a:rPr lang="tr-TR" sz="2500" dirty="0"/>
              <a:t>Hasta gaita tetkiki veremedi.</a:t>
            </a:r>
          </a:p>
          <a:p>
            <a:endParaRPr lang="tr-TR" sz="2500" dirty="0"/>
          </a:p>
          <a:p>
            <a:r>
              <a:rPr lang="tr-TR" sz="2500" dirty="0"/>
              <a:t>Kontrol </a:t>
            </a:r>
            <a:r>
              <a:rPr lang="tr-TR" sz="2500" dirty="0" err="1"/>
              <a:t>hemogramında</a:t>
            </a:r>
            <a:r>
              <a:rPr lang="tr-TR" sz="2500" dirty="0"/>
              <a:t> hemoglobin düşüşü izlenmedi.</a:t>
            </a:r>
          </a:p>
        </p:txBody>
      </p:sp>
    </p:spTree>
    <p:extLst>
      <p:ext uri="{BB962C8B-B14F-4D97-AF65-F5344CB8AC3E}">
        <p14:creationId xmlns:p14="http://schemas.microsoft.com/office/powerpoint/2010/main" val="297895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D33664-F877-2341-70AA-2F7F6FA9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Acil Servis İzleminde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046661-6948-737B-172D-7021876E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00" y="2480844"/>
            <a:ext cx="7324199" cy="3412464"/>
          </a:xfrm>
        </p:spPr>
        <p:txBody>
          <a:bodyPr>
            <a:normAutofit/>
          </a:bodyPr>
          <a:lstStyle/>
          <a:p>
            <a:pPr algn="just"/>
            <a:r>
              <a:rPr lang="tr-TR" sz="3200" dirty="0"/>
              <a:t>Şikayetleri gerileyen hasta, acilleri anlatılarak taburcu edildi. </a:t>
            </a:r>
          </a:p>
          <a:p>
            <a:pPr algn="just"/>
            <a:r>
              <a:rPr lang="tr-TR" sz="3200" dirty="0"/>
              <a:t>Poliklinik şartlarında Çocuk Göğüs Hastalıkları ve Çocuk Gastroenteroloji konsültasyonu yapıldı. 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345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7CE639-166C-92CD-9936-0204712F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82" y="2398815"/>
            <a:ext cx="7739836" cy="3721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500" dirty="0"/>
              <a:t>Hastanın Acil Servis başvurusunun sabahında Çocuk Gastroenteroloji ve Çocuk Göğüs Hastalıkları Poliklinik başvuruları oldu.</a:t>
            </a:r>
          </a:p>
          <a:p>
            <a:endParaRPr lang="tr-TR" sz="2500" dirty="0"/>
          </a:p>
          <a:p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93607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50A72-C741-CA06-0BF1-B24F87F4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98" y="927100"/>
            <a:ext cx="7258820" cy="834951"/>
          </a:xfrm>
        </p:spPr>
        <p:txBody>
          <a:bodyPr>
            <a:normAutofit fontScale="90000"/>
          </a:bodyPr>
          <a:lstStyle/>
          <a:p>
            <a:r>
              <a:rPr lang="tr-TR" dirty="0"/>
              <a:t>Çocuk Göğüs Hastalıkları Poliklinik Başvurusu;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3293D3-615D-5B40-24A7-23EF4393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564" y="2869343"/>
            <a:ext cx="7258820" cy="3819491"/>
          </a:xfrm>
        </p:spPr>
        <p:txBody>
          <a:bodyPr/>
          <a:lstStyle/>
          <a:p>
            <a:pPr marL="0" indent="0" algn="just">
              <a:buNone/>
            </a:pPr>
            <a:r>
              <a:rPr lang="tr-TR" sz="1800" dirty="0"/>
              <a:t>Dış merkezde çekilen </a:t>
            </a:r>
            <a:r>
              <a:rPr lang="tr-TR" sz="1800" dirty="0" err="1"/>
              <a:t>Toraks</a:t>
            </a:r>
            <a:r>
              <a:rPr lang="tr-TR" sz="1800" dirty="0"/>
              <a:t> </a:t>
            </a:r>
            <a:r>
              <a:rPr lang="tr-TR" sz="1800" dirty="0" err="1"/>
              <a:t>BT’si</a:t>
            </a:r>
            <a:r>
              <a:rPr lang="tr-TR" sz="1800" dirty="0"/>
              <a:t> görüldü ve hastanemiz Radyoloji Bölümü’ne danışıldı. </a:t>
            </a:r>
            <a:r>
              <a:rPr lang="tr-TR" sz="1800" dirty="0">
                <a:solidFill>
                  <a:srgbClr val="0070C0"/>
                </a:solidFill>
              </a:rPr>
              <a:t>K</a:t>
            </a:r>
            <a:r>
              <a:rPr lang="tr-TR" sz="18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anama düşündürecek </a:t>
            </a:r>
            <a:r>
              <a:rPr lang="tr-TR" sz="18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parankim</a:t>
            </a:r>
            <a:r>
              <a:rPr lang="tr-TR" sz="18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bulgusu veya </a:t>
            </a:r>
            <a:r>
              <a:rPr lang="tr-TR" sz="18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sternum</a:t>
            </a:r>
            <a:r>
              <a:rPr lang="tr-TR" sz="18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ve </a:t>
            </a:r>
            <a:r>
              <a:rPr lang="tr-TR" sz="18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kostalarda</a:t>
            </a:r>
            <a:r>
              <a:rPr lang="tr-TR" sz="18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kırık görülmedi </a:t>
            </a:r>
            <a:r>
              <a:rPr lang="tr-TR" sz="18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kontüzyon</a:t>
            </a:r>
            <a:r>
              <a:rPr lang="tr-TR" sz="18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benzeri bir durum olmadığı sözel olarak belirtildi.</a:t>
            </a:r>
          </a:p>
          <a:p>
            <a:pPr algn="just"/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205582-2ADF-887C-75FC-C290B8A91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282" y="606433"/>
            <a:ext cx="1411363" cy="19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12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70B6BC-8115-B3C4-4CC5-4D1A23CD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03" y="821089"/>
            <a:ext cx="8048594" cy="1035440"/>
          </a:xfrm>
        </p:spPr>
        <p:txBody>
          <a:bodyPr>
            <a:normAutofit fontScale="90000"/>
          </a:bodyPr>
          <a:lstStyle/>
          <a:p>
            <a:r>
              <a:rPr lang="tr-TR" dirty="0"/>
              <a:t>Çocuk Göğüs Hastalıkları Poliklinik Başvurusu;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A1935B-CD1D-14BA-1A44-C80F9443A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46" y="2042555"/>
            <a:ext cx="8571108" cy="3994356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ffectLst/>
                <a:latin typeface="Arial" panose="020B0604020202020204" pitchFamily="34" charset="0"/>
              </a:rPr>
              <a:t>Diş Hekimliği tarafından değerlendirilmesi planlandı.</a:t>
            </a:r>
          </a:p>
          <a:p>
            <a:pPr algn="just"/>
            <a:r>
              <a:rPr lang="tr-TR" sz="2400" dirty="0">
                <a:effectLst/>
                <a:latin typeface="Arial" panose="020B0604020202020204" pitchFamily="34" charset="0"/>
              </a:rPr>
              <a:t>Diş hekimliği </a:t>
            </a:r>
            <a:r>
              <a:rPr lang="tr-TR" sz="2400" dirty="0" err="1">
                <a:effectLst/>
                <a:latin typeface="Arial" panose="020B0604020202020204" pitchFamily="34" charset="0"/>
              </a:rPr>
              <a:t>konsultasyonu</a:t>
            </a:r>
            <a:r>
              <a:rPr lang="tr-TR" sz="2400" dirty="0">
                <a:effectLst/>
                <a:latin typeface="Arial" panose="020B0604020202020204" pitchFamily="34" charset="0"/>
              </a:rPr>
              <a:t> sonrasında  ön planda </a:t>
            </a:r>
            <a:r>
              <a:rPr lang="tr-TR" sz="2400" dirty="0" err="1">
                <a:effectLst/>
                <a:latin typeface="Arial" panose="020B0604020202020204" pitchFamily="34" charset="0"/>
              </a:rPr>
              <a:t>hemoptizi</a:t>
            </a:r>
            <a:r>
              <a:rPr lang="tr-TR" sz="2400" dirty="0">
                <a:effectLst/>
                <a:latin typeface="Arial" panose="020B0604020202020204" pitchFamily="34" charset="0"/>
              </a:rPr>
              <a:t> düşünülmemekle birlikte gereklilik halinde </a:t>
            </a:r>
            <a:r>
              <a:rPr lang="tr-TR" sz="2400" dirty="0" err="1">
                <a:latin typeface="Arial" panose="020B0604020202020204" pitchFamily="34" charset="0"/>
              </a:rPr>
              <a:t>T</a:t>
            </a:r>
            <a:r>
              <a:rPr lang="tr-TR" sz="2400" dirty="0" err="1">
                <a:effectLst/>
                <a:latin typeface="Arial" panose="020B0604020202020204" pitchFamily="34" charset="0"/>
              </a:rPr>
              <a:t>oraks</a:t>
            </a:r>
            <a:r>
              <a:rPr lang="tr-TR" sz="2400" dirty="0">
                <a:effectLst/>
                <a:latin typeface="Arial" panose="020B0604020202020204" pitchFamily="34" charset="0"/>
              </a:rPr>
              <a:t> / Boyun </a:t>
            </a:r>
            <a:r>
              <a:rPr lang="tr-TR" sz="2400" dirty="0">
                <a:latin typeface="Arial" panose="020B0604020202020204" pitchFamily="34" charset="0"/>
              </a:rPr>
              <a:t>BT </a:t>
            </a:r>
            <a:r>
              <a:rPr lang="tr-TR" sz="2400" dirty="0" err="1">
                <a:latin typeface="Arial" panose="020B0604020202020204" pitchFamily="34" charset="0"/>
              </a:rPr>
              <a:t>A</a:t>
            </a:r>
            <a:r>
              <a:rPr lang="tr-TR" sz="2400" dirty="0" err="1">
                <a:effectLst/>
                <a:latin typeface="Arial" panose="020B0604020202020204" pitchFamily="34" charset="0"/>
              </a:rPr>
              <a:t>njio</a:t>
            </a:r>
            <a:r>
              <a:rPr lang="tr-TR" sz="2400" dirty="0">
                <a:effectLst/>
                <a:latin typeface="Arial" panose="020B0604020202020204" pitchFamily="34" charset="0"/>
              </a:rPr>
              <a:t> planlanabilir</a:t>
            </a:r>
          </a:p>
          <a:p>
            <a:pPr algn="just"/>
            <a:r>
              <a:rPr lang="tr-TR" sz="2400" dirty="0">
                <a:effectLst/>
                <a:latin typeface="Arial" panose="020B0604020202020204" pitchFamily="34" charset="0"/>
              </a:rPr>
              <a:t>Çocuk Gastroenteroloji ve KBB önerilerine uyulması</a:t>
            </a:r>
          </a:p>
          <a:p>
            <a:pPr algn="just"/>
            <a:r>
              <a:rPr lang="tr-TR" sz="2400" dirty="0">
                <a:effectLst/>
                <a:latin typeface="Arial" panose="020B0604020202020204" pitchFamily="34" charset="0"/>
              </a:rPr>
              <a:t>Kanama </a:t>
            </a:r>
            <a:r>
              <a:rPr lang="tr-TR" sz="2400" dirty="0" err="1">
                <a:effectLst/>
                <a:latin typeface="Arial" panose="020B0604020202020204" pitchFamily="34" charset="0"/>
              </a:rPr>
              <a:t>diyatezi</a:t>
            </a:r>
            <a:r>
              <a:rPr lang="tr-TR" sz="2400" dirty="0">
                <a:effectLst/>
                <a:latin typeface="Arial" panose="020B0604020202020204" pitchFamily="34" charset="0"/>
              </a:rPr>
              <a:t> açısından Ç </a:t>
            </a:r>
            <a:r>
              <a:rPr lang="tr-TR" sz="2400" dirty="0">
                <a:latin typeface="Arial" panose="020B0604020202020204" pitchFamily="34" charset="0"/>
              </a:rPr>
              <a:t>H</a:t>
            </a:r>
            <a:r>
              <a:rPr lang="tr-TR" sz="2400" dirty="0">
                <a:effectLst/>
                <a:latin typeface="Arial" panose="020B0604020202020204" pitchFamily="34" charset="0"/>
              </a:rPr>
              <a:t>ematoloji önerilerine uyulması önerildi.</a:t>
            </a:r>
          </a:p>
          <a:p>
            <a:pPr marL="0" indent="0" algn="just">
              <a:buNone/>
            </a:pPr>
            <a:br>
              <a:rPr lang="tr-TR" dirty="0">
                <a:effectLst/>
                <a:latin typeface="Arial" panose="020B0604020202020204" pitchFamily="34" charset="0"/>
              </a:rPr>
            </a:br>
            <a:endParaRPr lang="tr-TR" dirty="0">
              <a:effectLst/>
              <a:latin typeface="Arial" panose="020B0604020202020204" pitchFamily="34" charset="0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978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C16B55-F52C-07EE-BAB4-B0CD0BE3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786" y="855022"/>
            <a:ext cx="6351036" cy="1227137"/>
          </a:xfrm>
        </p:spPr>
        <p:txBody>
          <a:bodyPr>
            <a:normAutofit fontScale="90000"/>
          </a:bodyPr>
          <a:lstStyle/>
          <a:p>
            <a:r>
              <a:rPr lang="tr-TR" dirty="0"/>
              <a:t>Çocuk Gastroenteroloji Hastalıkları Poliklinik Başvurusu;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3273EC-ED9C-89FE-DC8B-951EBA77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64" y="2519916"/>
            <a:ext cx="7989336" cy="3893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500" dirty="0">
                <a:effectLst/>
                <a:latin typeface="Arial" panose="020B0604020202020204" pitchFamily="34" charset="0"/>
              </a:rPr>
              <a:t>Hastada ön planda GIS kanama düşünülmemiş olup Çocuk</a:t>
            </a:r>
            <a:r>
              <a:rPr lang="tr-TR" sz="2500" b="1" dirty="0">
                <a:effectLst/>
                <a:latin typeface="Arial" panose="020B0604020202020204" pitchFamily="34" charset="0"/>
              </a:rPr>
              <a:t> </a:t>
            </a:r>
            <a:r>
              <a:rPr lang="tr-TR" sz="2500" dirty="0">
                <a:effectLst/>
                <a:latin typeface="Arial" panose="020B0604020202020204" pitchFamily="34" charset="0"/>
              </a:rPr>
              <a:t>Göğüs Hastalıkları bölümünce tetkikleri tamamlandıktan sonra kontrol muayen</a:t>
            </a:r>
            <a:r>
              <a:rPr lang="tr-TR" sz="2500" dirty="0">
                <a:latin typeface="Arial" panose="020B0604020202020204" pitchFamily="34" charset="0"/>
              </a:rPr>
              <a:t>e için</a:t>
            </a:r>
            <a:r>
              <a:rPr lang="tr-TR" sz="2500" dirty="0">
                <a:effectLst/>
                <a:latin typeface="Arial" panose="020B0604020202020204" pitchFamily="34" charset="0"/>
              </a:rPr>
              <a:t> başvurması önerildi.</a:t>
            </a:r>
          </a:p>
          <a:p>
            <a:pPr algn="just"/>
            <a:endParaRPr lang="tr-TR" sz="25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59AE584-2AB6-89D6-BD96-394A3C56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0" y="855022"/>
            <a:ext cx="2630722" cy="12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Şikayet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Hasta ağızdan kan gelmesi ve göğüs ağrısı şikayeti ile hastanemiz Çocuk Acil Servis’ine başvurdu.</a:t>
            </a:r>
          </a:p>
          <a:p>
            <a:pPr algn="just"/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90F99F8-58E2-3622-4A4C-C90B8F398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1884" y="694973"/>
            <a:ext cx="2567763" cy="170075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Hemoptizi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6101" y="2939532"/>
            <a:ext cx="7543800" cy="2800496"/>
          </a:xfrm>
        </p:spPr>
        <p:txBody>
          <a:bodyPr>
            <a:normAutofit/>
          </a:bodyPr>
          <a:lstStyle/>
          <a:p>
            <a:pPr algn="just"/>
            <a:r>
              <a:rPr lang="tr-TR" dirty="0" err="1"/>
              <a:t>Hemoptizi</a:t>
            </a:r>
            <a:r>
              <a:rPr lang="tr-TR" dirty="0"/>
              <a:t>, alt solunum yollarından kaynaklanan kanın, öksürükle ağızdan gelmesi olarak tanımlanır.</a:t>
            </a:r>
          </a:p>
          <a:p>
            <a:pPr algn="just"/>
            <a:r>
              <a:rPr lang="tr-TR" dirty="0"/>
              <a:t>Pediatrik yaş grubunda, özellikle küçük çocuklarda </a:t>
            </a:r>
            <a:r>
              <a:rPr lang="tr-TR" dirty="0" err="1"/>
              <a:t>hemoptizi</a:t>
            </a:r>
            <a:r>
              <a:rPr lang="tr-TR" dirty="0"/>
              <a:t> nadir görülür ve çoğunlukla belirgin miktarda kanamayı düşündürür. </a:t>
            </a:r>
          </a:p>
          <a:p>
            <a:pPr algn="just"/>
            <a:r>
              <a:rPr lang="tr-TR" dirty="0"/>
              <a:t>Hafif olgularda balgamda kan çizgileri izlenirken, daha yüksek miktarlardaki kanamalar yaşamı tehdit edici olabilir ve acil müdahale gerektirir.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CACC66E-DBCD-A2C1-D2D2-F98007E3A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70" y="520700"/>
            <a:ext cx="1974840" cy="19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7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Hemoptizi</a:t>
            </a:r>
            <a:r>
              <a:rPr lang="tr-TR" dirty="0"/>
              <a:t> </a:t>
            </a:r>
            <a:r>
              <a:rPr lang="tr-TR" dirty="0" err="1"/>
              <a:t>Etyolojisi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Alt solunum yolu enfeksiyonları</a:t>
            </a:r>
          </a:p>
          <a:p>
            <a:r>
              <a:rPr lang="tr-TR" dirty="0"/>
              <a:t>Yabancı cisim </a:t>
            </a:r>
            <a:r>
              <a:rPr lang="tr-TR" dirty="0" err="1"/>
              <a:t>aspirasyonu</a:t>
            </a:r>
            <a:r>
              <a:rPr lang="tr-TR" dirty="0"/>
              <a:t> </a:t>
            </a:r>
          </a:p>
          <a:p>
            <a:r>
              <a:rPr lang="tr-TR" dirty="0" err="1"/>
              <a:t>Bronşiektazi</a:t>
            </a:r>
            <a:r>
              <a:rPr lang="tr-TR" dirty="0"/>
              <a:t> </a:t>
            </a:r>
          </a:p>
          <a:p>
            <a:r>
              <a:rPr lang="tr-TR" dirty="0" err="1"/>
              <a:t>Konjenital</a:t>
            </a:r>
            <a:r>
              <a:rPr lang="tr-TR" dirty="0"/>
              <a:t> kalp hastalıkları</a:t>
            </a:r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vasküler</a:t>
            </a:r>
            <a:r>
              <a:rPr lang="tr-TR" dirty="0"/>
              <a:t> hastalıklar</a:t>
            </a:r>
          </a:p>
          <a:p>
            <a:r>
              <a:rPr lang="tr-TR" dirty="0"/>
              <a:t>Travma</a:t>
            </a:r>
          </a:p>
          <a:p>
            <a:r>
              <a:rPr lang="tr-TR" dirty="0"/>
              <a:t>Girişimsel işlemler</a:t>
            </a:r>
          </a:p>
          <a:p>
            <a:r>
              <a:rPr lang="tr-TR" dirty="0" err="1"/>
              <a:t>Koagülopatiler</a:t>
            </a:r>
            <a:r>
              <a:rPr lang="tr-TR" dirty="0"/>
              <a:t> </a:t>
            </a:r>
          </a:p>
          <a:p>
            <a:r>
              <a:rPr lang="tr-TR" dirty="0" err="1"/>
              <a:t>Diffüz</a:t>
            </a:r>
            <a:r>
              <a:rPr lang="tr-TR" dirty="0"/>
              <a:t> </a:t>
            </a:r>
            <a:r>
              <a:rPr lang="tr-TR" dirty="0" err="1"/>
              <a:t>alveoler</a:t>
            </a:r>
            <a:r>
              <a:rPr lang="tr-TR" dirty="0"/>
              <a:t> </a:t>
            </a:r>
            <a:r>
              <a:rPr lang="tr-TR" dirty="0" err="1"/>
              <a:t>hemoraji</a:t>
            </a:r>
            <a:r>
              <a:rPr lang="tr-TR" dirty="0"/>
              <a:t> </a:t>
            </a:r>
          </a:p>
          <a:p>
            <a:r>
              <a:rPr lang="tr-TR" dirty="0" err="1"/>
              <a:t>Trakeobronşiyal</a:t>
            </a:r>
            <a:r>
              <a:rPr lang="tr-TR" dirty="0"/>
              <a:t> veya </a:t>
            </a:r>
            <a:r>
              <a:rPr lang="tr-TR" dirty="0" err="1"/>
              <a:t>pulmoner</a:t>
            </a:r>
            <a:r>
              <a:rPr lang="tr-TR" dirty="0"/>
              <a:t> tümörler </a:t>
            </a:r>
            <a:r>
              <a:rPr lang="tr-TR" dirty="0" err="1"/>
              <a:t>hemoptiziye</a:t>
            </a:r>
            <a:r>
              <a:rPr lang="tr-TR" dirty="0"/>
              <a:t> neden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6209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Yaklaşım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7407" y="2541320"/>
            <a:ext cx="6849186" cy="3210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Kanamanın şiddetinin belirlenmesi</a:t>
            </a:r>
            <a:r>
              <a:rPr lang="tr-TR" dirty="0"/>
              <a:t> ve </a:t>
            </a:r>
            <a:r>
              <a:rPr lang="tr-TR" b="1" dirty="0"/>
              <a:t>kanama kaynağının lokalizasyonunun değerlendirilmesi yapılmalıdır.</a:t>
            </a:r>
            <a:endParaRPr lang="tr-TR" dirty="0"/>
          </a:p>
          <a:p>
            <a:r>
              <a:rPr lang="tr-TR" dirty="0" err="1"/>
              <a:t>Hemoptizinin</a:t>
            </a:r>
            <a:r>
              <a:rPr lang="tr-TR" dirty="0"/>
              <a:t> şiddeti, </a:t>
            </a:r>
          </a:p>
          <a:p>
            <a:r>
              <a:rPr lang="tr-TR" dirty="0"/>
              <a:t>Süresi, </a:t>
            </a:r>
          </a:p>
          <a:p>
            <a:r>
              <a:rPr lang="tr-TR" dirty="0"/>
              <a:t>Eşlik eden solunum sıkıntıları </a:t>
            </a:r>
          </a:p>
          <a:p>
            <a:r>
              <a:rPr lang="tr-TR" dirty="0"/>
              <a:t>Sistemik bulgular,</a:t>
            </a:r>
          </a:p>
          <a:p>
            <a:r>
              <a:rPr lang="tr-TR" dirty="0"/>
              <a:t>Hastanın altta yatan hastalık öyküsü birlikte ele alınmalı.</a:t>
            </a:r>
          </a:p>
        </p:txBody>
      </p:sp>
    </p:spTree>
    <p:extLst>
      <p:ext uri="{BB962C8B-B14F-4D97-AF65-F5344CB8AC3E}">
        <p14:creationId xmlns:p14="http://schemas.microsoft.com/office/powerpoint/2010/main" val="3504665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ABC94B-4A73-B646-B04E-75398F85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72" y="712519"/>
            <a:ext cx="8362456" cy="1281276"/>
          </a:xfrm>
        </p:spPr>
        <p:txBody>
          <a:bodyPr>
            <a:noAutofit/>
          </a:bodyPr>
          <a:lstStyle/>
          <a:p>
            <a:r>
              <a:rPr lang="tr-TR" dirty="0"/>
              <a:t>Kanama Şiddetinin Değerlendirilmesi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C4EAB8-0733-0880-393C-956973A9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718" y="2347462"/>
            <a:ext cx="6908563" cy="3424340"/>
          </a:xfrm>
        </p:spPr>
        <p:txBody>
          <a:bodyPr>
            <a:normAutofit/>
          </a:bodyPr>
          <a:lstStyle/>
          <a:p>
            <a:r>
              <a:rPr lang="tr-TR" dirty="0"/>
              <a:t>Kanlı balgamın miktarı ve görünümü mümkünse doğrudan gözlemlenmeli, hasta ve bakım verenlerden ayrıntılı öykü alınmalıdır. </a:t>
            </a:r>
          </a:p>
          <a:p>
            <a:r>
              <a:rPr lang="tr-TR" b="1" dirty="0"/>
              <a:t>Hafif, hafif-orta</a:t>
            </a:r>
            <a:r>
              <a:rPr lang="tr-TR" dirty="0"/>
              <a:t> veya </a:t>
            </a:r>
            <a:r>
              <a:rPr lang="tr-TR" b="1" dirty="0"/>
              <a:t>Masif </a:t>
            </a:r>
            <a:r>
              <a:rPr lang="tr-TR" dirty="0"/>
              <a:t>olarak sınıflandırılır. </a:t>
            </a:r>
          </a:p>
        </p:txBody>
      </p:sp>
    </p:spTree>
    <p:extLst>
      <p:ext uri="{BB962C8B-B14F-4D97-AF65-F5344CB8AC3E}">
        <p14:creationId xmlns:p14="http://schemas.microsoft.com/office/powerpoint/2010/main" val="1179262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94C18D-D312-8D4F-4227-CBA481A1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00851"/>
            <a:ext cx="8259289" cy="1246702"/>
          </a:xfrm>
        </p:spPr>
        <p:txBody>
          <a:bodyPr>
            <a:normAutofit/>
          </a:bodyPr>
          <a:lstStyle/>
          <a:p>
            <a:r>
              <a:rPr lang="tr-TR" dirty="0"/>
              <a:t>Kanama Kaynağının Değerlendirilmesi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164A08-4718-7728-5C15-6C54D464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22" y="2280063"/>
            <a:ext cx="7537955" cy="3483716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İlk değerlendirmede kanamanın alt solunum yolları, üst solunum yolları veya </a:t>
            </a:r>
            <a:r>
              <a:rPr lang="tr-TR" dirty="0" err="1"/>
              <a:t>gastrointestinal</a:t>
            </a:r>
            <a:r>
              <a:rPr lang="tr-TR" dirty="0"/>
              <a:t> sistem kaynaklı olup olmadığı ayırt edilmeye çalışılmalıdır.</a:t>
            </a:r>
          </a:p>
          <a:p>
            <a:pPr algn="just"/>
            <a:r>
              <a:rPr lang="tr-TR" dirty="0"/>
              <a:t>Bu özellikler yol gösterici olmakla birlikte, her zaman ayırıcı tanı için yeterli olmayabilir. Bazı olgularda </a:t>
            </a:r>
            <a:r>
              <a:rPr lang="tr-TR" dirty="0" err="1"/>
              <a:t>bronkoskopi</a:t>
            </a:r>
            <a:r>
              <a:rPr lang="tr-TR" dirty="0"/>
              <a:t>, </a:t>
            </a:r>
            <a:r>
              <a:rPr lang="tr-TR" dirty="0" err="1"/>
              <a:t>özofagogastroduodenoskopi</a:t>
            </a:r>
            <a:r>
              <a:rPr lang="tr-TR" dirty="0"/>
              <a:t> ve </a:t>
            </a:r>
            <a:r>
              <a:rPr lang="tr-TR" dirty="0" err="1"/>
              <a:t>nazofaringoskopinin</a:t>
            </a:r>
            <a:r>
              <a:rPr lang="tr-TR" dirty="0"/>
              <a:t> aynı anestezi altında yapılması gerekebilir.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1423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955FCE-9D45-641F-BA46-54F82E6F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3" y="771898"/>
            <a:ext cx="8810053" cy="1179634"/>
          </a:xfrm>
        </p:spPr>
        <p:txBody>
          <a:bodyPr>
            <a:normAutofit/>
          </a:bodyPr>
          <a:lstStyle/>
          <a:p>
            <a:r>
              <a:rPr lang="tr-TR" dirty="0"/>
              <a:t>A-Alt solunum yolu kaynaklı kanama (</a:t>
            </a:r>
            <a:r>
              <a:rPr lang="tr-TR" dirty="0" err="1"/>
              <a:t>Hemoptizi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2A5ED5-F7D9-1336-3B70-5401BCD0C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Genellikle parlak kırmızı veya pas rengi</a:t>
            </a:r>
          </a:p>
          <a:p>
            <a:r>
              <a:rPr lang="tr-TR" dirty="0"/>
              <a:t>Köpüklüdür</a:t>
            </a:r>
          </a:p>
          <a:p>
            <a:r>
              <a:rPr lang="tr-TR" dirty="0"/>
              <a:t>Balgamla karışık kan şeklindedir.</a:t>
            </a:r>
          </a:p>
          <a:p>
            <a:r>
              <a:rPr lang="tr-TR" dirty="0"/>
              <a:t>Öksürük ile ilişkilidir. </a:t>
            </a:r>
          </a:p>
          <a:p>
            <a:r>
              <a:rPr lang="tr-TR" dirty="0"/>
              <a:t>Alkali </a:t>
            </a:r>
            <a:r>
              <a:rPr lang="tr-TR" dirty="0" err="1"/>
              <a:t>pH</a:t>
            </a:r>
            <a:r>
              <a:rPr lang="tr-TR" dirty="0"/>
              <a:t> gösterir.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1408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6D1748-AE08-306C-B38C-BC36D2FC7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08" y="676892"/>
            <a:ext cx="8582984" cy="1120259"/>
          </a:xfrm>
        </p:spPr>
        <p:txBody>
          <a:bodyPr>
            <a:normAutofit/>
          </a:bodyPr>
          <a:lstStyle/>
          <a:p>
            <a:r>
              <a:rPr lang="tr-TR" dirty="0"/>
              <a:t>B-Üst solunum yolu / </a:t>
            </a:r>
            <a:r>
              <a:rPr lang="tr-TR" dirty="0" err="1"/>
              <a:t>Nazofarenks</a:t>
            </a:r>
            <a:r>
              <a:rPr lang="tr-TR" dirty="0"/>
              <a:t> kaynaklı kanama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E3892D-FBA7-A5F8-BCBA-BBF5BA6D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94" y="2648198"/>
            <a:ext cx="6884812" cy="3032454"/>
          </a:xfrm>
        </p:spPr>
        <p:txBody>
          <a:bodyPr/>
          <a:lstStyle/>
          <a:p>
            <a:r>
              <a:rPr lang="tr-TR" dirty="0" err="1"/>
              <a:t>Epistaksis</a:t>
            </a:r>
            <a:r>
              <a:rPr lang="tr-TR" dirty="0"/>
              <a:t> özellikle </a:t>
            </a:r>
            <a:r>
              <a:rPr lang="tr-TR" dirty="0" err="1"/>
              <a:t>posterior</a:t>
            </a:r>
            <a:r>
              <a:rPr lang="tr-TR" dirty="0"/>
              <a:t> kaynaklı ise </a:t>
            </a:r>
            <a:r>
              <a:rPr lang="tr-TR" dirty="0" err="1"/>
              <a:t>hemoptiziyi</a:t>
            </a:r>
            <a:r>
              <a:rPr lang="tr-TR" dirty="0"/>
              <a:t> taklit edebilir. </a:t>
            </a:r>
          </a:p>
          <a:p>
            <a:r>
              <a:rPr lang="tr-TR" dirty="0"/>
              <a:t>Fizik muayenede burun ve </a:t>
            </a:r>
            <a:r>
              <a:rPr lang="tr-TR" dirty="0" err="1"/>
              <a:t>orofarenks</a:t>
            </a:r>
            <a:r>
              <a:rPr lang="tr-TR" dirty="0"/>
              <a:t> dikkatle değerlendirilmelidir. </a:t>
            </a:r>
          </a:p>
          <a:p>
            <a:r>
              <a:rPr lang="tr-TR" dirty="0"/>
              <a:t>Gerekli durumlarda kulak burun boğaz konsültasyonu ve </a:t>
            </a:r>
            <a:r>
              <a:rPr lang="tr-TR" dirty="0" err="1"/>
              <a:t>nazofaringoskopi</a:t>
            </a:r>
            <a:r>
              <a:rPr lang="tr-TR" dirty="0"/>
              <a:t> yapılabilir.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4742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116FB6-4265-6E31-A557-D3F752D3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2" y="736270"/>
            <a:ext cx="8761114" cy="1227136"/>
          </a:xfrm>
        </p:spPr>
        <p:txBody>
          <a:bodyPr>
            <a:normAutofit/>
          </a:bodyPr>
          <a:lstStyle/>
          <a:p>
            <a:r>
              <a:rPr lang="tr-TR" dirty="0"/>
              <a:t>C- </a:t>
            </a:r>
            <a:r>
              <a:rPr lang="tr-TR" dirty="0" err="1"/>
              <a:t>Gastrointestinal</a:t>
            </a:r>
            <a:r>
              <a:rPr lang="tr-TR" dirty="0"/>
              <a:t> sistem kaynaklı kanama (</a:t>
            </a:r>
            <a:r>
              <a:rPr lang="tr-TR" dirty="0" err="1"/>
              <a:t>Hematemez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796243-2DEC-FCF0-0A5B-7EEC0BFF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40" y="2529444"/>
            <a:ext cx="7122319" cy="3068080"/>
          </a:xfrm>
        </p:spPr>
        <p:txBody>
          <a:bodyPr/>
          <a:lstStyle/>
          <a:p>
            <a:r>
              <a:rPr lang="tr-TR" dirty="0"/>
              <a:t>Genellikle koyu kırmızı veya kahve telvesi görünümündedir.</a:t>
            </a:r>
          </a:p>
          <a:p>
            <a:r>
              <a:rPr lang="tr-TR" dirty="0"/>
              <a:t>Asidik </a:t>
            </a:r>
            <a:r>
              <a:rPr lang="tr-TR" dirty="0" err="1"/>
              <a:t>pH</a:t>
            </a:r>
            <a:r>
              <a:rPr lang="tr-TR" dirty="0"/>
              <a:t> gösterir.</a:t>
            </a:r>
          </a:p>
          <a:p>
            <a:r>
              <a:rPr lang="tr-TR" dirty="0"/>
              <a:t>Sıklıkla bulantı veya öğürme ile birliktedir.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09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830" y="748144"/>
            <a:ext cx="7882339" cy="1334015"/>
          </a:xfrm>
        </p:spPr>
        <p:txBody>
          <a:bodyPr>
            <a:normAutofit/>
          </a:bodyPr>
          <a:lstStyle/>
          <a:p>
            <a:r>
              <a:rPr lang="tr-TR" dirty="0" err="1"/>
              <a:t>Hemoptiziyi</a:t>
            </a:r>
            <a:r>
              <a:rPr lang="tr-TR" dirty="0"/>
              <a:t> Taklit Eden Durumlar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3323" y="2648198"/>
            <a:ext cx="8357352" cy="31630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err="1"/>
              <a:t>Hemoptizi</a:t>
            </a:r>
            <a:r>
              <a:rPr lang="tr-TR" dirty="0"/>
              <a:t>, alt solunum yollarından kaynaklanır ancak;</a:t>
            </a:r>
          </a:p>
          <a:p>
            <a:pPr algn="just"/>
            <a:r>
              <a:rPr lang="tr-TR" dirty="0"/>
              <a:t>Üst solunum yolları, </a:t>
            </a:r>
          </a:p>
          <a:p>
            <a:pPr algn="just"/>
            <a:r>
              <a:rPr lang="tr-TR" dirty="0" err="1"/>
              <a:t>Orofarenks</a:t>
            </a:r>
            <a:r>
              <a:rPr lang="tr-TR" dirty="0"/>
              <a:t>,</a:t>
            </a:r>
          </a:p>
          <a:p>
            <a:pPr algn="just"/>
            <a:r>
              <a:rPr lang="tr-TR" dirty="0" err="1"/>
              <a:t>Nazofarenks</a:t>
            </a:r>
            <a:r>
              <a:rPr lang="tr-TR" dirty="0"/>
              <a:t>, </a:t>
            </a:r>
          </a:p>
          <a:p>
            <a:pPr algn="just"/>
            <a:r>
              <a:rPr lang="tr-TR" dirty="0"/>
              <a:t>Üst </a:t>
            </a:r>
            <a:r>
              <a:rPr lang="tr-TR" dirty="0" err="1"/>
              <a:t>gastrointestinal</a:t>
            </a:r>
            <a:r>
              <a:rPr lang="tr-TR" dirty="0"/>
              <a:t> sistem kaynaklı kanamalar; gerçek </a:t>
            </a:r>
            <a:r>
              <a:rPr lang="tr-TR" dirty="0" err="1"/>
              <a:t>hemoptiziyi</a:t>
            </a:r>
            <a:r>
              <a:rPr lang="tr-TR" dirty="0"/>
              <a:t> taklit edebilir.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4542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CC61BB-28F3-2880-081E-105657DE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30" y="843148"/>
            <a:ext cx="7882340" cy="1203386"/>
          </a:xfrm>
        </p:spPr>
        <p:txBody>
          <a:bodyPr/>
          <a:lstStyle/>
          <a:p>
            <a:r>
              <a:rPr lang="tr-TR" dirty="0" err="1"/>
              <a:t>Hemoptiziyi</a:t>
            </a:r>
            <a:r>
              <a:rPr lang="tr-TR" dirty="0"/>
              <a:t> Taklit Eden Durumlar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A52E05-5234-AF02-71FE-703F63D0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77" y="2517571"/>
            <a:ext cx="8287539" cy="4085110"/>
          </a:xfrm>
        </p:spPr>
        <p:txBody>
          <a:bodyPr>
            <a:normAutofit/>
          </a:bodyPr>
          <a:lstStyle/>
          <a:p>
            <a:pPr algn="just"/>
            <a:r>
              <a:rPr lang="tr-TR" sz="2500" dirty="0"/>
              <a:t>Nadir olmakla birlikte, hastalar </a:t>
            </a:r>
            <a:r>
              <a:rPr lang="tr-TR" sz="2500" dirty="0" err="1"/>
              <a:t>pulmoner</a:t>
            </a:r>
            <a:r>
              <a:rPr lang="tr-TR" sz="2500" dirty="0"/>
              <a:t> kanamayı taklit edecek şekilde kendine yönelik girişimlerde bulunabilir. </a:t>
            </a:r>
          </a:p>
          <a:p>
            <a:pPr algn="just"/>
            <a:r>
              <a:rPr lang="tr-TR" sz="2500" dirty="0"/>
              <a:t>Klinik bulgularla uyumsuz, </a:t>
            </a:r>
            <a:r>
              <a:rPr lang="tr-TR" sz="2500" dirty="0" err="1"/>
              <a:t>atipik</a:t>
            </a:r>
            <a:r>
              <a:rPr lang="tr-TR" sz="2500" dirty="0"/>
              <a:t> semptomların eşlik ettiği ve kapsamlı değerlendirmelere rağmen etiyolojisi açıklanamayan </a:t>
            </a:r>
            <a:r>
              <a:rPr lang="tr-TR" sz="2500" dirty="0" err="1"/>
              <a:t>hemoptizi</a:t>
            </a:r>
            <a:r>
              <a:rPr lang="tr-TR" sz="2500" dirty="0"/>
              <a:t> varlığında </a:t>
            </a:r>
            <a:r>
              <a:rPr lang="tr-TR" sz="2500" b="1" dirty="0" err="1"/>
              <a:t>Munchausen</a:t>
            </a:r>
            <a:r>
              <a:rPr lang="tr-TR" sz="2500" b="1" dirty="0"/>
              <a:t> sendromu</a:t>
            </a:r>
            <a:r>
              <a:rPr lang="tr-TR" sz="2500" dirty="0"/>
              <a:t> veya </a:t>
            </a:r>
            <a:r>
              <a:rPr lang="tr-TR" sz="2500" b="1" dirty="0" err="1"/>
              <a:t>Munchausen</a:t>
            </a:r>
            <a:r>
              <a:rPr lang="tr-TR" sz="2500" b="1" dirty="0"/>
              <a:t> </a:t>
            </a:r>
            <a:r>
              <a:rPr lang="tr-TR" sz="2500" b="1" dirty="0" err="1"/>
              <a:t>by</a:t>
            </a:r>
            <a:r>
              <a:rPr lang="tr-TR" sz="2500" b="1" dirty="0"/>
              <a:t> </a:t>
            </a:r>
            <a:r>
              <a:rPr lang="tr-TR" sz="2500" b="1" dirty="0" err="1"/>
              <a:t>proxy</a:t>
            </a:r>
            <a:r>
              <a:rPr lang="tr-TR" sz="2500" b="1" dirty="0"/>
              <a:t> (tıbbi çocuk istismarı)</a:t>
            </a:r>
            <a:r>
              <a:rPr lang="tr-TR" sz="2500" dirty="0"/>
              <a:t> mutlaka ayırıcı tanıda düşünülmelidir.</a:t>
            </a:r>
          </a:p>
          <a:p>
            <a:pPr algn="just"/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128483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B6D008-F7D3-86A6-C839-DD6C00FD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Hikaye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F7DC40-2902-BA36-3D7E-C0147C205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>
                <a:effectLst/>
                <a:latin typeface="Arial" panose="020B0604020202020204" pitchFamily="34" charset="0"/>
              </a:rPr>
              <a:t>Hasta başvurudan 2 ay öncesinde, </a:t>
            </a:r>
            <a:r>
              <a:rPr lang="tr-TR" dirty="0">
                <a:latin typeface="Arial" panose="020B0604020202020204" pitchFamily="34" charset="0"/>
              </a:rPr>
              <a:t>o</a:t>
            </a:r>
            <a:r>
              <a:rPr lang="tr-TR" dirty="0">
                <a:effectLst/>
                <a:latin typeface="Arial" panose="020B0604020202020204" pitchFamily="34" charset="0"/>
              </a:rPr>
              <a:t>kul bahçesinde darp edilmiş. Sırta yumrukla vurulması sonucunda yere düşmüş ve göğsünü taşa çarpmış. </a:t>
            </a:r>
          </a:p>
          <a:p>
            <a:pPr algn="just"/>
            <a:r>
              <a:rPr lang="tr-TR" dirty="0">
                <a:effectLst/>
                <a:latin typeface="Arial" panose="020B0604020202020204" pitchFamily="34" charset="0"/>
              </a:rPr>
              <a:t>Olaydan 2 gün sonra başlayan ve neredeyse her gün tekrarlayan 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</a:rPr>
              <a:t>göğüs ağrısı sonrası olan ve kusmanın eşlik etmediği kanlı tükürme </a:t>
            </a:r>
            <a:r>
              <a:rPr lang="tr-TR" dirty="0">
                <a:effectLst/>
                <a:latin typeface="Arial" panose="020B0604020202020204" pitchFamily="34" charset="0"/>
              </a:rPr>
              <a:t>şikayeti mevcutmuş.</a:t>
            </a:r>
          </a:p>
          <a:p>
            <a:pPr algn="just"/>
            <a:r>
              <a:rPr lang="tr-TR" dirty="0">
                <a:latin typeface="Arial" panose="020B0604020202020204" pitchFamily="34" charset="0"/>
              </a:rPr>
              <a:t>O gün dış merkez acil servise başvurmuşlar. Adli rapor tutulmamış.</a:t>
            </a:r>
            <a:endParaRPr lang="tr-TR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tr-TR" dirty="0">
                <a:effectLst/>
                <a:latin typeface="Arial" panose="020B0604020202020204" pitchFamily="34" charset="0"/>
              </a:rPr>
              <a:t>Aynı zamanda darp nedeni ile 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sağ el bileğinde </a:t>
            </a:r>
            <a:r>
              <a:rPr lang="tr-TR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fraktür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effectLst/>
                <a:latin typeface="Arial" panose="020B0604020202020204" pitchFamily="34" charset="0"/>
              </a:rPr>
              <a:t>oluşmuş. 1,5 ay </a:t>
            </a:r>
            <a:r>
              <a:rPr lang="tr-TR" dirty="0" err="1">
                <a:effectLst/>
                <a:latin typeface="Arial" panose="020B0604020202020204" pitchFamily="34" charset="0"/>
              </a:rPr>
              <a:t>atele</a:t>
            </a:r>
            <a:r>
              <a:rPr lang="tr-TR" dirty="0">
                <a:effectLst/>
                <a:latin typeface="Arial" panose="020B0604020202020204" pitchFamily="34" charset="0"/>
              </a:rPr>
              <a:t> alınmış. </a:t>
            </a:r>
          </a:p>
          <a:p>
            <a:endParaRPr lang="tr-TR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18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164DE6-35A2-F3A0-910E-9F50F5CB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64" y="546265"/>
            <a:ext cx="7401672" cy="1144096"/>
          </a:xfrm>
        </p:spPr>
        <p:txBody>
          <a:bodyPr>
            <a:normAutofit/>
          </a:bodyPr>
          <a:lstStyle/>
          <a:p>
            <a:r>
              <a:rPr lang="tr-TR" dirty="0"/>
              <a:t>Genel Destekleyici Yaklaşım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81D764-F979-7932-0B2C-27E86841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53" y="2185059"/>
            <a:ext cx="8001093" cy="36855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500" b="1" dirty="0"/>
              <a:t>1- Hava yolu ve solunum:</a:t>
            </a:r>
            <a:r>
              <a:rPr lang="tr-TR" sz="2500" dirty="0"/>
              <a:t> </a:t>
            </a:r>
          </a:p>
          <a:p>
            <a:r>
              <a:rPr lang="tr-TR" sz="2500" dirty="0" err="1"/>
              <a:t>Hipoksemi</a:t>
            </a:r>
            <a:r>
              <a:rPr lang="tr-TR" sz="2500" dirty="0"/>
              <a:t> veya solunum sıkıntısı olan hastalarda </a:t>
            </a:r>
            <a:r>
              <a:rPr lang="tr-TR" sz="2500" dirty="0" err="1"/>
              <a:t>entübasyon</a:t>
            </a:r>
            <a:r>
              <a:rPr lang="tr-TR" sz="2500" dirty="0"/>
              <a:t> ve mekanik </a:t>
            </a:r>
            <a:r>
              <a:rPr lang="tr-TR" sz="2500" dirty="0" err="1"/>
              <a:t>ventilasyon</a:t>
            </a:r>
            <a:r>
              <a:rPr lang="tr-TR" sz="2500" dirty="0"/>
              <a:t> gereklidir. </a:t>
            </a:r>
          </a:p>
          <a:p>
            <a:r>
              <a:rPr lang="tr-TR" sz="2500" dirty="0"/>
              <a:t>Masif </a:t>
            </a:r>
            <a:r>
              <a:rPr lang="tr-TR" sz="2500" dirty="0" err="1"/>
              <a:t>hemoptizide</a:t>
            </a:r>
            <a:r>
              <a:rPr lang="tr-TR" sz="2500" dirty="0"/>
              <a:t> hava yolu kontrolü zor olabileceğinden deneyimli ekip ve ileri hava yolu ekipmanları hazır bulundurulmalıdır. </a:t>
            </a:r>
          </a:p>
          <a:p>
            <a:r>
              <a:rPr lang="tr-TR" sz="2500" dirty="0"/>
              <a:t>Uygun olgularda pozitif </a:t>
            </a:r>
            <a:r>
              <a:rPr lang="tr-TR" sz="2500" dirty="0" err="1"/>
              <a:t>ekspiratuar</a:t>
            </a:r>
            <a:r>
              <a:rPr lang="tr-TR" sz="2500" dirty="0"/>
              <a:t> basınç (PEEP) </a:t>
            </a:r>
            <a:r>
              <a:rPr lang="tr-TR" sz="2500" dirty="0" err="1"/>
              <a:t>oksijenasyonu</a:t>
            </a:r>
            <a:r>
              <a:rPr lang="tr-TR" sz="2500" dirty="0"/>
              <a:t> iyileştirebilir ve kanamaya tampon etkisi sağlayabilir.</a:t>
            </a:r>
          </a:p>
          <a:p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71212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9B0A29-1D5E-26AD-A51C-A5B02ABB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92" y="878774"/>
            <a:ext cx="7894215" cy="1167760"/>
          </a:xfrm>
        </p:spPr>
        <p:txBody>
          <a:bodyPr>
            <a:normAutofit/>
          </a:bodyPr>
          <a:lstStyle/>
          <a:p>
            <a:r>
              <a:rPr lang="tr-TR" dirty="0"/>
              <a:t>Genel Destekleyici Yaklaşım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914EEE-05D4-3374-D650-00971906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20" y="2493819"/>
            <a:ext cx="7727960" cy="3317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2-Dolaşım desteği:</a:t>
            </a:r>
            <a:r>
              <a:rPr lang="tr-TR" dirty="0"/>
              <a:t> Gerektiğinde sıvı ve kan ürünleri ile </a:t>
            </a:r>
            <a:r>
              <a:rPr lang="tr-TR" dirty="0" err="1"/>
              <a:t>hemodinamik</a:t>
            </a:r>
            <a:r>
              <a:rPr lang="tr-TR" dirty="0"/>
              <a:t> destek sağlanmalıdır.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3-Koagülasyon:</a:t>
            </a:r>
            <a:r>
              <a:rPr lang="tr-TR" dirty="0"/>
              <a:t> Tüm hastalarda </a:t>
            </a:r>
            <a:r>
              <a:rPr lang="tr-TR" dirty="0" err="1"/>
              <a:t>koagülopati</a:t>
            </a:r>
            <a:r>
              <a:rPr lang="tr-TR" dirty="0"/>
              <a:t> araştırılmalı; </a:t>
            </a:r>
            <a:r>
              <a:rPr lang="tr-TR" dirty="0" err="1"/>
              <a:t>trombositopeni</a:t>
            </a:r>
            <a:r>
              <a:rPr lang="tr-TR" dirty="0"/>
              <a:t> veya </a:t>
            </a:r>
            <a:r>
              <a:rPr lang="tr-TR" dirty="0" err="1"/>
              <a:t>koagülasyon</a:t>
            </a:r>
            <a:r>
              <a:rPr lang="tr-TR" dirty="0"/>
              <a:t> bozukluğu varsa uygun şekilde düzeltilmelidir.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6948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8B29DF-03F2-208F-CB3E-3665F378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21" y="771896"/>
            <a:ext cx="7632958" cy="1322139"/>
          </a:xfrm>
        </p:spPr>
        <p:txBody>
          <a:bodyPr>
            <a:normAutofit/>
          </a:bodyPr>
          <a:lstStyle/>
          <a:p>
            <a:r>
              <a:rPr lang="tr-TR" dirty="0"/>
              <a:t>Genel Destekleyici Yaklaşım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CE4C70-034B-AEC1-2502-FFC48BAD9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92" y="2814452"/>
            <a:ext cx="7894215" cy="2937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4-Pozisyon:</a:t>
            </a:r>
            <a:r>
              <a:rPr lang="tr-TR" dirty="0"/>
              <a:t> Kanama tarafı belirlenebiliyorsa, hasta kanayan taraf aşağı gelecek şekilde yatırılmalıdır.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5-İlaçlar ve diğer önlemler:</a:t>
            </a:r>
            <a:r>
              <a:rPr lang="tr-TR" dirty="0"/>
              <a:t> </a:t>
            </a:r>
          </a:p>
          <a:p>
            <a:r>
              <a:rPr lang="tr-TR" dirty="0"/>
              <a:t>Kanamayı artırabilecek ilaçlar (örneğin </a:t>
            </a:r>
            <a:r>
              <a:rPr lang="tr-TR" dirty="0" err="1"/>
              <a:t>NSAİİ’ler</a:t>
            </a:r>
            <a:r>
              <a:rPr lang="tr-TR" dirty="0"/>
              <a:t>) kesilmeli, </a:t>
            </a:r>
          </a:p>
          <a:p>
            <a:r>
              <a:rPr lang="tr-TR" dirty="0"/>
              <a:t>Göğüs fizyoterapisi durdurulmalı, </a:t>
            </a:r>
          </a:p>
          <a:p>
            <a:r>
              <a:rPr lang="tr-TR" dirty="0"/>
              <a:t>Öksürük baskılanmalıdır.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7394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3C0842-12D7-026B-94B9-31B8223C1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09" y="1805049"/>
            <a:ext cx="8167347" cy="3649972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effectLst/>
                <a:latin typeface="Arial" panose="020B0604020202020204" pitchFamily="34" charset="0"/>
              </a:rPr>
              <a:t>Travma öyküsü sonrasında ağızdan kan gelme şikayeti olan hastanın </a:t>
            </a:r>
            <a:r>
              <a:rPr lang="tr-TR" sz="2800" dirty="0" err="1">
                <a:effectLst/>
                <a:latin typeface="Arial" panose="020B0604020202020204" pitchFamily="34" charset="0"/>
              </a:rPr>
              <a:t>etyolojik</a:t>
            </a:r>
            <a:r>
              <a:rPr lang="tr-TR" sz="2800" dirty="0">
                <a:effectLst/>
                <a:latin typeface="Arial" panose="020B0604020202020204" pitchFamily="34" charset="0"/>
              </a:rPr>
              <a:t> incelenmesi, gözlenmesi, ileri tetkiklerinin yapılması ve sosyal </a:t>
            </a:r>
            <a:r>
              <a:rPr lang="tr-TR" sz="2800" dirty="0" err="1">
                <a:effectLst/>
                <a:latin typeface="Arial" panose="020B0604020202020204" pitchFamily="34" charset="0"/>
              </a:rPr>
              <a:t>endikasyonlarla</a:t>
            </a:r>
            <a:r>
              <a:rPr lang="tr-TR" sz="2800" dirty="0">
                <a:effectLst/>
                <a:latin typeface="Arial" panose="020B0604020202020204" pitchFamily="34" charset="0"/>
              </a:rPr>
              <a:t> Genel </a:t>
            </a:r>
            <a:r>
              <a:rPr lang="tr-TR" sz="2800" dirty="0">
                <a:latin typeface="Arial" panose="020B0604020202020204" pitchFamily="34" charset="0"/>
              </a:rPr>
              <a:t>P</a:t>
            </a:r>
            <a:r>
              <a:rPr lang="tr-TR" sz="2800" dirty="0">
                <a:effectLst/>
                <a:latin typeface="Arial" panose="020B0604020202020204" pitchFamily="34" charset="0"/>
              </a:rPr>
              <a:t>ediatri Servisi’ne yatışı yapıldı.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29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A82F54-D85E-70BF-273D-7A193FA5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12" y="902525"/>
            <a:ext cx="7383576" cy="1144010"/>
          </a:xfrm>
        </p:spPr>
        <p:txBody>
          <a:bodyPr/>
          <a:lstStyle/>
          <a:p>
            <a:r>
              <a:rPr lang="tr-TR" dirty="0"/>
              <a:t>Servis İzleminde;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DD76FE-9C0C-5BED-81EB-0F1B86F81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056" y="2804268"/>
            <a:ext cx="7027316" cy="3151207"/>
          </a:xfrm>
        </p:spPr>
        <p:txBody>
          <a:bodyPr>
            <a:normAutofit/>
          </a:bodyPr>
          <a:lstStyle/>
          <a:p>
            <a:r>
              <a:rPr lang="tr-TR" dirty="0"/>
              <a:t>Hastanın tetkikleri yapılması, </a:t>
            </a:r>
          </a:p>
          <a:p>
            <a:r>
              <a:rPr lang="tr-TR" dirty="0"/>
              <a:t>Boyun ve </a:t>
            </a:r>
            <a:r>
              <a:rPr lang="tr-TR" dirty="0" err="1"/>
              <a:t>Toraks</a:t>
            </a:r>
            <a:r>
              <a:rPr lang="tr-TR" dirty="0"/>
              <a:t> BT </a:t>
            </a:r>
            <a:r>
              <a:rPr lang="tr-TR" dirty="0" err="1"/>
              <a:t>Anjiografi</a:t>
            </a:r>
            <a:r>
              <a:rPr lang="tr-TR" dirty="0"/>
              <a:t> ve Abdomen </a:t>
            </a:r>
            <a:r>
              <a:rPr lang="tr-TR" dirty="0" err="1"/>
              <a:t>Usg’sinin</a:t>
            </a:r>
            <a:r>
              <a:rPr lang="tr-TR" dirty="0"/>
              <a:t> çekilmesi,</a:t>
            </a:r>
          </a:p>
          <a:p>
            <a:r>
              <a:rPr lang="tr-TR" dirty="0"/>
              <a:t>Kanlı </a:t>
            </a:r>
            <a:r>
              <a:rPr lang="tr-TR" dirty="0" err="1"/>
              <a:t>tükrüğünden</a:t>
            </a:r>
            <a:r>
              <a:rPr lang="tr-TR" dirty="0"/>
              <a:t> laboratuvara numune gönderilmesi,</a:t>
            </a:r>
          </a:p>
          <a:p>
            <a:r>
              <a:rPr lang="tr-TR" dirty="0"/>
              <a:t>Çocuk Gastroenteroloji Hastalıkları, Çocuk Göğüs Hastalıkları ve Kulak, Burun ve Boğaz Hastalıkları bölümlerinin önerilerine uyulması planlandı.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7922D72-D241-3202-51D6-F614BEA1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7" y="160047"/>
            <a:ext cx="1483689" cy="40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0F8688-8570-AD53-2CE6-8BD2D04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282" y="997528"/>
            <a:ext cx="6825436" cy="1132134"/>
          </a:xfrm>
        </p:spPr>
        <p:txBody>
          <a:bodyPr/>
          <a:lstStyle/>
          <a:p>
            <a:r>
              <a:rPr lang="tr-TR" dirty="0"/>
              <a:t>Servis İzleminde;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C09408-1E78-2CDA-992C-4EF21F55B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Diş </a:t>
            </a:r>
            <a:r>
              <a:rPr lang="tr-TR" dirty="0" err="1"/>
              <a:t>hekimliği’ne</a:t>
            </a:r>
            <a:r>
              <a:rPr lang="tr-TR" dirty="0"/>
              <a:t> </a:t>
            </a:r>
            <a:r>
              <a:rPr lang="tr-TR" dirty="0" err="1"/>
              <a:t>konsülte</a:t>
            </a:r>
            <a:r>
              <a:rPr lang="tr-TR" dirty="0"/>
              <a:t> edildi ve patoloji görülmedi.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0328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B83D72-8473-0B8E-008B-BD8E0C17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24" y="973776"/>
            <a:ext cx="7442952" cy="1144009"/>
          </a:xfrm>
        </p:spPr>
        <p:txBody>
          <a:bodyPr/>
          <a:lstStyle/>
          <a:p>
            <a:r>
              <a:rPr lang="tr-TR" dirty="0"/>
              <a:t>Servis İzleminde;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48C7A4-8CAD-A72F-44DD-DA0B6F911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Gaitada Gizli Kan: Negatif </a:t>
            </a:r>
          </a:p>
          <a:p>
            <a:r>
              <a:rPr lang="tr-TR" dirty="0" err="1"/>
              <a:t>Antinükleer</a:t>
            </a:r>
            <a:r>
              <a:rPr lang="tr-TR" dirty="0"/>
              <a:t> Antikor Profili : Negatif</a:t>
            </a:r>
          </a:p>
          <a:p>
            <a:r>
              <a:rPr lang="tr-TR" dirty="0" err="1"/>
              <a:t>Interferon</a:t>
            </a:r>
            <a:r>
              <a:rPr lang="tr-TR" dirty="0"/>
              <a:t>-gama salınım testi : Negatif olarak geldi</a:t>
            </a:r>
          </a:p>
        </p:txBody>
      </p:sp>
    </p:spTree>
    <p:extLst>
      <p:ext uri="{BB962C8B-B14F-4D97-AF65-F5344CB8AC3E}">
        <p14:creationId xmlns:p14="http://schemas.microsoft.com/office/powerpoint/2010/main" val="2149537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862897-A5B9-A327-5F54-CAE06B2C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841" y="926275"/>
            <a:ext cx="7070318" cy="1203386"/>
          </a:xfrm>
        </p:spPr>
        <p:txBody>
          <a:bodyPr/>
          <a:lstStyle/>
          <a:p>
            <a:r>
              <a:rPr lang="tr-TR" dirty="0"/>
              <a:t>Servis İzleminde;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45695D-8B02-DFA8-2439-F5EE533EC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841" y="2790701"/>
            <a:ext cx="7252947" cy="2913701"/>
          </a:xfrm>
        </p:spPr>
        <p:txBody>
          <a:bodyPr>
            <a:normAutofit/>
          </a:bodyPr>
          <a:lstStyle/>
          <a:p>
            <a:r>
              <a:rPr lang="tr-TR" sz="2500" dirty="0"/>
              <a:t>Hastanın servis izleminde, şikayeti günde 1 kere olmaya devam etti. </a:t>
            </a:r>
          </a:p>
          <a:p>
            <a:r>
              <a:rPr lang="tr-TR" sz="2500" dirty="0"/>
              <a:t>Ancak serviste çalışan doktorlar, hemşireler ya da diğer refakatçiler tarafından şahit olunmaması dikkat çekti.</a:t>
            </a:r>
          </a:p>
        </p:txBody>
      </p:sp>
    </p:spTree>
    <p:extLst>
      <p:ext uri="{BB962C8B-B14F-4D97-AF65-F5344CB8AC3E}">
        <p14:creationId xmlns:p14="http://schemas.microsoft.com/office/powerpoint/2010/main" val="1480620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1952DA-638D-33CE-F965-C50B0B801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46" y="1840675"/>
            <a:ext cx="8465668" cy="4052633"/>
          </a:xfrm>
        </p:spPr>
        <p:txBody>
          <a:bodyPr>
            <a:normAutofit lnSpcReduction="10000"/>
          </a:bodyPr>
          <a:lstStyle/>
          <a:p>
            <a:r>
              <a:rPr lang="tr-TR" sz="2500" dirty="0"/>
              <a:t>Hastanın e-</a:t>
            </a:r>
            <a:r>
              <a:rPr lang="tr-TR" sz="2500" dirty="0" err="1"/>
              <a:t>Nabız’ından</a:t>
            </a:r>
            <a:r>
              <a:rPr lang="tr-TR" sz="2500" dirty="0"/>
              <a:t> geçmiş hastane başvuruları ayrıntılı olarak incelendi.</a:t>
            </a:r>
          </a:p>
          <a:p>
            <a:r>
              <a:rPr lang="tr-TR" sz="2500" dirty="0"/>
              <a:t>Bahsedilen tarihlerde hastane acil servis başvurusu olduğu ancak; hastanın ve annesinin bahsettiği gibi </a:t>
            </a:r>
            <a:r>
              <a:rPr lang="tr-TR" sz="2500" dirty="0" err="1"/>
              <a:t>toraks</a:t>
            </a:r>
            <a:r>
              <a:rPr lang="tr-TR" sz="2500" dirty="0"/>
              <a:t> ve batın travması ya da el bilek </a:t>
            </a:r>
            <a:r>
              <a:rPr lang="tr-TR" sz="2500" dirty="0" err="1"/>
              <a:t>fraktürü</a:t>
            </a:r>
            <a:r>
              <a:rPr lang="tr-TR" sz="2500" dirty="0"/>
              <a:t> olmadığı görüldü. </a:t>
            </a:r>
          </a:p>
          <a:p>
            <a:r>
              <a:rPr lang="tr-TR" sz="2500" dirty="0"/>
              <a:t>Ayrıca yapılan tetkiklerde ve epikrizlerinde ailenin verdiği bilgiler ile çelişkili sonuçlar olduğu görüldü.</a:t>
            </a:r>
          </a:p>
          <a:p>
            <a:r>
              <a:rPr lang="tr-TR" sz="2500" dirty="0"/>
              <a:t>Hastanın daha önceki bir hastane başvurusunda da annenin dizde </a:t>
            </a:r>
            <a:r>
              <a:rPr lang="tr-TR" sz="2500" dirty="0" err="1"/>
              <a:t>fraktür</a:t>
            </a:r>
            <a:r>
              <a:rPr lang="tr-TR" sz="2500" dirty="0"/>
              <a:t> olduğu konusunda ısrar ettiği; ancak </a:t>
            </a:r>
            <a:r>
              <a:rPr lang="tr-TR" sz="2500" dirty="0" err="1"/>
              <a:t>grafisinin</a:t>
            </a:r>
            <a:r>
              <a:rPr lang="tr-TR" sz="2500" dirty="0"/>
              <a:t> </a:t>
            </a:r>
            <a:r>
              <a:rPr lang="tr-TR" sz="2500" dirty="0" err="1"/>
              <a:t>fraktür</a:t>
            </a:r>
            <a:r>
              <a:rPr lang="tr-TR" sz="2500" dirty="0"/>
              <a:t> olarak değerlendirilmediği görüldü.</a:t>
            </a:r>
          </a:p>
          <a:p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1226200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74BEAC-D29B-CD77-C680-B0C6C04C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22" y="795646"/>
            <a:ext cx="7537955" cy="1179635"/>
          </a:xfrm>
        </p:spPr>
        <p:txBody>
          <a:bodyPr/>
          <a:lstStyle/>
          <a:p>
            <a:r>
              <a:rPr lang="tr-TR" dirty="0"/>
              <a:t>Servis İzleminde;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D350AF-72FD-23B3-35D9-5C6CA0B26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212" y="2363191"/>
            <a:ext cx="7383576" cy="3412464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500" dirty="0"/>
              <a:t>Hastanın ve annenin değişken ve şüpheli öykü vermesi,</a:t>
            </a:r>
          </a:p>
          <a:p>
            <a:pPr algn="just"/>
            <a:r>
              <a:rPr lang="tr-TR" sz="2500" dirty="0"/>
              <a:t>Maddi zorluklar nedeniyle çeşitli birimlerden yardım talep etmesi, </a:t>
            </a:r>
          </a:p>
          <a:p>
            <a:pPr algn="just"/>
            <a:r>
              <a:rPr lang="tr-TR" sz="2500" dirty="0"/>
              <a:t>Çocuğun Avrupa ve Türkiye sınavlarında başarısının olduğunun söylenmesi ancak spesifik örnekler verilememesi ,</a:t>
            </a:r>
          </a:p>
          <a:p>
            <a:pPr algn="just"/>
            <a:r>
              <a:rPr lang="tr-TR" sz="2500" dirty="0"/>
              <a:t>Annenin çocuğun bilgisayar isteğini karşılayamadığını sürekli dillendirmesi dikkatimizi çekti.</a:t>
            </a:r>
          </a:p>
        </p:txBody>
      </p:sp>
    </p:spTree>
    <p:extLst>
      <p:ext uri="{BB962C8B-B14F-4D97-AF65-F5344CB8AC3E}">
        <p14:creationId xmlns:p14="http://schemas.microsoft.com/office/powerpoint/2010/main" val="175516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5C6063-FD70-57DB-9D6C-0E78F27A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Hikaye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A65D54-E455-26A0-9AF6-CB17E90D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</a:rPr>
              <a:t>Olay sonrası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önce her gün, sonrasında iki güne bir ağızdan kan gelme </a:t>
            </a:r>
            <a:r>
              <a:rPr lang="tr-TR" dirty="0">
                <a:effectLst/>
                <a:latin typeface="Arial" panose="020B0604020202020204" pitchFamily="34" charset="0"/>
              </a:rPr>
              <a:t>şikayeti başlamış.</a:t>
            </a:r>
          </a:p>
          <a:p>
            <a:pPr algn="just"/>
            <a:r>
              <a:rPr lang="tr-TR" dirty="0">
                <a:effectLst/>
                <a:latin typeface="Arial" panose="020B0604020202020204" pitchFamily="34" charset="0"/>
              </a:rPr>
              <a:t>Son bir haftadır da her gün olan 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ağızdan açık parlak renkli kan gelme</a:t>
            </a:r>
            <a:r>
              <a:rPr lang="tr-TR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effectLst/>
                <a:latin typeface="Arial" panose="020B0604020202020204" pitchFamily="34" charset="0"/>
              </a:rPr>
              <a:t>şikayeti mevcutmuş.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6652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215BE3-B97E-E636-731C-21585921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3" y="819398"/>
            <a:ext cx="7183134" cy="1239012"/>
          </a:xfrm>
        </p:spPr>
        <p:txBody>
          <a:bodyPr>
            <a:normAutofit/>
          </a:bodyPr>
          <a:lstStyle/>
          <a:p>
            <a:r>
              <a:rPr lang="tr-TR" sz="3000" dirty="0"/>
              <a:t>Görüntülemeler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DFEE74-BCEA-AE06-1B77-BB3C17C4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7" y="2509674"/>
            <a:ext cx="9068433" cy="39801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tr-TR" sz="2400" b="1" dirty="0"/>
              <a:t>BOYUN BT-</a:t>
            </a:r>
            <a:r>
              <a:rPr lang="tr-TR" sz="2400" b="1" dirty="0" err="1"/>
              <a:t>Anjiografi</a:t>
            </a:r>
            <a:r>
              <a:rPr lang="tr-TR" sz="2400" b="1" dirty="0"/>
              <a:t> : </a:t>
            </a:r>
            <a:r>
              <a:rPr lang="tr-TR" sz="2400" dirty="0" err="1"/>
              <a:t>Nazofarenks</a:t>
            </a:r>
            <a:r>
              <a:rPr lang="tr-TR" sz="2400" dirty="0"/>
              <a:t>, </a:t>
            </a:r>
            <a:r>
              <a:rPr lang="tr-TR" sz="2400" dirty="0" err="1"/>
              <a:t>orofarenks</a:t>
            </a:r>
            <a:r>
              <a:rPr lang="tr-TR" sz="2400" dirty="0"/>
              <a:t> duvar yapıları doğaldır. </a:t>
            </a:r>
            <a:r>
              <a:rPr lang="tr-TR" sz="2400" dirty="0" err="1"/>
              <a:t>Bilateral</a:t>
            </a:r>
            <a:r>
              <a:rPr lang="tr-TR" sz="2400" dirty="0"/>
              <a:t> </a:t>
            </a:r>
            <a:r>
              <a:rPr lang="tr-TR" sz="2400" dirty="0" err="1"/>
              <a:t>Rosenmüller</a:t>
            </a:r>
            <a:r>
              <a:rPr lang="tr-TR" sz="2400" dirty="0"/>
              <a:t> fossa ve östaki tüp ağızları açıktır. </a:t>
            </a:r>
            <a:r>
              <a:rPr lang="tr-TR" sz="2400" dirty="0" err="1"/>
              <a:t>Parafarengeal</a:t>
            </a:r>
            <a:r>
              <a:rPr lang="tr-TR" sz="2400" dirty="0"/>
              <a:t> yağ planları, </a:t>
            </a:r>
            <a:r>
              <a:rPr lang="tr-TR" sz="2400" dirty="0" err="1"/>
              <a:t>pterigopalatin</a:t>
            </a:r>
            <a:r>
              <a:rPr lang="tr-TR" sz="2400" dirty="0"/>
              <a:t> fossalar doğaldır. </a:t>
            </a:r>
            <a:r>
              <a:rPr lang="tr-TR" sz="2400" dirty="0" err="1"/>
              <a:t>Piriform</a:t>
            </a:r>
            <a:r>
              <a:rPr lang="tr-TR" sz="2400" dirty="0"/>
              <a:t> sinüsler, </a:t>
            </a:r>
            <a:r>
              <a:rPr lang="tr-TR" sz="2400" dirty="0" err="1"/>
              <a:t>vallekulalar</a:t>
            </a:r>
            <a:r>
              <a:rPr lang="tr-TR" sz="2400" dirty="0"/>
              <a:t> simetrik ve doğaldır. </a:t>
            </a:r>
            <a:r>
              <a:rPr lang="tr-TR" sz="2400" dirty="0" err="1"/>
              <a:t>Epiglottis</a:t>
            </a:r>
            <a:r>
              <a:rPr lang="tr-TR" sz="2400" dirty="0"/>
              <a:t>, </a:t>
            </a:r>
            <a:r>
              <a:rPr lang="tr-TR" sz="2400" dirty="0" err="1"/>
              <a:t>glossoepiglottik</a:t>
            </a:r>
            <a:r>
              <a:rPr lang="tr-TR" sz="2400" dirty="0"/>
              <a:t> ve </a:t>
            </a:r>
            <a:r>
              <a:rPr lang="tr-TR" sz="2400" dirty="0" err="1"/>
              <a:t>aryepiglottik</a:t>
            </a:r>
            <a:r>
              <a:rPr lang="tr-TR" sz="2400" dirty="0"/>
              <a:t> </a:t>
            </a:r>
            <a:r>
              <a:rPr lang="tr-TR" sz="2400" dirty="0" err="1"/>
              <a:t>foldlar</a:t>
            </a:r>
            <a:r>
              <a:rPr lang="tr-TR" sz="2400" dirty="0"/>
              <a:t>, </a:t>
            </a:r>
            <a:r>
              <a:rPr lang="tr-TR" sz="2400" dirty="0" err="1"/>
              <a:t>infraglottik</a:t>
            </a:r>
            <a:r>
              <a:rPr lang="tr-TR" sz="2400" dirty="0"/>
              <a:t> alanlar doğal görünümdedir.</a:t>
            </a:r>
          </a:p>
          <a:p>
            <a:pPr algn="just"/>
            <a:r>
              <a:rPr lang="tr-TR" sz="2400" dirty="0" err="1"/>
              <a:t>Bilateral</a:t>
            </a:r>
            <a:r>
              <a:rPr lang="tr-TR" sz="2400" dirty="0"/>
              <a:t> </a:t>
            </a:r>
            <a:r>
              <a:rPr lang="tr-TR" sz="2400" dirty="0" err="1"/>
              <a:t>parotid</a:t>
            </a:r>
            <a:r>
              <a:rPr lang="tr-TR" sz="2400" dirty="0"/>
              <a:t> </a:t>
            </a:r>
            <a:r>
              <a:rPr lang="tr-TR" sz="2400" dirty="0" err="1"/>
              <a:t>glandlar,submandibular</a:t>
            </a:r>
            <a:r>
              <a:rPr lang="tr-TR" sz="2400" dirty="0"/>
              <a:t> </a:t>
            </a:r>
            <a:r>
              <a:rPr lang="tr-TR" sz="2400" dirty="0" err="1"/>
              <a:t>glandlar</a:t>
            </a:r>
            <a:r>
              <a:rPr lang="tr-TR" sz="2400" dirty="0"/>
              <a:t> doğaldır. </a:t>
            </a:r>
            <a:r>
              <a:rPr lang="tr-TR" sz="2400" dirty="0" err="1"/>
              <a:t>Tiroid</a:t>
            </a:r>
            <a:r>
              <a:rPr lang="tr-TR" sz="2400" dirty="0"/>
              <a:t> bezi periferinde yerleşimli birkaç adet milimetrik </a:t>
            </a:r>
            <a:r>
              <a:rPr lang="tr-TR" sz="2400" dirty="0" err="1"/>
              <a:t>hipodens</a:t>
            </a:r>
            <a:r>
              <a:rPr lang="tr-TR" sz="2400" dirty="0"/>
              <a:t> nodül izlenmiştir (</a:t>
            </a:r>
            <a:r>
              <a:rPr lang="tr-TR" sz="2400" dirty="0" err="1"/>
              <a:t>kolloid</a:t>
            </a:r>
            <a:r>
              <a:rPr lang="tr-TR" sz="2400" dirty="0"/>
              <a:t> kisti ?)  </a:t>
            </a:r>
            <a:r>
              <a:rPr lang="tr-TR" sz="2400" dirty="0" err="1"/>
              <a:t>Bilateral</a:t>
            </a:r>
            <a:r>
              <a:rPr lang="tr-TR" sz="2400" dirty="0"/>
              <a:t> </a:t>
            </a:r>
            <a:r>
              <a:rPr lang="tr-TR" sz="2400" dirty="0" err="1"/>
              <a:t>servikal</a:t>
            </a:r>
            <a:r>
              <a:rPr lang="tr-TR" sz="2400" dirty="0"/>
              <a:t> zincirlerde patolojik boyut artışı göster lenf </a:t>
            </a:r>
            <a:r>
              <a:rPr lang="tr-TR" sz="2400" dirty="0" err="1"/>
              <a:t>nodu</a:t>
            </a:r>
            <a:r>
              <a:rPr lang="tr-TR" sz="2400" dirty="0"/>
              <a:t> saptanmamıştır.  İnceleme düzlemine giren ana </a:t>
            </a:r>
            <a:r>
              <a:rPr lang="tr-TR" sz="2400" dirty="0" err="1"/>
              <a:t>vasküler</a:t>
            </a:r>
            <a:r>
              <a:rPr lang="tr-TR" sz="2400" dirty="0"/>
              <a:t> yapılar normaldir.</a:t>
            </a:r>
          </a:p>
          <a:p>
            <a:pPr algn="just"/>
            <a:endParaRPr lang="tr-TR" sz="2400" b="1" dirty="0"/>
          </a:p>
          <a:p>
            <a:pPr algn="just"/>
            <a:r>
              <a:rPr lang="tr-TR" sz="2400" b="1" dirty="0"/>
              <a:t>TORAKS BT-</a:t>
            </a:r>
            <a:r>
              <a:rPr lang="tr-TR" sz="2400" b="1" dirty="0" err="1"/>
              <a:t>Anjiografi</a:t>
            </a:r>
            <a:r>
              <a:rPr lang="tr-TR" sz="2400" b="1" dirty="0"/>
              <a:t> :  </a:t>
            </a:r>
            <a:r>
              <a:rPr lang="tr-TR" sz="2400" dirty="0"/>
              <a:t>Sol CCA ve </a:t>
            </a:r>
            <a:r>
              <a:rPr lang="tr-TR" sz="2400" dirty="0" err="1"/>
              <a:t>brakiosefalik</a:t>
            </a:r>
            <a:r>
              <a:rPr lang="tr-TR" sz="2400" dirty="0"/>
              <a:t> </a:t>
            </a:r>
            <a:r>
              <a:rPr lang="tr-TR" sz="2400" dirty="0" err="1"/>
              <a:t>trunkus</a:t>
            </a:r>
            <a:r>
              <a:rPr lang="tr-TR" sz="2400" dirty="0"/>
              <a:t> ortak kökten çıkmaktadır (</a:t>
            </a:r>
            <a:r>
              <a:rPr lang="tr-TR" sz="2400" dirty="0" err="1"/>
              <a:t>bovine</a:t>
            </a:r>
            <a:r>
              <a:rPr lang="tr-TR" sz="2400" dirty="0"/>
              <a:t> ark). </a:t>
            </a:r>
            <a:r>
              <a:rPr lang="tr-TR" sz="2400" dirty="0" err="1"/>
              <a:t>Mediastinal</a:t>
            </a:r>
            <a:r>
              <a:rPr lang="tr-TR" sz="2400" dirty="0"/>
              <a:t> ana </a:t>
            </a:r>
            <a:r>
              <a:rPr lang="tr-TR" sz="2400" dirty="0" err="1"/>
              <a:t>vasküler</a:t>
            </a:r>
            <a:r>
              <a:rPr lang="tr-TR" sz="2400" dirty="0"/>
              <a:t> yapılar ve kalp boşlukları doğaldır. </a:t>
            </a:r>
            <a:r>
              <a:rPr lang="tr-TR" sz="2400" dirty="0" err="1"/>
              <a:t>Subaortik</a:t>
            </a:r>
            <a:r>
              <a:rPr lang="tr-TR" sz="2400" dirty="0"/>
              <a:t> alanda sol ana bronş komşuluğunda kısa aksı yaklaşık 1 cm ölçülen lenf </a:t>
            </a:r>
            <a:r>
              <a:rPr lang="tr-TR" sz="2400" dirty="0" err="1"/>
              <a:t>nodu</a:t>
            </a:r>
            <a:r>
              <a:rPr lang="tr-TR" sz="2400" dirty="0"/>
              <a:t> izlenmiştir. </a:t>
            </a:r>
            <a:r>
              <a:rPr lang="tr-TR" sz="2400" dirty="0" err="1"/>
              <a:t>Mediastinal</a:t>
            </a:r>
            <a:r>
              <a:rPr lang="tr-TR" sz="2400" dirty="0"/>
              <a:t> ve </a:t>
            </a:r>
            <a:r>
              <a:rPr lang="tr-TR" sz="2400" dirty="0" err="1"/>
              <a:t>hiler</a:t>
            </a:r>
            <a:r>
              <a:rPr lang="tr-TR" sz="2400" dirty="0"/>
              <a:t> patolojik boyut artışı gösteren lenf </a:t>
            </a:r>
            <a:r>
              <a:rPr lang="tr-TR" sz="2400" dirty="0" err="1"/>
              <a:t>nodu</a:t>
            </a:r>
            <a:r>
              <a:rPr lang="tr-TR" sz="2400" dirty="0"/>
              <a:t> </a:t>
            </a:r>
            <a:r>
              <a:rPr lang="tr-TR" sz="2400" dirty="0" err="1"/>
              <a:t>saptanmamıştır.Akciğerde</a:t>
            </a:r>
            <a:r>
              <a:rPr lang="tr-TR" sz="2400" dirty="0"/>
              <a:t> aktif </a:t>
            </a:r>
            <a:r>
              <a:rPr lang="tr-TR" sz="2400" dirty="0" err="1"/>
              <a:t>infiltrasyon</a:t>
            </a:r>
            <a:r>
              <a:rPr lang="tr-TR" sz="2400" dirty="0"/>
              <a:t> yada kitle lezyonu saptanmamıştır.</a:t>
            </a:r>
          </a:p>
          <a:p>
            <a:pPr algn="just"/>
            <a:r>
              <a:rPr lang="tr-TR" sz="2400" dirty="0"/>
              <a:t> İnceleme düzlemine giren </a:t>
            </a:r>
            <a:r>
              <a:rPr lang="tr-TR" sz="2400" dirty="0" err="1"/>
              <a:t>abdominal</a:t>
            </a:r>
            <a:r>
              <a:rPr lang="tr-TR" sz="2400" dirty="0"/>
              <a:t> kesitlerde patolojik bulgu saptanmamıştır.  Portal ve </a:t>
            </a:r>
            <a:r>
              <a:rPr lang="tr-TR" sz="2400" dirty="0" err="1"/>
              <a:t>hepatik</a:t>
            </a:r>
            <a:r>
              <a:rPr lang="tr-TR" sz="2400" dirty="0"/>
              <a:t> </a:t>
            </a:r>
            <a:r>
              <a:rPr lang="tr-TR" sz="2400" dirty="0" err="1"/>
              <a:t>venler</a:t>
            </a:r>
            <a:r>
              <a:rPr lang="tr-TR" sz="2400" dirty="0"/>
              <a:t> patent görünümdedir.</a:t>
            </a:r>
          </a:p>
          <a:p>
            <a:pPr algn="just"/>
            <a:endParaRPr lang="tr-TR" dirty="0"/>
          </a:p>
          <a:p>
            <a:pPr algn="just"/>
            <a:r>
              <a:rPr lang="tr-TR" sz="2900" dirty="0"/>
              <a:t>Şeklinde; </a:t>
            </a:r>
            <a:r>
              <a:rPr lang="tr-TR" sz="2900" dirty="0">
                <a:solidFill>
                  <a:srgbClr val="FF0000"/>
                </a:solidFill>
              </a:rPr>
              <a:t>Normal</a:t>
            </a:r>
            <a:r>
              <a:rPr lang="tr-TR" sz="2900" dirty="0"/>
              <a:t> olarak raporlandı.</a:t>
            </a:r>
          </a:p>
          <a:p>
            <a:pPr algn="just"/>
            <a:endParaRPr lang="tr-TR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6C312340-EA79-0BE6-8D0C-32FC7042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558141"/>
            <a:ext cx="2162177" cy="16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6C0617-F66A-3F64-F7D6-CDC638EA3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33" y="2624446"/>
            <a:ext cx="7692334" cy="3127457"/>
          </a:xfrm>
        </p:spPr>
        <p:txBody>
          <a:bodyPr/>
          <a:lstStyle/>
          <a:p>
            <a:r>
              <a:rPr lang="tr-TR" dirty="0"/>
              <a:t>Hastanın </a:t>
            </a:r>
            <a:r>
              <a:rPr lang="tr-TR" dirty="0" err="1"/>
              <a:t>tükrük</a:t>
            </a:r>
            <a:r>
              <a:rPr lang="tr-TR" dirty="0"/>
              <a:t> numunesi direkt bakı ile incelendi.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Gram boyama :</a:t>
            </a:r>
            <a:r>
              <a:rPr lang="tr-TR" b="1" dirty="0"/>
              <a:t>Normal flora bakterileri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Wright boyası :</a:t>
            </a:r>
            <a:r>
              <a:rPr lang="tr-TR" b="1" dirty="0"/>
              <a:t>Lökosit görülmedi, Eritrosit görülmedi olarak raporlandı. 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C3E06843-8738-A05A-5DF6-BB47F210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33" y="926274"/>
            <a:ext cx="7692334" cy="1120259"/>
          </a:xfrm>
        </p:spPr>
        <p:txBody>
          <a:bodyPr/>
          <a:lstStyle/>
          <a:p>
            <a:r>
              <a:rPr lang="tr-TR" dirty="0"/>
              <a:t>Servis İzleminde;</a:t>
            </a:r>
          </a:p>
        </p:txBody>
      </p:sp>
    </p:spTree>
    <p:extLst>
      <p:ext uri="{BB962C8B-B14F-4D97-AF65-F5344CB8AC3E}">
        <p14:creationId xmlns:p14="http://schemas.microsoft.com/office/powerpoint/2010/main" val="3734786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56CF57-753E-8953-1661-FEF6B6B69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0" y="2768911"/>
            <a:ext cx="8435980" cy="3871355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700" dirty="0"/>
              <a:t>Hastanın; hastane öğretmenleri, takip eden doktorları ve hastanemiz çalışanlarından maddi yardım talep ettiği ve/veya aldığı öğrenildi.</a:t>
            </a:r>
          </a:p>
          <a:p>
            <a:pPr algn="just"/>
            <a:r>
              <a:rPr lang="tr-TR" sz="2700" dirty="0"/>
              <a:t>Hastanın okul müdürü ile iletişime geçildi. Hastanın annesi tarafından bahsedildiği gibi bir ders başarısı ya da sınavlarda birinciliği olmadığı gibi, derslere ya da sınavlara katılımının olmadığı öğrenildi. </a:t>
            </a:r>
          </a:p>
          <a:p>
            <a:pPr algn="just"/>
            <a:r>
              <a:rPr lang="tr-TR" sz="2700" dirty="0"/>
              <a:t>Kayıtlı olduğu özel okul müdür ve öğretmenlerinin de maddi ve manevi zarara uğradığı öğrenildi.</a:t>
            </a:r>
          </a:p>
          <a:p>
            <a:pPr algn="just"/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ED369420-2713-F6CD-76E0-7E4DE915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25" y="963593"/>
            <a:ext cx="7347950" cy="1035440"/>
          </a:xfrm>
        </p:spPr>
        <p:txBody>
          <a:bodyPr/>
          <a:lstStyle/>
          <a:p>
            <a:r>
              <a:rPr lang="tr-TR" dirty="0"/>
              <a:t>Servis İzleminde;</a:t>
            </a:r>
          </a:p>
        </p:txBody>
      </p:sp>
    </p:spTree>
    <p:extLst>
      <p:ext uri="{BB962C8B-B14F-4D97-AF65-F5344CB8AC3E}">
        <p14:creationId xmlns:p14="http://schemas.microsoft.com/office/powerpoint/2010/main" val="3396241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D63234-DC39-6860-5CC4-D91F1675A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52" y="1591295"/>
            <a:ext cx="7051067" cy="4006230"/>
          </a:xfrm>
        </p:spPr>
        <p:txBody>
          <a:bodyPr/>
          <a:lstStyle/>
          <a:p>
            <a:pPr algn="just"/>
            <a:r>
              <a:rPr lang="tr-TR" sz="2000" dirty="0"/>
              <a:t>Hasta Çocuk ve Ergen Ruh Sağlığı ve Hastalıkları Bölümü’ne </a:t>
            </a:r>
            <a:r>
              <a:rPr lang="tr-TR" sz="2000" dirty="0" err="1"/>
              <a:t>konsülte</a:t>
            </a:r>
            <a:r>
              <a:rPr lang="tr-TR" sz="2000" dirty="0"/>
              <a:t> edildi. </a:t>
            </a:r>
          </a:p>
          <a:p>
            <a:pPr algn="just"/>
            <a:r>
              <a:rPr lang="tr-TR" sz="2000" dirty="0"/>
              <a:t>Hastanın annesi ile Doç. Dr. Yasemin Taş Torun ile birlikte görüşülmesi planlanmıştır. Hastanın annesinin 22.05.2025 saat 09.30'da C blok 4. kat Çocuk Psikiyatri polikliniğine yönlendirilmesi rica olunur.’’ şeklinde idi.</a:t>
            </a:r>
          </a:p>
        </p:txBody>
      </p:sp>
    </p:spTree>
    <p:extLst>
      <p:ext uri="{BB962C8B-B14F-4D97-AF65-F5344CB8AC3E}">
        <p14:creationId xmlns:p14="http://schemas.microsoft.com/office/powerpoint/2010/main" val="2398451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4AF901-1CFC-491F-AE60-E3CA9472E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67" y="1888178"/>
            <a:ext cx="7704210" cy="3661846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Hastanın annesi, Çocuk ve Ergen Ruh Sağlığı ve Hastalıkları konsültasyonunu ve çocuğu ile görüşme istenmesini tepki ile karşıladı.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24606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C9922C-42B3-CE87-CD84-EA08680C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8" y="878775"/>
            <a:ext cx="7537955" cy="1025256"/>
          </a:xfrm>
        </p:spPr>
        <p:txBody>
          <a:bodyPr/>
          <a:lstStyle/>
          <a:p>
            <a:r>
              <a:rPr lang="tr-TR" dirty="0"/>
              <a:t>Servis İzleminde;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FE6FE6-C6F9-03E0-0584-3A08E8118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50" y="2425701"/>
            <a:ext cx="8197034" cy="3991222"/>
          </a:xfrm>
        </p:spPr>
        <p:txBody>
          <a:bodyPr>
            <a:normAutofit/>
          </a:bodyPr>
          <a:lstStyle/>
          <a:p>
            <a:pPr algn="just"/>
            <a:r>
              <a:rPr lang="tr-TR" sz="2200" dirty="0"/>
              <a:t>Hastanın annesi imza ile servisten izinli ayrılmak istediğini belirtti. </a:t>
            </a:r>
          </a:p>
          <a:p>
            <a:pPr algn="just"/>
            <a:r>
              <a:rPr lang="tr-TR" sz="2200" dirty="0"/>
              <a:t>Gerekçe olarak da farklı nedenler sunduğu öğrenildi.</a:t>
            </a:r>
          </a:p>
          <a:p>
            <a:pPr algn="just"/>
            <a:r>
              <a:rPr lang="tr-TR" sz="2200" dirty="0"/>
              <a:t>Gece nöbet şartlarında, doktorlara rağmen ölüm dahil tüm riskleri kabul ederek hastaneden izinsiz ayrıldı.</a:t>
            </a:r>
          </a:p>
          <a:p>
            <a:pPr algn="just"/>
            <a:endParaRPr lang="tr-TR" sz="2200" dirty="0"/>
          </a:p>
          <a:p>
            <a:pPr algn="just"/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525610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BDB3709-60D9-63E6-F847-B832AB1AB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565" y="274638"/>
            <a:ext cx="4065351" cy="574615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Mürekkep 5">
                <a:extLst>
                  <a:ext uri="{FF2B5EF4-FFF2-40B4-BE49-F238E27FC236}">
                    <a16:creationId xmlns:a16="http://schemas.microsoft.com/office/drawing/2014/main" id="{BB109375-E2BA-74ED-C854-CCAFEAF4BD25}"/>
                  </a:ext>
                </a:extLst>
              </p14:cNvPr>
              <p14:cNvContentPartPr/>
              <p14:nvPr/>
            </p14:nvContentPartPr>
            <p14:xfrm>
              <a:off x="4127349" y="1251463"/>
              <a:ext cx="659160" cy="10440"/>
            </p14:xfrm>
          </p:contentPart>
        </mc:Choice>
        <mc:Fallback xmlns="">
          <p:pic>
            <p:nvPicPr>
              <p:cNvPr id="6" name="Mürekkep 5">
                <a:extLst>
                  <a:ext uri="{FF2B5EF4-FFF2-40B4-BE49-F238E27FC236}">
                    <a16:creationId xmlns:a16="http://schemas.microsoft.com/office/drawing/2014/main" id="{BB109375-E2BA-74ED-C854-CCAFEAF4BD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1349" y="1215463"/>
                <a:ext cx="7308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4AB123FC-3501-CAF1-331C-C0ED39E10802}"/>
                  </a:ext>
                </a:extLst>
              </p14:cNvPr>
              <p14:cNvContentPartPr/>
              <p14:nvPr/>
            </p14:nvContentPartPr>
            <p14:xfrm>
              <a:off x="2787789" y="1270543"/>
              <a:ext cx="454320" cy="36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4AB123FC-3501-CAF1-331C-C0ED39E10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1789" y="1234543"/>
                <a:ext cx="52596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72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97C369-0D3F-971D-EE65-95924C8B5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08" y="1579418"/>
            <a:ext cx="8998620" cy="4101233"/>
          </a:xfrm>
        </p:spPr>
        <p:txBody>
          <a:bodyPr>
            <a:normAutofit/>
          </a:bodyPr>
          <a:lstStyle/>
          <a:p>
            <a:r>
              <a:rPr lang="tr-TR" sz="3200" dirty="0"/>
              <a:t>Hastanın ve annesinin çelişkili </a:t>
            </a:r>
            <a:r>
              <a:rPr lang="tr-TR" sz="3200" dirty="0" err="1"/>
              <a:t>anamnez</a:t>
            </a:r>
            <a:r>
              <a:rPr lang="tr-TR" sz="3200" dirty="0"/>
              <a:t> vermesi, maddi taleplerde bulunması ve tutarsız davranışları nedeniyle tutanak tutularak Sosyal Hizmetler’e bildirildi.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43827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963C4C7-8513-770A-1731-639645BAA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838" y="373327"/>
            <a:ext cx="4318587" cy="611134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Mürekkep 30">
                <a:extLst>
                  <a:ext uri="{FF2B5EF4-FFF2-40B4-BE49-F238E27FC236}">
                    <a16:creationId xmlns:a16="http://schemas.microsoft.com/office/drawing/2014/main" id="{81056116-E449-9373-5C2E-746F332B3FE6}"/>
                  </a:ext>
                </a:extLst>
              </p14:cNvPr>
              <p14:cNvContentPartPr/>
              <p14:nvPr/>
            </p14:nvContentPartPr>
            <p14:xfrm>
              <a:off x="-960531" y="686983"/>
              <a:ext cx="360" cy="360"/>
            </p14:xfrm>
          </p:contentPart>
        </mc:Choice>
        <mc:Fallback xmlns="">
          <p:pic>
            <p:nvPicPr>
              <p:cNvPr id="31" name="Mürekkep 30">
                <a:extLst>
                  <a:ext uri="{FF2B5EF4-FFF2-40B4-BE49-F238E27FC236}">
                    <a16:creationId xmlns:a16="http://schemas.microsoft.com/office/drawing/2014/main" id="{81056116-E449-9373-5C2E-746F332B3F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23531" y="62398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Mürekkep 32">
                <a:extLst>
                  <a:ext uri="{FF2B5EF4-FFF2-40B4-BE49-F238E27FC236}">
                    <a16:creationId xmlns:a16="http://schemas.microsoft.com/office/drawing/2014/main" id="{8C56E3A7-6E95-A150-5978-BD0BCA454B39}"/>
                  </a:ext>
                </a:extLst>
              </p14:cNvPr>
              <p14:cNvContentPartPr/>
              <p14:nvPr/>
            </p14:nvContentPartPr>
            <p14:xfrm>
              <a:off x="-1107771" y="1175143"/>
              <a:ext cx="360" cy="360"/>
            </p14:xfrm>
          </p:contentPart>
        </mc:Choice>
        <mc:Fallback xmlns="">
          <p:pic>
            <p:nvPicPr>
              <p:cNvPr id="33" name="Mürekkep 32">
                <a:extLst>
                  <a:ext uri="{FF2B5EF4-FFF2-40B4-BE49-F238E27FC236}">
                    <a16:creationId xmlns:a16="http://schemas.microsoft.com/office/drawing/2014/main" id="{8C56E3A7-6E95-A150-5978-BD0BCA454B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43771" y="113914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Mürekkep 33">
                <a:extLst>
                  <a:ext uri="{FF2B5EF4-FFF2-40B4-BE49-F238E27FC236}">
                    <a16:creationId xmlns:a16="http://schemas.microsoft.com/office/drawing/2014/main" id="{8B4D773B-394A-7238-72B6-BCEA538904FF}"/>
                  </a:ext>
                </a:extLst>
              </p14:cNvPr>
              <p14:cNvContentPartPr/>
              <p14:nvPr/>
            </p14:nvContentPartPr>
            <p14:xfrm>
              <a:off x="3770229" y="1063183"/>
              <a:ext cx="590040" cy="86760"/>
            </p14:xfrm>
          </p:contentPart>
        </mc:Choice>
        <mc:Fallback xmlns="">
          <p:pic>
            <p:nvPicPr>
              <p:cNvPr id="34" name="Mürekkep 33">
                <a:extLst>
                  <a:ext uri="{FF2B5EF4-FFF2-40B4-BE49-F238E27FC236}">
                    <a16:creationId xmlns:a16="http://schemas.microsoft.com/office/drawing/2014/main" id="{8B4D773B-394A-7238-72B6-BCEA538904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4589" y="1027543"/>
                <a:ext cx="6616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Mürekkep 34">
                <a:extLst>
                  <a:ext uri="{FF2B5EF4-FFF2-40B4-BE49-F238E27FC236}">
                    <a16:creationId xmlns:a16="http://schemas.microsoft.com/office/drawing/2014/main" id="{4E02E8A5-3FD6-BCBA-F068-8D2D432F31F2}"/>
                  </a:ext>
                </a:extLst>
              </p14:cNvPr>
              <p14:cNvContentPartPr/>
              <p14:nvPr/>
            </p14:nvContentPartPr>
            <p14:xfrm>
              <a:off x="2741349" y="989023"/>
              <a:ext cx="426600" cy="131040"/>
            </p14:xfrm>
          </p:contentPart>
        </mc:Choice>
        <mc:Fallback xmlns="">
          <p:pic>
            <p:nvPicPr>
              <p:cNvPr id="35" name="Mürekkep 34">
                <a:extLst>
                  <a:ext uri="{FF2B5EF4-FFF2-40B4-BE49-F238E27FC236}">
                    <a16:creationId xmlns:a16="http://schemas.microsoft.com/office/drawing/2014/main" id="{4E02E8A5-3FD6-BCBA-F068-8D2D432F31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5709" y="953383"/>
                <a:ext cx="4982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Mürekkep 35">
                <a:extLst>
                  <a:ext uri="{FF2B5EF4-FFF2-40B4-BE49-F238E27FC236}">
                    <a16:creationId xmlns:a16="http://schemas.microsoft.com/office/drawing/2014/main" id="{9EFC63DE-4565-5A2F-51B2-80BCFB7406AF}"/>
                  </a:ext>
                </a:extLst>
              </p14:cNvPr>
              <p14:cNvContentPartPr/>
              <p14:nvPr/>
            </p14:nvContentPartPr>
            <p14:xfrm>
              <a:off x="2740269" y="1095943"/>
              <a:ext cx="454320" cy="6840"/>
            </p14:xfrm>
          </p:contentPart>
        </mc:Choice>
        <mc:Fallback xmlns="">
          <p:pic>
            <p:nvPicPr>
              <p:cNvPr id="36" name="Mürekkep 35">
                <a:extLst>
                  <a:ext uri="{FF2B5EF4-FFF2-40B4-BE49-F238E27FC236}">
                    <a16:creationId xmlns:a16="http://schemas.microsoft.com/office/drawing/2014/main" id="{9EFC63DE-4565-5A2F-51B2-80BCFB7406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04269" y="1059943"/>
                <a:ext cx="525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Mürekkep 36">
                <a:extLst>
                  <a:ext uri="{FF2B5EF4-FFF2-40B4-BE49-F238E27FC236}">
                    <a16:creationId xmlns:a16="http://schemas.microsoft.com/office/drawing/2014/main" id="{0C45DF4A-9858-764F-A60A-539F06B27211}"/>
                  </a:ext>
                </a:extLst>
              </p14:cNvPr>
              <p14:cNvContentPartPr/>
              <p14:nvPr/>
            </p14:nvContentPartPr>
            <p14:xfrm>
              <a:off x="3786069" y="1115383"/>
              <a:ext cx="582840" cy="14040"/>
            </p14:xfrm>
          </p:contentPart>
        </mc:Choice>
        <mc:Fallback xmlns="">
          <p:pic>
            <p:nvPicPr>
              <p:cNvPr id="37" name="Mürekkep 36">
                <a:extLst>
                  <a:ext uri="{FF2B5EF4-FFF2-40B4-BE49-F238E27FC236}">
                    <a16:creationId xmlns:a16="http://schemas.microsoft.com/office/drawing/2014/main" id="{0C45DF4A-9858-764F-A60A-539F06B272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50069" y="1079743"/>
                <a:ext cx="654480" cy="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54660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601" y="1117972"/>
            <a:ext cx="6314797" cy="1035440"/>
          </a:xfrm>
        </p:spPr>
        <p:txBody>
          <a:bodyPr/>
          <a:lstStyle/>
          <a:p>
            <a:r>
              <a:rPr lang="tr-TR" dirty="0"/>
              <a:t>Hastamızın takibinde;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030" y="2695699"/>
            <a:ext cx="6967939" cy="3044329"/>
          </a:xfrm>
        </p:spPr>
        <p:txBody>
          <a:bodyPr/>
          <a:lstStyle/>
          <a:p>
            <a:r>
              <a:rPr dirty="0" err="1"/>
              <a:t>Kanamanın</a:t>
            </a:r>
            <a:r>
              <a:rPr dirty="0"/>
              <a:t> </a:t>
            </a:r>
            <a:r>
              <a:rPr dirty="0" err="1"/>
              <a:t>kaynağının</a:t>
            </a:r>
            <a:r>
              <a:rPr dirty="0"/>
              <a:t> </a:t>
            </a:r>
            <a:r>
              <a:rPr dirty="0" err="1"/>
              <a:t>belirlenmesi</a:t>
            </a:r>
            <a:r>
              <a:rPr dirty="0"/>
              <a:t>: </a:t>
            </a:r>
            <a:r>
              <a:rPr dirty="0" err="1"/>
              <a:t>hemoptizi</a:t>
            </a:r>
            <a:r>
              <a:rPr dirty="0"/>
              <a:t> mi, </a:t>
            </a:r>
            <a:r>
              <a:rPr dirty="0" err="1"/>
              <a:t>hematemez</a:t>
            </a:r>
            <a:r>
              <a:rPr dirty="0"/>
              <a:t> mi</a:t>
            </a:r>
            <a:r>
              <a:rPr lang="tr-TR" dirty="0"/>
              <a:t>, </a:t>
            </a:r>
            <a:r>
              <a:rPr lang="tr-TR" dirty="0" err="1"/>
              <a:t>nazofarengeal</a:t>
            </a:r>
            <a:r>
              <a:rPr lang="tr-TR" dirty="0"/>
              <a:t> kaynaklı mı</a:t>
            </a:r>
            <a:r>
              <a:rPr dirty="0"/>
              <a:t>?</a:t>
            </a:r>
          </a:p>
          <a:p>
            <a:r>
              <a:rPr lang="tr-TR" dirty="0"/>
              <a:t>Olası tanılar </a:t>
            </a:r>
            <a:r>
              <a:rPr dirty="0" err="1"/>
              <a:t>eş</a:t>
            </a:r>
            <a:r>
              <a:rPr dirty="0"/>
              <a:t> </a:t>
            </a:r>
            <a:r>
              <a:rPr dirty="0" err="1"/>
              <a:t>zamanlı</a:t>
            </a:r>
            <a:r>
              <a:rPr dirty="0"/>
              <a:t> </a:t>
            </a:r>
            <a:r>
              <a:rPr dirty="0" err="1"/>
              <a:t>değerlendiri</a:t>
            </a:r>
            <a:r>
              <a:rPr lang="tr-TR" dirty="0" err="1"/>
              <a:t>ldi</a:t>
            </a:r>
            <a:endParaRPr dirty="0"/>
          </a:p>
          <a:p>
            <a:r>
              <a:rPr dirty="0" err="1"/>
              <a:t>Hayatı</a:t>
            </a:r>
            <a:r>
              <a:rPr dirty="0"/>
              <a:t> </a:t>
            </a:r>
            <a:r>
              <a:rPr dirty="0" err="1"/>
              <a:t>tehdit</a:t>
            </a:r>
            <a:r>
              <a:rPr dirty="0"/>
              <a:t> </a:t>
            </a:r>
            <a:r>
              <a:rPr dirty="0" err="1"/>
              <a:t>eden</a:t>
            </a:r>
            <a:r>
              <a:rPr dirty="0"/>
              <a:t> </a:t>
            </a:r>
            <a:r>
              <a:rPr dirty="0" err="1"/>
              <a:t>etiyolojiler</a:t>
            </a:r>
            <a:r>
              <a:rPr dirty="0"/>
              <a:t> </a:t>
            </a:r>
            <a:r>
              <a:rPr dirty="0" err="1"/>
              <a:t>öncelikli</a:t>
            </a:r>
            <a:r>
              <a:rPr dirty="0"/>
              <a:t> </a:t>
            </a:r>
            <a:r>
              <a:rPr dirty="0" err="1"/>
              <a:t>olarak</a:t>
            </a:r>
            <a:r>
              <a:rPr dirty="0"/>
              <a:t> </a:t>
            </a:r>
            <a:r>
              <a:rPr dirty="0" err="1"/>
              <a:t>dışlan</a:t>
            </a:r>
            <a:r>
              <a:rPr lang="tr-TR" dirty="0" err="1"/>
              <a:t>dı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CA834B-6F9D-B998-E341-3B826602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Hikaye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9E2297-0077-3009-CEAF-1696D16A5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>
                <a:latin typeface="Arial" panose="020B0604020202020204" pitchFamily="34" charset="0"/>
              </a:rPr>
              <a:t>Eş zamanlı başlayan 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</a:rPr>
              <a:t>göğüs 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ağrısı </a:t>
            </a:r>
            <a:r>
              <a:rPr lang="tr-TR" dirty="0">
                <a:effectLst/>
                <a:latin typeface="Arial" panose="020B0604020202020204" pitchFamily="34" charset="0"/>
              </a:rPr>
              <a:t>şikayeti mevcutmuş. </a:t>
            </a:r>
            <a:r>
              <a:rPr lang="tr-TR" dirty="0">
                <a:latin typeface="Arial" panose="020B0604020202020204" pitchFamily="34" charset="0"/>
              </a:rPr>
              <a:t>Kan gelmeden önce göğüste ağrı oluyor, kanlı tükürme sonrasında rahatlıyormuş.</a:t>
            </a:r>
            <a:endParaRPr lang="tr-TR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Ağrı şiddetli</a:t>
            </a:r>
            <a:r>
              <a:rPr lang="tr-TR" dirty="0">
                <a:effectLst/>
                <a:latin typeface="Arial" panose="020B0604020202020204" pitchFamily="34" charset="0"/>
              </a:rPr>
              <a:t>ymiş, her gün oluyormuş.</a:t>
            </a:r>
          </a:p>
          <a:p>
            <a:pPr algn="just"/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ıçak saplanır tarzda </a:t>
            </a:r>
            <a:r>
              <a:rPr lang="tr-TR" dirty="0">
                <a:effectLst/>
                <a:latin typeface="Arial" panose="020B0604020202020204" pitchFamily="34" charset="0"/>
              </a:rPr>
              <a:t>imiş. </a:t>
            </a:r>
          </a:p>
          <a:p>
            <a:pPr algn="just"/>
            <a:r>
              <a:rPr lang="tr-TR" dirty="0">
                <a:latin typeface="Arial" panose="020B0604020202020204" pitchFamily="34" charset="0"/>
              </a:rPr>
              <a:t>Bazen 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</a:rPr>
              <a:t>ağrı u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ykusundan uyandırıyor</a:t>
            </a:r>
            <a:r>
              <a:rPr lang="tr-TR" dirty="0">
                <a:effectLst/>
                <a:latin typeface="Arial" panose="020B0604020202020204" pitchFamily="34" charset="0"/>
              </a:rPr>
              <a:t>muş. </a:t>
            </a:r>
          </a:p>
          <a:p>
            <a:pPr algn="just"/>
            <a:r>
              <a:rPr lang="tr-TR" dirty="0">
                <a:effectLst/>
                <a:latin typeface="Arial" panose="020B0604020202020204" pitchFamily="34" charset="0"/>
              </a:rPr>
              <a:t>Yemeklerle ya da pozisyonla ilişkisizmiş.</a:t>
            </a:r>
          </a:p>
          <a:p>
            <a:pPr algn="just"/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Çarpıntı</a:t>
            </a:r>
            <a:r>
              <a:rPr lang="tr-TR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sı </a:t>
            </a:r>
            <a:r>
              <a:rPr lang="tr-TR" dirty="0">
                <a:effectLst/>
                <a:latin typeface="Arial" panose="020B0604020202020204" pitchFamily="34" charset="0"/>
              </a:rPr>
              <a:t>mevcutmuş ve bazen 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</a:rPr>
              <a:t>e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</a:t>
            </a:r>
            <a:r>
              <a:rPr lang="tr-TR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dispnesi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effectLst/>
                <a:latin typeface="Arial" panose="020B0604020202020204" pitchFamily="34" charset="0"/>
              </a:rPr>
              <a:t>eşlik ediyormuş.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88128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2E16E5-CFE9-6FCB-1469-38EDF8E20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1911927"/>
            <a:ext cx="8051469" cy="3828102"/>
          </a:xfrm>
        </p:spPr>
        <p:txBody>
          <a:bodyPr/>
          <a:lstStyle/>
          <a:p>
            <a:r>
              <a:rPr lang="tr-TR" dirty="0"/>
              <a:t>Hastamıza </a:t>
            </a:r>
            <a:r>
              <a:rPr lang="tr-TR" sz="3200" b="1" i="0" dirty="0" err="1">
                <a:solidFill>
                  <a:srgbClr val="222222"/>
                </a:solidFill>
                <a:effectLst/>
              </a:rPr>
              <a:t>Munchausen</a:t>
            </a:r>
            <a:r>
              <a:rPr lang="tr-TR" sz="3200" b="1" i="0" dirty="0">
                <a:solidFill>
                  <a:srgbClr val="222222"/>
                </a:solidFill>
                <a:effectLst/>
              </a:rPr>
              <a:t> </a:t>
            </a:r>
            <a:r>
              <a:rPr lang="tr-TR" sz="3200" b="1" i="0" dirty="0" err="1">
                <a:solidFill>
                  <a:srgbClr val="222222"/>
                </a:solidFill>
                <a:effectLst/>
              </a:rPr>
              <a:t>by</a:t>
            </a:r>
            <a:r>
              <a:rPr lang="tr-TR" sz="3200" b="1" i="0" dirty="0">
                <a:solidFill>
                  <a:srgbClr val="222222"/>
                </a:solidFill>
                <a:effectLst/>
              </a:rPr>
              <a:t> Proxy Sendromu</a:t>
            </a:r>
            <a:r>
              <a:rPr lang="tr-TR" b="1" dirty="0">
                <a:solidFill>
                  <a:srgbClr val="222222"/>
                </a:solidFill>
              </a:rPr>
              <a:t> </a:t>
            </a:r>
            <a:r>
              <a:rPr lang="tr-TR" dirty="0">
                <a:solidFill>
                  <a:srgbClr val="222222"/>
                </a:solidFill>
              </a:rPr>
              <a:t>tanısı</a:t>
            </a:r>
            <a:r>
              <a:rPr lang="tr-TR" b="1" dirty="0">
                <a:solidFill>
                  <a:srgbClr val="222222"/>
                </a:solidFill>
              </a:rPr>
              <a:t> </a:t>
            </a:r>
            <a:r>
              <a:rPr lang="tr-TR" dirty="0">
                <a:solidFill>
                  <a:srgbClr val="222222"/>
                </a:solidFill>
              </a:rPr>
              <a:t>konuldu.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26342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72" y="843147"/>
            <a:ext cx="7799212" cy="1120259"/>
          </a:xfrm>
        </p:spPr>
        <p:txBody>
          <a:bodyPr/>
          <a:lstStyle/>
          <a:p>
            <a:r>
              <a:rPr lang="tr-TR" dirty="0"/>
              <a:t>Hastamızın takibinde;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4" y="2268188"/>
            <a:ext cx="7615052" cy="3555592"/>
          </a:xfrm>
        </p:spPr>
        <p:txBody>
          <a:bodyPr/>
          <a:lstStyle/>
          <a:p>
            <a:r>
              <a:rPr dirty="0" err="1"/>
              <a:t>Organik</a:t>
            </a:r>
            <a:r>
              <a:rPr dirty="0"/>
              <a:t> </a:t>
            </a:r>
            <a:r>
              <a:rPr dirty="0" err="1"/>
              <a:t>nedenlerin</a:t>
            </a:r>
            <a:r>
              <a:rPr dirty="0"/>
              <a:t> </a:t>
            </a:r>
            <a:r>
              <a:rPr dirty="0" err="1"/>
              <a:t>dışlanması</a:t>
            </a:r>
            <a:r>
              <a:rPr dirty="0"/>
              <a:t> </a:t>
            </a:r>
            <a:r>
              <a:rPr dirty="0" err="1"/>
              <a:t>sonrası</a:t>
            </a:r>
            <a:endParaRPr dirty="0"/>
          </a:p>
          <a:p>
            <a:r>
              <a:rPr dirty="0" err="1"/>
              <a:t>İkincil</a:t>
            </a:r>
            <a:r>
              <a:rPr dirty="0"/>
              <a:t> </a:t>
            </a:r>
            <a:r>
              <a:rPr dirty="0" err="1"/>
              <a:t>kazanç</a:t>
            </a:r>
            <a:r>
              <a:rPr dirty="0"/>
              <a:t> </a:t>
            </a:r>
            <a:r>
              <a:rPr dirty="0" err="1"/>
              <a:t>olasılığı</a:t>
            </a:r>
            <a:r>
              <a:rPr dirty="0"/>
              <a:t> </a:t>
            </a:r>
            <a:r>
              <a:rPr dirty="0" err="1"/>
              <a:t>değerlendirilmiş</a:t>
            </a:r>
            <a:endParaRPr dirty="0"/>
          </a:p>
          <a:p>
            <a:r>
              <a:rPr dirty="0" err="1"/>
              <a:t>Sosyal</a:t>
            </a:r>
            <a:r>
              <a:rPr dirty="0"/>
              <a:t> </a:t>
            </a:r>
            <a:r>
              <a:rPr lang="tr-TR" dirty="0"/>
              <a:t>H</a:t>
            </a:r>
            <a:r>
              <a:rPr dirty="0" err="1"/>
              <a:t>izmetler</a:t>
            </a:r>
            <a:r>
              <a:rPr lang="tr-TR" dirty="0"/>
              <a:t>'</a:t>
            </a:r>
            <a:r>
              <a:rPr dirty="0"/>
              <a:t>e </a:t>
            </a:r>
            <a:r>
              <a:rPr dirty="0" err="1"/>
              <a:t>bildirim</a:t>
            </a:r>
            <a:r>
              <a:rPr dirty="0"/>
              <a:t> </a:t>
            </a:r>
            <a:r>
              <a:rPr dirty="0" err="1"/>
              <a:t>yapılmıştır</a:t>
            </a:r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209E4CC-FA3B-A891-43DA-100DC9A38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498" b="48444"/>
          <a:stretch/>
        </p:blipFill>
        <p:spPr>
          <a:xfrm>
            <a:off x="608810" y="441687"/>
            <a:ext cx="7926380" cy="575426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Mürekkep 12">
                <a:extLst>
                  <a:ext uri="{FF2B5EF4-FFF2-40B4-BE49-F238E27FC236}">
                    <a16:creationId xmlns:a16="http://schemas.microsoft.com/office/drawing/2014/main" id="{8B13CE12-3973-5A74-AAB9-64FA7241E325}"/>
                  </a:ext>
                </a:extLst>
              </p14:cNvPr>
              <p14:cNvContentPartPr/>
              <p14:nvPr/>
            </p14:nvContentPartPr>
            <p14:xfrm>
              <a:off x="1775109" y="2455303"/>
              <a:ext cx="1248840" cy="20160"/>
            </p14:xfrm>
          </p:contentPart>
        </mc:Choice>
        <mc:Fallback xmlns="">
          <p:pic>
            <p:nvPicPr>
              <p:cNvPr id="13" name="Mürekkep 12">
                <a:extLst>
                  <a:ext uri="{FF2B5EF4-FFF2-40B4-BE49-F238E27FC236}">
                    <a16:creationId xmlns:a16="http://schemas.microsoft.com/office/drawing/2014/main" id="{8B13CE12-3973-5A74-AAB9-64FA7241E3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9469" y="2419663"/>
                <a:ext cx="13204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391C471A-3974-553B-CBC2-A1CFF350E66A}"/>
                  </a:ext>
                </a:extLst>
              </p14:cNvPr>
              <p14:cNvContentPartPr/>
              <p14:nvPr/>
            </p14:nvContentPartPr>
            <p14:xfrm>
              <a:off x="3453429" y="4130743"/>
              <a:ext cx="1289160" cy="3060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391C471A-3974-553B-CBC2-A1CFF350E6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7429" y="4094743"/>
                <a:ext cx="1360800" cy="1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08992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Çevrimiçi Medya 3" descr="BAHAT’IN MUHTEŞEM BAŞARISI!">
            <a:hlinkClick r:id="" action="ppaction://media"/>
            <a:extLst>
              <a:ext uri="{FF2B5EF4-FFF2-40B4-BE49-F238E27FC236}">
                <a16:creationId xmlns:a16="http://schemas.microsoft.com/office/drawing/2014/main" id="{D752F828-4863-0B73-EE2A-725712BE9D5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638" y="1317625"/>
            <a:ext cx="8594725" cy="4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A3AF3C-76B1-FD75-0D27-2F27B3CF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 Ederim…</a:t>
            </a:r>
            <a:br>
              <a:rPr lang="tr-TR" dirty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883609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0C7B3CCB-B76C-4E9A-7FBF-789B959625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93866" y="180801"/>
            <a:ext cx="6498095" cy="6496397"/>
          </a:xfrm>
        </p:spPr>
      </p:pic>
    </p:spTree>
    <p:extLst>
      <p:ext uri="{BB962C8B-B14F-4D97-AF65-F5344CB8AC3E}">
        <p14:creationId xmlns:p14="http://schemas.microsoft.com/office/powerpoint/2010/main" val="277266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478568-6F89-FC35-1DAB-6B2DCDD0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Hikaye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2418A2-6F06-E92D-2420-63F82B0AC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>
                <a:latin typeface="Arial" panose="020B0604020202020204" pitchFamily="34" charset="0"/>
              </a:rPr>
              <a:t>Hastanın daha önceden de s</a:t>
            </a:r>
            <a:r>
              <a:rPr lang="tr-TR" dirty="0">
                <a:effectLst/>
                <a:latin typeface="Arial" panose="020B0604020202020204" pitchFamily="34" charset="0"/>
              </a:rPr>
              <a:t>ırtına ve karnına 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tekrarlayan kere darbe alma ve darp edilme </a:t>
            </a:r>
            <a:r>
              <a:rPr lang="tr-TR" dirty="0">
                <a:effectLst/>
                <a:latin typeface="Arial" panose="020B0604020202020204" pitchFamily="34" charset="0"/>
              </a:rPr>
              <a:t>öyküsü mevcutmuş.</a:t>
            </a:r>
          </a:p>
          <a:p>
            <a:pPr algn="just"/>
            <a:r>
              <a:rPr lang="tr-TR" dirty="0">
                <a:effectLst/>
                <a:latin typeface="Arial" panose="020B0604020202020204" pitchFamily="34" charset="0"/>
              </a:rPr>
              <a:t>1 sene kadar öncesinde yine okulda darp edilme sonrasında dizde </a:t>
            </a:r>
            <a:r>
              <a:rPr lang="tr-TR" dirty="0" err="1">
                <a:effectLst/>
                <a:latin typeface="Arial" panose="020B0604020202020204" pitchFamily="34" charset="0"/>
              </a:rPr>
              <a:t>fraktür</a:t>
            </a:r>
            <a:r>
              <a:rPr lang="tr-TR" dirty="0">
                <a:effectLst/>
                <a:latin typeface="Arial" panose="020B0604020202020204" pitchFamily="34" charset="0"/>
              </a:rPr>
              <a:t> olmuş. </a:t>
            </a:r>
          </a:p>
          <a:p>
            <a:pPr algn="just"/>
            <a:r>
              <a:rPr lang="tr-TR" dirty="0">
                <a:latin typeface="Arial" panose="020B0604020202020204" pitchFamily="34" charset="0"/>
              </a:rPr>
              <a:t>Darp öyküleri nedeniyle okul değiştirmişler. </a:t>
            </a:r>
            <a:endParaRPr lang="tr-TR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</a:rPr>
              <a:t>B</a:t>
            </a:r>
            <a:r>
              <a:rPr lang="tr-TR" dirty="0">
                <a:effectLst/>
                <a:latin typeface="Arial" panose="020B0604020202020204" pitchFamily="34" charset="0"/>
              </a:rPr>
              <a:t>azılarında kafasının </a:t>
            </a:r>
            <a:r>
              <a:rPr lang="tr-TR" dirty="0" err="1">
                <a:effectLst/>
                <a:latin typeface="Arial" panose="020B0604020202020204" pitchFamily="34" charset="0"/>
              </a:rPr>
              <a:t>oksipital</a:t>
            </a:r>
            <a:r>
              <a:rPr lang="tr-TR" dirty="0">
                <a:effectLst/>
                <a:latin typeface="Arial" panose="020B0604020202020204" pitchFamily="34" charset="0"/>
              </a:rPr>
              <a:t> bölgesini duvara çarpmış.</a:t>
            </a:r>
            <a:endParaRPr lang="tr-TR" dirty="0">
              <a:latin typeface="Arial" panose="020B0604020202020204" pitchFamily="34" charset="0"/>
            </a:endParaRPr>
          </a:p>
          <a:p>
            <a:pPr algn="just"/>
            <a:r>
              <a:rPr lang="tr-TR" dirty="0">
                <a:effectLst/>
                <a:latin typeface="Arial" panose="020B0604020202020204" pitchFamily="34" charset="0"/>
              </a:rPr>
              <a:t>Bu şikayetler ile 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7-8 kere acil servis başvurusu</a:t>
            </a:r>
            <a:r>
              <a:rPr lang="tr-TR" dirty="0">
                <a:effectLst/>
                <a:latin typeface="Arial" panose="020B0604020202020204" pitchFamily="34" charset="0"/>
              </a:rPr>
              <a:t> olmuş. Poliklinik başvurusu olmamış. </a:t>
            </a:r>
          </a:p>
          <a:p>
            <a:pPr algn="just"/>
            <a:r>
              <a:rPr lang="tr-TR" dirty="0">
                <a:latin typeface="Arial" panose="020B0604020202020204" pitchFamily="34" charset="0"/>
              </a:rPr>
              <a:t>Hiç a</a:t>
            </a:r>
            <a:r>
              <a:rPr lang="tr-TR" dirty="0">
                <a:effectLst/>
                <a:latin typeface="Arial" panose="020B0604020202020204" pitchFamily="34" charset="0"/>
              </a:rPr>
              <a:t>dli rapor tutulmamış. 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739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730D7E-B9C8-AE06-5C50-013C0189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Özgeçmiş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B140B3-8F10-178C-586C-CA6E25C9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" y="2493817"/>
            <a:ext cx="7846714" cy="2688069"/>
          </a:xfrm>
        </p:spPr>
        <p:txBody>
          <a:bodyPr>
            <a:noAutofit/>
          </a:bodyPr>
          <a:lstStyle/>
          <a:p>
            <a:r>
              <a:rPr lang="tr-TR" b="1" dirty="0">
                <a:effectLst/>
                <a:latin typeface="Arial" panose="020B0604020202020204" pitchFamily="34" charset="0"/>
              </a:rPr>
              <a:t>Prenatal: </a:t>
            </a:r>
            <a:r>
              <a:rPr lang="tr-TR" dirty="0">
                <a:effectLst/>
                <a:latin typeface="Arial" panose="020B0604020202020204" pitchFamily="34" charset="0"/>
              </a:rPr>
              <a:t>Özellik yok (ikiz eşi, doğumda ikiz eşi </a:t>
            </a:r>
            <a:r>
              <a:rPr lang="tr-TR" dirty="0" err="1">
                <a:effectLst/>
                <a:latin typeface="Arial" panose="020B0604020202020204" pitchFamily="34" charset="0"/>
              </a:rPr>
              <a:t>postnatal</a:t>
            </a:r>
            <a:r>
              <a:rPr lang="tr-TR" dirty="0">
                <a:effectLst/>
                <a:latin typeface="Arial" panose="020B0604020202020204" pitchFamily="34" charset="0"/>
              </a:rPr>
              <a:t> 21. Günde </a:t>
            </a:r>
            <a:r>
              <a:rPr lang="tr-TR" dirty="0" err="1">
                <a:effectLst/>
                <a:latin typeface="Arial" panose="020B0604020202020204" pitchFamily="34" charset="0"/>
              </a:rPr>
              <a:t>ex</a:t>
            </a:r>
            <a:r>
              <a:rPr lang="tr-TR" dirty="0">
                <a:effectLst/>
                <a:latin typeface="Arial" panose="020B0604020202020204" pitchFamily="34" charset="0"/>
              </a:rPr>
              <a:t>) </a:t>
            </a:r>
          </a:p>
          <a:p>
            <a:r>
              <a:rPr lang="tr-TR" b="1" dirty="0" err="1">
                <a:latin typeface="Arial" panose="020B0604020202020204" pitchFamily="34" charset="0"/>
              </a:rPr>
              <a:t>N</a:t>
            </a:r>
            <a:r>
              <a:rPr lang="tr-TR" b="1" dirty="0" err="1">
                <a:effectLst/>
                <a:latin typeface="Arial" panose="020B0604020202020204" pitchFamily="34" charset="0"/>
              </a:rPr>
              <a:t>atal</a:t>
            </a:r>
            <a:r>
              <a:rPr lang="tr-TR" b="1" dirty="0">
                <a:effectLst/>
                <a:latin typeface="Arial" panose="020B0604020202020204" pitchFamily="34" charset="0"/>
              </a:rPr>
              <a:t>: </a:t>
            </a:r>
            <a:r>
              <a:rPr lang="tr-TR" dirty="0" err="1">
                <a:effectLst/>
                <a:latin typeface="Arial" panose="020B0604020202020204" pitchFamily="34" charset="0"/>
              </a:rPr>
              <a:t>Term</a:t>
            </a:r>
            <a:r>
              <a:rPr lang="tr-TR" dirty="0">
                <a:latin typeface="Arial" panose="020B0604020202020204" pitchFamily="34" charset="0"/>
              </a:rPr>
              <a:t>-</a:t>
            </a:r>
            <a:r>
              <a:rPr lang="tr-TR" dirty="0">
                <a:effectLst/>
                <a:latin typeface="Arial" panose="020B0604020202020204" pitchFamily="34" charset="0"/>
              </a:rPr>
              <a:t> C/</a:t>
            </a:r>
            <a:r>
              <a:rPr lang="tr-TR" dirty="0">
                <a:latin typeface="Arial" panose="020B0604020202020204" pitchFamily="34" charset="0"/>
              </a:rPr>
              <a:t>S</a:t>
            </a:r>
            <a:r>
              <a:rPr lang="tr-TR" dirty="0">
                <a:effectLst/>
                <a:latin typeface="Arial" panose="020B0604020202020204" pitchFamily="34" charset="0"/>
              </a:rPr>
              <a:t> - 3000 gr </a:t>
            </a:r>
          </a:p>
          <a:p>
            <a:r>
              <a:rPr lang="tr-TR" b="1" dirty="0" err="1">
                <a:latin typeface="Arial" panose="020B0604020202020204" pitchFamily="34" charset="0"/>
              </a:rPr>
              <a:t>P</a:t>
            </a:r>
            <a:r>
              <a:rPr lang="tr-TR" b="1" dirty="0" err="1">
                <a:effectLst/>
                <a:latin typeface="Arial" panose="020B0604020202020204" pitchFamily="34" charset="0"/>
              </a:rPr>
              <a:t>ostnatal</a:t>
            </a:r>
            <a:r>
              <a:rPr lang="tr-TR" b="1" dirty="0">
                <a:effectLst/>
                <a:latin typeface="Arial" panose="020B0604020202020204" pitchFamily="34" charset="0"/>
              </a:rPr>
              <a:t>: </a:t>
            </a:r>
            <a:r>
              <a:rPr lang="tr-TR" dirty="0" err="1">
                <a:latin typeface="Arial" panose="020B0604020202020204" pitchFamily="34" charset="0"/>
              </a:rPr>
              <a:t>M</a:t>
            </a:r>
            <a:r>
              <a:rPr lang="tr-TR" dirty="0" err="1">
                <a:effectLst/>
                <a:latin typeface="Arial" panose="020B0604020202020204" pitchFamily="34" charset="0"/>
              </a:rPr>
              <a:t>ekonyum</a:t>
            </a:r>
            <a:r>
              <a:rPr lang="tr-TR" dirty="0">
                <a:effectLst/>
                <a:latin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Arial" panose="020B0604020202020204" pitchFamily="34" charset="0"/>
              </a:rPr>
              <a:t>aspirasyonu</a:t>
            </a:r>
            <a:r>
              <a:rPr lang="tr-TR" dirty="0">
                <a:latin typeface="Arial" panose="020B0604020202020204" pitchFamily="34" charset="0"/>
              </a:rPr>
              <a:t>?</a:t>
            </a:r>
            <a:r>
              <a:rPr lang="tr-TR" dirty="0">
                <a:effectLst/>
                <a:latin typeface="Arial" panose="020B0604020202020204" pitchFamily="34" charset="0"/>
              </a:rPr>
              <a:t> nedeniyle 2 hafta </a:t>
            </a:r>
            <a:r>
              <a:rPr lang="tr-TR" dirty="0" err="1">
                <a:effectLst/>
                <a:latin typeface="Arial" panose="020B0604020202020204" pitchFamily="34" charset="0"/>
              </a:rPr>
              <a:t>YDYBÜ’nde</a:t>
            </a:r>
            <a:r>
              <a:rPr lang="tr-TR" dirty="0">
                <a:effectLst/>
                <a:latin typeface="Arial" panose="020B0604020202020204" pitchFamily="34" charset="0"/>
              </a:rPr>
              <a:t> takip edilmiş ve </a:t>
            </a:r>
            <a:r>
              <a:rPr lang="tr-TR" dirty="0" err="1">
                <a:effectLst/>
                <a:latin typeface="Arial" panose="020B0604020202020204" pitchFamily="34" charset="0"/>
              </a:rPr>
              <a:t>entübe</a:t>
            </a:r>
            <a:r>
              <a:rPr lang="tr-TR" dirty="0">
                <a:effectLst/>
                <a:latin typeface="Arial" panose="020B0604020202020204" pitchFamily="34" charset="0"/>
              </a:rPr>
              <a:t> edilmiş. </a:t>
            </a:r>
          </a:p>
          <a:p>
            <a:r>
              <a:rPr lang="tr-TR" dirty="0">
                <a:effectLst/>
                <a:latin typeface="Arial" panose="020B0604020202020204" pitchFamily="34" charset="0"/>
              </a:rPr>
              <a:t>Sarılık ve fototerapi öyküsü: Yok</a:t>
            </a:r>
          </a:p>
          <a:p>
            <a:pPr marL="0" indent="0">
              <a:buNone/>
            </a:pPr>
            <a:endParaRPr lang="tr-TR" dirty="0">
              <a:effectLst/>
              <a:latin typeface="Arial" panose="020B0604020202020204" pitchFamily="34" charset="0"/>
            </a:endParaRPr>
          </a:p>
          <a:p>
            <a:endParaRPr lang="tr-TR" dirty="0"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366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467AF4-0A76-14AC-975D-FFFEA0E8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Özgeçmiş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F6B263-85D5-34FB-D60D-0AA9C384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65" y="2445217"/>
            <a:ext cx="8388479" cy="3448091"/>
          </a:xfrm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Arial" panose="020B0604020202020204" pitchFamily="34" charset="0"/>
              </a:rPr>
              <a:t>Hastane yatışı: 8 yaşındayken </a:t>
            </a:r>
            <a:r>
              <a:rPr lang="tr-TR" dirty="0" err="1">
                <a:effectLst/>
                <a:latin typeface="Arial" panose="020B0604020202020204" pitchFamily="34" charset="0"/>
              </a:rPr>
              <a:t>pnömoni</a:t>
            </a:r>
            <a:r>
              <a:rPr lang="tr-TR" dirty="0">
                <a:effectLst/>
                <a:latin typeface="Arial" panose="020B0604020202020204" pitchFamily="34" charset="0"/>
              </a:rPr>
              <a:t> nedeni ile yatış öyküsü mevcut</a:t>
            </a:r>
          </a:p>
          <a:p>
            <a:r>
              <a:rPr lang="tr-TR" dirty="0">
                <a:effectLst/>
                <a:latin typeface="Arial" panose="020B0604020202020204" pitchFamily="34" charset="0"/>
              </a:rPr>
              <a:t>Ameliyat: Sünnet operasyonu geçirmiş</a:t>
            </a:r>
          </a:p>
          <a:p>
            <a:r>
              <a:rPr lang="tr-TR" dirty="0">
                <a:effectLst/>
                <a:latin typeface="Arial" panose="020B0604020202020204" pitchFamily="34" charset="0"/>
              </a:rPr>
              <a:t>Aşılar: Tam</a:t>
            </a:r>
          </a:p>
          <a:p>
            <a:r>
              <a:rPr lang="tr-TR" dirty="0">
                <a:effectLst/>
                <a:latin typeface="Arial" panose="020B0604020202020204" pitchFamily="34" charset="0"/>
              </a:rPr>
              <a:t>Kronik hastalık: 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Astım</a:t>
            </a:r>
          </a:p>
          <a:p>
            <a:r>
              <a:rPr lang="tr-TR" dirty="0">
                <a:effectLst/>
                <a:latin typeface="Arial" panose="020B0604020202020204" pitchFamily="34" charset="0"/>
              </a:rPr>
              <a:t>Alerji: Kedi, köpek, polen</a:t>
            </a:r>
          </a:p>
          <a:p>
            <a:r>
              <a:rPr lang="tr-TR" dirty="0">
                <a:effectLst/>
                <a:latin typeface="Arial" panose="020B0604020202020204" pitchFamily="34" charset="0"/>
              </a:rPr>
              <a:t>Kanama </a:t>
            </a:r>
            <a:r>
              <a:rPr lang="tr-TR" dirty="0" err="1">
                <a:effectLst/>
                <a:latin typeface="Arial" panose="020B0604020202020204" pitchFamily="34" charset="0"/>
              </a:rPr>
              <a:t>diyatezi</a:t>
            </a:r>
            <a:r>
              <a:rPr lang="tr-TR" dirty="0">
                <a:effectLst/>
                <a:latin typeface="Arial" panose="020B0604020202020204" pitchFamily="34" charset="0"/>
              </a:rPr>
              <a:t> öyküsü yok</a:t>
            </a:r>
          </a:p>
          <a:p>
            <a:endParaRPr lang="tr-TR" dirty="0">
              <a:effectLst/>
              <a:latin typeface="Arial" panose="020B0604020202020204" pitchFamily="34" charset="0"/>
            </a:endParaRPr>
          </a:p>
          <a:p>
            <a:r>
              <a:rPr lang="tr-TR" dirty="0">
                <a:effectLst/>
                <a:latin typeface="Arial" panose="020B0604020202020204" pitchFamily="34" charset="0"/>
              </a:rPr>
              <a:t>Kullandığı İlaçları: </a:t>
            </a:r>
            <a:r>
              <a:rPr lang="tr-TR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albutamol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inhaler</a:t>
            </a:r>
            <a:r>
              <a:rPr lang="tr-TR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flutikazon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propiyonat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inhaler</a:t>
            </a:r>
            <a:endParaRPr lang="tr-T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95473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{096C5A8C-EA6D-2D48-838E-7851260F5ED5}tf10001120</Template>
  <TotalTime>10448</TotalTime>
  <Words>2781</Words>
  <Application>Microsoft Macintosh PowerPoint</Application>
  <PresentationFormat>Ekran Gösterisi (4:3)</PresentationFormat>
  <Paragraphs>340</Paragraphs>
  <Slides>65</Slides>
  <Notes>6</Notes>
  <HiddenSlides>0</HiddenSlides>
  <MMClips>1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  <vt:variant>
        <vt:lpstr>Özel Gösteriler</vt:lpstr>
      </vt:variant>
      <vt:variant>
        <vt:i4>1</vt:i4>
      </vt:variant>
    </vt:vector>
  </HeadingPairs>
  <TitlesOfParts>
    <vt:vector size="70" baseType="lpstr">
      <vt:lpstr>Arial</vt:lpstr>
      <vt:lpstr>Calibri</vt:lpstr>
      <vt:lpstr>Gill Sans MT</vt:lpstr>
      <vt:lpstr>Paket</vt:lpstr>
      <vt:lpstr>Genel Pediatri Servis Olgu Sunumu</vt:lpstr>
      <vt:lpstr>Hastamız;</vt:lpstr>
      <vt:lpstr>Şikayet </vt:lpstr>
      <vt:lpstr>Hikaye</vt:lpstr>
      <vt:lpstr>Hikaye</vt:lpstr>
      <vt:lpstr>Hikaye</vt:lpstr>
      <vt:lpstr>Hikaye</vt:lpstr>
      <vt:lpstr>Özgeçmiş</vt:lpstr>
      <vt:lpstr>Özgeçmiş</vt:lpstr>
      <vt:lpstr>Soygeçmiş</vt:lpstr>
      <vt:lpstr>Fizik Muayene</vt:lpstr>
      <vt:lpstr>Fizik Muayene</vt:lpstr>
      <vt:lpstr>Pozitif Bulgular </vt:lpstr>
      <vt:lpstr>PowerPoint Sunusu</vt:lpstr>
      <vt:lpstr>Ön Tanıda Düşünülenler</vt:lpstr>
      <vt:lpstr>Laboratuvar </vt:lpstr>
      <vt:lpstr>Laboratuvar </vt:lpstr>
      <vt:lpstr>Acil Servis İzleminde </vt:lpstr>
      <vt:lpstr>Acil Servis İzleminde </vt:lpstr>
      <vt:lpstr>Kulak Burun Boğaz Hastalıkları Konsültasyonu</vt:lpstr>
      <vt:lpstr>Acil Servis İzleminde </vt:lpstr>
      <vt:lpstr>Acil Servis İzleminde </vt:lpstr>
      <vt:lpstr>Çocuk Cerrahi Konsültasyonu</vt:lpstr>
      <vt:lpstr>Acil Servis İzleminde </vt:lpstr>
      <vt:lpstr>Acil Servis İzleminde </vt:lpstr>
      <vt:lpstr>PowerPoint Sunusu</vt:lpstr>
      <vt:lpstr>Çocuk Göğüs Hastalıkları Poliklinik Başvurusu;</vt:lpstr>
      <vt:lpstr>Çocuk Göğüs Hastalıkları Poliklinik Başvurusu;</vt:lpstr>
      <vt:lpstr>Çocuk Gastroenteroloji Hastalıkları Poliklinik Başvurusu;</vt:lpstr>
      <vt:lpstr>Hemoptizi </vt:lpstr>
      <vt:lpstr>Hemoptizi Etyolojisi</vt:lpstr>
      <vt:lpstr>İlk Yaklaşım</vt:lpstr>
      <vt:lpstr>Kanama Şiddetinin Değerlendirilmesi </vt:lpstr>
      <vt:lpstr>Kanama Kaynağının Değerlendirilmesi </vt:lpstr>
      <vt:lpstr>A-Alt solunum yolu kaynaklı kanama (Hemoptizi)</vt:lpstr>
      <vt:lpstr>B-Üst solunum yolu / Nazofarenks kaynaklı kanama</vt:lpstr>
      <vt:lpstr>C- Gastrointestinal sistem kaynaklı kanama (Hematemez)</vt:lpstr>
      <vt:lpstr>Hemoptiziyi Taklit Eden Durumlar </vt:lpstr>
      <vt:lpstr>Hemoptiziyi Taklit Eden Durumlar</vt:lpstr>
      <vt:lpstr>Genel Destekleyici Yaklaşım </vt:lpstr>
      <vt:lpstr>Genel Destekleyici Yaklaşım </vt:lpstr>
      <vt:lpstr>Genel Destekleyici Yaklaşım </vt:lpstr>
      <vt:lpstr>PowerPoint Sunusu</vt:lpstr>
      <vt:lpstr>Servis İzleminde;</vt:lpstr>
      <vt:lpstr>Servis İzleminde;</vt:lpstr>
      <vt:lpstr>Servis İzleminde;</vt:lpstr>
      <vt:lpstr>Servis İzleminde;</vt:lpstr>
      <vt:lpstr>PowerPoint Sunusu</vt:lpstr>
      <vt:lpstr>Servis İzleminde;</vt:lpstr>
      <vt:lpstr>Görüntülemeler</vt:lpstr>
      <vt:lpstr>Servis İzleminde;</vt:lpstr>
      <vt:lpstr>Servis İzleminde;</vt:lpstr>
      <vt:lpstr>PowerPoint Sunusu</vt:lpstr>
      <vt:lpstr>PowerPoint Sunusu</vt:lpstr>
      <vt:lpstr>Servis İzleminde;</vt:lpstr>
      <vt:lpstr>PowerPoint Sunusu</vt:lpstr>
      <vt:lpstr>PowerPoint Sunusu</vt:lpstr>
      <vt:lpstr>PowerPoint Sunusu</vt:lpstr>
      <vt:lpstr>Hastamızın takibinde; </vt:lpstr>
      <vt:lpstr>PowerPoint Sunusu</vt:lpstr>
      <vt:lpstr>Hastamızın takibinde; </vt:lpstr>
      <vt:lpstr>PowerPoint Sunusu</vt:lpstr>
      <vt:lpstr>PowerPoint Sunusu</vt:lpstr>
      <vt:lpstr>Teşekkür Ederim… </vt:lpstr>
      <vt:lpstr>PowerPoint Sunusu</vt:lpstr>
      <vt:lpstr>Özel Gösteri 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Ağızdan Kan Gelmesi Ayırıcı Tanısında Bakım Veren Kaynaklı Yapay Bozukluk</dc:title>
  <dc:subject/>
  <dc:creator/>
  <cp:keywords/>
  <dc:description>generated using python-pptx</dc:description>
  <cp:lastModifiedBy>Esin Saraç</cp:lastModifiedBy>
  <cp:revision>109</cp:revision>
  <dcterms:created xsi:type="dcterms:W3CDTF">2013-01-27T09:14:16Z</dcterms:created>
  <dcterms:modified xsi:type="dcterms:W3CDTF">2026-01-28T08:34:20Z</dcterms:modified>
  <cp:category/>
</cp:coreProperties>
</file>