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96" r:id="rId1"/>
  </p:sldMasterIdLst>
  <p:notesMasterIdLst>
    <p:notesMasterId r:id="rId44"/>
  </p:notesMasterIdLst>
  <p:sldIdLst>
    <p:sldId id="256" r:id="rId2"/>
    <p:sldId id="262" r:id="rId3"/>
    <p:sldId id="395" r:id="rId4"/>
    <p:sldId id="263" r:id="rId5"/>
    <p:sldId id="411" r:id="rId6"/>
    <p:sldId id="396" r:id="rId7"/>
    <p:sldId id="279" r:id="rId8"/>
    <p:sldId id="286" r:id="rId9"/>
    <p:sldId id="394" r:id="rId10"/>
    <p:sldId id="280" r:id="rId11"/>
    <p:sldId id="281" r:id="rId12"/>
    <p:sldId id="282" r:id="rId13"/>
    <p:sldId id="283" r:id="rId14"/>
    <p:sldId id="257" r:id="rId15"/>
    <p:sldId id="390" r:id="rId16"/>
    <p:sldId id="384" r:id="rId17"/>
    <p:sldId id="265" r:id="rId18"/>
    <p:sldId id="259" r:id="rId19"/>
    <p:sldId id="266" r:id="rId20"/>
    <p:sldId id="267" r:id="rId21"/>
    <p:sldId id="409" r:id="rId22"/>
    <p:sldId id="268" r:id="rId23"/>
    <p:sldId id="292" r:id="rId24"/>
    <p:sldId id="385" r:id="rId25"/>
    <p:sldId id="383" r:id="rId26"/>
    <p:sldId id="284" r:id="rId27"/>
    <p:sldId id="392" r:id="rId28"/>
    <p:sldId id="270" r:id="rId29"/>
    <p:sldId id="413" r:id="rId30"/>
    <p:sldId id="403" r:id="rId31"/>
    <p:sldId id="386" r:id="rId32"/>
    <p:sldId id="415" r:id="rId33"/>
    <p:sldId id="290" r:id="rId34"/>
    <p:sldId id="404" r:id="rId35"/>
    <p:sldId id="276" r:id="rId36"/>
    <p:sldId id="277" r:id="rId37"/>
    <p:sldId id="271" r:id="rId38"/>
    <p:sldId id="406" r:id="rId39"/>
    <p:sldId id="407" r:id="rId40"/>
    <p:sldId id="278" r:id="rId41"/>
    <p:sldId id="414" r:id="rId42"/>
    <p:sldId id="40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CC7054-8EAF-EB95-4CED-431924C06F42}" name="simge cibros" initials="sc" userId="ac12bfcbc7423f8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Orta Stil 3 - Vurgu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Orta Stil 3 - Vurgu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98"/>
    <p:restoredTop sz="74123"/>
  </p:normalViewPr>
  <p:slideViewPr>
    <p:cSldViewPr snapToGrid="0">
      <p:cViewPr varScale="1">
        <p:scale>
          <a:sx n="86" d="100"/>
          <a:sy n="86" d="100"/>
        </p:scale>
        <p:origin x="904"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819E5-FD0D-7042-8703-B16EFC8C5E36}" type="datetimeFigureOut">
              <a:rPr lang="tr-TR" smtClean="0"/>
              <a:t>1.02.2026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E8A09-01CC-9441-A15F-D53B50E045FA}" type="slidenum">
              <a:rPr lang="tr-TR" smtClean="0"/>
              <a:t>‹#›</a:t>
            </a:fld>
            <a:endParaRPr lang="tr-TR"/>
          </a:p>
        </p:txBody>
      </p:sp>
    </p:spTree>
    <p:extLst>
      <p:ext uri="{BB962C8B-B14F-4D97-AF65-F5344CB8AC3E}">
        <p14:creationId xmlns:p14="http://schemas.microsoft.com/office/powerpoint/2010/main" val="1579632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Anne sütü ile besleniyor ancak oral alımı azalmış</a:t>
            </a:r>
          </a:p>
        </p:txBody>
      </p:sp>
      <p:sp>
        <p:nvSpPr>
          <p:cNvPr id="4" name="Slayt Numarası Yer Tutucusu 3"/>
          <p:cNvSpPr>
            <a:spLocks noGrp="1"/>
          </p:cNvSpPr>
          <p:nvPr>
            <p:ph type="sldNum" sz="quarter" idx="5"/>
          </p:nvPr>
        </p:nvSpPr>
        <p:spPr/>
        <p:txBody>
          <a:bodyPr/>
          <a:lstStyle/>
          <a:p>
            <a:fld id="{92BE8A09-01CC-9441-A15F-D53B50E045FA}" type="slidenum">
              <a:rPr lang="tr-TR" smtClean="0"/>
              <a:t>2</a:t>
            </a:fld>
            <a:endParaRPr lang="tr-TR"/>
          </a:p>
        </p:txBody>
      </p:sp>
    </p:spTree>
    <p:extLst>
      <p:ext uri="{BB962C8B-B14F-4D97-AF65-F5344CB8AC3E}">
        <p14:creationId xmlns:p14="http://schemas.microsoft.com/office/powerpoint/2010/main" val="1336547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Hasta hamsi tüketiminden sonra reaksiyon gelişmemesi üzerine balık tüketebilir sorusuna yanıt almak için tarafımıza başvurdu</a:t>
            </a:r>
          </a:p>
        </p:txBody>
      </p:sp>
      <p:sp>
        <p:nvSpPr>
          <p:cNvPr id="4" name="Slayt Numarası Yer Tutucusu 3"/>
          <p:cNvSpPr>
            <a:spLocks noGrp="1"/>
          </p:cNvSpPr>
          <p:nvPr>
            <p:ph type="sldNum" sz="quarter" idx="5"/>
          </p:nvPr>
        </p:nvSpPr>
        <p:spPr/>
        <p:txBody>
          <a:bodyPr/>
          <a:lstStyle/>
          <a:p>
            <a:fld id="{92BE8A09-01CC-9441-A15F-D53B50E045FA}" type="slidenum">
              <a:rPr lang="tr-TR" smtClean="0"/>
              <a:t>16</a:t>
            </a:fld>
            <a:endParaRPr lang="tr-TR"/>
          </a:p>
        </p:txBody>
      </p:sp>
    </p:spTree>
    <p:extLst>
      <p:ext uri="{BB962C8B-B14F-4D97-AF65-F5344CB8AC3E}">
        <p14:creationId xmlns:p14="http://schemas.microsoft.com/office/powerpoint/2010/main" val="1292750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Hastaya </a:t>
            </a:r>
            <a:r>
              <a:rPr lang="tr-TR" dirty="0" err="1"/>
              <a:t>opt</a:t>
            </a:r>
            <a:r>
              <a:rPr lang="tr-TR" dirty="0"/>
              <a:t> planlandı ancak aile organize olamadığı için </a:t>
            </a:r>
            <a:r>
              <a:rPr lang="tr-TR" dirty="0" err="1"/>
              <a:t>opt</a:t>
            </a:r>
            <a:r>
              <a:rPr lang="tr-TR" dirty="0"/>
              <a:t> ileri tarihe ertelendi</a:t>
            </a:r>
          </a:p>
        </p:txBody>
      </p:sp>
      <p:sp>
        <p:nvSpPr>
          <p:cNvPr id="4" name="Slayt Numarası Yer Tutucusu 3"/>
          <p:cNvSpPr>
            <a:spLocks noGrp="1"/>
          </p:cNvSpPr>
          <p:nvPr>
            <p:ph type="sldNum" sz="quarter" idx="5"/>
          </p:nvPr>
        </p:nvSpPr>
        <p:spPr/>
        <p:txBody>
          <a:bodyPr/>
          <a:lstStyle/>
          <a:p>
            <a:fld id="{92BE8A09-01CC-9441-A15F-D53B50E045FA}" type="slidenum">
              <a:rPr lang="tr-TR" smtClean="0"/>
              <a:t>17</a:t>
            </a:fld>
            <a:endParaRPr lang="tr-TR"/>
          </a:p>
        </p:txBody>
      </p:sp>
    </p:spTree>
    <p:extLst>
      <p:ext uri="{BB962C8B-B14F-4D97-AF65-F5344CB8AC3E}">
        <p14:creationId xmlns:p14="http://schemas.microsoft.com/office/powerpoint/2010/main" val="2549694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BE8A09-01CC-9441-A15F-D53B50E045FA}" type="slidenum">
              <a:rPr lang="tr-TR" smtClean="0"/>
              <a:t>18</a:t>
            </a:fld>
            <a:endParaRPr lang="tr-TR"/>
          </a:p>
        </p:txBody>
      </p:sp>
    </p:spTree>
    <p:extLst>
      <p:ext uri="{BB962C8B-B14F-4D97-AF65-F5344CB8AC3E}">
        <p14:creationId xmlns:p14="http://schemas.microsoft.com/office/powerpoint/2010/main" val="4136764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BE8A09-01CC-9441-A15F-D53B50E045FA}" type="slidenum">
              <a:rPr lang="tr-TR" smtClean="0"/>
              <a:t>20</a:t>
            </a:fld>
            <a:endParaRPr lang="tr-TR"/>
          </a:p>
        </p:txBody>
      </p:sp>
    </p:spTree>
    <p:extLst>
      <p:ext uri="{BB962C8B-B14F-4D97-AF65-F5344CB8AC3E}">
        <p14:creationId xmlns:p14="http://schemas.microsoft.com/office/powerpoint/2010/main" val="2610867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Her türlü besinle tetiklenebilir</a:t>
            </a:r>
          </a:p>
          <a:p>
            <a:endParaRPr lang="tr-TR" dirty="0"/>
          </a:p>
          <a:p>
            <a:r>
              <a:rPr lang="tr-TR" dirty="0"/>
              <a:t>Tetikleyici besin yaşanılan bölge/ toplumun beslenme alışkanlıkları, o besinin beslenmedeki yeri, başlama zamanı, miktarı gibi faktörlerle değişebilir</a:t>
            </a:r>
            <a:br>
              <a:rPr lang="tr-TR" dirty="0"/>
            </a:br>
            <a:r>
              <a:rPr lang="tr-TR" dirty="0"/>
              <a:t>Zaman içinde FPIES tetikleyicilerinin dağılımında belirgin değişiklikler olduğu görülmektedir. Son yıllarda özellikle </a:t>
            </a:r>
            <a:r>
              <a:rPr lang="tr-TR" b="1" dirty="0"/>
              <a:t>yumurta</a:t>
            </a:r>
            <a:r>
              <a:rPr lang="tr-TR" dirty="0"/>
              <a:t> ve </a:t>
            </a:r>
            <a:r>
              <a:rPr lang="tr-TR" b="1" dirty="0"/>
              <a:t>yer fıstığına</a:t>
            </a:r>
            <a:r>
              <a:rPr lang="tr-TR" dirty="0"/>
              <a:t> bağlı FPIES olgularında belirgin bir artış bildirilmiştir.</a:t>
            </a:r>
          </a:p>
          <a:p>
            <a:endParaRPr lang="tr-TR" dirty="0"/>
          </a:p>
          <a:p>
            <a:endParaRPr lang="tr-TR" dirty="0"/>
          </a:p>
          <a:p>
            <a:endParaRPr lang="tr-TR" dirty="0"/>
          </a:p>
        </p:txBody>
      </p:sp>
      <p:sp>
        <p:nvSpPr>
          <p:cNvPr id="4" name="Slayt Numarası Yer Tutucusu 3"/>
          <p:cNvSpPr>
            <a:spLocks noGrp="1"/>
          </p:cNvSpPr>
          <p:nvPr>
            <p:ph type="sldNum" sz="quarter" idx="5"/>
          </p:nvPr>
        </p:nvSpPr>
        <p:spPr/>
        <p:txBody>
          <a:bodyPr/>
          <a:lstStyle/>
          <a:p>
            <a:fld id="{92BE8A09-01CC-9441-A15F-D53B50E045FA}" type="slidenum">
              <a:rPr lang="tr-TR" smtClean="0"/>
              <a:t>22</a:t>
            </a:fld>
            <a:endParaRPr lang="tr-TR"/>
          </a:p>
        </p:txBody>
      </p:sp>
    </p:spTree>
    <p:extLst>
      <p:ext uri="{BB962C8B-B14F-4D97-AF65-F5344CB8AC3E}">
        <p14:creationId xmlns:p14="http://schemas.microsoft.com/office/powerpoint/2010/main" val="156515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Çocuklarda </a:t>
            </a:r>
            <a:r>
              <a:rPr lang="tr-TR" dirty="0" err="1"/>
              <a:t>FPIES’in</a:t>
            </a:r>
            <a:r>
              <a:rPr lang="tr-TR" dirty="0"/>
              <a:t> başlıca tetikleyicileri coğrafi olarak değişkenlik göstermektedir. İnek sütü dünya genelinde en önemli tetikleyici iken; ABD ve Avustralya’da tahıllar, Avrupa’da balık ve Japonya’da tavuk yumurtası ön plana çıkmaktadır. Son on yılda ABD ve Japonya’da yumurtaya bağlı, ABD’de ise yer fıstığına bağlı pediatrik FPIES vakalarında belirgin bir artış gözlenmiştir. Bu artış, </a:t>
            </a:r>
            <a:r>
              <a:rPr lang="tr-TR" dirty="0" err="1"/>
              <a:t>IgE</a:t>
            </a:r>
            <a:r>
              <a:rPr lang="tr-TR" dirty="0"/>
              <a:t> aracılı besin alerjisini önlemek amacıyla bu besinlerin erken dönemde diyete eklenmesini teşvik eden kılavuzların uygulanmasıyla eş zamanlıdır.</a:t>
            </a:r>
          </a:p>
        </p:txBody>
      </p:sp>
      <p:sp>
        <p:nvSpPr>
          <p:cNvPr id="4" name="Slayt Numarası Yer Tutucusu 3"/>
          <p:cNvSpPr>
            <a:spLocks noGrp="1"/>
          </p:cNvSpPr>
          <p:nvPr>
            <p:ph type="sldNum" sz="quarter" idx="5"/>
          </p:nvPr>
        </p:nvSpPr>
        <p:spPr/>
        <p:txBody>
          <a:bodyPr/>
          <a:lstStyle/>
          <a:p>
            <a:fld id="{92BE8A09-01CC-9441-A15F-D53B50E045FA}" type="slidenum">
              <a:rPr lang="tr-TR" smtClean="0"/>
              <a:t>23</a:t>
            </a:fld>
            <a:endParaRPr lang="tr-TR"/>
          </a:p>
        </p:txBody>
      </p:sp>
    </p:spTree>
    <p:extLst>
      <p:ext uri="{BB962C8B-B14F-4D97-AF65-F5344CB8AC3E}">
        <p14:creationId xmlns:p14="http://schemas.microsoft.com/office/powerpoint/2010/main" val="877527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 Tetikleyici besinin özelliğine göre değişebilir</a:t>
            </a:r>
          </a:p>
          <a:p>
            <a:r>
              <a:rPr lang="tr-TR" dirty="0"/>
              <a:t> Sıvı (süt‐soya) 3‐6 ayda</a:t>
            </a:r>
          </a:p>
          <a:p>
            <a:r>
              <a:rPr lang="tr-TR" dirty="0"/>
              <a:t>Solid (yumurta, pirinç, buğday, balık) 6‐12 ay↑</a:t>
            </a:r>
          </a:p>
          <a:p>
            <a:endParaRPr lang="tr-TR" dirty="0"/>
          </a:p>
          <a:p>
            <a:endParaRPr lang="tr-TR" dirty="0"/>
          </a:p>
          <a:p>
            <a:r>
              <a:rPr lang="tr-TR" dirty="0"/>
              <a:t> </a:t>
            </a:r>
          </a:p>
        </p:txBody>
      </p:sp>
      <p:sp>
        <p:nvSpPr>
          <p:cNvPr id="4" name="Slayt Numarası Yer Tutucusu 3"/>
          <p:cNvSpPr>
            <a:spLocks noGrp="1"/>
          </p:cNvSpPr>
          <p:nvPr>
            <p:ph type="sldNum" sz="quarter" idx="5"/>
          </p:nvPr>
        </p:nvSpPr>
        <p:spPr/>
        <p:txBody>
          <a:bodyPr/>
          <a:lstStyle/>
          <a:p>
            <a:fld id="{92BE8A09-01CC-9441-A15F-D53B50E045FA}" type="slidenum">
              <a:rPr lang="tr-TR" smtClean="0"/>
              <a:t>24</a:t>
            </a:fld>
            <a:endParaRPr lang="tr-TR"/>
          </a:p>
        </p:txBody>
      </p:sp>
    </p:spTree>
    <p:extLst>
      <p:ext uri="{BB962C8B-B14F-4D97-AF65-F5344CB8AC3E}">
        <p14:creationId xmlns:p14="http://schemas.microsoft.com/office/powerpoint/2010/main" val="2192686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1" i="0" u="none" strike="noStrike" cap="none" normalizeH="0" baseline="0" dirty="0">
                <a:ln>
                  <a:noFill/>
                </a:ln>
                <a:solidFill>
                  <a:schemeClr val="tx1"/>
                </a:solidFill>
                <a:effectLst/>
                <a:latin typeface="Arial" panose="020B0604020202020204" pitchFamily="34" charset="0"/>
              </a:rPr>
              <a:t>TH17 ağırlıklı adaptif yanıt</a:t>
            </a:r>
            <a:r>
              <a:rPr kumimoji="0" lang="tr-TR" altLang="tr-TR" sz="1200" b="0" i="0" u="none" strike="noStrike" cap="none" normalizeH="0" baseline="0" dirty="0">
                <a:ln>
                  <a:noFill/>
                </a:ln>
                <a:solidFill>
                  <a:schemeClr val="tx1"/>
                </a:solidFill>
                <a:effectLst/>
                <a:latin typeface="Arial" panose="020B0604020202020204" pitchFamily="34" charset="0"/>
              </a:rPr>
              <a:t> ön plandadır (↑ IL-17A/F, IL-22, IL-2); TH2 yanıt ikincil olabilir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1" i="0" u="none" strike="noStrike" cap="none" normalizeH="0" baseline="0" dirty="0">
                <a:ln>
                  <a:noFill/>
                </a:ln>
                <a:solidFill>
                  <a:schemeClr val="tx1"/>
                </a:solidFill>
                <a:effectLst/>
                <a:latin typeface="Arial" panose="020B0604020202020204" pitchFamily="34" charset="0"/>
              </a:rPr>
              <a:t>Doğuştan bağışıklık aktivasyonu</a:t>
            </a:r>
            <a:r>
              <a:rPr kumimoji="0" lang="tr-TR" altLang="tr-TR" sz="1200" b="0" i="0" u="none" strike="noStrike" cap="none" normalizeH="0" baseline="0" dirty="0">
                <a:ln>
                  <a:noFill/>
                </a:ln>
                <a:solidFill>
                  <a:schemeClr val="tx1"/>
                </a:solidFill>
                <a:effectLst/>
                <a:latin typeface="Arial" panose="020B0604020202020204" pitchFamily="34" charset="0"/>
              </a:rPr>
              <a:t> belirgindir: monosit, nötrofil, eozinofil ve NK hücre aktivasyonu artar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1" i="0" u="none" strike="noStrike" cap="none" normalizeH="0" baseline="0" dirty="0">
                <a:ln>
                  <a:noFill/>
                </a:ln>
                <a:solidFill>
                  <a:schemeClr val="tx1"/>
                </a:solidFill>
                <a:effectLst/>
                <a:latin typeface="Arial" panose="020B0604020202020204" pitchFamily="34" charset="0"/>
              </a:rPr>
              <a:t>Sitokin fırtınası benzeri yanıt</a:t>
            </a:r>
            <a:r>
              <a:rPr kumimoji="0" lang="tr-TR" altLang="tr-TR" sz="1200" b="0" i="0" u="none" strike="noStrike" cap="none" normalizeH="0" baseline="0" dirty="0">
                <a:ln>
                  <a:noFill/>
                </a:ln>
                <a:solidFill>
                  <a:schemeClr val="tx1"/>
                </a:solidFill>
                <a:effectLst/>
                <a:latin typeface="Arial" panose="020B0604020202020204" pitchFamily="34" charset="0"/>
              </a:rPr>
              <a:t> gelişir (↑ IL-6, IL-10, IL-22, </a:t>
            </a:r>
            <a:r>
              <a:rPr kumimoji="0" lang="tr-TR" altLang="tr-TR" sz="1200" b="0" i="0" u="none" strike="noStrike" cap="none" normalizeH="0" baseline="0" dirty="0" err="1">
                <a:ln>
                  <a:noFill/>
                </a:ln>
                <a:solidFill>
                  <a:schemeClr val="tx1"/>
                </a:solidFill>
                <a:effectLst/>
                <a:latin typeface="Arial" panose="020B0604020202020204" pitchFamily="34" charset="0"/>
              </a:rPr>
              <a:t>Onkostatin</a:t>
            </a:r>
            <a:r>
              <a:rPr kumimoji="0" lang="tr-TR" altLang="tr-TR" sz="1200" b="0" i="0" u="none" strike="noStrike" cap="none" normalizeH="0" baseline="0" dirty="0">
                <a:ln>
                  <a:noFill/>
                </a:ln>
                <a:solidFill>
                  <a:schemeClr val="tx1"/>
                </a:solidFill>
                <a:effectLst/>
                <a:latin typeface="Arial" panose="020B0604020202020204" pitchFamily="34" charset="0"/>
              </a:rPr>
              <a:t>-M → STAT3 aktivasyonu)</a:t>
            </a:r>
            <a:endParaRPr lang="tr-TR" altLang="tr-TR" sz="1200" b="1" dirty="0">
              <a:latin typeface="Arial" panose="020B0604020202020204" pitchFamily="34" charset="0"/>
            </a:endParaRPr>
          </a:p>
          <a:p>
            <a:pPr lvl="0" eaLnBrk="0" fontAlgn="base" hangingPunct="0">
              <a:spcBef>
                <a:spcPct val="0"/>
              </a:spcBef>
              <a:spcAft>
                <a:spcPct val="0"/>
              </a:spcAft>
              <a:buFontTx/>
              <a:buChar char="•"/>
            </a:pPr>
            <a:r>
              <a:rPr lang="tr-TR" altLang="tr-TR" sz="1200" b="1" dirty="0">
                <a:latin typeface="Arial" panose="020B0604020202020204" pitchFamily="34" charset="0"/>
              </a:rPr>
              <a:t>Metabolik ve </a:t>
            </a:r>
            <a:r>
              <a:rPr lang="tr-TR" altLang="tr-TR" sz="1200" b="1" dirty="0" err="1">
                <a:latin typeface="Arial" panose="020B0604020202020204" pitchFamily="34" charset="0"/>
              </a:rPr>
              <a:t>nöroimmün</a:t>
            </a:r>
            <a:r>
              <a:rPr lang="tr-TR" altLang="tr-TR" sz="1200" b="1" dirty="0">
                <a:latin typeface="Arial" panose="020B0604020202020204" pitchFamily="34" charset="0"/>
              </a:rPr>
              <a:t> bağlantı</a:t>
            </a:r>
            <a:r>
              <a:rPr lang="tr-TR" altLang="tr-TR" sz="1200" dirty="0">
                <a:latin typeface="Arial" panose="020B0604020202020204" pitchFamily="34" charset="0"/>
              </a:rPr>
              <a:t> önemlidir:</a:t>
            </a:r>
          </a:p>
          <a:p>
            <a:pPr lvl="0" eaLnBrk="0" fontAlgn="base" hangingPunct="0">
              <a:spcBef>
                <a:spcPct val="0"/>
              </a:spcBef>
              <a:spcAft>
                <a:spcPct val="0"/>
              </a:spcAft>
            </a:pPr>
            <a:r>
              <a:rPr lang="tr-TR" altLang="tr-TR" sz="1200" dirty="0">
                <a:latin typeface="Arial" panose="020B0604020202020204" pitchFamily="34" charset="0"/>
              </a:rPr>
              <a:t>     ↑ pürin metabolitleri (</a:t>
            </a:r>
            <a:r>
              <a:rPr lang="tr-TR" altLang="tr-TR" sz="1200" dirty="0" err="1">
                <a:latin typeface="Arial" panose="020B0604020202020204" pitchFamily="34" charset="0"/>
              </a:rPr>
              <a:t>inozin</a:t>
            </a:r>
            <a:r>
              <a:rPr lang="tr-TR" altLang="tr-TR" sz="1200" dirty="0">
                <a:latin typeface="Arial" panose="020B0604020202020204" pitchFamily="34" charset="0"/>
              </a:rPr>
              <a:t>, ürat, adenozin)</a:t>
            </a:r>
          </a:p>
          <a:p>
            <a:pPr lvl="0" eaLnBrk="0" fontAlgn="base" hangingPunct="0">
              <a:spcBef>
                <a:spcPct val="0"/>
              </a:spcBef>
              <a:spcAft>
                <a:spcPct val="0"/>
              </a:spcAft>
            </a:pPr>
            <a:r>
              <a:rPr lang="tr-TR" altLang="tr-TR" sz="1200" dirty="0">
                <a:latin typeface="Arial" panose="020B0604020202020204" pitchFamily="34" charset="0"/>
              </a:rPr>
              <a:t>     ↑ serotonin salınımı (↑ 5-HIAA) → </a:t>
            </a:r>
            <a:r>
              <a:rPr lang="tr-TR" altLang="tr-TR" sz="1200" dirty="0" err="1">
                <a:latin typeface="Arial" panose="020B0604020202020204" pitchFamily="34" charset="0"/>
              </a:rPr>
              <a:t>vagal</a:t>
            </a:r>
            <a:r>
              <a:rPr lang="tr-TR" altLang="tr-TR" sz="1200" dirty="0">
                <a:latin typeface="Arial" panose="020B0604020202020204" pitchFamily="34" charset="0"/>
              </a:rPr>
              <a:t> </a:t>
            </a:r>
            <a:r>
              <a:rPr lang="tr-TR" altLang="tr-TR" sz="1200" dirty="0" err="1">
                <a:latin typeface="Arial" panose="020B0604020202020204" pitchFamily="34" charset="0"/>
              </a:rPr>
              <a:t>afferent</a:t>
            </a:r>
            <a:r>
              <a:rPr lang="tr-TR" altLang="tr-TR" sz="1200" dirty="0">
                <a:latin typeface="Arial" panose="020B0604020202020204" pitchFamily="34" charset="0"/>
              </a:rPr>
              <a:t> aktivasyon → </a:t>
            </a:r>
            <a:r>
              <a:rPr lang="tr-TR" altLang="tr-TR" sz="1200" b="1" dirty="0">
                <a:latin typeface="Arial" panose="020B0604020202020204" pitchFamily="34" charset="0"/>
              </a:rPr>
              <a:t>şiddetli kusma</a:t>
            </a:r>
            <a:endParaRPr lang="tr-TR" altLang="tr-TR" sz="1200" dirty="0">
              <a:latin typeface="Arial" panose="020B0604020202020204" pitchFamily="34" charset="0"/>
            </a:endParaRPr>
          </a:p>
        </p:txBody>
      </p:sp>
      <p:sp>
        <p:nvSpPr>
          <p:cNvPr id="4" name="Slayt Numarası Yer Tutucusu 3"/>
          <p:cNvSpPr>
            <a:spLocks noGrp="1"/>
          </p:cNvSpPr>
          <p:nvPr>
            <p:ph type="sldNum" sz="quarter" idx="5"/>
          </p:nvPr>
        </p:nvSpPr>
        <p:spPr/>
        <p:txBody>
          <a:bodyPr/>
          <a:lstStyle/>
          <a:p>
            <a:fld id="{92BE8A09-01CC-9441-A15F-D53B50E045FA}" type="slidenum">
              <a:rPr lang="tr-TR" smtClean="0"/>
              <a:t>26</a:t>
            </a:fld>
            <a:endParaRPr lang="tr-TR"/>
          </a:p>
        </p:txBody>
      </p:sp>
    </p:spTree>
    <p:extLst>
      <p:ext uri="{BB962C8B-B14F-4D97-AF65-F5344CB8AC3E}">
        <p14:creationId xmlns:p14="http://schemas.microsoft.com/office/powerpoint/2010/main" val="195258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2000" dirty="0" err="1"/>
              <a:t>humoral</a:t>
            </a:r>
            <a:r>
              <a:rPr lang="tr-TR" sz="2000" dirty="0"/>
              <a:t> bir yanıtın belirgin olmaması nedeniyle hücresel aracılı bir mekanizmaya bağlı olduğu varsayılmaktadır. Akut reaksiyonlarda interlökin-17 ile ilişkili </a:t>
            </a:r>
            <a:r>
              <a:rPr lang="tr-TR" sz="2000" dirty="0" err="1"/>
              <a:t>inflamatuvar</a:t>
            </a:r>
            <a:r>
              <a:rPr lang="tr-TR" sz="2000" dirty="0"/>
              <a:t> bir imza gösterilmiş olsa da, patojenik T lenfositler henüz net olarak tanımlanamamıştır. </a:t>
            </a:r>
          </a:p>
        </p:txBody>
      </p:sp>
      <p:sp>
        <p:nvSpPr>
          <p:cNvPr id="4" name="Slayt Numarası Yer Tutucusu 3"/>
          <p:cNvSpPr>
            <a:spLocks noGrp="1"/>
          </p:cNvSpPr>
          <p:nvPr>
            <p:ph type="sldNum" sz="quarter" idx="5"/>
          </p:nvPr>
        </p:nvSpPr>
        <p:spPr/>
        <p:txBody>
          <a:bodyPr/>
          <a:lstStyle/>
          <a:p>
            <a:fld id="{92BE8A09-01CC-9441-A15F-D53B50E045FA}" type="slidenum">
              <a:rPr lang="tr-TR" smtClean="0"/>
              <a:t>27</a:t>
            </a:fld>
            <a:endParaRPr lang="tr-TR"/>
          </a:p>
        </p:txBody>
      </p:sp>
    </p:spTree>
    <p:extLst>
      <p:ext uri="{BB962C8B-B14F-4D97-AF65-F5344CB8AC3E}">
        <p14:creationId xmlns:p14="http://schemas.microsoft.com/office/powerpoint/2010/main" val="315468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BE8A09-01CC-9441-A15F-D53B50E045FA}" type="slidenum">
              <a:rPr lang="tr-TR" smtClean="0"/>
              <a:t>31</a:t>
            </a:fld>
            <a:endParaRPr lang="tr-TR"/>
          </a:p>
        </p:txBody>
      </p:sp>
    </p:spTree>
    <p:extLst>
      <p:ext uri="{BB962C8B-B14F-4D97-AF65-F5344CB8AC3E}">
        <p14:creationId xmlns:p14="http://schemas.microsoft.com/office/powerpoint/2010/main" val="200905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BE8A09-01CC-9441-A15F-D53B50E045FA}" type="slidenum">
              <a:rPr lang="tr-TR" smtClean="0"/>
              <a:t>5</a:t>
            </a:fld>
            <a:endParaRPr lang="tr-TR"/>
          </a:p>
        </p:txBody>
      </p:sp>
    </p:spTree>
    <p:extLst>
      <p:ext uri="{BB962C8B-B14F-4D97-AF65-F5344CB8AC3E}">
        <p14:creationId xmlns:p14="http://schemas.microsoft.com/office/powerpoint/2010/main" val="3973043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r>
              <a:rPr lang="tr-TR" dirty="0"/>
              <a:t>Adrenalinin yeri yok</a:t>
            </a:r>
          </a:p>
          <a:p>
            <a:pPr marL="0" indent="0">
              <a:buNone/>
            </a:pPr>
            <a:r>
              <a:rPr lang="tr-TR" dirty="0"/>
              <a:t>Antihistaminlerin yeri yok</a:t>
            </a:r>
          </a:p>
          <a:p>
            <a:endParaRPr lang="tr-TR" dirty="0"/>
          </a:p>
        </p:txBody>
      </p:sp>
      <p:sp>
        <p:nvSpPr>
          <p:cNvPr id="4" name="Slayt Numarası Yer Tutucusu 3"/>
          <p:cNvSpPr>
            <a:spLocks noGrp="1"/>
          </p:cNvSpPr>
          <p:nvPr>
            <p:ph type="sldNum" sz="quarter" idx="5"/>
          </p:nvPr>
        </p:nvSpPr>
        <p:spPr/>
        <p:txBody>
          <a:bodyPr/>
          <a:lstStyle/>
          <a:p>
            <a:fld id="{92BE8A09-01CC-9441-A15F-D53B50E045FA}" type="slidenum">
              <a:rPr lang="tr-TR" smtClean="0"/>
              <a:t>32</a:t>
            </a:fld>
            <a:endParaRPr lang="tr-TR"/>
          </a:p>
        </p:txBody>
      </p:sp>
    </p:spTree>
    <p:extLst>
      <p:ext uri="{BB962C8B-B14F-4D97-AF65-F5344CB8AC3E}">
        <p14:creationId xmlns:p14="http://schemas.microsoft.com/office/powerpoint/2010/main" val="23527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Şiddetli intestinal inflamasyon, Mukozal hasar</a:t>
            </a:r>
          </a:p>
          <a:p>
            <a:r>
              <a:rPr lang="tr-TR" dirty="0"/>
              <a:t>↓</a:t>
            </a:r>
          </a:p>
          <a:p>
            <a:r>
              <a:rPr lang="tr-TR" b="1" dirty="0"/>
              <a:t>Artmış bakteriyel nitrat → nitrit dönüşümü</a:t>
            </a:r>
          </a:p>
          <a:p>
            <a:r>
              <a:rPr lang="tr-TR" dirty="0"/>
              <a:t>↓</a:t>
            </a:r>
          </a:p>
          <a:p>
            <a:r>
              <a:rPr lang="tr-TR" b="1" dirty="0"/>
              <a:t> Nitritler hemoglobini Fe2+ → Fe3+’e okside eder</a:t>
            </a:r>
          </a:p>
          <a:p>
            <a:r>
              <a:rPr lang="tr-TR" dirty="0"/>
              <a:t>↓</a:t>
            </a:r>
          </a:p>
          <a:p>
            <a:r>
              <a:rPr lang="tr-TR" b="1" dirty="0" err="1"/>
              <a:t>Methemoglobin</a:t>
            </a:r>
            <a:r>
              <a:rPr lang="tr-TR" b="1" dirty="0"/>
              <a:t> artışı</a:t>
            </a:r>
          </a:p>
          <a:p>
            <a:r>
              <a:rPr lang="tr-TR" dirty="0"/>
              <a:t>Bu mekanizma </a:t>
            </a:r>
            <a:r>
              <a:rPr lang="tr-TR" b="1" dirty="0"/>
              <a:t>sekonder (edinilmiş) </a:t>
            </a:r>
            <a:r>
              <a:rPr lang="tr-TR" b="1" dirty="0" err="1"/>
              <a:t>methemoglobinemi</a:t>
            </a:r>
            <a:r>
              <a:rPr lang="tr-TR" dirty="0"/>
              <a:t> yapar.</a:t>
            </a:r>
          </a:p>
          <a:p>
            <a:endParaRPr lang="tr-TR" dirty="0"/>
          </a:p>
        </p:txBody>
      </p:sp>
      <p:sp>
        <p:nvSpPr>
          <p:cNvPr id="4" name="Slayt Numarası Yer Tutucusu 3"/>
          <p:cNvSpPr>
            <a:spLocks noGrp="1"/>
          </p:cNvSpPr>
          <p:nvPr>
            <p:ph type="sldNum" sz="quarter" idx="5"/>
          </p:nvPr>
        </p:nvSpPr>
        <p:spPr/>
        <p:txBody>
          <a:bodyPr/>
          <a:lstStyle/>
          <a:p>
            <a:fld id="{92BE8A09-01CC-9441-A15F-D53B50E045FA}" type="slidenum">
              <a:rPr lang="tr-TR" smtClean="0"/>
              <a:t>34</a:t>
            </a:fld>
            <a:endParaRPr lang="tr-TR"/>
          </a:p>
        </p:txBody>
      </p:sp>
    </p:spTree>
    <p:extLst>
      <p:ext uri="{BB962C8B-B14F-4D97-AF65-F5344CB8AC3E}">
        <p14:creationId xmlns:p14="http://schemas.microsoft.com/office/powerpoint/2010/main" val="117777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Annede eliminasyona gerek yok ancak nadir de olsa anne sütünden geçen  besin proteini ile tetiklenen çok nadir olgu bildirimleri bulunmaktadır</a:t>
            </a:r>
          </a:p>
        </p:txBody>
      </p:sp>
      <p:sp>
        <p:nvSpPr>
          <p:cNvPr id="4" name="Slayt Numarası Yer Tutucusu 3"/>
          <p:cNvSpPr>
            <a:spLocks noGrp="1"/>
          </p:cNvSpPr>
          <p:nvPr>
            <p:ph type="sldNum" sz="quarter" idx="5"/>
          </p:nvPr>
        </p:nvSpPr>
        <p:spPr/>
        <p:txBody>
          <a:bodyPr/>
          <a:lstStyle/>
          <a:p>
            <a:fld id="{92BE8A09-01CC-9441-A15F-D53B50E045FA}" type="slidenum">
              <a:rPr lang="tr-TR" smtClean="0"/>
              <a:t>35</a:t>
            </a:fld>
            <a:endParaRPr lang="tr-TR"/>
          </a:p>
        </p:txBody>
      </p:sp>
    </p:spTree>
    <p:extLst>
      <p:ext uri="{BB962C8B-B14F-4D97-AF65-F5344CB8AC3E}">
        <p14:creationId xmlns:p14="http://schemas.microsoft.com/office/powerpoint/2010/main" val="3230973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BE8A09-01CC-9441-A15F-D53B50E045FA}" type="slidenum">
              <a:rPr lang="tr-TR" smtClean="0"/>
              <a:t>38</a:t>
            </a:fld>
            <a:endParaRPr lang="tr-TR"/>
          </a:p>
        </p:txBody>
      </p:sp>
    </p:spTree>
    <p:extLst>
      <p:ext uri="{BB962C8B-B14F-4D97-AF65-F5344CB8AC3E}">
        <p14:creationId xmlns:p14="http://schemas.microsoft.com/office/powerpoint/2010/main" val="890109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BE8A09-01CC-9441-A15F-D53B50E045FA}" type="slidenum">
              <a:rPr lang="tr-TR" smtClean="0"/>
              <a:t>40</a:t>
            </a:fld>
            <a:endParaRPr lang="tr-TR"/>
          </a:p>
        </p:txBody>
      </p:sp>
    </p:spTree>
    <p:extLst>
      <p:ext uri="{BB962C8B-B14F-4D97-AF65-F5344CB8AC3E}">
        <p14:creationId xmlns:p14="http://schemas.microsoft.com/office/powerpoint/2010/main" val="3019328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18-24 ay pirinçle tam tolerans beklemeyiz yaklaşık %30 kadar görülmekte. </a:t>
            </a:r>
          </a:p>
        </p:txBody>
      </p:sp>
      <p:sp>
        <p:nvSpPr>
          <p:cNvPr id="4" name="Slayt Numarası Yer Tutucusu 3"/>
          <p:cNvSpPr>
            <a:spLocks noGrp="1"/>
          </p:cNvSpPr>
          <p:nvPr>
            <p:ph type="sldNum" sz="quarter" idx="5"/>
          </p:nvPr>
        </p:nvSpPr>
        <p:spPr/>
        <p:txBody>
          <a:bodyPr/>
          <a:lstStyle/>
          <a:p>
            <a:fld id="{92BE8A09-01CC-9441-A15F-D53B50E045FA}" type="slidenum">
              <a:rPr lang="tr-TR" smtClean="0"/>
              <a:t>41</a:t>
            </a:fld>
            <a:endParaRPr lang="tr-TR"/>
          </a:p>
        </p:txBody>
      </p:sp>
    </p:spTree>
    <p:extLst>
      <p:ext uri="{BB962C8B-B14F-4D97-AF65-F5344CB8AC3E}">
        <p14:creationId xmlns:p14="http://schemas.microsoft.com/office/powerpoint/2010/main" val="3669910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Yatışının 2. Gününde  iv sıvı ile kliniği düzelip ishali geriliyor  3. gününde anne sütü alırken anne sütünün yeteriz olması nedeni ile formül mama da veriliyor ardından hastanın kanlı sulu </a:t>
            </a:r>
            <a:r>
              <a:rPr lang="tr-TR" dirty="0" err="1"/>
              <a:t>gaytası</a:t>
            </a:r>
            <a:r>
              <a:rPr lang="tr-TR" dirty="0"/>
              <a:t> başlıyor</a:t>
            </a:r>
          </a:p>
        </p:txBody>
      </p:sp>
      <p:sp>
        <p:nvSpPr>
          <p:cNvPr id="4" name="Slayt Numarası Yer Tutucusu 3"/>
          <p:cNvSpPr>
            <a:spLocks noGrp="1"/>
          </p:cNvSpPr>
          <p:nvPr>
            <p:ph type="sldNum" sz="quarter" idx="5"/>
          </p:nvPr>
        </p:nvSpPr>
        <p:spPr/>
        <p:txBody>
          <a:bodyPr/>
          <a:lstStyle/>
          <a:p>
            <a:fld id="{92BE8A09-01CC-9441-A15F-D53B50E045FA}" type="slidenum">
              <a:rPr lang="tr-TR" smtClean="0"/>
              <a:t>6</a:t>
            </a:fld>
            <a:endParaRPr lang="tr-TR"/>
          </a:p>
        </p:txBody>
      </p:sp>
    </p:spTree>
    <p:extLst>
      <p:ext uri="{BB962C8B-B14F-4D97-AF65-F5344CB8AC3E}">
        <p14:creationId xmlns:p14="http://schemas.microsoft.com/office/powerpoint/2010/main" val="383098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Kesin tanı için mart 2022de </a:t>
            </a:r>
            <a:r>
              <a:rPr lang="tr-TR" dirty="0" err="1"/>
              <a:t>opt</a:t>
            </a:r>
            <a:r>
              <a:rPr lang="tr-TR" dirty="0"/>
              <a:t> yapıldı.</a:t>
            </a:r>
          </a:p>
          <a:p>
            <a:r>
              <a:rPr lang="tr-TR" dirty="0"/>
              <a:t>Başlangıçta fizik muayenesi doğal bazal </a:t>
            </a:r>
            <a:r>
              <a:rPr lang="tr-TR" dirty="0" err="1"/>
              <a:t>cbc</a:t>
            </a:r>
            <a:r>
              <a:rPr lang="tr-TR" dirty="0"/>
              <a:t> alındı. </a:t>
            </a:r>
          </a:p>
          <a:p>
            <a:r>
              <a:rPr lang="tr-TR" dirty="0"/>
              <a:t>90ml yoğurt ile provokasyon Yapıldı. 3 parça halinde yedirildi.</a:t>
            </a:r>
          </a:p>
        </p:txBody>
      </p:sp>
      <p:sp>
        <p:nvSpPr>
          <p:cNvPr id="4" name="Slayt Numarası Yer Tutucusu 3"/>
          <p:cNvSpPr>
            <a:spLocks noGrp="1"/>
          </p:cNvSpPr>
          <p:nvPr>
            <p:ph type="sldNum" sz="quarter" idx="5"/>
          </p:nvPr>
        </p:nvSpPr>
        <p:spPr/>
        <p:txBody>
          <a:bodyPr/>
          <a:lstStyle/>
          <a:p>
            <a:fld id="{92BE8A09-01CC-9441-A15F-D53B50E045FA}" type="slidenum">
              <a:rPr lang="tr-TR" smtClean="0"/>
              <a:t>8</a:t>
            </a:fld>
            <a:endParaRPr lang="tr-TR"/>
          </a:p>
        </p:txBody>
      </p:sp>
    </p:spTree>
    <p:extLst>
      <p:ext uri="{BB962C8B-B14F-4D97-AF65-F5344CB8AC3E}">
        <p14:creationId xmlns:p14="http://schemas.microsoft.com/office/powerpoint/2010/main" val="3758751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Hasta polikliniğe geldiğinde </a:t>
            </a:r>
            <a:r>
              <a:rPr lang="tr-TR" dirty="0" err="1"/>
              <a:t>enabız</a:t>
            </a:r>
            <a:r>
              <a:rPr lang="tr-TR" dirty="0"/>
              <a:t> epikrizinde </a:t>
            </a:r>
            <a:r>
              <a:rPr lang="tr-TR" dirty="0" err="1"/>
              <a:t>dehidrate</a:t>
            </a:r>
            <a:r>
              <a:rPr lang="tr-TR" dirty="0"/>
              <a:t> olması </a:t>
            </a:r>
            <a:r>
              <a:rPr lang="tr-TR" dirty="0" err="1"/>
              <a:t>üzeirne</a:t>
            </a:r>
            <a:r>
              <a:rPr lang="tr-TR" dirty="0"/>
              <a:t> hidrasyon verildiği öğrenildi. hastada </a:t>
            </a:r>
            <a:r>
              <a:rPr lang="tr-TR" dirty="0" err="1"/>
              <a:t>bpies</a:t>
            </a:r>
            <a:r>
              <a:rPr lang="tr-TR" dirty="0"/>
              <a:t> düşünüldü ,süt ve süt </a:t>
            </a:r>
            <a:r>
              <a:rPr lang="tr-TR" dirty="0" err="1"/>
              <a:t>ürünşleri</a:t>
            </a:r>
            <a:r>
              <a:rPr lang="tr-TR" dirty="0"/>
              <a:t> eliminasyonuna ek kırmızı et de eklendi</a:t>
            </a:r>
          </a:p>
        </p:txBody>
      </p:sp>
      <p:sp>
        <p:nvSpPr>
          <p:cNvPr id="4" name="Slayt Numarası Yer Tutucusu 3"/>
          <p:cNvSpPr>
            <a:spLocks noGrp="1"/>
          </p:cNvSpPr>
          <p:nvPr>
            <p:ph type="sldNum" sz="quarter" idx="5"/>
          </p:nvPr>
        </p:nvSpPr>
        <p:spPr/>
        <p:txBody>
          <a:bodyPr/>
          <a:lstStyle/>
          <a:p>
            <a:fld id="{92BE8A09-01CC-9441-A15F-D53B50E045FA}" type="slidenum">
              <a:rPr lang="tr-TR" smtClean="0"/>
              <a:t>10</a:t>
            </a:fld>
            <a:endParaRPr lang="tr-TR"/>
          </a:p>
        </p:txBody>
      </p:sp>
    </p:spTree>
    <p:extLst>
      <p:ext uri="{BB962C8B-B14F-4D97-AF65-F5344CB8AC3E}">
        <p14:creationId xmlns:p14="http://schemas.microsoft.com/office/powerpoint/2010/main" val="2756116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BE8A09-01CC-9441-A15F-D53B50E045FA}" type="slidenum">
              <a:rPr lang="tr-TR" smtClean="0"/>
              <a:t>12</a:t>
            </a:fld>
            <a:endParaRPr lang="tr-TR"/>
          </a:p>
        </p:txBody>
      </p:sp>
    </p:spTree>
    <p:extLst>
      <p:ext uri="{BB962C8B-B14F-4D97-AF65-F5344CB8AC3E}">
        <p14:creationId xmlns:p14="http://schemas.microsoft.com/office/powerpoint/2010/main" val="996406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Hastayı özetleyecek olursak 3 aylık </a:t>
            </a:r>
            <a:r>
              <a:rPr lang="tr-TR" dirty="0" err="1"/>
              <a:t>bpies</a:t>
            </a:r>
            <a:r>
              <a:rPr lang="tr-TR" dirty="0"/>
              <a:t> şüphesi oluyor. 7aylıkken kesin tanı konulup ardından 8 aylıkken </a:t>
            </a:r>
            <a:r>
              <a:rPr lang="tr-TR" dirty="0" err="1"/>
              <a:t>ikişnci</a:t>
            </a:r>
            <a:r>
              <a:rPr lang="tr-TR" dirty="0"/>
              <a:t> bir besinle kırmızı et ile </a:t>
            </a:r>
            <a:r>
              <a:rPr lang="tr-TR" dirty="0" err="1"/>
              <a:t>bpies</a:t>
            </a:r>
            <a:r>
              <a:rPr lang="tr-TR" dirty="0"/>
              <a:t> tanısı alıyor. 20 aylık ve 32 aylık olduğunda tolerans </a:t>
            </a:r>
            <a:r>
              <a:rPr lang="tr-TR" dirty="0" err="1"/>
              <a:t>gellimediğini</a:t>
            </a:r>
            <a:r>
              <a:rPr lang="tr-TR" dirty="0"/>
              <a:t> görüyoruz. Neredeyse 4 yaşında süte 4 yaşlından sonra da kırmızı ete tolerans geliştiğini görmüş olduk</a:t>
            </a:r>
          </a:p>
        </p:txBody>
      </p:sp>
      <p:sp>
        <p:nvSpPr>
          <p:cNvPr id="4" name="Slayt Numarası Yer Tutucusu 3"/>
          <p:cNvSpPr>
            <a:spLocks noGrp="1"/>
          </p:cNvSpPr>
          <p:nvPr>
            <p:ph type="sldNum" sz="quarter" idx="5"/>
          </p:nvPr>
        </p:nvSpPr>
        <p:spPr/>
        <p:txBody>
          <a:bodyPr/>
          <a:lstStyle/>
          <a:p>
            <a:fld id="{92BE8A09-01CC-9441-A15F-D53B50E045FA}" type="slidenum">
              <a:rPr lang="tr-TR" smtClean="0"/>
              <a:t>13</a:t>
            </a:fld>
            <a:endParaRPr lang="tr-TR"/>
          </a:p>
        </p:txBody>
      </p:sp>
    </p:spTree>
    <p:extLst>
      <p:ext uri="{BB962C8B-B14F-4D97-AF65-F5344CB8AC3E}">
        <p14:creationId xmlns:p14="http://schemas.microsoft.com/office/powerpoint/2010/main" val="1368959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İlk kez 2 yaşında balık </a:t>
            </a:r>
            <a:r>
              <a:rPr lang="tr-TR" sz="1200" kern="1200" dirty="0" err="1">
                <a:solidFill>
                  <a:schemeClr val="tx1"/>
                </a:solidFill>
                <a:effectLst/>
                <a:latin typeface="+mn-lt"/>
                <a:ea typeface="+mn-ea"/>
                <a:cs typeface="+mn-cs"/>
              </a:rPr>
              <a:t>tüketiminie</a:t>
            </a:r>
            <a:r>
              <a:rPr lang="tr-TR" sz="1200" kern="1200" dirty="0">
                <a:solidFill>
                  <a:schemeClr val="tx1"/>
                </a:solidFill>
                <a:effectLst/>
                <a:latin typeface="+mn-lt"/>
                <a:ea typeface="+mn-ea"/>
                <a:cs typeface="+mn-cs"/>
              </a:rPr>
              <a:t> somonla başlanmış. 2 yaşındayken reaksiyon gelişmesi nedeni ile 2 yaşından 3 yaşına kadar balık tüketimi olmamış</a:t>
            </a:r>
          </a:p>
          <a:p>
            <a:endParaRPr lang="tr-TR" dirty="0"/>
          </a:p>
        </p:txBody>
      </p:sp>
      <p:sp>
        <p:nvSpPr>
          <p:cNvPr id="4" name="Slayt Numarası Yer Tutucusu 3"/>
          <p:cNvSpPr>
            <a:spLocks noGrp="1"/>
          </p:cNvSpPr>
          <p:nvPr>
            <p:ph type="sldNum" sz="quarter" idx="5"/>
          </p:nvPr>
        </p:nvSpPr>
        <p:spPr/>
        <p:txBody>
          <a:bodyPr/>
          <a:lstStyle/>
          <a:p>
            <a:fld id="{92BE8A09-01CC-9441-A15F-D53B50E045FA}" type="slidenum">
              <a:rPr lang="tr-TR" smtClean="0"/>
              <a:t>14</a:t>
            </a:fld>
            <a:endParaRPr lang="tr-TR"/>
          </a:p>
        </p:txBody>
      </p:sp>
    </p:spTree>
    <p:extLst>
      <p:ext uri="{BB962C8B-B14F-4D97-AF65-F5344CB8AC3E}">
        <p14:creationId xmlns:p14="http://schemas.microsoft.com/office/powerpoint/2010/main" val="2399737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2 yaşından 3 yaşına kadar balık tüketimi hiç olmamış .Yaklaşık 2 avuç kadar sazan balığı tüketimi sonrası reaksiyon görülmüş</a:t>
            </a:r>
          </a:p>
        </p:txBody>
      </p:sp>
      <p:sp>
        <p:nvSpPr>
          <p:cNvPr id="4" name="Slayt Numarası Yer Tutucusu 3"/>
          <p:cNvSpPr>
            <a:spLocks noGrp="1"/>
          </p:cNvSpPr>
          <p:nvPr>
            <p:ph type="sldNum" sz="quarter" idx="5"/>
          </p:nvPr>
        </p:nvSpPr>
        <p:spPr/>
        <p:txBody>
          <a:bodyPr/>
          <a:lstStyle/>
          <a:p>
            <a:fld id="{92BE8A09-01CC-9441-A15F-D53B50E045FA}" type="slidenum">
              <a:rPr lang="tr-TR" smtClean="0"/>
              <a:t>15</a:t>
            </a:fld>
            <a:endParaRPr lang="tr-TR"/>
          </a:p>
        </p:txBody>
      </p:sp>
    </p:spTree>
    <p:extLst>
      <p:ext uri="{BB962C8B-B14F-4D97-AF65-F5344CB8AC3E}">
        <p14:creationId xmlns:p14="http://schemas.microsoft.com/office/powerpoint/2010/main" val="105889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F881C2A0-D218-0540-8700-053D206977E3}" type="datetimeFigureOut">
              <a:rPr lang="tr-TR" smtClean="0"/>
              <a:t>1.02.2026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A2F0FC-E3A1-4F4F-A1E2-1A33A3256464}" type="slidenum">
              <a:rPr lang="tr-TR" smtClean="0"/>
              <a:t>‹#›</a:t>
            </a:fld>
            <a:endParaRPr lang="tr-TR"/>
          </a:p>
        </p:txBody>
      </p:sp>
    </p:spTree>
    <p:extLst>
      <p:ext uri="{BB962C8B-B14F-4D97-AF65-F5344CB8AC3E}">
        <p14:creationId xmlns:p14="http://schemas.microsoft.com/office/powerpoint/2010/main" val="2208944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881C2A0-D218-0540-8700-053D206977E3}" type="datetimeFigureOut">
              <a:rPr lang="tr-TR" smtClean="0"/>
              <a:t>1.02.2026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A2F0FC-E3A1-4F4F-A1E2-1A33A3256464}" type="slidenum">
              <a:rPr lang="tr-TR" smtClean="0"/>
              <a:t>‹#›</a:t>
            </a:fld>
            <a:endParaRPr lang="tr-TR"/>
          </a:p>
        </p:txBody>
      </p:sp>
    </p:spTree>
    <p:extLst>
      <p:ext uri="{BB962C8B-B14F-4D97-AF65-F5344CB8AC3E}">
        <p14:creationId xmlns:p14="http://schemas.microsoft.com/office/powerpoint/2010/main" val="2424187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881C2A0-D218-0540-8700-053D206977E3}" type="datetimeFigureOut">
              <a:rPr lang="tr-TR" smtClean="0"/>
              <a:t>1.02.2026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A2F0FC-E3A1-4F4F-A1E2-1A33A3256464}" type="slidenum">
              <a:rPr lang="tr-TR" smtClean="0"/>
              <a:t>‹#›</a:t>
            </a:fld>
            <a:endParaRPr lang="tr-TR"/>
          </a:p>
        </p:txBody>
      </p:sp>
    </p:spTree>
    <p:extLst>
      <p:ext uri="{BB962C8B-B14F-4D97-AF65-F5344CB8AC3E}">
        <p14:creationId xmlns:p14="http://schemas.microsoft.com/office/powerpoint/2010/main" val="170463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881C2A0-D218-0540-8700-053D206977E3}" type="datetimeFigureOut">
              <a:rPr lang="tr-TR" smtClean="0"/>
              <a:t>1.02.2026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A2F0FC-E3A1-4F4F-A1E2-1A33A3256464}" type="slidenum">
              <a:rPr lang="tr-TR" smtClean="0"/>
              <a:t>‹#›</a:t>
            </a:fld>
            <a:endParaRPr lang="tr-TR"/>
          </a:p>
        </p:txBody>
      </p:sp>
    </p:spTree>
    <p:extLst>
      <p:ext uri="{BB962C8B-B14F-4D97-AF65-F5344CB8AC3E}">
        <p14:creationId xmlns:p14="http://schemas.microsoft.com/office/powerpoint/2010/main" val="4087537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F881C2A0-D218-0540-8700-053D206977E3}" type="datetimeFigureOut">
              <a:rPr lang="tr-TR" smtClean="0"/>
              <a:t>1.02.2026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DA2F0FC-E3A1-4F4F-A1E2-1A33A3256464}" type="slidenum">
              <a:rPr lang="tr-TR" smtClean="0"/>
              <a:t>‹#›</a:t>
            </a:fld>
            <a:endParaRPr lang="tr-TR"/>
          </a:p>
        </p:txBody>
      </p:sp>
    </p:spTree>
    <p:extLst>
      <p:ext uri="{BB962C8B-B14F-4D97-AF65-F5344CB8AC3E}">
        <p14:creationId xmlns:p14="http://schemas.microsoft.com/office/powerpoint/2010/main" val="70436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F881C2A0-D218-0540-8700-053D206977E3}" type="datetimeFigureOut">
              <a:rPr lang="tr-TR" smtClean="0"/>
              <a:t>1.02.2026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DA2F0FC-E3A1-4F4F-A1E2-1A33A3256464}" type="slidenum">
              <a:rPr lang="tr-TR" smtClean="0"/>
              <a:t>‹#›</a:t>
            </a:fld>
            <a:endParaRPr lang="tr-TR"/>
          </a:p>
        </p:txBody>
      </p:sp>
    </p:spTree>
    <p:extLst>
      <p:ext uri="{BB962C8B-B14F-4D97-AF65-F5344CB8AC3E}">
        <p14:creationId xmlns:p14="http://schemas.microsoft.com/office/powerpoint/2010/main" val="1414488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F881C2A0-D218-0540-8700-053D206977E3}" type="datetimeFigureOut">
              <a:rPr lang="tr-TR" smtClean="0"/>
              <a:t>1.02.2026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5DA2F0FC-E3A1-4F4F-A1E2-1A33A3256464}" type="slidenum">
              <a:rPr lang="tr-TR" smtClean="0"/>
              <a:t>‹#›</a:t>
            </a:fld>
            <a:endParaRPr lang="tr-TR"/>
          </a:p>
        </p:txBody>
      </p:sp>
    </p:spTree>
    <p:extLst>
      <p:ext uri="{BB962C8B-B14F-4D97-AF65-F5344CB8AC3E}">
        <p14:creationId xmlns:p14="http://schemas.microsoft.com/office/powerpoint/2010/main" val="916253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F881C2A0-D218-0540-8700-053D206977E3}" type="datetimeFigureOut">
              <a:rPr lang="tr-TR" smtClean="0"/>
              <a:t>1.02.2026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5DA2F0FC-E3A1-4F4F-A1E2-1A33A3256464}" type="slidenum">
              <a:rPr lang="tr-TR" smtClean="0"/>
              <a:t>‹#›</a:t>
            </a:fld>
            <a:endParaRPr lang="tr-TR"/>
          </a:p>
        </p:txBody>
      </p:sp>
    </p:spTree>
    <p:extLst>
      <p:ext uri="{BB962C8B-B14F-4D97-AF65-F5344CB8AC3E}">
        <p14:creationId xmlns:p14="http://schemas.microsoft.com/office/powerpoint/2010/main" val="605256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1C2A0-D218-0540-8700-053D206977E3}" type="datetimeFigureOut">
              <a:rPr lang="tr-TR" smtClean="0"/>
              <a:t>1.02.2026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5DA2F0FC-E3A1-4F4F-A1E2-1A33A3256464}" type="slidenum">
              <a:rPr lang="tr-TR" smtClean="0"/>
              <a:t>‹#›</a:t>
            </a:fld>
            <a:endParaRPr lang="tr-TR"/>
          </a:p>
        </p:txBody>
      </p:sp>
    </p:spTree>
    <p:extLst>
      <p:ext uri="{BB962C8B-B14F-4D97-AF65-F5344CB8AC3E}">
        <p14:creationId xmlns:p14="http://schemas.microsoft.com/office/powerpoint/2010/main" val="3789079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F881C2A0-D218-0540-8700-053D206977E3}" type="datetimeFigureOut">
              <a:rPr lang="tr-TR" smtClean="0"/>
              <a:t>1.02.2026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DA2F0FC-E3A1-4F4F-A1E2-1A33A3256464}" type="slidenum">
              <a:rPr lang="tr-TR" smtClean="0"/>
              <a:t>‹#›</a:t>
            </a:fld>
            <a:endParaRPr lang="tr-TR"/>
          </a:p>
        </p:txBody>
      </p:sp>
    </p:spTree>
    <p:extLst>
      <p:ext uri="{BB962C8B-B14F-4D97-AF65-F5344CB8AC3E}">
        <p14:creationId xmlns:p14="http://schemas.microsoft.com/office/powerpoint/2010/main" val="90139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F881C2A0-D218-0540-8700-053D206977E3}" type="datetimeFigureOut">
              <a:rPr lang="tr-TR" smtClean="0"/>
              <a:t>1.02.2026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DA2F0FC-E3A1-4F4F-A1E2-1A33A3256464}" type="slidenum">
              <a:rPr lang="tr-TR" smtClean="0"/>
              <a:t>‹#›</a:t>
            </a:fld>
            <a:endParaRPr lang="tr-TR"/>
          </a:p>
        </p:txBody>
      </p:sp>
    </p:spTree>
    <p:extLst>
      <p:ext uri="{BB962C8B-B14F-4D97-AF65-F5344CB8AC3E}">
        <p14:creationId xmlns:p14="http://schemas.microsoft.com/office/powerpoint/2010/main" val="1503541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81C2A0-D218-0540-8700-053D206977E3}" type="datetimeFigureOut">
              <a:rPr lang="tr-TR" smtClean="0"/>
              <a:t>1.02.2026</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A2F0FC-E3A1-4F4F-A1E2-1A33A3256464}" type="slidenum">
              <a:rPr lang="tr-TR" smtClean="0"/>
              <a:t>‹#›</a:t>
            </a:fld>
            <a:endParaRPr lang="tr-TR"/>
          </a:p>
        </p:txBody>
      </p:sp>
    </p:spTree>
    <p:extLst>
      <p:ext uri="{BB962C8B-B14F-4D97-AF65-F5344CB8AC3E}">
        <p14:creationId xmlns:p14="http://schemas.microsoft.com/office/powerpoint/2010/main" val="3571008826"/>
      </p:ext>
    </p:extLst>
  </p:cSld>
  <p:clrMap bg1="lt1" tx1="dk1" bg2="lt2" tx2="dk2" accent1="accent1" accent2="accent2" accent3="accent3" accent4="accent4" accent5="accent5" accent6="accent6" hlink="hlink" folHlink="folHlink"/>
  <p:sldLayoutIdLst>
    <p:sldLayoutId id="2147484697" r:id="rId1"/>
    <p:sldLayoutId id="2147484698" r:id="rId2"/>
    <p:sldLayoutId id="2147484699" r:id="rId3"/>
    <p:sldLayoutId id="2147484700" r:id="rId4"/>
    <p:sldLayoutId id="2147484701" r:id="rId5"/>
    <p:sldLayoutId id="2147484702" r:id="rId6"/>
    <p:sldLayoutId id="2147484703" r:id="rId7"/>
    <p:sldLayoutId id="2147484704" r:id="rId8"/>
    <p:sldLayoutId id="2147484705" r:id="rId9"/>
    <p:sldLayoutId id="2147484706" r:id="rId10"/>
    <p:sldLayoutId id="2147484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736903-02DB-D1B8-D11B-82D32C197F36}"/>
              </a:ext>
            </a:extLst>
          </p:cNvPr>
          <p:cNvSpPr>
            <a:spLocks noGrp="1"/>
          </p:cNvSpPr>
          <p:nvPr>
            <p:ph type="ctrTitle"/>
          </p:nvPr>
        </p:nvSpPr>
        <p:spPr>
          <a:xfrm>
            <a:off x="456853" y="2548158"/>
            <a:ext cx="11567160" cy="1761684"/>
          </a:xfrm>
        </p:spPr>
        <p:txBody>
          <a:bodyPr>
            <a:normAutofit/>
          </a:bodyPr>
          <a:lstStyle/>
          <a:p>
            <a:r>
              <a:rPr lang="tr-TR" b="1" dirty="0">
                <a:solidFill>
                  <a:srgbClr val="FF0000"/>
                </a:solidFill>
                <a:latin typeface="+mn-lt"/>
              </a:rPr>
              <a:t>ÇOCUK ALERJİ OLGU SUNUMU</a:t>
            </a:r>
          </a:p>
        </p:txBody>
      </p:sp>
      <p:sp>
        <p:nvSpPr>
          <p:cNvPr id="3" name="Alt Başlık 2">
            <a:extLst>
              <a:ext uri="{FF2B5EF4-FFF2-40B4-BE49-F238E27FC236}">
                <a16:creationId xmlns:a16="http://schemas.microsoft.com/office/drawing/2014/main" id="{BB52E324-E0A0-1C3E-0903-5892FE137742}"/>
              </a:ext>
            </a:extLst>
          </p:cNvPr>
          <p:cNvSpPr>
            <a:spLocks noGrp="1"/>
          </p:cNvSpPr>
          <p:nvPr>
            <p:ph type="subTitle" idx="1"/>
          </p:nvPr>
        </p:nvSpPr>
        <p:spPr>
          <a:xfrm>
            <a:off x="456853" y="4830479"/>
            <a:ext cx="10963656" cy="1655762"/>
          </a:xfrm>
        </p:spPr>
        <p:txBody>
          <a:bodyPr>
            <a:normAutofit/>
          </a:bodyPr>
          <a:lstStyle/>
          <a:p>
            <a:r>
              <a:rPr lang="tr-TR" b="1" i="1" dirty="0" err="1"/>
              <a:t>Araş.Gör.Dr</a:t>
            </a:r>
            <a:r>
              <a:rPr lang="tr-TR" b="1" i="1" dirty="0"/>
              <a:t>. Simge CİBROS </a:t>
            </a:r>
          </a:p>
          <a:p>
            <a:endParaRPr lang="tr-TR" i="1" dirty="0"/>
          </a:p>
        </p:txBody>
      </p:sp>
      <p:pic>
        <p:nvPicPr>
          <p:cNvPr id="5124" name="Picture 4" descr="Gazi Üniversitesi - Vikipedi">
            <a:extLst>
              <a:ext uri="{FF2B5EF4-FFF2-40B4-BE49-F238E27FC236}">
                <a16:creationId xmlns:a16="http://schemas.microsoft.com/office/drawing/2014/main" id="{FE95B56D-5C29-81C2-9436-806793854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8023" y="32457"/>
            <a:ext cx="2183977" cy="21839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kara - Yenimahalle - Gazi Üniversitesi Tıp Fakültesi Hastanesi">
            <a:extLst>
              <a:ext uri="{FF2B5EF4-FFF2-40B4-BE49-F238E27FC236}">
                <a16:creationId xmlns:a16="http://schemas.microsoft.com/office/drawing/2014/main" id="{B7C53B72-AF9D-6825-6252-0F30550C6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34519" cy="2166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419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A891797-A815-0525-77A4-D64861E15A35}"/>
              </a:ext>
            </a:extLst>
          </p:cNvPr>
          <p:cNvSpPr>
            <a:spLocks noGrp="1"/>
          </p:cNvSpPr>
          <p:nvPr>
            <p:ph idx="1"/>
          </p:nvPr>
        </p:nvSpPr>
        <p:spPr>
          <a:xfrm>
            <a:off x="495057" y="707563"/>
            <a:ext cx="9960006" cy="4351338"/>
          </a:xfrm>
        </p:spPr>
        <p:txBody>
          <a:bodyPr>
            <a:normAutofit/>
          </a:bodyPr>
          <a:lstStyle/>
          <a:p>
            <a:pPr marL="0" indent="0">
              <a:buNone/>
            </a:pPr>
            <a:r>
              <a:rPr lang="tr-TR" b="1" dirty="0"/>
              <a:t>8 aylık, 2 tatlı kaşığı kıyma  (04/2022)</a:t>
            </a:r>
          </a:p>
          <a:p>
            <a:pPr marL="0" indent="0">
              <a:buNone/>
            </a:pPr>
            <a:endParaRPr lang="tr-TR" b="1" dirty="0"/>
          </a:p>
          <a:p>
            <a:pPr>
              <a:buFontTx/>
              <a:buChar char="-"/>
            </a:pPr>
            <a:r>
              <a:rPr lang="tr-TR" dirty="0"/>
              <a:t>Yedikten 2. saat sonra yoğun içerikli 8-10 kere kusma</a:t>
            </a:r>
          </a:p>
          <a:p>
            <a:pPr marL="0" indent="0">
              <a:buNone/>
            </a:pPr>
            <a:r>
              <a:rPr lang="tr-TR" dirty="0"/>
              <a:t>- 3. saat sonra  ishal (6 defa ishal,  4 bezinde kan içeriği)</a:t>
            </a:r>
          </a:p>
          <a:p>
            <a:pPr marL="0" indent="0">
              <a:buNone/>
            </a:pPr>
            <a:r>
              <a:rPr lang="tr-TR" dirty="0"/>
              <a:t>- Çocuk acil servisi başvurusu</a:t>
            </a:r>
          </a:p>
          <a:p>
            <a:pPr marL="0" indent="0">
              <a:buNone/>
            </a:pPr>
            <a:r>
              <a:rPr lang="tr-TR" dirty="0"/>
              <a:t>- </a:t>
            </a:r>
            <a:r>
              <a:rPr lang="tr-TR" dirty="0" err="1"/>
              <a:t>Dehidrate</a:t>
            </a:r>
            <a:endParaRPr lang="tr-TR" dirty="0"/>
          </a:p>
          <a:p>
            <a:pPr>
              <a:buFontTx/>
              <a:buChar char="-"/>
            </a:pPr>
            <a:r>
              <a:rPr lang="tr-TR" dirty="0" err="1"/>
              <a:t>Iv</a:t>
            </a:r>
            <a:r>
              <a:rPr lang="tr-TR" dirty="0"/>
              <a:t> sıvı tedavisi</a:t>
            </a:r>
          </a:p>
          <a:p>
            <a:pPr>
              <a:buFontTx/>
              <a:buChar char="-"/>
            </a:pPr>
            <a:endParaRPr lang="tr-TR" dirty="0"/>
          </a:p>
          <a:p>
            <a:pPr marL="0" indent="0">
              <a:buNone/>
            </a:pPr>
            <a:endParaRPr lang="tr-TR" dirty="0"/>
          </a:p>
        </p:txBody>
      </p:sp>
      <p:sp>
        <p:nvSpPr>
          <p:cNvPr id="4" name="Dikdörtgen: Köşeleri Yuvarlatılmış 3">
            <a:extLst>
              <a:ext uri="{FF2B5EF4-FFF2-40B4-BE49-F238E27FC236}">
                <a16:creationId xmlns:a16="http://schemas.microsoft.com/office/drawing/2014/main" id="{774E383E-7EEE-490D-899D-A54E92D5304D}"/>
              </a:ext>
            </a:extLst>
          </p:cNvPr>
          <p:cNvSpPr/>
          <p:nvPr/>
        </p:nvSpPr>
        <p:spPr>
          <a:xfrm>
            <a:off x="2274849" y="4839630"/>
            <a:ext cx="6172889" cy="101801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bg1"/>
                </a:solidFill>
              </a:rPr>
              <a:t>Kırmızı et ile BPİES</a:t>
            </a:r>
          </a:p>
          <a:p>
            <a:pPr algn="ctr"/>
            <a:r>
              <a:rPr lang="tr-TR" sz="2400" dirty="0">
                <a:solidFill>
                  <a:schemeClr val="bg1"/>
                </a:solidFill>
              </a:rPr>
              <a:t>Kırmızı et, süt ve süt ürünleri ile eliminasyon önerildi</a:t>
            </a:r>
          </a:p>
        </p:txBody>
      </p:sp>
      <p:pic>
        <p:nvPicPr>
          <p:cNvPr id="1026" name="Picture 2" descr="Kıyma Kavurması Tarifi">
            <a:extLst>
              <a:ext uri="{FF2B5EF4-FFF2-40B4-BE49-F238E27FC236}">
                <a16:creationId xmlns:a16="http://schemas.microsoft.com/office/drawing/2014/main" id="{B8172CED-5ED7-B1E0-6FFE-12A67FFFB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636" y="707563"/>
            <a:ext cx="2912961" cy="1966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87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A9D0E8B-E883-9E73-173A-41DA8B5A9326}"/>
              </a:ext>
            </a:extLst>
          </p:cNvPr>
          <p:cNvSpPr>
            <a:spLocks noGrp="1"/>
          </p:cNvSpPr>
          <p:nvPr>
            <p:ph idx="1"/>
          </p:nvPr>
        </p:nvSpPr>
        <p:spPr>
          <a:xfrm>
            <a:off x="173620" y="421444"/>
            <a:ext cx="9702553" cy="5213873"/>
          </a:xfrm>
        </p:spPr>
        <p:txBody>
          <a:bodyPr>
            <a:normAutofit/>
          </a:bodyPr>
          <a:lstStyle/>
          <a:p>
            <a:pPr marL="0" indent="0">
              <a:buNone/>
            </a:pPr>
            <a:r>
              <a:rPr lang="tr-TR" b="1" dirty="0"/>
              <a:t>20 aylık, yoğurt ile OPT (03/2023)</a:t>
            </a:r>
          </a:p>
          <a:p>
            <a:pPr marL="0" indent="0">
              <a:buNone/>
            </a:pPr>
            <a:endParaRPr lang="tr-TR" b="1" dirty="0"/>
          </a:p>
          <a:p>
            <a:r>
              <a:rPr lang="tr-TR" dirty="0"/>
              <a:t>Son dozun 3.saatinde kusma</a:t>
            </a:r>
          </a:p>
          <a:p>
            <a:r>
              <a:rPr lang="tr-TR" dirty="0"/>
              <a:t>Solukluk</a:t>
            </a:r>
          </a:p>
          <a:p>
            <a:r>
              <a:rPr lang="tr-TR" dirty="0"/>
              <a:t>IV </a:t>
            </a:r>
            <a:r>
              <a:rPr lang="tr-TR" dirty="0" err="1"/>
              <a:t>hidrasyon</a:t>
            </a:r>
            <a:r>
              <a:rPr lang="tr-TR" dirty="0"/>
              <a:t> ihtiyacı</a:t>
            </a:r>
          </a:p>
          <a:p>
            <a:endParaRPr lang="tr-TR" dirty="0"/>
          </a:p>
          <a:p>
            <a:pPr marL="0" indent="0">
              <a:buNone/>
            </a:pPr>
            <a:endParaRPr lang="tr-TR" dirty="0"/>
          </a:p>
          <a:p>
            <a:pPr marL="0" indent="0">
              <a:buNone/>
            </a:pPr>
            <a:r>
              <a:rPr lang="tr-TR" b="1" dirty="0"/>
              <a:t>32 aylık, süt ile OPT (02/2024)</a:t>
            </a:r>
          </a:p>
          <a:p>
            <a:pPr>
              <a:buFontTx/>
              <a:buChar char="-"/>
            </a:pPr>
            <a:r>
              <a:rPr lang="tr-TR" dirty="0"/>
              <a:t>İzleminde 2. saat kusma </a:t>
            </a:r>
            <a:r>
              <a:rPr lang="tr-TR" dirty="0">
                <a:sym typeface="Wingdings" panose="05000000000000000000" pitchFamily="2" charset="2"/>
              </a:rPr>
              <a:t></a:t>
            </a:r>
            <a:r>
              <a:rPr lang="tr-TR" dirty="0"/>
              <a:t> tolerans gelişmediği görüldü</a:t>
            </a:r>
          </a:p>
          <a:p>
            <a:pPr>
              <a:buFont typeface="Wingdings" panose="05000000000000000000" pitchFamily="2" charset="2"/>
              <a:buChar char="à"/>
            </a:pPr>
            <a:endParaRPr lang="tr-TR" dirty="0"/>
          </a:p>
        </p:txBody>
      </p:sp>
      <p:sp>
        <p:nvSpPr>
          <p:cNvPr id="4" name="Dikdörtgen: Köşeleri Yuvarlatılmış 3">
            <a:extLst>
              <a:ext uri="{FF2B5EF4-FFF2-40B4-BE49-F238E27FC236}">
                <a16:creationId xmlns:a16="http://schemas.microsoft.com/office/drawing/2014/main" id="{0976D499-5CB4-4F72-B436-CB1DE5F61BF7}"/>
              </a:ext>
            </a:extLst>
          </p:cNvPr>
          <p:cNvSpPr/>
          <p:nvPr/>
        </p:nvSpPr>
        <p:spPr>
          <a:xfrm>
            <a:off x="6096000" y="1222683"/>
            <a:ext cx="5335388" cy="71922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a:p>
            <a:pPr algn="ctr"/>
            <a:r>
              <a:rPr lang="tr-TR" dirty="0">
                <a:solidFill>
                  <a:schemeClr val="tx1"/>
                </a:solidFill>
              </a:rPr>
              <a:t>Süt eliminasyonuna devam edilmesi</a:t>
            </a:r>
          </a:p>
          <a:p>
            <a:pPr algn="ctr"/>
            <a:endParaRPr lang="tr-TR" dirty="0"/>
          </a:p>
        </p:txBody>
      </p:sp>
      <p:sp>
        <p:nvSpPr>
          <p:cNvPr id="5" name="Dikdörtgen: Köşeleri Yuvarlatılmış 4">
            <a:extLst>
              <a:ext uri="{FF2B5EF4-FFF2-40B4-BE49-F238E27FC236}">
                <a16:creationId xmlns:a16="http://schemas.microsoft.com/office/drawing/2014/main" id="{6AF28771-67F5-4E1E-8B8A-6D2D4FE2FC97}"/>
              </a:ext>
            </a:extLst>
          </p:cNvPr>
          <p:cNvSpPr/>
          <p:nvPr/>
        </p:nvSpPr>
        <p:spPr>
          <a:xfrm>
            <a:off x="5363737" y="2215440"/>
            <a:ext cx="6543131" cy="8012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a:p>
            <a:pPr algn="ctr"/>
            <a:r>
              <a:rPr lang="tr-TR" dirty="0">
                <a:solidFill>
                  <a:schemeClr val="tx1"/>
                </a:solidFill>
              </a:rPr>
              <a:t>1 yıl sonra tolerans gelişimi açısından OPT planlandı</a:t>
            </a:r>
          </a:p>
          <a:p>
            <a:pPr algn="ctr"/>
            <a:endParaRPr lang="tr-TR" dirty="0"/>
          </a:p>
        </p:txBody>
      </p:sp>
      <p:sp>
        <p:nvSpPr>
          <p:cNvPr id="6" name="Yuvarlatılmış Dikdörtgen 5">
            <a:extLst>
              <a:ext uri="{FF2B5EF4-FFF2-40B4-BE49-F238E27FC236}">
                <a16:creationId xmlns:a16="http://schemas.microsoft.com/office/drawing/2014/main" id="{12F820E8-FCA4-2802-5B84-8A56E06B061E}"/>
              </a:ext>
            </a:extLst>
          </p:cNvPr>
          <p:cNvSpPr/>
          <p:nvPr/>
        </p:nvSpPr>
        <p:spPr>
          <a:xfrm>
            <a:off x="5363737" y="5587098"/>
            <a:ext cx="5828350" cy="643503"/>
          </a:xfrm>
          <a:prstGeom prst="roundRect">
            <a:avLst/>
          </a:prstGeom>
          <a:solidFill>
            <a:schemeClr val="accent2"/>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tr-TR" sz="2000" dirty="0">
                <a:ln w="0"/>
                <a:solidFill>
                  <a:schemeClr val="tx1"/>
                </a:solidFill>
                <a:effectLst>
                  <a:outerShdw blurRad="38100" dist="19050" dir="2700000" algn="tl" rotWithShape="0">
                    <a:schemeClr val="dk1">
                      <a:alpha val="40000"/>
                    </a:schemeClr>
                  </a:outerShdw>
                </a:effectLst>
              </a:rPr>
              <a:t>1 yıl sonra tolerans gelişimi açısından OPT planlandı</a:t>
            </a:r>
          </a:p>
        </p:txBody>
      </p:sp>
    </p:spTree>
    <p:extLst>
      <p:ext uri="{BB962C8B-B14F-4D97-AF65-F5344CB8AC3E}">
        <p14:creationId xmlns:p14="http://schemas.microsoft.com/office/powerpoint/2010/main" val="173368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761CCEB-BB8A-758D-D4F4-8F7FA96BE844}"/>
              </a:ext>
            </a:extLst>
          </p:cNvPr>
          <p:cNvSpPr>
            <a:spLocks noGrp="1"/>
          </p:cNvSpPr>
          <p:nvPr>
            <p:ph idx="1"/>
          </p:nvPr>
        </p:nvSpPr>
        <p:spPr>
          <a:xfrm>
            <a:off x="634119" y="1001905"/>
            <a:ext cx="10066538" cy="4854190"/>
          </a:xfrm>
        </p:spPr>
        <p:txBody>
          <a:bodyPr>
            <a:normAutofit/>
          </a:bodyPr>
          <a:lstStyle/>
          <a:p>
            <a:pPr marL="0" indent="0">
              <a:buNone/>
            </a:pPr>
            <a:endParaRPr lang="tr-TR" dirty="0"/>
          </a:p>
          <a:p>
            <a:pPr marL="0" indent="0">
              <a:buNone/>
            </a:pPr>
            <a:r>
              <a:rPr lang="tr-TR" b="1" dirty="0"/>
              <a:t>3 yaş 9 ay, süt ile OPT 03/2025</a:t>
            </a:r>
          </a:p>
          <a:p>
            <a:pPr>
              <a:buFontTx/>
              <a:buChar char="-"/>
            </a:pPr>
            <a:r>
              <a:rPr lang="tr-TR" dirty="0"/>
              <a:t>Reaksiyon gelişmedi </a:t>
            </a:r>
          </a:p>
          <a:p>
            <a:pPr>
              <a:buFontTx/>
              <a:buChar char="-"/>
            </a:pPr>
            <a:r>
              <a:rPr lang="tr-TR" dirty="0"/>
              <a:t>İnek-keçi-koyun süt ürünü tüketimine başladı</a:t>
            </a:r>
          </a:p>
          <a:p>
            <a:pPr>
              <a:buFontTx/>
              <a:buChar char="-"/>
            </a:pPr>
            <a:endParaRPr lang="tr-TR" dirty="0"/>
          </a:p>
          <a:p>
            <a:pPr>
              <a:buFontTx/>
              <a:buChar char="-"/>
            </a:pPr>
            <a:endParaRPr lang="tr-TR" dirty="0"/>
          </a:p>
          <a:p>
            <a:pPr marL="0" indent="0">
              <a:buNone/>
            </a:pPr>
            <a:r>
              <a:rPr lang="tr-TR" b="1" dirty="0"/>
              <a:t>4 yaş 2 ay,  kırmızı et ile OPT 08/2025</a:t>
            </a:r>
          </a:p>
          <a:p>
            <a:pPr>
              <a:buFontTx/>
              <a:buChar char="-"/>
            </a:pPr>
            <a:r>
              <a:rPr lang="tr-TR" dirty="0"/>
              <a:t>Reaksiyon gelişmedi</a:t>
            </a:r>
          </a:p>
          <a:p>
            <a:pPr>
              <a:buFontTx/>
              <a:buChar char="-"/>
            </a:pPr>
            <a:r>
              <a:rPr lang="tr-TR" dirty="0"/>
              <a:t>Kırmızı et hastanın diyetine eklendi</a:t>
            </a:r>
          </a:p>
          <a:p>
            <a:pPr marL="0" indent="0">
              <a:buNone/>
            </a:pPr>
            <a:endParaRPr lang="tr-TR" dirty="0"/>
          </a:p>
        </p:txBody>
      </p:sp>
      <p:sp>
        <p:nvSpPr>
          <p:cNvPr id="4" name="Dikdörtgen: Köşeleri Yuvarlatılmış 3">
            <a:extLst>
              <a:ext uri="{FF2B5EF4-FFF2-40B4-BE49-F238E27FC236}">
                <a16:creationId xmlns:a16="http://schemas.microsoft.com/office/drawing/2014/main" id="{CCB503C6-1CAD-4D39-8E1A-4AF12DF670E0}"/>
              </a:ext>
            </a:extLst>
          </p:cNvPr>
          <p:cNvSpPr/>
          <p:nvPr/>
        </p:nvSpPr>
        <p:spPr>
          <a:xfrm>
            <a:off x="7593366" y="1610863"/>
            <a:ext cx="3311371" cy="74572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a:p>
            <a:pPr algn="ctr"/>
            <a:r>
              <a:rPr lang="tr-TR" sz="2800" dirty="0">
                <a:solidFill>
                  <a:schemeClr val="tx1"/>
                </a:solidFill>
              </a:rPr>
              <a:t>Süt toleransı</a:t>
            </a:r>
          </a:p>
          <a:p>
            <a:pPr algn="ctr"/>
            <a:endParaRPr lang="tr-TR" dirty="0"/>
          </a:p>
        </p:txBody>
      </p:sp>
      <p:sp>
        <p:nvSpPr>
          <p:cNvPr id="5" name="Dikdörtgen: Köşeleri Yuvarlatılmış 4">
            <a:extLst>
              <a:ext uri="{FF2B5EF4-FFF2-40B4-BE49-F238E27FC236}">
                <a16:creationId xmlns:a16="http://schemas.microsoft.com/office/drawing/2014/main" id="{4A6F7203-D884-4D8C-879C-7E514F45875F}"/>
              </a:ext>
            </a:extLst>
          </p:cNvPr>
          <p:cNvSpPr/>
          <p:nvPr/>
        </p:nvSpPr>
        <p:spPr>
          <a:xfrm>
            <a:off x="7593367" y="4789503"/>
            <a:ext cx="3311371" cy="74572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a:p>
            <a:pPr algn="ctr"/>
            <a:r>
              <a:rPr lang="tr-TR" sz="2400" dirty="0">
                <a:solidFill>
                  <a:schemeClr val="tx1"/>
                </a:solidFill>
              </a:rPr>
              <a:t>Kırmızı et toleransı</a:t>
            </a:r>
          </a:p>
          <a:p>
            <a:pPr algn="ctr"/>
            <a:endParaRPr lang="tr-TR" dirty="0"/>
          </a:p>
        </p:txBody>
      </p:sp>
    </p:spTree>
    <p:extLst>
      <p:ext uri="{BB962C8B-B14F-4D97-AF65-F5344CB8AC3E}">
        <p14:creationId xmlns:p14="http://schemas.microsoft.com/office/powerpoint/2010/main" val="21331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Ok: Sağ 3">
            <a:extLst>
              <a:ext uri="{FF2B5EF4-FFF2-40B4-BE49-F238E27FC236}">
                <a16:creationId xmlns:a16="http://schemas.microsoft.com/office/drawing/2014/main" id="{0A370503-51E6-4F94-896E-13389CFDCBBD}"/>
              </a:ext>
            </a:extLst>
          </p:cNvPr>
          <p:cNvSpPr/>
          <p:nvPr/>
        </p:nvSpPr>
        <p:spPr>
          <a:xfrm>
            <a:off x="838200" y="3339625"/>
            <a:ext cx="10910655" cy="48463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Köşeleri Yuvarlatılmış 6">
            <a:extLst>
              <a:ext uri="{FF2B5EF4-FFF2-40B4-BE49-F238E27FC236}">
                <a16:creationId xmlns:a16="http://schemas.microsoft.com/office/drawing/2014/main" id="{7498DB29-50E9-45C2-9777-081E1DD6176D}"/>
              </a:ext>
            </a:extLst>
          </p:cNvPr>
          <p:cNvSpPr/>
          <p:nvPr/>
        </p:nvSpPr>
        <p:spPr>
          <a:xfrm>
            <a:off x="847816" y="1818259"/>
            <a:ext cx="2095130" cy="13937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a:p>
            <a:pPr algn="ctr"/>
            <a:r>
              <a:rPr lang="tr-TR" dirty="0">
                <a:solidFill>
                  <a:schemeClr val="tx1"/>
                </a:solidFill>
              </a:rPr>
              <a:t>3 ay</a:t>
            </a:r>
          </a:p>
          <a:p>
            <a:pPr algn="ctr"/>
            <a:r>
              <a:rPr lang="tr-TR" dirty="0">
                <a:solidFill>
                  <a:schemeClr val="tx1"/>
                </a:solidFill>
              </a:rPr>
              <a:t> Süt proteini içeren formül mama ile BPİES?</a:t>
            </a:r>
          </a:p>
          <a:p>
            <a:pPr algn="ctr"/>
            <a:endParaRPr lang="tr-TR" dirty="0"/>
          </a:p>
        </p:txBody>
      </p:sp>
      <p:sp>
        <p:nvSpPr>
          <p:cNvPr id="8" name="Dikdörtgen: Köşeleri Yuvarlatılmış 7">
            <a:extLst>
              <a:ext uri="{FF2B5EF4-FFF2-40B4-BE49-F238E27FC236}">
                <a16:creationId xmlns:a16="http://schemas.microsoft.com/office/drawing/2014/main" id="{A6FD83B2-56B9-4A4F-9BE5-8C93F6BF0E8E}"/>
              </a:ext>
            </a:extLst>
          </p:cNvPr>
          <p:cNvSpPr/>
          <p:nvPr/>
        </p:nvSpPr>
        <p:spPr>
          <a:xfrm>
            <a:off x="1470734" y="3861700"/>
            <a:ext cx="2095130" cy="13937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7 ay </a:t>
            </a:r>
          </a:p>
          <a:p>
            <a:pPr algn="ctr"/>
            <a:r>
              <a:rPr lang="tr-TR" dirty="0">
                <a:solidFill>
                  <a:schemeClr val="tx1"/>
                </a:solidFill>
              </a:rPr>
              <a:t>Yoğurt ile OPT</a:t>
            </a:r>
          </a:p>
          <a:p>
            <a:pPr algn="ctr"/>
            <a:r>
              <a:rPr lang="tr-TR" dirty="0">
                <a:solidFill>
                  <a:schemeClr val="tx1"/>
                </a:solidFill>
              </a:rPr>
              <a:t>Kesin tanı BPİES</a:t>
            </a:r>
          </a:p>
          <a:p>
            <a:pPr algn="ctr"/>
            <a:r>
              <a:rPr lang="tr-TR" dirty="0">
                <a:solidFill>
                  <a:schemeClr val="tx1"/>
                </a:solidFill>
              </a:rPr>
              <a:t> </a:t>
            </a:r>
          </a:p>
        </p:txBody>
      </p:sp>
      <p:sp>
        <p:nvSpPr>
          <p:cNvPr id="9" name="Dikdörtgen: Köşeleri Yuvarlatılmış 8">
            <a:extLst>
              <a:ext uri="{FF2B5EF4-FFF2-40B4-BE49-F238E27FC236}">
                <a16:creationId xmlns:a16="http://schemas.microsoft.com/office/drawing/2014/main" id="{ACDE5D21-DFE1-4DAA-B93F-843F8C7AAD8F}"/>
              </a:ext>
            </a:extLst>
          </p:cNvPr>
          <p:cNvSpPr/>
          <p:nvPr/>
        </p:nvSpPr>
        <p:spPr>
          <a:xfrm>
            <a:off x="3431959" y="1818259"/>
            <a:ext cx="2095130" cy="13937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8 ay</a:t>
            </a:r>
          </a:p>
          <a:p>
            <a:pPr algn="ctr"/>
            <a:r>
              <a:rPr lang="tr-TR" dirty="0">
                <a:solidFill>
                  <a:schemeClr val="tx1"/>
                </a:solidFill>
              </a:rPr>
              <a:t>Kırmızı et ile BPİES</a:t>
            </a:r>
          </a:p>
          <a:p>
            <a:pPr algn="ctr"/>
            <a:endParaRPr lang="tr-TR" dirty="0"/>
          </a:p>
        </p:txBody>
      </p:sp>
      <p:sp>
        <p:nvSpPr>
          <p:cNvPr id="11" name="Dikdörtgen: Köşeleri Yuvarlatılmış 10">
            <a:extLst>
              <a:ext uri="{FF2B5EF4-FFF2-40B4-BE49-F238E27FC236}">
                <a16:creationId xmlns:a16="http://schemas.microsoft.com/office/drawing/2014/main" id="{5BAB19BB-A5D0-4D8C-BDE5-3CAA136B99CD}"/>
              </a:ext>
            </a:extLst>
          </p:cNvPr>
          <p:cNvSpPr/>
          <p:nvPr/>
        </p:nvSpPr>
        <p:spPr>
          <a:xfrm>
            <a:off x="4881303" y="3824257"/>
            <a:ext cx="2095130" cy="13937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20 ay </a:t>
            </a:r>
          </a:p>
          <a:p>
            <a:pPr algn="ctr"/>
            <a:r>
              <a:rPr lang="tr-TR" dirty="0">
                <a:solidFill>
                  <a:schemeClr val="tx1"/>
                </a:solidFill>
              </a:rPr>
              <a:t>Yoğurt ile OPT</a:t>
            </a:r>
          </a:p>
          <a:p>
            <a:pPr algn="ctr"/>
            <a:r>
              <a:rPr lang="tr-TR" dirty="0">
                <a:solidFill>
                  <a:schemeClr val="tx1"/>
                </a:solidFill>
              </a:rPr>
              <a:t> Tolerans gelişmedi</a:t>
            </a:r>
          </a:p>
        </p:txBody>
      </p:sp>
      <p:sp>
        <p:nvSpPr>
          <p:cNvPr id="12" name="Dikdörtgen: Köşeleri Yuvarlatılmış 11">
            <a:extLst>
              <a:ext uri="{FF2B5EF4-FFF2-40B4-BE49-F238E27FC236}">
                <a16:creationId xmlns:a16="http://schemas.microsoft.com/office/drawing/2014/main" id="{ABB9A27F-750A-43E2-9366-898610170143}"/>
              </a:ext>
            </a:extLst>
          </p:cNvPr>
          <p:cNvSpPr/>
          <p:nvPr/>
        </p:nvSpPr>
        <p:spPr>
          <a:xfrm>
            <a:off x="6293527" y="1818259"/>
            <a:ext cx="2095130" cy="13937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32 ay </a:t>
            </a:r>
          </a:p>
          <a:p>
            <a:pPr algn="ctr"/>
            <a:r>
              <a:rPr lang="tr-TR" dirty="0">
                <a:solidFill>
                  <a:schemeClr val="tx1"/>
                </a:solidFill>
              </a:rPr>
              <a:t>Süt ile OPT</a:t>
            </a:r>
          </a:p>
          <a:p>
            <a:pPr algn="ctr"/>
            <a:r>
              <a:rPr lang="tr-TR" dirty="0">
                <a:solidFill>
                  <a:schemeClr val="tx1"/>
                </a:solidFill>
              </a:rPr>
              <a:t> Tolerans gelişmedi</a:t>
            </a:r>
          </a:p>
          <a:p>
            <a:endParaRPr lang="tr-TR" dirty="0">
              <a:solidFill>
                <a:schemeClr val="tx1"/>
              </a:solidFill>
            </a:endParaRPr>
          </a:p>
        </p:txBody>
      </p:sp>
      <p:sp>
        <p:nvSpPr>
          <p:cNvPr id="14" name="Dikdörtgen: Köşeleri Yuvarlatılmış 13">
            <a:extLst>
              <a:ext uri="{FF2B5EF4-FFF2-40B4-BE49-F238E27FC236}">
                <a16:creationId xmlns:a16="http://schemas.microsoft.com/office/drawing/2014/main" id="{7F1DCC3F-F85C-4FC8-99CB-DE5769B7D3B8}"/>
              </a:ext>
            </a:extLst>
          </p:cNvPr>
          <p:cNvSpPr/>
          <p:nvPr/>
        </p:nvSpPr>
        <p:spPr>
          <a:xfrm>
            <a:off x="8030700" y="3833220"/>
            <a:ext cx="2095130" cy="13937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solidFill>
                <a:schemeClr val="tx1"/>
              </a:solidFill>
            </a:endParaRPr>
          </a:p>
          <a:p>
            <a:pPr algn="ctr"/>
            <a:r>
              <a:rPr lang="tr-TR" dirty="0">
                <a:solidFill>
                  <a:schemeClr val="tx1"/>
                </a:solidFill>
              </a:rPr>
              <a:t>3 yaş 9 ay</a:t>
            </a:r>
          </a:p>
          <a:p>
            <a:pPr algn="ctr"/>
            <a:r>
              <a:rPr lang="tr-TR" dirty="0">
                <a:solidFill>
                  <a:schemeClr val="tx1"/>
                </a:solidFill>
              </a:rPr>
              <a:t>Süt toleransı </a:t>
            </a:r>
          </a:p>
          <a:p>
            <a:endParaRPr lang="tr-TR" dirty="0">
              <a:solidFill>
                <a:schemeClr val="tx1"/>
              </a:solidFill>
            </a:endParaRPr>
          </a:p>
        </p:txBody>
      </p:sp>
      <p:sp>
        <p:nvSpPr>
          <p:cNvPr id="15" name="Dikdörtgen: Köşeleri Yuvarlatılmış 14">
            <a:extLst>
              <a:ext uri="{FF2B5EF4-FFF2-40B4-BE49-F238E27FC236}">
                <a16:creationId xmlns:a16="http://schemas.microsoft.com/office/drawing/2014/main" id="{92821108-F659-47F4-9D4D-293593530E64}"/>
              </a:ext>
            </a:extLst>
          </p:cNvPr>
          <p:cNvSpPr/>
          <p:nvPr/>
        </p:nvSpPr>
        <p:spPr>
          <a:xfrm>
            <a:off x="9155095" y="1818259"/>
            <a:ext cx="2095130" cy="13937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4 yaş 2 ay</a:t>
            </a:r>
          </a:p>
          <a:p>
            <a:pPr algn="ctr"/>
            <a:r>
              <a:rPr lang="tr-TR" dirty="0">
                <a:solidFill>
                  <a:schemeClr val="tx1"/>
                </a:solidFill>
              </a:rPr>
              <a:t>Kırmızı et toleransı</a:t>
            </a:r>
          </a:p>
          <a:p>
            <a:endParaRPr lang="tr-TR" dirty="0">
              <a:solidFill>
                <a:schemeClr val="tx1"/>
              </a:solidFill>
            </a:endParaRPr>
          </a:p>
        </p:txBody>
      </p:sp>
    </p:spTree>
    <p:extLst>
      <p:ext uri="{BB962C8B-B14F-4D97-AF65-F5344CB8AC3E}">
        <p14:creationId xmlns:p14="http://schemas.microsoft.com/office/powerpoint/2010/main" val="332622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66973D-A4F3-6EB5-2F1A-0CCA781455B0}"/>
              </a:ext>
            </a:extLst>
          </p:cNvPr>
          <p:cNvSpPr>
            <a:spLocks noGrp="1"/>
          </p:cNvSpPr>
          <p:nvPr>
            <p:ph type="title"/>
          </p:nvPr>
        </p:nvSpPr>
        <p:spPr>
          <a:xfrm>
            <a:off x="1303105" y="168355"/>
            <a:ext cx="10004395" cy="1325563"/>
          </a:xfrm>
        </p:spPr>
        <p:txBody>
          <a:bodyPr>
            <a:normAutofit/>
          </a:bodyPr>
          <a:lstStyle/>
          <a:p>
            <a:r>
              <a:rPr lang="tr-TR" sz="3600" dirty="0">
                <a:latin typeface="+mn-lt"/>
              </a:rPr>
              <a:t>Olgu-2  B.A.  (11/2025)</a:t>
            </a:r>
          </a:p>
        </p:txBody>
      </p:sp>
      <p:sp>
        <p:nvSpPr>
          <p:cNvPr id="3" name="İçerik Yer Tutucusu 2">
            <a:extLst>
              <a:ext uri="{FF2B5EF4-FFF2-40B4-BE49-F238E27FC236}">
                <a16:creationId xmlns:a16="http://schemas.microsoft.com/office/drawing/2014/main" id="{DEDE1481-3840-EA02-985A-6BEF630B6CBB}"/>
              </a:ext>
            </a:extLst>
          </p:cNvPr>
          <p:cNvSpPr>
            <a:spLocks noGrp="1"/>
          </p:cNvSpPr>
          <p:nvPr>
            <p:ph idx="1"/>
          </p:nvPr>
        </p:nvSpPr>
        <p:spPr>
          <a:xfrm>
            <a:off x="770672" y="1493919"/>
            <a:ext cx="10004394" cy="4458136"/>
          </a:xfrm>
        </p:spPr>
        <p:txBody>
          <a:bodyPr>
            <a:normAutofit fontScale="85000" lnSpcReduction="20000"/>
          </a:bodyPr>
          <a:lstStyle/>
          <a:p>
            <a:r>
              <a:rPr lang="tr-TR" dirty="0"/>
              <a:t>7 yaş 6 ay, Erkek</a:t>
            </a:r>
          </a:p>
          <a:p>
            <a:endParaRPr lang="tr-TR" dirty="0"/>
          </a:p>
          <a:p>
            <a:r>
              <a:rPr lang="tr-TR" dirty="0"/>
              <a:t>Ankara</a:t>
            </a:r>
          </a:p>
          <a:p>
            <a:endParaRPr lang="tr-TR" dirty="0"/>
          </a:p>
          <a:p>
            <a:pPr marL="0" indent="0">
              <a:buNone/>
            </a:pPr>
            <a:r>
              <a:rPr lang="tr-TR" dirty="0"/>
              <a:t>Şikayeti: Balık sonrası kusma, halsizlik</a:t>
            </a:r>
          </a:p>
          <a:p>
            <a:pPr marL="0" indent="0">
              <a:buNone/>
            </a:pPr>
            <a:endParaRPr lang="tr-TR" dirty="0"/>
          </a:p>
          <a:p>
            <a:pPr marL="0" indent="0">
              <a:buNone/>
            </a:pPr>
            <a:endParaRPr lang="tr-TR" dirty="0"/>
          </a:p>
          <a:p>
            <a:pPr marL="0" indent="0">
              <a:buNone/>
            </a:pPr>
            <a:r>
              <a:rPr lang="tr-TR" dirty="0"/>
              <a:t>     2 yaş </a:t>
            </a:r>
          </a:p>
          <a:p>
            <a:pPr marL="0" indent="0">
              <a:buNone/>
            </a:pPr>
            <a:endParaRPr lang="tr-TR" dirty="0"/>
          </a:p>
          <a:p>
            <a:pPr marL="0" indent="0">
              <a:buNone/>
            </a:pPr>
            <a:endParaRPr lang="tr-TR" dirty="0"/>
          </a:p>
          <a:p>
            <a:pPr marL="0" indent="0">
              <a:buNone/>
            </a:pPr>
            <a:r>
              <a:rPr lang="tr-TR" dirty="0"/>
              <a:t>     </a:t>
            </a:r>
          </a:p>
        </p:txBody>
      </p:sp>
      <p:pic>
        <p:nvPicPr>
          <p:cNvPr id="5" name="Resim 4">
            <a:extLst>
              <a:ext uri="{FF2B5EF4-FFF2-40B4-BE49-F238E27FC236}">
                <a16:creationId xmlns:a16="http://schemas.microsoft.com/office/drawing/2014/main" id="{7F2925B3-B11D-4A47-BCC8-CBF04BA76C88}"/>
              </a:ext>
            </a:extLst>
          </p:cNvPr>
          <p:cNvPicPr>
            <a:picLocks noChangeAspect="1"/>
          </p:cNvPicPr>
          <p:nvPr/>
        </p:nvPicPr>
        <p:blipFill>
          <a:blip r:embed="rId3"/>
          <a:stretch>
            <a:fillRect/>
          </a:stretch>
        </p:blipFill>
        <p:spPr>
          <a:xfrm>
            <a:off x="3830143" y="3567004"/>
            <a:ext cx="2134365" cy="2207964"/>
          </a:xfrm>
          <a:prstGeom prst="rect">
            <a:avLst/>
          </a:prstGeom>
        </p:spPr>
      </p:pic>
      <p:sp>
        <p:nvSpPr>
          <p:cNvPr id="6" name="Dikdörtgen: Köşeleri Yuvarlatılmış 5">
            <a:extLst>
              <a:ext uri="{FF2B5EF4-FFF2-40B4-BE49-F238E27FC236}">
                <a16:creationId xmlns:a16="http://schemas.microsoft.com/office/drawing/2014/main" id="{57DDD73F-6A42-4EF1-8E05-1BBADA324D21}"/>
              </a:ext>
            </a:extLst>
          </p:cNvPr>
          <p:cNvSpPr/>
          <p:nvPr/>
        </p:nvSpPr>
        <p:spPr>
          <a:xfrm>
            <a:off x="6743223" y="2139118"/>
            <a:ext cx="5156638" cy="285577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tr-TR" sz="2400" dirty="0">
                <a:solidFill>
                  <a:schemeClr val="tx1"/>
                </a:solidFill>
              </a:rPr>
              <a:t> 2 saat sonra kusma</a:t>
            </a:r>
          </a:p>
          <a:p>
            <a:pPr marL="285750" indent="-285750">
              <a:buFontTx/>
              <a:buChar char="-"/>
            </a:pPr>
            <a:r>
              <a:rPr lang="tr-TR" sz="2400" dirty="0">
                <a:solidFill>
                  <a:schemeClr val="tx1"/>
                </a:solidFill>
              </a:rPr>
              <a:t>Letarji</a:t>
            </a:r>
          </a:p>
          <a:p>
            <a:pPr marL="285750" indent="-285750">
              <a:buFontTx/>
              <a:buChar char="-"/>
            </a:pPr>
            <a:r>
              <a:rPr lang="tr-TR" sz="2400" dirty="0">
                <a:solidFill>
                  <a:schemeClr val="tx1"/>
                </a:solidFill>
              </a:rPr>
              <a:t>İshal </a:t>
            </a:r>
          </a:p>
          <a:p>
            <a:pPr marL="285750" indent="-285750">
              <a:buFontTx/>
              <a:buChar char="-"/>
            </a:pPr>
            <a:r>
              <a:rPr lang="tr-TR" sz="2400" dirty="0">
                <a:solidFill>
                  <a:schemeClr val="tx1"/>
                </a:solidFill>
              </a:rPr>
              <a:t>Kusma </a:t>
            </a:r>
          </a:p>
          <a:p>
            <a:pPr marL="285750" indent="-285750">
              <a:buFontTx/>
              <a:buChar char="-"/>
            </a:pPr>
            <a:r>
              <a:rPr lang="tr-TR" sz="2400" dirty="0">
                <a:solidFill>
                  <a:schemeClr val="tx1"/>
                </a:solidFill>
              </a:rPr>
              <a:t>Acil servis başvurusu +</a:t>
            </a:r>
          </a:p>
          <a:p>
            <a:pPr marL="285750" indent="-285750">
              <a:buFontTx/>
              <a:buChar char="-"/>
            </a:pPr>
            <a:r>
              <a:rPr lang="tr-TR" sz="2400" dirty="0">
                <a:solidFill>
                  <a:schemeClr val="tx1"/>
                </a:solidFill>
              </a:rPr>
              <a:t>iv hidrasyon +</a:t>
            </a:r>
          </a:p>
        </p:txBody>
      </p:sp>
      <p:sp>
        <p:nvSpPr>
          <p:cNvPr id="4" name="Sağ Ok 3">
            <a:extLst>
              <a:ext uri="{FF2B5EF4-FFF2-40B4-BE49-F238E27FC236}">
                <a16:creationId xmlns:a16="http://schemas.microsoft.com/office/drawing/2014/main" id="{C4D568F9-4A39-7DE7-FFE3-FAA12B1B5E39}"/>
              </a:ext>
            </a:extLst>
          </p:cNvPr>
          <p:cNvSpPr/>
          <p:nvPr/>
        </p:nvSpPr>
        <p:spPr>
          <a:xfrm>
            <a:off x="2431043" y="4189251"/>
            <a:ext cx="805912" cy="34096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3039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FA1D23A-5990-F97C-D2D6-AE4CEBF2341D}"/>
              </a:ext>
            </a:extLst>
          </p:cNvPr>
          <p:cNvSpPr>
            <a:spLocks noGrp="1"/>
          </p:cNvSpPr>
          <p:nvPr>
            <p:ph idx="1"/>
          </p:nvPr>
        </p:nvSpPr>
        <p:spPr>
          <a:xfrm>
            <a:off x="838200" y="1352761"/>
            <a:ext cx="10515600" cy="4351338"/>
          </a:xfrm>
        </p:spPr>
        <p:txBody>
          <a:bodyPr/>
          <a:lstStyle/>
          <a:p>
            <a:endParaRPr lang="tr-TR" dirty="0"/>
          </a:p>
          <a:p>
            <a:endParaRPr lang="tr-TR" dirty="0"/>
          </a:p>
          <a:p>
            <a:endParaRPr lang="tr-TR" dirty="0"/>
          </a:p>
          <a:p>
            <a:pPr marL="0" indent="0">
              <a:buNone/>
            </a:pPr>
            <a:r>
              <a:rPr lang="tr-TR" sz="3600" dirty="0"/>
              <a:t>3 yaş</a:t>
            </a:r>
          </a:p>
          <a:p>
            <a:endParaRPr lang="tr-TR" dirty="0"/>
          </a:p>
        </p:txBody>
      </p:sp>
      <p:sp>
        <p:nvSpPr>
          <p:cNvPr id="5" name="Dikdörtgen: Köşeleri Yuvarlatılmış 8">
            <a:extLst>
              <a:ext uri="{FF2B5EF4-FFF2-40B4-BE49-F238E27FC236}">
                <a16:creationId xmlns:a16="http://schemas.microsoft.com/office/drawing/2014/main" id="{AD5E0852-2630-3842-EC3D-23984B62419A}"/>
              </a:ext>
            </a:extLst>
          </p:cNvPr>
          <p:cNvSpPr/>
          <p:nvPr/>
        </p:nvSpPr>
        <p:spPr>
          <a:xfrm>
            <a:off x="7291034" y="1153901"/>
            <a:ext cx="4412994" cy="333655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dirty="0">
                <a:solidFill>
                  <a:schemeClr val="tx1"/>
                </a:solidFill>
              </a:rPr>
              <a:t>1 saat sonra kusma,</a:t>
            </a:r>
          </a:p>
          <a:p>
            <a:r>
              <a:rPr lang="tr-TR" sz="2400" dirty="0">
                <a:solidFill>
                  <a:schemeClr val="tx1"/>
                </a:solidFill>
              </a:rPr>
              <a:t>-   İshal</a:t>
            </a:r>
          </a:p>
          <a:p>
            <a:pPr marL="285750" indent="-285750">
              <a:buFontTx/>
              <a:buChar char="-"/>
            </a:pPr>
            <a:r>
              <a:rPr lang="tr-TR" sz="2400" dirty="0">
                <a:solidFill>
                  <a:schemeClr val="tx1"/>
                </a:solidFill>
              </a:rPr>
              <a:t>Solukluk</a:t>
            </a:r>
          </a:p>
          <a:p>
            <a:pPr marL="285750" indent="-285750">
              <a:buFontTx/>
              <a:buChar char="-"/>
            </a:pPr>
            <a:r>
              <a:rPr lang="tr-TR" sz="2400" dirty="0">
                <a:solidFill>
                  <a:schemeClr val="tx1"/>
                </a:solidFill>
              </a:rPr>
              <a:t>Acil servis başvurusu </a:t>
            </a:r>
          </a:p>
          <a:p>
            <a:pPr marL="285750" indent="-285750">
              <a:buFontTx/>
              <a:buChar char="-"/>
            </a:pPr>
            <a:r>
              <a:rPr lang="tr-TR" sz="2400" dirty="0">
                <a:solidFill>
                  <a:schemeClr val="tx1"/>
                </a:solidFill>
              </a:rPr>
              <a:t>iv hidrasyon </a:t>
            </a:r>
          </a:p>
          <a:p>
            <a:pPr marL="285750" indent="-285750">
              <a:buFontTx/>
              <a:buChar char="-"/>
            </a:pPr>
            <a:r>
              <a:rPr lang="tr-TR" sz="2400" dirty="0">
                <a:solidFill>
                  <a:schemeClr val="tx1"/>
                </a:solidFill>
              </a:rPr>
              <a:t>3-4 gün AGE?? hastanede yatışı</a:t>
            </a:r>
            <a:endParaRPr lang="tr-TR" sz="2400" dirty="0">
              <a:solidFill>
                <a:schemeClr val="tx1"/>
              </a:solidFill>
              <a:highlight>
                <a:srgbClr val="FF00FF"/>
              </a:highlight>
            </a:endParaRPr>
          </a:p>
        </p:txBody>
      </p:sp>
      <p:sp>
        <p:nvSpPr>
          <p:cNvPr id="9" name="Yuvarlatılmış Dikdörtgen 8">
            <a:extLst>
              <a:ext uri="{FF2B5EF4-FFF2-40B4-BE49-F238E27FC236}">
                <a16:creationId xmlns:a16="http://schemas.microsoft.com/office/drawing/2014/main" id="{AEB5092E-0B82-CA30-E6E2-1F543F91F255}"/>
              </a:ext>
            </a:extLst>
          </p:cNvPr>
          <p:cNvSpPr/>
          <p:nvPr/>
        </p:nvSpPr>
        <p:spPr>
          <a:xfrm>
            <a:off x="3109321" y="5505239"/>
            <a:ext cx="4884517" cy="75235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000" dirty="0">
                <a:solidFill>
                  <a:schemeClr val="tx1"/>
                </a:solidFill>
              </a:rPr>
              <a:t>3 yaşından 7 yaşına kadar balık tüketimi yok</a:t>
            </a:r>
          </a:p>
        </p:txBody>
      </p:sp>
      <p:sp>
        <p:nvSpPr>
          <p:cNvPr id="11" name="Sağ Ok 10">
            <a:extLst>
              <a:ext uri="{FF2B5EF4-FFF2-40B4-BE49-F238E27FC236}">
                <a16:creationId xmlns:a16="http://schemas.microsoft.com/office/drawing/2014/main" id="{2487F0D8-C03D-DAB5-4868-ADACE61B05EC}"/>
              </a:ext>
            </a:extLst>
          </p:cNvPr>
          <p:cNvSpPr/>
          <p:nvPr/>
        </p:nvSpPr>
        <p:spPr>
          <a:xfrm>
            <a:off x="6110567" y="2822176"/>
            <a:ext cx="960699" cy="509286"/>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6146" name="Picture 2" descr="Fırında Soslu Sazan Balığı - Nefis Yemek Tarifleri">
            <a:extLst>
              <a:ext uri="{FF2B5EF4-FFF2-40B4-BE49-F238E27FC236}">
                <a16:creationId xmlns:a16="http://schemas.microsoft.com/office/drawing/2014/main" id="{0EA9F82A-DD2E-79F5-6A15-68AAB3B72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473" y="1724628"/>
            <a:ext cx="3794327" cy="252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727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74EBA6C-A27A-4480-8D89-FDA74E7D1282}"/>
              </a:ext>
            </a:extLst>
          </p:cNvPr>
          <p:cNvSpPr>
            <a:spLocks noGrp="1"/>
          </p:cNvSpPr>
          <p:nvPr>
            <p:ph idx="1"/>
          </p:nvPr>
        </p:nvSpPr>
        <p:spPr>
          <a:xfrm>
            <a:off x="699304" y="564145"/>
            <a:ext cx="10515600" cy="4351338"/>
          </a:xfrm>
        </p:spPr>
        <p:txBody>
          <a:bodyPr>
            <a:normAutofit/>
          </a:bodyPr>
          <a:lstStyle/>
          <a:p>
            <a:pPr marL="0" indent="0">
              <a:buNone/>
            </a:pPr>
            <a:endParaRPr lang="tr-TR" dirty="0"/>
          </a:p>
          <a:p>
            <a:pPr marL="0" indent="0">
              <a:buNone/>
            </a:pPr>
            <a:r>
              <a:rPr lang="tr-TR" dirty="0"/>
              <a:t>7 yaş 6 ay,      (11/2025)</a:t>
            </a:r>
          </a:p>
          <a:p>
            <a:pPr marL="0" indent="0">
              <a:buNone/>
            </a:pPr>
            <a:endParaRPr lang="tr-TR" dirty="0"/>
          </a:p>
          <a:p>
            <a:pPr marL="0" indent="0">
              <a:buNone/>
            </a:pPr>
            <a:endParaRPr lang="tr-TR" dirty="0"/>
          </a:p>
          <a:p>
            <a:r>
              <a:rPr lang="tr-TR" dirty="0"/>
              <a:t>1 çay kaşığı kadar hamsi yemiş</a:t>
            </a:r>
          </a:p>
          <a:p>
            <a:pPr marL="0" indent="0">
              <a:buNone/>
            </a:pPr>
            <a:endParaRPr lang="tr-TR" dirty="0"/>
          </a:p>
          <a:p>
            <a:r>
              <a:rPr lang="tr-TR" dirty="0"/>
              <a:t>Şikayeti olmamış </a:t>
            </a:r>
          </a:p>
          <a:p>
            <a:endParaRPr lang="tr-TR" dirty="0"/>
          </a:p>
          <a:p>
            <a:pPr marL="0" indent="0">
              <a:buNone/>
            </a:pPr>
            <a:endParaRPr lang="tr-TR" dirty="0"/>
          </a:p>
        </p:txBody>
      </p:sp>
      <p:pic>
        <p:nvPicPr>
          <p:cNvPr id="4" name="Resim 3">
            <a:extLst>
              <a:ext uri="{FF2B5EF4-FFF2-40B4-BE49-F238E27FC236}">
                <a16:creationId xmlns:a16="http://schemas.microsoft.com/office/drawing/2014/main" id="{69C08776-1E18-49CC-B08B-E4CC0A89B764}"/>
              </a:ext>
            </a:extLst>
          </p:cNvPr>
          <p:cNvPicPr>
            <a:picLocks noChangeAspect="1"/>
          </p:cNvPicPr>
          <p:nvPr/>
        </p:nvPicPr>
        <p:blipFill>
          <a:blip r:embed="rId3"/>
          <a:stretch>
            <a:fillRect/>
          </a:stretch>
        </p:blipFill>
        <p:spPr>
          <a:xfrm>
            <a:off x="6096000" y="1512902"/>
            <a:ext cx="4826081" cy="3217387"/>
          </a:xfrm>
          <a:prstGeom prst="rect">
            <a:avLst/>
          </a:prstGeom>
        </p:spPr>
      </p:pic>
    </p:spTree>
    <p:extLst>
      <p:ext uri="{BB962C8B-B14F-4D97-AF65-F5344CB8AC3E}">
        <p14:creationId xmlns:p14="http://schemas.microsoft.com/office/powerpoint/2010/main" val="4086576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35DD112-F7D6-883B-B85F-6745513ECF30}"/>
              </a:ext>
            </a:extLst>
          </p:cNvPr>
          <p:cNvSpPr>
            <a:spLocks noGrp="1"/>
          </p:cNvSpPr>
          <p:nvPr>
            <p:ph idx="1"/>
          </p:nvPr>
        </p:nvSpPr>
        <p:spPr>
          <a:xfrm>
            <a:off x="838200" y="1107994"/>
            <a:ext cx="10515600" cy="4351338"/>
          </a:xfrm>
        </p:spPr>
        <p:txBody>
          <a:bodyPr>
            <a:normAutofit lnSpcReduction="10000"/>
          </a:bodyPr>
          <a:lstStyle/>
          <a:p>
            <a:pPr marL="0" indent="0">
              <a:buNone/>
            </a:pPr>
            <a:r>
              <a:rPr lang="tr-TR" b="1" dirty="0"/>
              <a:t>Prenatal öyküsü: </a:t>
            </a:r>
            <a:r>
              <a:rPr lang="tr-TR" dirty="0"/>
              <a:t>Özellik yok</a:t>
            </a:r>
          </a:p>
          <a:p>
            <a:pPr marL="0" indent="0">
              <a:buNone/>
            </a:pPr>
            <a:r>
              <a:rPr lang="tr-TR" b="1" dirty="0" err="1"/>
              <a:t>Natal</a:t>
            </a:r>
            <a:r>
              <a:rPr lang="tr-TR" b="1" dirty="0"/>
              <a:t> öykü: </a:t>
            </a:r>
            <a:r>
              <a:rPr lang="tr-TR" dirty="0" err="1"/>
              <a:t>Term</a:t>
            </a:r>
            <a:r>
              <a:rPr lang="tr-TR" dirty="0"/>
              <a:t> , C/S, 4800 </a:t>
            </a:r>
            <a:r>
              <a:rPr lang="tr-TR" dirty="0" err="1"/>
              <a:t>gr</a:t>
            </a:r>
            <a:endParaRPr lang="tr-TR" dirty="0"/>
          </a:p>
          <a:p>
            <a:pPr marL="0" indent="0">
              <a:buNone/>
            </a:pPr>
            <a:r>
              <a:rPr lang="tr-TR" b="1" dirty="0"/>
              <a:t>Postnatal öykü</a:t>
            </a:r>
            <a:r>
              <a:rPr lang="tr-TR" dirty="0"/>
              <a:t>: özellik yok, 4 yaşında PFAPA? öyküsü</a:t>
            </a:r>
          </a:p>
          <a:p>
            <a:pPr marL="0" indent="0">
              <a:buNone/>
            </a:pPr>
            <a:endParaRPr lang="tr-TR" dirty="0"/>
          </a:p>
          <a:p>
            <a:pPr marL="0" indent="0">
              <a:buNone/>
            </a:pPr>
            <a:r>
              <a:rPr lang="tr-TR" b="1" dirty="0"/>
              <a:t>Aile öyküsü:</a:t>
            </a:r>
          </a:p>
          <a:p>
            <a:r>
              <a:rPr lang="tr-TR" dirty="0" err="1"/>
              <a:t>Anne:özellik</a:t>
            </a:r>
            <a:r>
              <a:rPr lang="tr-TR" dirty="0"/>
              <a:t> yok</a:t>
            </a:r>
          </a:p>
          <a:p>
            <a:r>
              <a:rPr lang="tr-TR" dirty="0" err="1"/>
              <a:t>Baba:özellik</a:t>
            </a:r>
            <a:r>
              <a:rPr lang="tr-TR" dirty="0"/>
              <a:t> yok</a:t>
            </a:r>
          </a:p>
          <a:p>
            <a:endParaRPr lang="tr-TR" dirty="0"/>
          </a:p>
          <a:p>
            <a:pPr marL="0" indent="0">
              <a:buNone/>
            </a:pPr>
            <a:r>
              <a:rPr lang="tr-TR" b="1" dirty="0"/>
              <a:t>Fizik muayene: </a:t>
            </a:r>
            <a:r>
              <a:rPr lang="tr-TR" dirty="0"/>
              <a:t>sistem muayenesi doğal</a:t>
            </a:r>
          </a:p>
        </p:txBody>
      </p:sp>
    </p:spTree>
    <p:extLst>
      <p:ext uri="{BB962C8B-B14F-4D97-AF65-F5344CB8AC3E}">
        <p14:creationId xmlns:p14="http://schemas.microsoft.com/office/powerpoint/2010/main" val="1974317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365AC73-C07E-136E-6600-8710ED1DB078}"/>
              </a:ext>
            </a:extLst>
          </p:cNvPr>
          <p:cNvSpPr>
            <a:spLocks noGrp="1"/>
          </p:cNvSpPr>
          <p:nvPr>
            <p:ph idx="1"/>
          </p:nvPr>
        </p:nvSpPr>
        <p:spPr>
          <a:xfrm>
            <a:off x="378318" y="5531117"/>
            <a:ext cx="8836933" cy="1547499"/>
          </a:xfrm>
        </p:spPr>
        <p:txBody>
          <a:bodyPr>
            <a:normAutofit/>
          </a:bodyPr>
          <a:lstStyle/>
          <a:p>
            <a:r>
              <a:rPr lang="tr-TR" dirty="0"/>
              <a:t>Hastada balık (somon ve sazan)  ile BPİES düşünüldü</a:t>
            </a:r>
          </a:p>
        </p:txBody>
      </p:sp>
      <p:sp>
        <p:nvSpPr>
          <p:cNvPr id="4" name="Title 3">
            <a:extLst>
              <a:ext uri="{FF2B5EF4-FFF2-40B4-BE49-F238E27FC236}">
                <a16:creationId xmlns:a16="http://schemas.microsoft.com/office/drawing/2014/main" id="{09648193-5B5E-4A03-B289-7ABAF9746B58}"/>
              </a:ext>
            </a:extLst>
          </p:cNvPr>
          <p:cNvSpPr txBox="1">
            <a:spLocks/>
          </p:cNvSpPr>
          <p:nvPr/>
        </p:nvSpPr>
        <p:spPr>
          <a:xfrm>
            <a:off x="243069" y="247820"/>
            <a:ext cx="7761019" cy="4919241"/>
          </a:xfrm>
          <a:prstGeom prst="roundRect">
            <a:avLst/>
          </a:prstGeom>
          <a:solidFill>
            <a:schemeClr val="accent2">
              <a:lumMod val="20000"/>
              <a:lumOff val="8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spcAft>
                <a:spcPts val="800"/>
              </a:spcAft>
              <a:defRPr/>
            </a:pPr>
            <a:r>
              <a:rPr lang="tr-TR" sz="2000" b="1" kern="0" dirty="0">
                <a:solidFill>
                  <a:srgbClr val="DE6614"/>
                </a:solidFill>
                <a:latin typeface="Calibri" panose="020F0502020204030204"/>
                <a:ea typeface="Calibri" panose="020F0502020204030204" pitchFamily="34" charset="0"/>
                <a:cs typeface="Calibri" panose="020F0502020204030204" pitchFamily="34" charset="0"/>
              </a:rPr>
              <a:t>AKUT BPİES KLİNİK TANI KRİTERLERİ</a:t>
            </a:r>
            <a:endParaRPr lang="tr-TR" sz="1800" kern="0" dirty="0">
              <a:solidFill>
                <a:srgbClr val="DE6614"/>
              </a:solidFill>
              <a:latin typeface="Calibri" panose="020F0502020204030204"/>
              <a:ea typeface="Calibri" panose="020F0502020204030204" pitchFamily="34" charset="0"/>
              <a:cs typeface="Times New Roman" panose="02020603050405020304" pitchFamily="18" charset="0"/>
            </a:endParaRPr>
          </a:p>
          <a:p>
            <a:pPr algn="just">
              <a:lnSpc>
                <a:spcPct val="100000"/>
              </a:lnSpc>
              <a:spcBef>
                <a:spcPts val="0"/>
              </a:spcBef>
              <a:spcAft>
                <a:spcPts val="800"/>
              </a:spcAft>
              <a:defRPr/>
            </a:pPr>
            <a:r>
              <a:rPr lang="tr-TR" sz="2000" b="1" kern="0" dirty="0">
                <a:solidFill>
                  <a:srgbClr val="000000"/>
                </a:solidFill>
                <a:latin typeface="Calibri" panose="020F0502020204030204"/>
                <a:ea typeface="Calibri" panose="020F0502020204030204" pitchFamily="34" charset="0"/>
                <a:cs typeface="Calibri" panose="020F0502020204030204" pitchFamily="34" charset="0"/>
              </a:rPr>
              <a:t>Şüpheli besin alımından 1-4 saat sonra ortaya çıkan kusma ve </a:t>
            </a:r>
            <a:r>
              <a:rPr lang="tr-TR" sz="2000" b="1" kern="0" dirty="0" err="1">
                <a:solidFill>
                  <a:srgbClr val="000000"/>
                </a:solidFill>
                <a:latin typeface="Calibri" panose="020F0502020204030204"/>
                <a:ea typeface="Calibri" panose="020F0502020204030204" pitchFamily="34" charset="0"/>
                <a:cs typeface="Calibri" panose="020F0502020204030204" pitchFamily="34" charset="0"/>
              </a:rPr>
              <a:t>IgE</a:t>
            </a:r>
            <a:r>
              <a:rPr lang="tr-TR" sz="2000" b="1" kern="0" dirty="0">
                <a:solidFill>
                  <a:srgbClr val="000000"/>
                </a:solidFill>
                <a:latin typeface="Calibri" panose="020F0502020204030204"/>
                <a:ea typeface="Calibri" panose="020F0502020204030204" pitchFamily="34" charset="0"/>
                <a:cs typeface="Calibri" panose="020F0502020204030204" pitchFamily="34" charset="0"/>
              </a:rPr>
              <a:t> aracılı alerjik semptom düşündürecek semptomların olmaması</a:t>
            </a:r>
            <a:endParaRPr lang="tr-TR" sz="1800" b="1"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a:p>
            <a:pPr marL="342900" indent="-342900" algn="just">
              <a:lnSpc>
                <a:spcPct val="100000"/>
              </a:lnSpc>
              <a:spcBef>
                <a:spcPts val="0"/>
              </a:spcBef>
              <a:buFont typeface="+mj-lt"/>
              <a:buAutoNum type="arabicParenR"/>
              <a:defRPr/>
            </a:pPr>
            <a:r>
              <a:rPr lang="tr-TR" sz="2000" b="1" kern="0" dirty="0">
                <a:solidFill>
                  <a:srgbClr val="000000"/>
                </a:solidFill>
                <a:latin typeface="Calibri" panose="020F0502020204030204"/>
                <a:ea typeface="Calibri" panose="020F0502020204030204" pitchFamily="34" charset="0"/>
                <a:cs typeface="Calibri" panose="020F0502020204030204" pitchFamily="34" charset="0"/>
              </a:rPr>
              <a:t>Aynı besini ikinci kez veya daha fazla tükettikten sonra tekrarlayıcı kusma </a:t>
            </a:r>
            <a:endParaRPr lang="tr-TR" sz="1800" b="1"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a:p>
            <a:pPr marL="342900" indent="-342900" algn="just">
              <a:lnSpc>
                <a:spcPct val="100000"/>
              </a:lnSpc>
              <a:spcBef>
                <a:spcPts val="0"/>
              </a:spcBef>
              <a:buFont typeface="+mj-lt"/>
              <a:buAutoNum type="arabicParenR"/>
              <a:defRPr/>
            </a:pPr>
            <a:r>
              <a:rPr lang="tr-TR" sz="2000" kern="0" dirty="0">
                <a:solidFill>
                  <a:srgbClr val="000000"/>
                </a:solidFill>
                <a:latin typeface="Calibri" panose="020F0502020204030204"/>
                <a:ea typeface="Calibri" panose="020F0502020204030204" pitchFamily="34" charset="0"/>
                <a:cs typeface="Calibri" panose="020F0502020204030204" pitchFamily="34" charset="0"/>
              </a:rPr>
              <a:t>Farklı bir yiyecek alımından 1-4 saat sonra tekrarlayan kusma</a:t>
            </a:r>
            <a:endParaRPr lang="tr-TR" sz="1800"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a:p>
            <a:pPr marL="342900" indent="-342900" algn="just">
              <a:lnSpc>
                <a:spcPct val="100000"/>
              </a:lnSpc>
              <a:spcBef>
                <a:spcPts val="0"/>
              </a:spcBef>
              <a:buFont typeface="+mj-lt"/>
              <a:buAutoNum type="arabicParenR"/>
              <a:defRPr/>
            </a:pPr>
            <a:r>
              <a:rPr lang="tr-TR" sz="2000" b="1" kern="0" dirty="0">
                <a:solidFill>
                  <a:srgbClr val="000000"/>
                </a:solidFill>
                <a:latin typeface="Calibri" panose="020F0502020204030204"/>
                <a:ea typeface="Calibri" panose="020F0502020204030204" pitchFamily="34" charset="0"/>
                <a:cs typeface="Calibri" panose="020F0502020204030204" pitchFamily="34" charset="0"/>
              </a:rPr>
              <a:t>Letarji</a:t>
            </a:r>
            <a:endParaRPr lang="tr-TR" sz="1800" b="1"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a:p>
            <a:pPr marL="342900" indent="-342900" algn="just">
              <a:lnSpc>
                <a:spcPct val="100000"/>
              </a:lnSpc>
              <a:spcBef>
                <a:spcPts val="0"/>
              </a:spcBef>
              <a:buFont typeface="+mj-lt"/>
              <a:buAutoNum type="arabicParenR"/>
              <a:defRPr/>
            </a:pPr>
            <a:r>
              <a:rPr lang="tr-TR" sz="2000" b="1" kern="0" dirty="0">
                <a:solidFill>
                  <a:srgbClr val="000000"/>
                </a:solidFill>
                <a:latin typeface="Calibri" panose="020F0502020204030204"/>
                <a:ea typeface="Calibri" panose="020F0502020204030204" pitchFamily="34" charset="0"/>
                <a:cs typeface="Calibri" panose="020F0502020204030204" pitchFamily="34" charset="0"/>
              </a:rPr>
              <a:t>Belirgin solukluk</a:t>
            </a:r>
            <a:endParaRPr lang="tr-TR" sz="1800" b="1"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a:p>
            <a:pPr marL="342900" indent="-342900" algn="just">
              <a:lnSpc>
                <a:spcPct val="100000"/>
              </a:lnSpc>
              <a:spcBef>
                <a:spcPts val="0"/>
              </a:spcBef>
              <a:buFont typeface="+mj-lt"/>
              <a:buAutoNum type="arabicParenR"/>
              <a:defRPr/>
            </a:pPr>
            <a:r>
              <a:rPr lang="tr-TR" sz="2000" b="1" kern="0" dirty="0">
                <a:solidFill>
                  <a:srgbClr val="000000"/>
                </a:solidFill>
                <a:latin typeface="Calibri" panose="020F0502020204030204"/>
                <a:ea typeface="Calibri" panose="020F0502020204030204" pitchFamily="34" charset="0"/>
                <a:cs typeface="Calibri" panose="020F0502020204030204" pitchFamily="34" charset="0"/>
              </a:rPr>
              <a:t>Acil servis ziyareti</a:t>
            </a:r>
            <a:endParaRPr lang="tr-TR" sz="1800" b="1"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a:p>
            <a:pPr marL="342900" indent="-342900" algn="just">
              <a:lnSpc>
                <a:spcPct val="100000"/>
              </a:lnSpc>
              <a:spcBef>
                <a:spcPts val="0"/>
              </a:spcBef>
              <a:buFont typeface="+mj-lt"/>
              <a:buAutoNum type="arabicParenR"/>
              <a:defRPr/>
            </a:pPr>
            <a:r>
              <a:rPr lang="tr-TR" sz="2000" b="1" kern="0" dirty="0">
                <a:solidFill>
                  <a:srgbClr val="000000"/>
                </a:solidFill>
                <a:latin typeface="Calibri" panose="020F0502020204030204"/>
                <a:ea typeface="Calibri" panose="020F0502020204030204" pitchFamily="34" charset="0"/>
                <a:cs typeface="Calibri" panose="020F0502020204030204" pitchFamily="34" charset="0"/>
              </a:rPr>
              <a:t>iv sıvı desteği</a:t>
            </a:r>
            <a:endParaRPr lang="tr-TR" sz="1800" b="1"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a:p>
            <a:pPr marL="342900" indent="-342900" algn="just">
              <a:lnSpc>
                <a:spcPct val="100000"/>
              </a:lnSpc>
              <a:spcBef>
                <a:spcPts val="0"/>
              </a:spcBef>
              <a:buFont typeface="+mj-lt"/>
              <a:buAutoNum type="arabicParenR"/>
              <a:defRPr/>
            </a:pPr>
            <a:r>
              <a:rPr lang="tr-TR" sz="2000" b="1" kern="0" dirty="0">
                <a:solidFill>
                  <a:srgbClr val="000000"/>
                </a:solidFill>
                <a:latin typeface="Calibri" panose="020F0502020204030204"/>
                <a:ea typeface="Calibri" panose="020F0502020204030204" pitchFamily="34" charset="0"/>
                <a:cs typeface="Calibri" panose="020F0502020204030204" pitchFamily="34" charset="0"/>
              </a:rPr>
              <a:t>24 saat içinde ishal (genellikle 5-10 saat)</a:t>
            </a:r>
            <a:endParaRPr lang="tr-TR" sz="1800" b="1"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a:p>
            <a:pPr marL="342900" indent="-342900" algn="just">
              <a:lnSpc>
                <a:spcPct val="100000"/>
              </a:lnSpc>
              <a:spcBef>
                <a:spcPts val="0"/>
              </a:spcBef>
              <a:buFont typeface="+mj-lt"/>
              <a:buAutoNum type="arabicParenR"/>
              <a:defRPr/>
            </a:pPr>
            <a:r>
              <a:rPr lang="tr-TR" sz="2000" kern="0" dirty="0">
                <a:solidFill>
                  <a:srgbClr val="000000"/>
                </a:solidFill>
                <a:latin typeface="Calibri" panose="020F0502020204030204"/>
                <a:ea typeface="Calibri" panose="020F0502020204030204" pitchFamily="34" charset="0"/>
                <a:cs typeface="Calibri" panose="020F0502020204030204" pitchFamily="34" charset="0"/>
              </a:rPr>
              <a:t>Hipotansiyon</a:t>
            </a:r>
            <a:endParaRPr lang="tr-TR" sz="1800"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a:p>
            <a:pPr marL="342900" indent="-342900" algn="just">
              <a:lnSpc>
                <a:spcPct val="100000"/>
              </a:lnSpc>
              <a:spcBef>
                <a:spcPts val="0"/>
              </a:spcBef>
              <a:spcAft>
                <a:spcPts val="800"/>
              </a:spcAft>
              <a:buFont typeface="+mj-lt"/>
              <a:buAutoNum type="arabicParenR"/>
              <a:defRPr/>
            </a:pPr>
            <a:r>
              <a:rPr lang="tr-TR" sz="2000" kern="0" dirty="0" err="1">
                <a:solidFill>
                  <a:srgbClr val="000000"/>
                </a:solidFill>
                <a:latin typeface="Calibri" panose="020F0502020204030204"/>
                <a:ea typeface="Calibri" panose="020F0502020204030204" pitchFamily="34" charset="0"/>
                <a:cs typeface="Calibri" panose="020F0502020204030204" pitchFamily="34" charset="0"/>
              </a:rPr>
              <a:t>Hipotermi</a:t>
            </a:r>
            <a:endParaRPr lang="tr-TR" sz="1800"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a:p>
            <a:pPr algn="just">
              <a:lnSpc>
                <a:spcPct val="100000"/>
              </a:lnSpc>
              <a:spcBef>
                <a:spcPts val="0"/>
              </a:spcBef>
              <a:spcAft>
                <a:spcPts val="800"/>
              </a:spcAft>
              <a:defRPr/>
            </a:pPr>
            <a:r>
              <a:rPr lang="tr-TR" sz="1100" kern="0" dirty="0">
                <a:solidFill>
                  <a:sysClr val="window" lastClr="FFFFFF"/>
                </a:solidFill>
                <a:latin typeface="Calibri" panose="020F0502020204030204"/>
                <a:ea typeface="Calibri" panose="020F0502020204030204" pitchFamily="34" charset="0"/>
                <a:cs typeface="Calibri" panose="020F0502020204030204" pitchFamily="34" charset="0"/>
              </a:rPr>
              <a:t> </a:t>
            </a:r>
            <a:endParaRPr lang="tr-TR" sz="1100"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474F2A69-84C2-4643-93BE-83225F9814BA}"/>
              </a:ext>
            </a:extLst>
          </p:cNvPr>
          <p:cNvSpPr/>
          <p:nvPr/>
        </p:nvSpPr>
        <p:spPr>
          <a:xfrm>
            <a:off x="8274570" y="1221951"/>
            <a:ext cx="3674361" cy="3095215"/>
          </a:xfrm>
          <a:prstGeom prst="ellipse">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tr-TR" sz="2400" dirty="0">
                <a:solidFill>
                  <a:schemeClr val="tx1"/>
                </a:solidFill>
              </a:rPr>
              <a:t>Balık proteini (hamsi ile) toleransını değerlendirmek için  OPT planlandı </a:t>
            </a:r>
          </a:p>
        </p:txBody>
      </p:sp>
      <p:sp>
        <p:nvSpPr>
          <p:cNvPr id="10" name="Yuvarlatılmış Dikdörtgen 9">
            <a:extLst>
              <a:ext uri="{FF2B5EF4-FFF2-40B4-BE49-F238E27FC236}">
                <a16:creationId xmlns:a16="http://schemas.microsoft.com/office/drawing/2014/main" id="{5836A4F6-5B2F-1E5E-6DC1-1AA3703E7B92}"/>
              </a:ext>
            </a:extLst>
          </p:cNvPr>
          <p:cNvSpPr/>
          <p:nvPr/>
        </p:nvSpPr>
        <p:spPr>
          <a:xfrm>
            <a:off x="4796785" y="368137"/>
            <a:ext cx="2707663" cy="43235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kern="0" dirty="0">
                <a:solidFill>
                  <a:schemeClr val="bg1"/>
                </a:solidFill>
                <a:ea typeface="Calibri" panose="020F0502020204030204" pitchFamily="34" charset="0"/>
                <a:cs typeface="Calibri" panose="020F0502020204030204" pitchFamily="34" charset="0"/>
              </a:rPr>
              <a:t>1 MAJOR </a:t>
            </a:r>
            <a:r>
              <a:rPr lang="tr-TR" sz="2000" b="1" dirty="0">
                <a:solidFill>
                  <a:schemeClr val="bg1"/>
                </a:solidFill>
              </a:rPr>
              <a:t>≥</a:t>
            </a:r>
            <a:r>
              <a:rPr lang="tr-TR" b="1" kern="0" dirty="0">
                <a:solidFill>
                  <a:schemeClr val="bg1"/>
                </a:solidFill>
                <a:ea typeface="Calibri" panose="020F0502020204030204" pitchFamily="34" charset="0"/>
                <a:cs typeface="Calibri" panose="020F0502020204030204" pitchFamily="34" charset="0"/>
              </a:rPr>
              <a:t> 3 MİNÖR</a:t>
            </a:r>
            <a:endParaRPr lang="tr-TR" dirty="0">
              <a:solidFill>
                <a:schemeClr val="bg1"/>
              </a:solidFill>
            </a:endParaRPr>
          </a:p>
        </p:txBody>
      </p:sp>
    </p:spTree>
    <p:extLst>
      <p:ext uri="{BB962C8B-B14F-4D97-AF65-F5344CB8AC3E}">
        <p14:creationId xmlns:p14="http://schemas.microsoft.com/office/powerpoint/2010/main" val="420029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CC6995-9301-079B-C69E-AFED91CA6FF9}"/>
              </a:ext>
            </a:extLst>
          </p:cNvPr>
          <p:cNvSpPr>
            <a:spLocks noGrp="1"/>
          </p:cNvSpPr>
          <p:nvPr>
            <p:ph type="title"/>
          </p:nvPr>
        </p:nvSpPr>
        <p:spPr>
          <a:xfrm>
            <a:off x="838200" y="2605405"/>
            <a:ext cx="10515600" cy="1325563"/>
          </a:xfrm>
        </p:spPr>
        <p:txBody>
          <a:bodyPr>
            <a:normAutofit fontScale="90000"/>
          </a:bodyPr>
          <a:lstStyle/>
          <a:p>
            <a:r>
              <a:rPr lang="tr-TR" dirty="0"/>
              <a:t>     </a:t>
            </a:r>
            <a:r>
              <a:rPr lang="tr-TR" b="1" dirty="0">
                <a:solidFill>
                  <a:srgbClr val="C00000"/>
                </a:solidFill>
                <a:latin typeface="+mn-lt"/>
              </a:rPr>
              <a:t>Besin Proteini İlişkili Enterokolit Sendromu</a:t>
            </a:r>
            <a:br>
              <a:rPr lang="tr-TR" b="1" dirty="0">
                <a:solidFill>
                  <a:srgbClr val="C00000"/>
                </a:solidFill>
                <a:latin typeface="+mn-lt"/>
              </a:rPr>
            </a:br>
            <a:r>
              <a:rPr lang="tr-TR" b="1" dirty="0">
                <a:solidFill>
                  <a:srgbClr val="C00000"/>
                </a:solidFill>
                <a:latin typeface="+mn-lt"/>
              </a:rPr>
              <a:t>                                  (BPİES)</a:t>
            </a:r>
            <a:br>
              <a:rPr lang="tr-TR" dirty="0"/>
            </a:br>
            <a:endParaRPr lang="tr-TR" dirty="0"/>
          </a:p>
        </p:txBody>
      </p:sp>
    </p:spTree>
    <p:extLst>
      <p:ext uri="{BB962C8B-B14F-4D97-AF65-F5344CB8AC3E}">
        <p14:creationId xmlns:p14="http://schemas.microsoft.com/office/powerpoint/2010/main" val="2174977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185989-46BF-81E4-62C9-21B9BC1958D6}"/>
              </a:ext>
            </a:extLst>
          </p:cNvPr>
          <p:cNvSpPr>
            <a:spLocks noGrp="1"/>
          </p:cNvSpPr>
          <p:nvPr>
            <p:ph type="title"/>
          </p:nvPr>
        </p:nvSpPr>
        <p:spPr>
          <a:xfrm>
            <a:off x="838200" y="229603"/>
            <a:ext cx="10515600" cy="1325563"/>
          </a:xfrm>
        </p:spPr>
        <p:txBody>
          <a:bodyPr/>
          <a:lstStyle/>
          <a:p>
            <a:r>
              <a:rPr lang="tr-TR" b="1" dirty="0">
                <a:latin typeface="+mn-lt"/>
              </a:rPr>
              <a:t>Olgu-1  B.Ö.</a:t>
            </a:r>
          </a:p>
        </p:txBody>
      </p:sp>
      <p:sp>
        <p:nvSpPr>
          <p:cNvPr id="3" name="İçerik Yer Tutucusu 2">
            <a:extLst>
              <a:ext uri="{FF2B5EF4-FFF2-40B4-BE49-F238E27FC236}">
                <a16:creationId xmlns:a16="http://schemas.microsoft.com/office/drawing/2014/main" id="{755A20C6-7030-8D65-41C8-F9621400646C}"/>
              </a:ext>
            </a:extLst>
          </p:cNvPr>
          <p:cNvSpPr>
            <a:spLocks noGrp="1"/>
          </p:cNvSpPr>
          <p:nvPr>
            <p:ph idx="1"/>
          </p:nvPr>
        </p:nvSpPr>
        <p:spPr>
          <a:xfrm>
            <a:off x="650291" y="1555166"/>
            <a:ext cx="10515600" cy="4903507"/>
          </a:xfrm>
        </p:spPr>
        <p:txBody>
          <a:bodyPr>
            <a:normAutofit/>
          </a:bodyPr>
          <a:lstStyle/>
          <a:p>
            <a:pPr marL="0" indent="0">
              <a:buNone/>
            </a:pPr>
            <a:r>
              <a:rPr lang="tr-TR" dirty="0"/>
              <a:t>4 yaş 3 ay , Erkek</a:t>
            </a:r>
          </a:p>
          <a:p>
            <a:r>
              <a:rPr lang="tr-TR" dirty="0"/>
              <a:t>Ankara</a:t>
            </a:r>
          </a:p>
          <a:p>
            <a:r>
              <a:rPr lang="tr-TR" dirty="0"/>
              <a:t>3 aylıkken ilk defa 15-20 ml süt bazlı mama aldıktan 30-45dk sonra(12/2021)</a:t>
            </a:r>
          </a:p>
          <a:p>
            <a:endParaRPr lang="tr-TR" dirty="0"/>
          </a:p>
          <a:p>
            <a:endParaRPr lang="tr-TR" dirty="0"/>
          </a:p>
          <a:p>
            <a:endParaRPr lang="tr-TR" dirty="0"/>
          </a:p>
          <a:p>
            <a:endParaRPr lang="tr-TR" dirty="0"/>
          </a:p>
          <a:p>
            <a:endParaRPr lang="tr-TR" dirty="0"/>
          </a:p>
          <a:p>
            <a:endParaRPr lang="tr-TR" dirty="0"/>
          </a:p>
          <a:p>
            <a:pPr>
              <a:buFontTx/>
              <a:buChar char="-"/>
            </a:pPr>
            <a:endParaRPr lang="tr-TR" dirty="0"/>
          </a:p>
          <a:p>
            <a:pPr marL="0" indent="0">
              <a:buNone/>
            </a:pPr>
            <a:endParaRPr lang="tr-TR" dirty="0"/>
          </a:p>
          <a:p>
            <a:endParaRPr lang="tr-TR" dirty="0"/>
          </a:p>
        </p:txBody>
      </p:sp>
      <p:sp>
        <p:nvSpPr>
          <p:cNvPr id="4" name="Dikdörtgen: Köşeleri Yuvarlatılmış 3">
            <a:extLst>
              <a:ext uri="{FF2B5EF4-FFF2-40B4-BE49-F238E27FC236}">
                <a16:creationId xmlns:a16="http://schemas.microsoft.com/office/drawing/2014/main" id="{DAECE7C6-9362-45D0-99A4-241D5AF926CC}"/>
              </a:ext>
            </a:extLst>
          </p:cNvPr>
          <p:cNvSpPr/>
          <p:nvPr/>
        </p:nvSpPr>
        <p:spPr>
          <a:xfrm>
            <a:off x="234850" y="3563912"/>
            <a:ext cx="7196091" cy="25857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pPr>
            <a:r>
              <a:rPr lang="tr-TR" sz="2800" dirty="0">
                <a:solidFill>
                  <a:schemeClr val="tx1"/>
                </a:solidFill>
              </a:rPr>
              <a:t> Bol miktarda 3-4 kere kusma</a:t>
            </a:r>
          </a:p>
          <a:p>
            <a:pPr>
              <a:buFontTx/>
              <a:buChar char="-"/>
            </a:pPr>
            <a:r>
              <a:rPr lang="tr-TR" sz="2800" dirty="0">
                <a:solidFill>
                  <a:schemeClr val="tx1"/>
                </a:solidFill>
              </a:rPr>
              <a:t> Emmede azalma</a:t>
            </a:r>
          </a:p>
          <a:p>
            <a:r>
              <a:rPr lang="tr-TR" sz="2800" dirty="0">
                <a:solidFill>
                  <a:schemeClr val="tx1"/>
                </a:solidFill>
              </a:rPr>
              <a:t>- Halsizlik</a:t>
            </a:r>
          </a:p>
          <a:p>
            <a:pPr>
              <a:buFontTx/>
              <a:buChar char="-"/>
            </a:pPr>
            <a:r>
              <a:rPr lang="tr-TR" sz="2800" dirty="0">
                <a:solidFill>
                  <a:schemeClr val="tx1"/>
                </a:solidFill>
              </a:rPr>
              <a:t> Bol sulu ishal</a:t>
            </a:r>
          </a:p>
          <a:p>
            <a:pPr marL="0" indent="0">
              <a:buNone/>
            </a:pPr>
            <a:r>
              <a:rPr lang="tr-TR" sz="2800" dirty="0">
                <a:solidFill>
                  <a:schemeClr val="tx1"/>
                </a:solidFill>
              </a:rPr>
              <a:t>- Çocuk Acil Servisi başvurusu</a:t>
            </a:r>
          </a:p>
          <a:p>
            <a:pPr>
              <a:buFontTx/>
              <a:buChar char="-"/>
            </a:pPr>
            <a:r>
              <a:rPr lang="tr-TR" sz="2800" dirty="0">
                <a:solidFill>
                  <a:schemeClr val="tx1"/>
                </a:solidFill>
              </a:rPr>
              <a:t> </a:t>
            </a:r>
            <a:r>
              <a:rPr lang="tr-TR" sz="2800" dirty="0" err="1">
                <a:solidFill>
                  <a:schemeClr val="tx1"/>
                </a:solidFill>
              </a:rPr>
              <a:t>Iv</a:t>
            </a:r>
            <a:r>
              <a:rPr lang="tr-TR" sz="2800" dirty="0">
                <a:solidFill>
                  <a:schemeClr val="tx1"/>
                </a:solidFill>
              </a:rPr>
              <a:t> sıvı ihtiyacı</a:t>
            </a:r>
          </a:p>
        </p:txBody>
      </p:sp>
      <p:pic>
        <p:nvPicPr>
          <p:cNvPr id="6" name="Resim 5">
            <a:extLst>
              <a:ext uri="{FF2B5EF4-FFF2-40B4-BE49-F238E27FC236}">
                <a16:creationId xmlns:a16="http://schemas.microsoft.com/office/drawing/2014/main" id="{EA03B1BA-09AB-4EAB-8877-6B8A2F1646BD}"/>
              </a:ext>
            </a:extLst>
          </p:cNvPr>
          <p:cNvPicPr>
            <a:picLocks noChangeAspect="1"/>
          </p:cNvPicPr>
          <p:nvPr/>
        </p:nvPicPr>
        <p:blipFill>
          <a:blip r:embed="rId3"/>
          <a:stretch>
            <a:fillRect/>
          </a:stretch>
        </p:blipFill>
        <p:spPr>
          <a:xfrm>
            <a:off x="8072336" y="3429000"/>
            <a:ext cx="3734950" cy="2585734"/>
          </a:xfrm>
          <a:prstGeom prst="rect">
            <a:avLst/>
          </a:prstGeom>
        </p:spPr>
      </p:pic>
    </p:spTree>
    <p:extLst>
      <p:ext uri="{BB962C8B-B14F-4D97-AF65-F5344CB8AC3E}">
        <p14:creationId xmlns:p14="http://schemas.microsoft.com/office/powerpoint/2010/main" val="1134639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B89D8-8382-E8A4-FF7D-355C2940A9D6}"/>
              </a:ext>
            </a:extLst>
          </p:cNvPr>
          <p:cNvSpPr>
            <a:spLocks noGrp="1"/>
          </p:cNvSpPr>
          <p:nvPr>
            <p:ph idx="1"/>
          </p:nvPr>
        </p:nvSpPr>
        <p:spPr>
          <a:xfrm>
            <a:off x="114540" y="283325"/>
            <a:ext cx="10515600" cy="4351338"/>
          </a:xfrm>
        </p:spPr>
        <p:txBody>
          <a:bodyPr>
            <a:normAutofit/>
          </a:bodyPr>
          <a:lstStyle/>
          <a:p>
            <a:r>
              <a:rPr lang="tr-TR" dirty="0"/>
              <a:t>Besin ilişkili enterokolit sendromu (BPIES), tetikleyici besinin alımını takiben gecikmiş </a:t>
            </a:r>
            <a:r>
              <a:rPr lang="tr-TR" dirty="0" err="1"/>
              <a:t>gastrointestinal</a:t>
            </a:r>
            <a:r>
              <a:rPr lang="tr-TR" dirty="0"/>
              <a:t> semptomlarla karakterize, </a:t>
            </a:r>
            <a:r>
              <a:rPr lang="tr-TR" dirty="0" err="1"/>
              <a:t>IgE</a:t>
            </a:r>
            <a:r>
              <a:rPr lang="tr-TR" dirty="0"/>
              <a:t> aracılı    olmayan bir besin alerjisidir. </a:t>
            </a:r>
          </a:p>
          <a:p>
            <a:pPr marL="0" indent="0">
              <a:buNone/>
            </a:pPr>
            <a:endParaRPr lang="tr-TR" dirty="0"/>
          </a:p>
          <a:p>
            <a:r>
              <a:rPr lang="tr-TR" dirty="0"/>
              <a:t>Kutanöz (ürtiker, </a:t>
            </a:r>
            <a:r>
              <a:rPr lang="tr-TR" dirty="0" err="1"/>
              <a:t>anjioödem,flashing,kaşıntı</a:t>
            </a:r>
            <a:r>
              <a:rPr lang="tr-TR" dirty="0"/>
              <a:t> gibi) ve solunum (</a:t>
            </a:r>
            <a:r>
              <a:rPr lang="tr-TR" dirty="0" err="1"/>
              <a:t>öksürük,hırıltı,nefes</a:t>
            </a:r>
            <a:r>
              <a:rPr lang="tr-TR" dirty="0"/>
              <a:t> darlığı) belirtilerinin olmaması ile </a:t>
            </a:r>
            <a:r>
              <a:rPr lang="tr-TR" dirty="0" err="1"/>
              <a:t>IgE</a:t>
            </a:r>
            <a:r>
              <a:rPr lang="tr-TR" dirty="0"/>
              <a:t> </a:t>
            </a:r>
            <a:r>
              <a:rPr lang="tr-TR" dirty="0" err="1"/>
              <a:t>aracılıklı</a:t>
            </a:r>
            <a:r>
              <a:rPr lang="tr-TR" dirty="0"/>
              <a:t> besin alerjilerinden ayrılır</a:t>
            </a:r>
          </a:p>
          <a:p>
            <a:endParaRPr lang="tr-TR" dirty="0"/>
          </a:p>
          <a:p>
            <a:endParaRPr lang="tr-TR" dirty="0"/>
          </a:p>
        </p:txBody>
      </p:sp>
      <p:pic>
        <p:nvPicPr>
          <p:cNvPr id="2052" name="Picture 4" descr="Besin Proteini İlişkili Enterokolit Sendromu">
            <a:extLst>
              <a:ext uri="{FF2B5EF4-FFF2-40B4-BE49-F238E27FC236}">
                <a16:creationId xmlns:a16="http://schemas.microsoft.com/office/drawing/2014/main" id="{94497E99-3BB2-4DBA-3CFC-C1806EE32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660" y="3460772"/>
            <a:ext cx="4782680" cy="31139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od Protein-Induced Enterocolitis Syndrome (FPIES) Guide — London Allergy  Consultants">
            <a:extLst>
              <a:ext uri="{FF2B5EF4-FFF2-40B4-BE49-F238E27FC236}">
                <a16:creationId xmlns:a16="http://schemas.microsoft.com/office/drawing/2014/main" id="{71275ED6-2DDA-FE3C-501B-AECDA0805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0096" y="3460772"/>
            <a:ext cx="4977920" cy="3113903"/>
          </a:xfrm>
          <a:prstGeom prst="rect">
            <a:avLst/>
          </a:prstGeom>
          <a:noFill/>
          <a:extLst>
            <a:ext uri="{909E8E84-426E-40DD-AFC4-6F175D3DCCD1}">
              <a14:hiddenFill xmlns:a14="http://schemas.microsoft.com/office/drawing/2010/main">
                <a:solidFill>
                  <a:srgbClr val="FFFFFF"/>
                </a:solidFill>
              </a14:hiddenFill>
            </a:ext>
          </a:extLst>
        </p:spPr>
      </p:pic>
      <p:sp>
        <p:nvSpPr>
          <p:cNvPr id="2" name="Çarpı 1">
            <a:extLst>
              <a:ext uri="{FF2B5EF4-FFF2-40B4-BE49-F238E27FC236}">
                <a16:creationId xmlns:a16="http://schemas.microsoft.com/office/drawing/2014/main" id="{60A75444-1623-AF4B-E4D6-F7D73DA48320}"/>
              </a:ext>
            </a:extLst>
          </p:cNvPr>
          <p:cNvSpPr/>
          <p:nvPr/>
        </p:nvSpPr>
        <p:spPr>
          <a:xfrm>
            <a:off x="3447738" y="4886793"/>
            <a:ext cx="1924602" cy="1687882"/>
          </a:xfrm>
          <a:prstGeom prst="mathMultiply">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520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E5DED2C-A92C-E9DE-E3B8-954E9C49AFD8}"/>
              </a:ext>
            </a:extLst>
          </p:cNvPr>
          <p:cNvSpPr>
            <a:spLocks noGrp="1"/>
          </p:cNvSpPr>
          <p:nvPr>
            <p:ph idx="1"/>
          </p:nvPr>
        </p:nvSpPr>
        <p:spPr>
          <a:xfrm>
            <a:off x="1146511" y="493005"/>
            <a:ext cx="10515600" cy="4351338"/>
          </a:xfrm>
        </p:spPr>
        <p:txBody>
          <a:bodyPr/>
          <a:lstStyle/>
          <a:p>
            <a:r>
              <a:rPr lang="tr-TR" dirty="0"/>
              <a:t>Prevalans:	%0.015 – %0.7 (ülkeye ve tanı yöntemine göre değişken)	</a:t>
            </a:r>
          </a:p>
          <a:p>
            <a:endParaRPr lang="tr-TR" dirty="0"/>
          </a:p>
          <a:p>
            <a:r>
              <a:rPr lang="tr-TR" dirty="0"/>
              <a:t>İnsidans (bebekler): Yaklaşık 0.3–0.9 / 1000 canlı doğum</a:t>
            </a:r>
          </a:p>
          <a:p>
            <a:endParaRPr lang="tr-TR" dirty="0"/>
          </a:p>
          <a:p>
            <a:endParaRPr lang="tr-TR" dirty="0"/>
          </a:p>
        </p:txBody>
      </p:sp>
      <p:pic>
        <p:nvPicPr>
          <p:cNvPr id="1026" name="Picture 2" descr="Epidemiyoloji nedir">
            <a:extLst>
              <a:ext uri="{FF2B5EF4-FFF2-40B4-BE49-F238E27FC236}">
                <a16:creationId xmlns:a16="http://schemas.microsoft.com/office/drawing/2014/main" id="{AD7534C9-7DC7-1F43-C8BC-DEFADC949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9624" y="2668674"/>
            <a:ext cx="6052751" cy="397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63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AA7356-C12D-BB0A-DF58-E7BCA91AA0EA}"/>
              </a:ext>
            </a:extLst>
          </p:cNvPr>
          <p:cNvSpPr>
            <a:spLocks noGrp="1"/>
          </p:cNvSpPr>
          <p:nvPr>
            <p:ph type="title"/>
          </p:nvPr>
        </p:nvSpPr>
        <p:spPr>
          <a:xfrm>
            <a:off x="838200" y="194150"/>
            <a:ext cx="10515600" cy="1325563"/>
          </a:xfrm>
        </p:spPr>
        <p:txBody>
          <a:bodyPr/>
          <a:lstStyle/>
          <a:p>
            <a:r>
              <a:rPr lang="tr-TR" b="1" dirty="0"/>
              <a:t>Tetikleyiciler</a:t>
            </a:r>
          </a:p>
        </p:txBody>
      </p:sp>
      <p:sp>
        <p:nvSpPr>
          <p:cNvPr id="3" name="İçerik Yer Tutucusu 2">
            <a:extLst>
              <a:ext uri="{FF2B5EF4-FFF2-40B4-BE49-F238E27FC236}">
                <a16:creationId xmlns:a16="http://schemas.microsoft.com/office/drawing/2014/main" id="{D52D3A82-81C1-D59D-3ACC-636757C0D42A}"/>
              </a:ext>
            </a:extLst>
          </p:cNvPr>
          <p:cNvSpPr>
            <a:spLocks noGrp="1"/>
          </p:cNvSpPr>
          <p:nvPr>
            <p:ph idx="1"/>
          </p:nvPr>
        </p:nvSpPr>
        <p:spPr>
          <a:xfrm>
            <a:off x="838200" y="1544007"/>
            <a:ext cx="10515600" cy="4351338"/>
          </a:xfrm>
        </p:spPr>
        <p:txBody>
          <a:bodyPr/>
          <a:lstStyle/>
          <a:p>
            <a:r>
              <a:rPr lang="tr-TR" b="1" dirty="0"/>
              <a:t>En sık tetikleyici: </a:t>
            </a:r>
            <a:r>
              <a:rPr lang="tr-TR" dirty="0"/>
              <a:t>Süt ,yumurta, balık, soya, pirinç, yulaf</a:t>
            </a:r>
          </a:p>
          <a:p>
            <a:endParaRPr lang="tr-TR" dirty="0"/>
          </a:p>
        </p:txBody>
      </p:sp>
      <p:pic>
        <p:nvPicPr>
          <p:cNvPr id="6" name="Resim 5">
            <a:extLst>
              <a:ext uri="{FF2B5EF4-FFF2-40B4-BE49-F238E27FC236}">
                <a16:creationId xmlns:a16="http://schemas.microsoft.com/office/drawing/2014/main" id="{C2289352-F8FA-4262-AC4E-1472B2665C6C}"/>
              </a:ext>
            </a:extLst>
          </p:cNvPr>
          <p:cNvPicPr>
            <a:picLocks noChangeAspect="1"/>
          </p:cNvPicPr>
          <p:nvPr/>
        </p:nvPicPr>
        <p:blipFill>
          <a:blip r:embed="rId3"/>
          <a:stretch>
            <a:fillRect/>
          </a:stretch>
        </p:blipFill>
        <p:spPr>
          <a:xfrm>
            <a:off x="718801" y="2223058"/>
            <a:ext cx="3600543" cy="2025306"/>
          </a:xfrm>
          <a:prstGeom prst="rect">
            <a:avLst/>
          </a:prstGeom>
        </p:spPr>
      </p:pic>
      <p:pic>
        <p:nvPicPr>
          <p:cNvPr id="7" name="Resim 6">
            <a:extLst>
              <a:ext uri="{FF2B5EF4-FFF2-40B4-BE49-F238E27FC236}">
                <a16:creationId xmlns:a16="http://schemas.microsoft.com/office/drawing/2014/main" id="{D1F96DCA-DAB3-46D8-BD4E-C1479916B8E2}"/>
              </a:ext>
            </a:extLst>
          </p:cNvPr>
          <p:cNvPicPr>
            <a:picLocks noChangeAspect="1"/>
          </p:cNvPicPr>
          <p:nvPr/>
        </p:nvPicPr>
        <p:blipFill>
          <a:blip r:embed="rId4"/>
          <a:stretch>
            <a:fillRect/>
          </a:stretch>
        </p:blipFill>
        <p:spPr>
          <a:xfrm>
            <a:off x="7735215" y="2223058"/>
            <a:ext cx="3737984" cy="2025305"/>
          </a:xfrm>
          <a:prstGeom prst="rect">
            <a:avLst/>
          </a:prstGeom>
        </p:spPr>
      </p:pic>
      <p:pic>
        <p:nvPicPr>
          <p:cNvPr id="8" name="Resim 7">
            <a:extLst>
              <a:ext uri="{FF2B5EF4-FFF2-40B4-BE49-F238E27FC236}">
                <a16:creationId xmlns:a16="http://schemas.microsoft.com/office/drawing/2014/main" id="{61547025-4010-44BC-991E-B76783534373}"/>
              </a:ext>
            </a:extLst>
          </p:cNvPr>
          <p:cNvPicPr>
            <a:picLocks noChangeAspect="1"/>
          </p:cNvPicPr>
          <p:nvPr/>
        </p:nvPicPr>
        <p:blipFill>
          <a:blip r:embed="rId5"/>
          <a:stretch>
            <a:fillRect/>
          </a:stretch>
        </p:blipFill>
        <p:spPr>
          <a:xfrm>
            <a:off x="4144489" y="4474714"/>
            <a:ext cx="3590726" cy="2102710"/>
          </a:xfrm>
          <a:prstGeom prst="rect">
            <a:avLst/>
          </a:prstGeom>
        </p:spPr>
      </p:pic>
    </p:spTree>
    <p:extLst>
      <p:ext uri="{BB962C8B-B14F-4D97-AF65-F5344CB8AC3E}">
        <p14:creationId xmlns:p14="http://schemas.microsoft.com/office/powerpoint/2010/main" val="1266708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7202F895-2CD4-4F1B-B1C9-1DCFEA39ABF4}"/>
              </a:ext>
            </a:extLst>
          </p:cNvPr>
          <p:cNvSpPr/>
          <p:nvPr/>
        </p:nvSpPr>
        <p:spPr>
          <a:xfrm>
            <a:off x="3932021" y="5440101"/>
            <a:ext cx="385336" cy="352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Yuvarlatılmış Dikdörtgen 1">
            <a:extLst>
              <a:ext uri="{FF2B5EF4-FFF2-40B4-BE49-F238E27FC236}">
                <a16:creationId xmlns:a16="http://schemas.microsoft.com/office/drawing/2014/main" id="{D80AB10E-62CA-F98F-5568-C8BA3EA2C48A}"/>
              </a:ext>
            </a:extLst>
          </p:cNvPr>
          <p:cNvSpPr/>
          <p:nvPr/>
        </p:nvSpPr>
        <p:spPr>
          <a:xfrm>
            <a:off x="366044" y="6267006"/>
            <a:ext cx="6676024" cy="47817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solidFill>
              </a:rPr>
              <a:t>Dünya genelinde en sık tetikleyici: İnek sütü </a:t>
            </a:r>
          </a:p>
        </p:txBody>
      </p:sp>
      <p:pic>
        <p:nvPicPr>
          <p:cNvPr id="4" name="Resim 3">
            <a:extLst>
              <a:ext uri="{FF2B5EF4-FFF2-40B4-BE49-F238E27FC236}">
                <a16:creationId xmlns:a16="http://schemas.microsoft.com/office/drawing/2014/main" id="{0371B345-227F-4722-901A-82DC4D6BD511}"/>
              </a:ext>
            </a:extLst>
          </p:cNvPr>
          <p:cNvPicPr>
            <a:picLocks noChangeAspect="1"/>
          </p:cNvPicPr>
          <p:nvPr/>
        </p:nvPicPr>
        <p:blipFill>
          <a:blip r:embed="rId3"/>
          <a:stretch>
            <a:fillRect/>
          </a:stretch>
        </p:blipFill>
        <p:spPr>
          <a:xfrm>
            <a:off x="172307" y="590993"/>
            <a:ext cx="11653648" cy="5676013"/>
          </a:xfrm>
          <a:prstGeom prst="rect">
            <a:avLst/>
          </a:prstGeom>
        </p:spPr>
      </p:pic>
      <p:sp>
        <p:nvSpPr>
          <p:cNvPr id="3" name="Yuvarlatılmış Dikdörtgen 2">
            <a:extLst>
              <a:ext uri="{FF2B5EF4-FFF2-40B4-BE49-F238E27FC236}">
                <a16:creationId xmlns:a16="http://schemas.microsoft.com/office/drawing/2014/main" id="{E7473B41-45C3-102C-928D-62C94185341A}"/>
              </a:ext>
            </a:extLst>
          </p:cNvPr>
          <p:cNvSpPr/>
          <p:nvPr/>
        </p:nvSpPr>
        <p:spPr>
          <a:xfrm>
            <a:off x="3932021" y="5440101"/>
            <a:ext cx="385336" cy="35283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77075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336B210-B9ED-4AF7-BC4B-459A0E05CAE7}"/>
              </a:ext>
            </a:extLst>
          </p:cNvPr>
          <p:cNvSpPr>
            <a:spLocks noGrp="1"/>
          </p:cNvSpPr>
          <p:nvPr>
            <p:ph idx="1"/>
          </p:nvPr>
        </p:nvSpPr>
        <p:spPr>
          <a:xfrm>
            <a:off x="1325088" y="1138145"/>
            <a:ext cx="10515600" cy="4351338"/>
          </a:xfrm>
        </p:spPr>
        <p:txBody>
          <a:bodyPr/>
          <a:lstStyle/>
          <a:p>
            <a:endParaRPr lang="tr-TR" dirty="0"/>
          </a:p>
          <a:p>
            <a:endParaRPr lang="tr-TR" dirty="0"/>
          </a:p>
        </p:txBody>
      </p:sp>
      <p:sp>
        <p:nvSpPr>
          <p:cNvPr id="17" name="Bulut 16">
            <a:extLst>
              <a:ext uri="{FF2B5EF4-FFF2-40B4-BE49-F238E27FC236}">
                <a16:creationId xmlns:a16="http://schemas.microsoft.com/office/drawing/2014/main" id="{3C2CB3DD-3CF2-A7A5-A77E-1097F4D34DA1}"/>
              </a:ext>
            </a:extLst>
          </p:cNvPr>
          <p:cNvSpPr/>
          <p:nvPr/>
        </p:nvSpPr>
        <p:spPr>
          <a:xfrm>
            <a:off x="1124262" y="3429000"/>
            <a:ext cx="4635503" cy="3198628"/>
          </a:xfrm>
          <a:prstGeom prst="cloud">
            <a:avLst/>
          </a:prstGeom>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800" dirty="0">
                <a:ln w="0"/>
                <a:solidFill>
                  <a:schemeClr val="tx1"/>
                </a:solidFill>
                <a:effectLst>
                  <a:outerShdw blurRad="38100" dist="19050" dir="2700000" algn="tl" rotWithShape="0">
                    <a:schemeClr val="dk1">
                      <a:alpha val="40000"/>
                    </a:schemeClr>
                  </a:outerShdw>
                </a:effectLst>
              </a:rPr>
              <a:t>Solid besinler </a:t>
            </a:r>
          </a:p>
          <a:p>
            <a:pPr algn="ctr"/>
            <a:r>
              <a:rPr lang="tr-TR" sz="2800" dirty="0">
                <a:ln w="0"/>
                <a:solidFill>
                  <a:schemeClr val="tx1"/>
                </a:solidFill>
                <a:effectLst>
                  <a:outerShdw blurRad="38100" dist="19050" dir="2700000" algn="tl" rotWithShape="0">
                    <a:schemeClr val="dk1">
                      <a:alpha val="40000"/>
                    </a:schemeClr>
                  </a:outerShdw>
                </a:effectLst>
              </a:rPr>
              <a:t>(yumurta, yulaf, balık </a:t>
            </a:r>
            <a:r>
              <a:rPr lang="tr-TR" sz="2800" dirty="0" err="1">
                <a:ln w="0"/>
                <a:solidFill>
                  <a:schemeClr val="tx1"/>
                </a:solidFill>
                <a:effectLst>
                  <a:outerShdw blurRad="38100" dist="19050" dir="2700000" algn="tl" rotWithShape="0">
                    <a:schemeClr val="dk1">
                      <a:alpha val="40000"/>
                    </a:schemeClr>
                  </a:outerShdw>
                </a:effectLst>
              </a:rPr>
              <a:t>vb</a:t>
            </a:r>
            <a:r>
              <a:rPr lang="tr-TR" sz="2800" dirty="0">
                <a:ln w="0"/>
                <a:solidFill>
                  <a:schemeClr val="tx1"/>
                </a:solidFill>
                <a:effectLst>
                  <a:outerShdw blurRad="38100" dist="19050" dir="2700000" algn="tl" rotWithShape="0">
                    <a:schemeClr val="dk1">
                      <a:alpha val="40000"/>
                    </a:schemeClr>
                  </a:outerShdw>
                </a:effectLst>
              </a:rPr>
              <a:t>) 4-8 ay (ek gıdaya geçiş sonrası)</a:t>
            </a:r>
          </a:p>
        </p:txBody>
      </p:sp>
      <p:sp>
        <p:nvSpPr>
          <p:cNvPr id="16" name="Bulut 15">
            <a:extLst>
              <a:ext uri="{FF2B5EF4-FFF2-40B4-BE49-F238E27FC236}">
                <a16:creationId xmlns:a16="http://schemas.microsoft.com/office/drawing/2014/main" id="{C1C33F2D-A4B5-60A4-6C3E-A7AE886B72BC}"/>
              </a:ext>
            </a:extLst>
          </p:cNvPr>
          <p:cNvSpPr/>
          <p:nvPr/>
        </p:nvSpPr>
        <p:spPr>
          <a:xfrm>
            <a:off x="5846065" y="0"/>
            <a:ext cx="4348378" cy="3305331"/>
          </a:xfrm>
          <a:prstGeom prst="cloud">
            <a:avLst/>
          </a:prstGeom>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800" dirty="0">
                <a:ln w="0"/>
                <a:solidFill>
                  <a:schemeClr val="tx1"/>
                </a:solidFill>
                <a:effectLst>
                  <a:outerShdw blurRad="38100" dist="19050" dir="2700000" algn="tl" rotWithShape="0">
                    <a:schemeClr val="dk1">
                      <a:alpha val="40000"/>
                    </a:schemeClr>
                  </a:outerShdw>
                </a:effectLst>
              </a:rPr>
              <a:t>İnek sütü/soya sütü ile BPİES</a:t>
            </a:r>
          </a:p>
          <a:p>
            <a:pPr algn="ctr"/>
            <a:r>
              <a:rPr lang="tr-TR" sz="2800" dirty="0">
                <a:ln w="0"/>
                <a:solidFill>
                  <a:schemeClr val="tx1"/>
                </a:solidFill>
                <a:effectLst>
                  <a:outerShdw blurRad="38100" dist="19050" dir="2700000" algn="tl" rotWithShape="0">
                    <a:schemeClr val="dk1">
                      <a:alpha val="40000"/>
                    </a:schemeClr>
                  </a:outerShdw>
                </a:effectLst>
              </a:rPr>
              <a:t> İlk 2-3 ay </a:t>
            </a:r>
          </a:p>
        </p:txBody>
      </p:sp>
      <p:sp>
        <p:nvSpPr>
          <p:cNvPr id="15" name="Bulut 14">
            <a:extLst>
              <a:ext uri="{FF2B5EF4-FFF2-40B4-BE49-F238E27FC236}">
                <a16:creationId xmlns:a16="http://schemas.microsoft.com/office/drawing/2014/main" id="{D7642722-81EF-44AB-817A-635DDDD0C416}"/>
              </a:ext>
            </a:extLst>
          </p:cNvPr>
          <p:cNvSpPr/>
          <p:nvPr/>
        </p:nvSpPr>
        <p:spPr>
          <a:xfrm>
            <a:off x="211541" y="150468"/>
            <a:ext cx="4180577" cy="3103371"/>
          </a:xfrm>
          <a:prstGeom prst="cloud">
            <a:avLst/>
          </a:prstGeom>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800" dirty="0">
                <a:ln w="0"/>
                <a:solidFill>
                  <a:schemeClr val="tx1"/>
                </a:solidFill>
                <a:effectLst>
                  <a:outerShdw blurRad="38100" dist="19050" dir="2700000" algn="tl" rotWithShape="0">
                    <a:schemeClr val="dk1">
                      <a:alpha val="40000"/>
                    </a:schemeClr>
                  </a:outerShdw>
                </a:effectLst>
              </a:rPr>
              <a:t>Genellikle tek besin sorumludur </a:t>
            </a:r>
          </a:p>
          <a:p>
            <a:pPr algn="ctr"/>
            <a:r>
              <a:rPr lang="tr-TR" sz="2800" dirty="0">
                <a:ln w="0"/>
                <a:solidFill>
                  <a:schemeClr val="tx1"/>
                </a:solidFill>
                <a:effectLst>
                  <a:outerShdw blurRad="38100" dist="19050" dir="2700000" algn="tl" rotWithShape="0">
                    <a:schemeClr val="dk1">
                      <a:alpha val="40000"/>
                    </a:schemeClr>
                  </a:outerShdw>
                </a:effectLst>
              </a:rPr>
              <a:t>(%60-80)</a:t>
            </a:r>
          </a:p>
        </p:txBody>
      </p:sp>
      <p:sp>
        <p:nvSpPr>
          <p:cNvPr id="2" name="Bulut 1">
            <a:extLst>
              <a:ext uri="{FF2B5EF4-FFF2-40B4-BE49-F238E27FC236}">
                <a16:creationId xmlns:a16="http://schemas.microsoft.com/office/drawing/2014/main" id="{B62A9071-5933-8CD4-A07C-A5AAB8A8E7EE}"/>
              </a:ext>
            </a:extLst>
          </p:cNvPr>
          <p:cNvSpPr/>
          <p:nvPr/>
        </p:nvSpPr>
        <p:spPr>
          <a:xfrm>
            <a:off x="7332533" y="3253839"/>
            <a:ext cx="4508155" cy="3305331"/>
          </a:xfrm>
          <a:prstGeom prst="cloud">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Erişkinlerde en sık balık/kabuklu deniz ürünleri sorumludur</a:t>
            </a:r>
          </a:p>
        </p:txBody>
      </p:sp>
    </p:spTree>
    <p:extLst>
      <p:ext uri="{BB962C8B-B14F-4D97-AF65-F5344CB8AC3E}">
        <p14:creationId xmlns:p14="http://schemas.microsoft.com/office/powerpoint/2010/main" val="216531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5764AD-C990-4725-B9F1-EF7D348AA557}"/>
              </a:ext>
            </a:extLst>
          </p:cNvPr>
          <p:cNvSpPr>
            <a:spLocks noGrp="1"/>
          </p:cNvSpPr>
          <p:nvPr>
            <p:ph idx="1"/>
          </p:nvPr>
        </p:nvSpPr>
        <p:spPr/>
        <p:txBody>
          <a:bodyPr/>
          <a:lstStyle/>
          <a:p>
            <a:r>
              <a:rPr lang="tr-TR" dirty="0"/>
              <a:t>BPİES FENOTİP</a:t>
            </a:r>
          </a:p>
        </p:txBody>
      </p:sp>
      <p:graphicFrame>
        <p:nvGraphicFramePr>
          <p:cNvPr id="4" name="Table 3">
            <a:extLst>
              <a:ext uri="{FF2B5EF4-FFF2-40B4-BE49-F238E27FC236}">
                <a16:creationId xmlns:a16="http://schemas.microsoft.com/office/drawing/2014/main" id="{E70D872F-3CB2-4C0B-8848-702CF4DC8489}"/>
              </a:ext>
            </a:extLst>
          </p:cNvPr>
          <p:cNvGraphicFramePr>
            <a:graphicFrameLocks noGrp="1"/>
          </p:cNvGraphicFramePr>
          <p:nvPr>
            <p:extLst>
              <p:ext uri="{D42A27DB-BD31-4B8C-83A1-F6EECF244321}">
                <p14:modId xmlns:p14="http://schemas.microsoft.com/office/powerpoint/2010/main" val="2087684809"/>
              </p:ext>
            </p:extLst>
          </p:nvPr>
        </p:nvGraphicFramePr>
        <p:xfrm>
          <a:off x="838199" y="483651"/>
          <a:ext cx="10515599" cy="5823947"/>
        </p:xfrm>
        <a:graphic>
          <a:graphicData uri="http://schemas.openxmlformats.org/drawingml/2006/table">
            <a:tbl>
              <a:tblPr firstRow="1" firstCol="1" bandRow="1">
                <a:tableStyleId>{21E4AEA4-8DFA-4A89-87EB-49C32662AFE0}</a:tableStyleId>
              </a:tblPr>
              <a:tblGrid>
                <a:gridCol w="5852287">
                  <a:extLst>
                    <a:ext uri="{9D8B030D-6E8A-4147-A177-3AD203B41FA5}">
                      <a16:colId xmlns:a16="http://schemas.microsoft.com/office/drawing/2014/main" val="4289592319"/>
                    </a:ext>
                  </a:extLst>
                </a:gridCol>
                <a:gridCol w="4663312">
                  <a:extLst>
                    <a:ext uri="{9D8B030D-6E8A-4147-A177-3AD203B41FA5}">
                      <a16:colId xmlns:a16="http://schemas.microsoft.com/office/drawing/2014/main" val="970911237"/>
                    </a:ext>
                  </a:extLst>
                </a:gridCol>
              </a:tblGrid>
              <a:tr h="672056">
                <a:tc gridSpan="2">
                  <a:txBody>
                    <a:bodyPr/>
                    <a:lstStyle/>
                    <a:p>
                      <a:pPr algn="l">
                        <a:lnSpc>
                          <a:spcPct val="150000"/>
                        </a:lnSpc>
                        <a:spcBef>
                          <a:spcPts val="300"/>
                        </a:spcBef>
                        <a:spcAft>
                          <a:spcPts val="300"/>
                        </a:spcAft>
                      </a:pPr>
                      <a:r>
                        <a:rPr lang="tr-TR" sz="2400" b="1" dirty="0">
                          <a:effectLst/>
                        </a:rPr>
                        <a:t>BPİES </a:t>
                      </a:r>
                      <a:r>
                        <a:rPr lang="tr-TR" sz="2400" b="1" dirty="0" err="1">
                          <a:effectLst/>
                        </a:rPr>
                        <a:t>Fenotipleri</a:t>
                      </a:r>
                      <a:endParaRPr lang="tr-TR"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tc>
                <a:tc hMerge="1">
                  <a:txBody>
                    <a:bodyPr/>
                    <a:lstStyle/>
                    <a:p>
                      <a:endParaRPr lang="tr-TR"/>
                    </a:p>
                  </a:txBody>
                  <a:tcPr/>
                </a:tc>
                <a:extLst>
                  <a:ext uri="{0D108BD9-81ED-4DB2-BD59-A6C34878D82A}">
                    <a16:rowId xmlns:a16="http://schemas.microsoft.com/office/drawing/2014/main" val="2438463576"/>
                  </a:ext>
                </a:extLst>
              </a:tr>
              <a:tr h="559783">
                <a:tc rowSpan="2">
                  <a:txBody>
                    <a:bodyPr/>
                    <a:lstStyle/>
                    <a:p>
                      <a:pPr algn="l">
                        <a:lnSpc>
                          <a:spcPct val="200000"/>
                        </a:lnSpc>
                        <a:spcBef>
                          <a:spcPts val="300"/>
                        </a:spcBef>
                        <a:spcAft>
                          <a:spcPts val="800"/>
                        </a:spcAft>
                      </a:pPr>
                      <a:r>
                        <a:rPr lang="tr-TR" sz="2400" b="0" dirty="0">
                          <a:solidFill>
                            <a:srgbClr val="000000"/>
                          </a:solidFill>
                          <a:effectLst/>
                        </a:rPr>
                        <a:t>Başlangıç Yaşına Göre</a:t>
                      </a:r>
                      <a:endParaRPr lang="tr-TR"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solidFill>
                      <a:schemeClr val="accent2">
                        <a:lumMod val="60000"/>
                        <a:lumOff val="40000"/>
                      </a:schemeClr>
                    </a:solidFill>
                  </a:tcPr>
                </a:tc>
                <a:tc>
                  <a:txBody>
                    <a:bodyPr/>
                    <a:lstStyle/>
                    <a:p>
                      <a:pPr algn="l">
                        <a:lnSpc>
                          <a:spcPct val="107000"/>
                        </a:lnSpc>
                        <a:spcBef>
                          <a:spcPts val="300"/>
                        </a:spcBef>
                        <a:spcAft>
                          <a:spcPts val="800"/>
                        </a:spcAft>
                      </a:pPr>
                      <a:r>
                        <a:rPr lang="tr-TR" sz="2400" b="0" dirty="0">
                          <a:solidFill>
                            <a:srgbClr val="000000"/>
                          </a:solidFill>
                          <a:effectLst/>
                        </a:rPr>
                        <a:t>Erken &lt; 9 ay</a:t>
                      </a:r>
                      <a:endParaRPr lang="tr-TR" sz="2400" b="0" dirty="0">
                        <a:effectLst/>
                        <a:latin typeface="+mn-lt"/>
                        <a:ea typeface="Calibri" panose="020F0502020204030204" pitchFamily="34" charset="0"/>
                        <a:cs typeface="Times New Roman" panose="02020603050405020304" pitchFamily="18" charset="0"/>
                      </a:endParaRPr>
                    </a:p>
                  </a:txBody>
                  <a:tcPr marT="0" marB="0">
                    <a:solidFill>
                      <a:schemeClr val="accent2">
                        <a:lumMod val="40000"/>
                        <a:lumOff val="60000"/>
                      </a:schemeClr>
                    </a:solidFill>
                  </a:tcPr>
                </a:tc>
                <a:extLst>
                  <a:ext uri="{0D108BD9-81ED-4DB2-BD59-A6C34878D82A}">
                    <a16:rowId xmlns:a16="http://schemas.microsoft.com/office/drawing/2014/main" val="3787658585"/>
                  </a:ext>
                </a:extLst>
              </a:tr>
              <a:tr h="588245">
                <a:tc vMerge="1">
                  <a:txBody>
                    <a:bodyPr/>
                    <a:lstStyle/>
                    <a:p>
                      <a:endParaRPr lang="tr-TR"/>
                    </a:p>
                  </a:txBody>
                  <a:tcPr/>
                </a:tc>
                <a:tc>
                  <a:txBody>
                    <a:bodyPr/>
                    <a:lstStyle/>
                    <a:p>
                      <a:pPr algn="l">
                        <a:lnSpc>
                          <a:spcPct val="107000"/>
                        </a:lnSpc>
                        <a:spcBef>
                          <a:spcPts val="300"/>
                        </a:spcBef>
                        <a:spcAft>
                          <a:spcPts val="800"/>
                        </a:spcAft>
                      </a:pPr>
                      <a:r>
                        <a:rPr lang="tr-TR" sz="2400" b="0" dirty="0">
                          <a:solidFill>
                            <a:srgbClr val="000000"/>
                          </a:solidFill>
                          <a:effectLst/>
                        </a:rPr>
                        <a:t>Geç &gt; 9 ay</a:t>
                      </a:r>
                      <a:endParaRPr lang="tr-TR" sz="2400" b="0" dirty="0">
                        <a:effectLst/>
                        <a:latin typeface="+mn-lt"/>
                        <a:ea typeface="Calibri" panose="020F0502020204030204" pitchFamily="34" charset="0"/>
                        <a:cs typeface="Times New Roman" panose="02020603050405020304" pitchFamily="18" charset="0"/>
                      </a:endParaRPr>
                    </a:p>
                  </a:txBody>
                  <a:tcPr marT="0" marB="0">
                    <a:solidFill>
                      <a:schemeClr val="accent2">
                        <a:lumMod val="40000"/>
                        <a:lumOff val="60000"/>
                      </a:schemeClr>
                    </a:solidFill>
                  </a:tcPr>
                </a:tc>
                <a:extLst>
                  <a:ext uri="{0D108BD9-81ED-4DB2-BD59-A6C34878D82A}">
                    <a16:rowId xmlns:a16="http://schemas.microsoft.com/office/drawing/2014/main" val="2761064066"/>
                  </a:ext>
                </a:extLst>
              </a:tr>
              <a:tr h="559783">
                <a:tc rowSpan="2">
                  <a:txBody>
                    <a:bodyPr/>
                    <a:lstStyle/>
                    <a:p>
                      <a:pPr algn="l">
                        <a:lnSpc>
                          <a:spcPct val="200000"/>
                        </a:lnSpc>
                        <a:spcBef>
                          <a:spcPts val="300"/>
                        </a:spcBef>
                        <a:spcAft>
                          <a:spcPts val="800"/>
                        </a:spcAft>
                      </a:pPr>
                      <a:r>
                        <a:rPr lang="tr-TR" sz="2400" b="0" dirty="0">
                          <a:solidFill>
                            <a:srgbClr val="000000"/>
                          </a:solidFill>
                          <a:effectLst/>
                        </a:rPr>
                        <a:t>Semptomların Çıkış Zamanı ve Süresine Göre</a:t>
                      </a:r>
                      <a:endParaRPr lang="tr-TR"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solidFill>
                      <a:schemeClr val="accent2">
                        <a:lumMod val="60000"/>
                        <a:lumOff val="40000"/>
                      </a:schemeClr>
                    </a:solidFill>
                  </a:tcPr>
                </a:tc>
                <a:tc>
                  <a:txBody>
                    <a:bodyPr/>
                    <a:lstStyle/>
                    <a:p>
                      <a:pPr algn="l">
                        <a:lnSpc>
                          <a:spcPct val="107000"/>
                        </a:lnSpc>
                        <a:spcBef>
                          <a:spcPts val="300"/>
                        </a:spcBef>
                        <a:spcAft>
                          <a:spcPts val="800"/>
                        </a:spcAft>
                      </a:pPr>
                      <a:r>
                        <a:rPr lang="tr-TR" sz="2400" b="0">
                          <a:solidFill>
                            <a:srgbClr val="000000"/>
                          </a:solidFill>
                          <a:effectLst/>
                        </a:rPr>
                        <a:t>Akut</a:t>
                      </a:r>
                      <a:endParaRPr lang="tr-TR" sz="2400" b="0">
                        <a:effectLst/>
                        <a:latin typeface="+mn-lt"/>
                        <a:ea typeface="Calibri" panose="020F0502020204030204" pitchFamily="34" charset="0"/>
                        <a:cs typeface="Times New Roman" panose="02020603050405020304" pitchFamily="18" charset="0"/>
                      </a:endParaRPr>
                    </a:p>
                  </a:txBody>
                  <a:tcPr marT="0" marB="0">
                    <a:solidFill>
                      <a:schemeClr val="accent2">
                        <a:lumMod val="40000"/>
                        <a:lumOff val="60000"/>
                      </a:schemeClr>
                    </a:solidFill>
                  </a:tcPr>
                </a:tc>
                <a:extLst>
                  <a:ext uri="{0D108BD9-81ED-4DB2-BD59-A6C34878D82A}">
                    <a16:rowId xmlns:a16="http://schemas.microsoft.com/office/drawing/2014/main" val="2240043128"/>
                  </a:ext>
                </a:extLst>
              </a:tr>
              <a:tr h="588245">
                <a:tc vMerge="1">
                  <a:txBody>
                    <a:bodyPr/>
                    <a:lstStyle/>
                    <a:p>
                      <a:endParaRPr lang="tr-TR"/>
                    </a:p>
                  </a:txBody>
                  <a:tcPr/>
                </a:tc>
                <a:tc>
                  <a:txBody>
                    <a:bodyPr/>
                    <a:lstStyle/>
                    <a:p>
                      <a:pPr algn="l">
                        <a:lnSpc>
                          <a:spcPct val="107000"/>
                        </a:lnSpc>
                        <a:spcBef>
                          <a:spcPts val="300"/>
                        </a:spcBef>
                        <a:spcAft>
                          <a:spcPts val="800"/>
                        </a:spcAft>
                      </a:pPr>
                      <a:r>
                        <a:rPr lang="tr-TR" sz="2400" b="0" dirty="0">
                          <a:solidFill>
                            <a:srgbClr val="000000"/>
                          </a:solidFill>
                          <a:effectLst/>
                        </a:rPr>
                        <a:t>Kronik</a:t>
                      </a:r>
                      <a:endParaRPr lang="tr-TR" sz="2400" b="0" dirty="0">
                        <a:effectLst/>
                        <a:latin typeface="+mn-lt"/>
                        <a:ea typeface="Calibri" panose="020F0502020204030204" pitchFamily="34" charset="0"/>
                        <a:cs typeface="Times New Roman" panose="02020603050405020304" pitchFamily="18" charset="0"/>
                      </a:endParaRPr>
                    </a:p>
                  </a:txBody>
                  <a:tcPr marT="0" marB="0">
                    <a:solidFill>
                      <a:schemeClr val="accent2">
                        <a:lumMod val="40000"/>
                        <a:lumOff val="60000"/>
                      </a:schemeClr>
                    </a:solidFill>
                  </a:tcPr>
                </a:tc>
                <a:extLst>
                  <a:ext uri="{0D108BD9-81ED-4DB2-BD59-A6C34878D82A}">
                    <a16:rowId xmlns:a16="http://schemas.microsoft.com/office/drawing/2014/main" val="3543615384"/>
                  </a:ext>
                </a:extLst>
              </a:tr>
              <a:tr h="559783">
                <a:tc rowSpan="3">
                  <a:txBody>
                    <a:bodyPr/>
                    <a:lstStyle/>
                    <a:p>
                      <a:pPr algn="l">
                        <a:lnSpc>
                          <a:spcPct val="200000"/>
                        </a:lnSpc>
                        <a:spcBef>
                          <a:spcPts val="300"/>
                        </a:spcBef>
                        <a:spcAft>
                          <a:spcPts val="800"/>
                        </a:spcAft>
                      </a:pPr>
                      <a:r>
                        <a:rPr lang="tr-TR" sz="2400" b="0" dirty="0">
                          <a:solidFill>
                            <a:srgbClr val="000000"/>
                          </a:solidFill>
                          <a:effectLst/>
                        </a:rPr>
                        <a:t>Hastalığın Şiddetine Göre</a:t>
                      </a:r>
                      <a:endParaRPr lang="tr-TR"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solidFill>
                      <a:schemeClr val="accent2">
                        <a:lumMod val="60000"/>
                        <a:lumOff val="40000"/>
                      </a:schemeClr>
                    </a:solidFill>
                  </a:tcPr>
                </a:tc>
                <a:tc>
                  <a:txBody>
                    <a:bodyPr/>
                    <a:lstStyle/>
                    <a:p>
                      <a:pPr algn="l">
                        <a:lnSpc>
                          <a:spcPct val="107000"/>
                        </a:lnSpc>
                        <a:spcBef>
                          <a:spcPts val="300"/>
                        </a:spcBef>
                        <a:spcAft>
                          <a:spcPts val="800"/>
                        </a:spcAft>
                      </a:pPr>
                      <a:r>
                        <a:rPr lang="tr-TR" sz="2400" b="0" dirty="0">
                          <a:solidFill>
                            <a:srgbClr val="000000"/>
                          </a:solidFill>
                          <a:effectLst/>
                        </a:rPr>
                        <a:t>Hafif (≤2 kusma)</a:t>
                      </a:r>
                      <a:endParaRPr lang="tr-TR" sz="2400" b="0" dirty="0">
                        <a:effectLst/>
                        <a:latin typeface="+mn-lt"/>
                        <a:ea typeface="Calibri" panose="020F0502020204030204" pitchFamily="34" charset="0"/>
                        <a:cs typeface="Times New Roman" panose="02020603050405020304" pitchFamily="18" charset="0"/>
                      </a:endParaRPr>
                    </a:p>
                  </a:txBody>
                  <a:tcPr marT="0" marB="0">
                    <a:solidFill>
                      <a:schemeClr val="accent2">
                        <a:lumMod val="40000"/>
                        <a:lumOff val="60000"/>
                      </a:schemeClr>
                    </a:solidFill>
                  </a:tcPr>
                </a:tc>
                <a:extLst>
                  <a:ext uri="{0D108BD9-81ED-4DB2-BD59-A6C34878D82A}">
                    <a16:rowId xmlns:a16="http://schemas.microsoft.com/office/drawing/2014/main" val="1017013223"/>
                  </a:ext>
                </a:extLst>
              </a:tr>
              <a:tr h="588245">
                <a:tc vMerge="1">
                  <a:txBody>
                    <a:bodyPr/>
                    <a:lstStyle/>
                    <a:p>
                      <a:endParaRPr lang="tr-TR"/>
                    </a:p>
                  </a:txBody>
                  <a:tcPr/>
                </a:tc>
                <a:tc>
                  <a:txBody>
                    <a:bodyPr/>
                    <a:lstStyle/>
                    <a:p>
                      <a:pPr algn="l">
                        <a:lnSpc>
                          <a:spcPct val="107000"/>
                        </a:lnSpc>
                        <a:spcBef>
                          <a:spcPts val="300"/>
                        </a:spcBef>
                        <a:spcAft>
                          <a:spcPts val="800"/>
                        </a:spcAft>
                      </a:pPr>
                      <a:r>
                        <a:rPr lang="tr-TR" sz="2400" b="0" dirty="0">
                          <a:solidFill>
                            <a:srgbClr val="000000"/>
                          </a:solidFill>
                          <a:effectLst/>
                        </a:rPr>
                        <a:t>Orta (&gt;2 kusma)</a:t>
                      </a:r>
                      <a:endParaRPr lang="tr-TR" sz="2400" b="0" dirty="0">
                        <a:effectLst/>
                        <a:latin typeface="+mn-lt"/>
                        <a:ea typeface="Calibri" panose="020F0502020204030204" pitchFamily="34" charset="0"/>
                        <a:cs typeface="Times New Roman" panose="02020603050405020304" pitchFamily="18" charset="0"/>
                      </a:endParaRPr>
                    </a:p>
                  </a:txBody>
                  <a:tcPr marT="0" marB="0">
                    <a:solidFill>
                      <a:schemeClr val="accent2">
                        <a:lumMod val="40000"/>
                        <a:lumOff val="60000"/>
                      </a:schemeClr>
                    </a:solidFill>
                  </a:tcPr>
                </a:tc>
                <a:extLst>
                  <a:ext uri="{0D108BD9-81ED-4DB2-BD59-A6C34878D82A}">
                    <a16:rowId xmlns:a16="http://schemas.microsoft.com/office/drawing/2014/main" val="2808988675"/>
                  </a:ext>
                </a:extLst>
              </a:tr>
              <a:tr h="588245">
                <a:tc vMerge="1">
                  <a:txBody>
                    <a:bodyPr/>
                    <a:lstStyle/>
                    <a:p>
                      <a:endParaRPr lang="tr-TR"/>
                    </a:p>
                  </a:txBody>
                  <a:tcPr/>
                </a:tc>
                <a:tc>
                  <a:txBody>
                    <a:bodyPr/>
                    <a:lstStyle/>
                    <a:p>
                      <a:pPr algn="l">
                        <a:lnSpc>
                          <a:spcPct val="107000"/>
                        </a:lnSpc>
                        <a:spcBef>
                          <a:spcPts val="300"/>
                        </a:spcBef>
                        <a:spcAft>
                          <a:spcPts val="800"/>
                        </a:spcAft>
                      </a:pPr>
                      <a:r>
                        <a:rPr lang="tr-TR" sz="2400" b="0" dirty="0">
                          <a:solidFill>
                            <a:srgbClr val="000000"/>
                          </a:solidFill>
                          <a:effectLst/>
                        </a:rPr>
                        <a:t>Ağır (</a:t>
                      </a:r>
                      <a:r>
                        <a:rPr lang="tr-TR" sz="2400" b="0" dirty="0" err="1">
                          <a:solidFill>
                            <a:srgbClr val="000000"/>
                          </a:solidFill>
                          <a:effectLst/>
                        </a:rPr>
                        <a:t>Dehidratasyon</a:t>
                      </a:r>
                      <a:r>
                        <a:rPr lang="tr-TR" sz="2400" b="0" dirty="0">
                          <a:solidFill>
                            <a:srgbClr val="000000"/>
                          </a:solidFill>
                          <a:effectLst/>
                        </a:rPr>
                        <a:t>)</a:t>
                      </a:r>
                      <a:endParaRPr lang="tr-TR" sz="2400" b="0" dirty="0">
                        <a:effectLst/>
                        <a:latin typeface="+mn-lt"/>
                        <a:ea typeface="Calibri" panose="020F0502020204030204" pitchFamily="34" charset="0"/>
                        <a:cs typeface="Times New Roman" panose="02020603050405020304" pitchFamily="18" charset="0"/>
                      </a:endParaRPr>
                    </a:p>
                  </a:txBody>
                  <a:tcPr marT="0" marB="0">
                    <a:solidFill>
                      <a:schemeClr val="accent2">
                        <a:lumMod val="40000"/>
                        <a:lumOff val="60000"/>
                      </a:schemeClr>
                    </a:solidFill>
                  </a:tcPr>
                </a:tc>
                <a:extLst>
                  <a:ext uri="{0D108BD9-81ED-4DB2-BD59-A6C34878D82A}">
                    <a16:rowId xmlns:a16="http://schemas.microsoft.com/office/drawing/2014/main" val="355290136"/>
                  </a:ext>
                </a:extLst>
              </a:tr>
              <a:tr h="531317">
                <a:tc rowSpan="2">
                  <a:txBody>
                    <a:bodyPr/>
                    <a:lstStyle/>
                    <a:p>
                      <a:pPr algn="l">
                        <a:lnSpc>
                          <a:spcPct val="100000"/>
                        </a:lnSpc>
                        <a:spcBef>
                          <a:spcPts val="300"/>
                        </a:spcBef>
                        <a:spcAft>
                          <a:spcPts val="800"/>
                        </a:spcAft>
                      </a:pPr>
                      <a:r>
                        <a:rPr lang="tr-TR" sz="2400" b="0" dirty="0">
                          <a:solidFill>
                            <a:srgbClr val="000000"/>
                          </a:solidFill>
                          <a:effectLst/>
                        </a:rPr>
                        <a:t>Besin Duyarlılığı Varlığına Göre</a:t>
                      </a:r>
                      <a:r>
                        <a:rPr lang="tr-TR" sz="2400" b="0" baseline="0" dirty="0">
                          <a:solidFill>
                            <a:srgbClr val="000000"/>
                          </a:solidFill>
                          <a:effectLst/>
                        </a:rPr>
                        <a:t> </a:t>
                      </a:r>
                    </a:p>
                    <a:p>
                      <a:pPr algn="l">
                        <a:lnSpc>
                          <a:spcPct val="100000"/>
                        </a:lnSpc>
                        <a:spcBef>
                          <a:spcPts val="300"/>
                        </a:spcBef>
                        <a:spcAft>
                          <a:spcPts val="800"/>
                        </a:spcAft>
                      </a:pPr>
                      <a:r>
                        <a:rPr lang="tr-TR" sz="2400" b="0" dirty="0">
                          <a:solidFill>
                            <a:schemeClr val="tx1"/>
                          </a:solidFill>
                          <a:effectLst/>
                          <a:latin typeface="Calibri" panose="020F0502020204030204" pitchFamily="34" charset="0"/>
                          <a:cs typeface="Times New Roman" panose="02020603050405020304" pitchFamily="18" charset="0"/>
                        </a:rPr>
                        <a:t>(</a:t>
                      </a:r>
                      <a:r>
                        <a:rPr lang="tr-TR" sz="2400" b="0" baseline="0" dirty="0">
                          <a:solidFill>
                            <a:schemeClr val="tx1"/>
                          </a:solidFill>
                          <a:effectLst/>
                          <a:latin typeface="Calibri" panose="020F0502020204030204" pitchFamily="34" charset="0"/>
                          <a:cs typeface="Times New Roman" panose="02020603050405020304" pitchFamily="18" charset="0"/>
                        </a:rPr>
                        <a:t> </a:t>
                      </a:r>
                      <a:r>
                        <a:rPr lang="tr-TR" sz="2400" b="0" baseline="0" dirty="0" err="1">
                          <a:solidFill>
                            <a:schemeClr val="tx1"/>
                          </a:solidFill>
                          <a:effectLst/>
                          <a:latin typeface="Calibri" panose="020F0502020204030204" pitchFamily="34" charset="0"/>
                          <a:cs typeface="Times New Roman" panose="02020603050405020304" pitchFamily="18" charset="0"/>
                        </a:rPr>
                        <a:t>prick</a:t>
                      </a:r>
                      <a:r>
                        <a:rPr lang="tr-TR" sz="2400" b="0" baseline="0" dirty="0">
                          <a:solidFill>
                            <a:schemeClr val="tx1"/>
                          </a:solidFill>
                          <a:effectLst/>
                          <a:latin typeface="Calibri" panose="020F0502020204030204" pitchFamily="34" charset="0"/>
                          <a:cs typeface="Times New Roman" panose="02020603050405020304" pitchFamily="18" charset="0"/>
                        </a:rPr>
                        <a:t> test ve/veya spesifik </a:t>
                      </a:r>
                      <a:r>
                        <a:rPr lang="tr-TR" sz="2400" b="0" baseline="0" dirty="0" err="1">
                          <a:solidFill>
                            <a:schemeClr val="tx1"/>
                          </a:solidFill>
                          <a:effectLst/>
                          <a:latin typeface="Calibri" panose="020F0502020204030204" pitchFamily="34" charset="0"/>
                          <a:cs typeface="Times New Roman" panose="02020603050405020304" pitchFamily="18" charset="0"/>
                        </a:rPr>
                        <a:t>IgE</a:t>
                      </a:r>
                      <a:r>
                        <a:rPr lang="tr-TR" sz="2400" b="0" baseline="0" dirty="0">
                          <a:solidFill>
                            <a:schemeClr val="tx1"/>
                          </a:solidFill>
                          <a:effectLst/>
                          <a:latin typeface="Calibri" panose="020F0502020204030204" pitchFamily="34" charset="0"/>
                          <a:cs typeface="Times New Roman" panose="02020603050405020304" pitchFamily="18" charset="0"/>
                        </a:rPr>
                        <a:t>)</a:t>
                      </a:r>
                      <a:endParaRPr lang="tr-TR" sz="2400" b="0" dirty="0">
                        <a:solidFill>
                          <a:schemeClr val="tx1"/>
                        </a:solidFill>
                        <a:effectLst/>
                      </a:endParaRPr>
                    </a:p>
                  </a:txBody>
                  <a:tcPr marT="0" marB="0">
                    <a:solidFill>
                      <a:schemeClr val="accent2">
                        <a:lumMod val="60000"/>
                        <a:lumOff val="40000"/>
                      </a:schemeClr>
                    </a:solidFill>
                  </a:tcPr>
                </a:tc>
                <a:tc>
                  <a:txBody>
                    <a:bodyPr/>
                    <a:lstStyle/>
                    <a:p>
                      <a:pPr algn="l">
                        <a:lnSpc>
                          <a:spcPct val="107000"/>
                        </a:lnSpc>
                        <a:spcBef>
                          <a:spcPts val="300"/>
                        </a:spcBef>
                        <a:spcAft>
                          <a:spcPts val="800"/>
                        </a:spcAft>
                      </a:pPr>
                      <a:r>
                        <a:rPr lang="tr-TR" sz="2400" b="0" dirty="0">
                          <a:solidFill>
                            <a:srgbClr val="000000"/>
                          </a:solidFill>
                          <a:effectLst/>
                        </a:rPr>
                        <a:t>Tipik</a:t>
                      </a:r>
                      <a:endParaRPr lang="tr-TR" sz="2400" b="0" dirty="0">
                        <a:effectLst/>
                        <a:latin typeface="+mn-lt"/>
                        <a:ea typeface="Calibri" panose="020F0502020204030204" pitchFamily="34" charset="0"/>
                        <a:cs typeface="Times New Roman" panose="02020603050405020304" pitchFamily="18" charset="0"/>
                      </a:endParaRPr>
                    </a:p>
                  </a:txBody>
                  <a:tcPr marT="0" marB="0">
                    <a:solidFill>
                      <a:schemeClr val="accent2">
                        <a:lumMod val="40000"/>
                        <a:lumOff val="60000"/>
                      </a:schemeClr>
                    </a:solidFill>
                  </a:tcPr>
                </a:tc>
                <a:extLst>
                  <a:ext uri="{0D108BD9-81ED-4DB2-BD59-A6C34878D82A}">
                    <a16:rowId xmlns:a16="http://schemas.microsoft.com/office/drawing/2014/main" val="145019869"/>
                  </a:ext>
                </a:extLst>
              </a:tr>
              <a:tr h="588245">
                <a:tc vMerge="1">
                  <a:txBody>
                    <a:bodyPr/>
                    <a:lstStyle/>
                    <a:p>
                      <a:endParaRPr lang="tr-TR"/>
                    </a:p>
                  </a:txBody>
                  <a:tcPr/>
                </a:tc>
                <a:tc>
                  <a:txBody>
                    <a:bodyPr/>
                    <a:lstStyle/>
                    <a:p>
                      <a:pPr algn="l">
                        <a:lnSpc>
                          <a:spcPct val="107000"/>
                        </a:lnSpc>
                        <a:spcBef>
                          <a:spcPts val="300"/>
                        </a:spcBef>
                        <a:spcAft>
                          <a:spcPts val="800"/>
                        </a:spcAft>
                      </a:pPr>
                      <a:r>
                        <a:rPr lang="tr-TR" sz="2400" b="0" dirty="0" err="1">
                          <a:solidFill>
                            <a:srgbClr val="000000"/>
                          </a:solidFill>
                          <a:effectLst/>
                        </a:rPr>
                        <a:t>Atipik</a:t>
                      </a:r>
                      <a:endParaRPr lang="tr-TR" sz="2400" b="0" dirty="0">
                        <a:effectLst/>
                        <a:latin typeface="+mn-lt"/>
                        <a:ea typeface="Calibri" panose="020F0502020204030204" pitchFamily="34" charset="0"/>
                        <a:cs typeface="Times New Roman" panose="02020603050405020304" pitchFamily="18" charset="0"/>
                      </a:endParaRPr>
                    </a:p>
                  </a:txBody>
                  <a:tcPr marT="0" marB="0">
                    <a:solidFill>
                      <a:schemeClr val="accent2">
                        <a:lumMod val="40000"/>
                        <a:lumOff val="60000"/>
                      </a:schemeClr>
                    </a:solidFill>
                  </a:tcPr>
                </a:tc>
                <a:extLst>
                  <a:ext uri="{0D108BD9-81ED-4DB2-BD59-A6C34878D82A}">
                    <a16:rowId xmlns:a16="http://schemas.microsoft.com/office/drawing/2014/main" val="4111208088"/>
                  </a:ext>
                </a:extLst>
              </a:tr>
            </a:tbl>
          </a:graphicData>
        </a:graphic>
      </p:graphicFrame>
    </p:spTree>
    <p:extLst>
      <p:ext uri="{BB962C8B-B14F-4D97-AF65-F5344CB8AC3E}">
        <p14:creationId xmlns:p14="http://schemas.microsoft.com/office/powerpoint/2010/main" val="141869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655A4E5-D446-4393-87EB-705F50CD537A}"/>
              </a:ext>
            </a:extLst>
          </p:cNvPr>
          <p:cNvPicPr>
            <a:picLocks noChangeAspect="1"/>
          </p:cNvPicPr>
          <p:nvPr/>
        </p:nvPicPr>
        <p:blipFill>
          <a:blip r:embed="rId3"/>
          <a:stretch>
            <a:fillRect/>
          </a:stretch>
        </p:blipFill>
        <p:spPr>
          <a:xfrm>
            <a:off x="96815" y="112276"/>
            <a:ext cx="11380952" cy="6633448"/>
          </a:xfrm>
          <a:prstGeom prst="rect">
            <a:avLst/>
          </a:prstGeom>
        </p:spPr>
      </p:pic>
    </p:spTree>
    <p:extLst>
      <p:ext uri="{BB962C8B-B14F-4D97-AF65-F5344CB8AC3E}">
        <p14:creationId xmlns:p14="http://schemas.microsoft.com/office/powerpoint/2010/main" val="2145332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12120E6-1EBA-6E6C-6A5C-AC66B4E3E1DF}"/>
              </a:ext>
            </a:extLst>
          </p:cNvPr>
          <p:cNvSpPr>
            <a:spLocks noGrp="1" noChangeArrowheads="1"/>
          </p:cNvSpPr>
          <p:nvPr>
            <p:ph idx="1"/>
          </p:nvPr>
        </p:nvSpPr>
        <p:spPr bwMode="auto">
          <a:xfrm>
            <a:off x="236459" y="197708"/>
            <a:ext cx="11373091"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1" i="0" u="none" strike="noStrike" cap="none" normalizeH="0" baseline="0" dirty="0">
                <a:ln>
                  <a:noFill/>
                </a:ln>
                <a:solidFill>
                  <a:schemeClr val="tx1"/>
                </a:solidFill>
                <a:effectLst/>
                <a:latin typeface="Arial" panose="020B0604020202020204" pitchFamily="34" charset="0"/>
              </a:rPr>
              <a:t> Mikrobiyota değişiklikleri</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disbiyoz</a:t>
            </a:r>
            <a:r>
              <a:rPr kumimoji="0" lang="tr-TR" altLang="tr-TR" sz="2400" b="0" i="0" u="none" strike="noStrike" cap="none" normalizeH="0" baseline="0" dirty="0">
                <a:ln>
                  <a:noFill/>
                </a:ln>
                <a:solidFill>
                  <a:schemeClr val="tx1"/>
                </a:solidFill>
                <a:effectLst/>
                <a:latin typeface="Arial" panose="020B0604020202020204" pitchFamily="34" charset="0"/>
              </a:rPr>
              <a:t> olasılığı) immün dengeyi etkileyebilir, ancak kesinleşmiş değildir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a:p>
            <a:pPr marL="0" indent="0" eaLnBrk="0" fontAlgn="base" hangingPunct="0">
              <a:lnSpc>
                <a:spcPct val="100000"/>
              </a:lnSpc>
              <a:spcBef>
                <a:spcPct val="0"/>
              </a:spcBef>
              <a:spcAft>
                <a:spcPct val="0"/>
              </a:spcAft>
              <a:buNone/>
            </a:pPr>
            <a:r>
              <a:rPr kumimoji="0" lang="tr-TR" altLang="tr-TR" sz="1800" b="0" i="0" u="none" strike="noStrike" cap="none" normalizeH="0" baseline="0" dirty="0">
                <a:ln>
                  <a:noFill/>
                </a:ln>
                <a:solidFill>
                  <a:schemeClr val="tx1"/>
                </a:solidFill>
                <a:effectLst/>
                <a:latin typeface="Arial" panose="020B0604020202020204" pitchFamily="34" charset="0"/>
              </a:rPr>
              <a:t>      </a:t>
            </a:r>
          </a:p>
          <a:p>
            <a:pPr eaLnBrk="0" fontAlgn="base" hangingPunct="0">
              <a:lnSpc>
                <a:spcPct val="100000"/>
              </a:lnSpc>
              <a:spcBef>
                <a:spcPct val="0"/>
              </a:spcBef>
              <a:spcAft>
                <a:spcPct val="0"/>
              </a:spcAft>
            </a:pPr>
            <a:r>
              <a:rPr lang="tr-TR" altLang="tr-TR" sz="2400" dirty="0">
                <a:latin typeface="Arial" panose="020B0604020202020204" pitchFamily="34" charset="0"/>
              </a:rPr>
              <a:t>BPI</a:t>
            </a:r>
            <a:r>
              <a:rPr kumimoji="0" lang="tr-TR" altLang="tr-TR" sz="2400" i="0" u="none" strike="noStrike" cap="none" normalizeH="0" baseline="0" dirty="0">
                <a:ln>
                  <a:noFill/>
                </a:ln>
                <a:solidFill>
                  <a:schemeClr val="tx1"/>
                </a:solidFill>
                <a:effectLst/>
                <a:latin typeface="Arial" panose="020B0604020202020204" pitchFamily="34" charset="0"/>
              </a:rPr>
              <a:t>ES, </a:t>
            </a:r>
            <a:r>
              <a:rPr kumimoji="0" lang="tr-TR" altLang="tr-TR" sz="2400" b="1" i="0" u="none" strike="noStrike" cap="none" normalizeH="0" baseline="0" dirty="0">
                <a:ln>
                  <a:noFill/>
                </a:ln>
                <a:solidFill>
                  <a:schemeClr val="tx1"/>
                </a:solidFill>
                <a:effectLst/>
                <a:latin typeface="Arial" panose="020B0604020202020204" pitchFamily="34" charset="0"/>
              </a:rPr>
              <a:t>immün + metabolik + </a:t>
            </a:r>
            <a:r>
              <a:rPr kumimoji="0" lang="tr-TR" altLang="tr-TR" sz="2400" b="1" i="0" u="none" strike="noStrike" cap="none" normalizeH="0" baseline="0" dirty="0" err="1">
                <a:ln>
                  <a:noFill/>
                </a:ln>
                <a:solidFill>
                  <a:schemeClr val="tx1"/>
                </a:solidFill>
                <a:effectLst/>
                <a:latin typeface="Arial" panose="020B0604020202020204" pitchFamily="34" charset="0"/>
              </a:rPr>
              <a:t>nörovejetatif</a:t>
            </a:r>
            <a:r>
              <a:rPr kumimoji="0" lang="tr-TR" altLang="tr-TR" sz="2400" b="1" i="0" u="none" strike="noStrike" cap="none" normalizeH="0" baseline="0" dirty="0">
                <a:ln>
                  <a:noFill/>
                </a:ln>
                <a:solidFill>
                  <a:schemeClr val="tx1"/>
                </a:solidFill>
                <a:effectLst/>
                <a:latin typeface="Arial" panose="020B0604020202020204" pitchFamily="34" charset="0"/>
              </a:rPr>
              <a:t> yolların birlikte rol aldığı</a:t>
            </a:r>
            <a:r>
              <a:rPr kumimoji="0" lang="tr-TR" altLang="tr-TR" sz="2400" i="0" u="none" strike="noStrike" cap="none" normalizeH="0" baseline="0" dirty="0">
                <a:ln>
                  <a:noFill/>
                </a:ln>
                <a:solidFill>
                  <a:schemeClr val="tx1"/>
                </a:solidFill>
                <a:effectLst/>
                <a:latin typeface="Arial" panose="020B0604020202020204" pitchFamily="34" charset="0"/>
              </a:rPr>
              <a:t> kompleks bir hastalıktır</a:t>
            </a:r>
            <a:endParaRPr kumimoji="0" lang="tr-TR" altLang="tr-TR" sz="1800" i="0" u="none" strike="noStrike" cap="none" normalizeH="0" baseline="0" dirty="0">
              <a:ln>
                <a:noFill/>
              </a:ln>
              <a:solidFill>
                <a:schemeClr val="tx1"/>
              </a:solidFill>
              <a:effectLst/>
              <a:latin typeface="Arial" panose="020B0604020202020204" pitchFamily="34" charset="0"/>
            </a:endParaRPr>
          </a:p>
        </p:txBody>
      </p:sp>
      <p:pic>
        <p:nvPicPr>
          <p:cNvPr id="3074" name="Picture 2" descr="Food Protein-Induced Enterocolitis Syndrome (FPIES) Guide — London Allergy  Consultants">
            <a:extLst>
              <a:ext uri="{FF2B5EF4-FFF2-40B4-BE49-F238E27FC236}">
                <a16:creationId xmlns:a16="http://schemas.microsoft.com/office/drawing/2014/main" id="{744D724B-8A1B-7894-3B26-D7F89002F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023" y="2842054"/>
            <a:ext cx="5906341" cy="3694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197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E4B2541-1BF1-EA4D-0904-47DE5E0D5497}"/>
              </a:ext>
            </a:extLst>
          </p:cNvPr>
          <p:cNvSpPr>
            <a:spLocks noGrp="1"/>
          </p:cNvSpPr>
          <p:nvPr>
            <p:ph idx="1"/>
          </p:nvPr>
        </p:nvSpPr>
        <p:spPr>
          <a:xfrm>
            <a:off x="643328" y="743604"/>
            <a:ext cx="4528279" cy="5732147"/>
          </a:xfrm>
        </p:spPr>
        <p:txBody>
          <a:bodyPr>
            <a:normAutofit/>
          </a:bodyPr>
          <a:lstStyle/>
          <a:p>
            <a:pPr marL="0" indent="0">
              <a:buNone/>
            </a:pPr>
            <a:endParaRPr lang="tr-TR" dirty="0"/>
          </a:p>
          <a:p>
            <a:pPr marL="0" indent="0">
              <a:buNone/>
            </a:pPr>
            <a:r>
              <a:rPr lang="tr-TR" sz="3200" b="1" dirty="0"/>
              <a:t>Detaylı öykü: </a:t>
            </a:r>
          </a:p>
          <a:p>
            <a:pPr marL="0" indent="0">
              <a:buNone/>
            </a:pPr>
            <a:r>
              <a:rPr lang="tr-TR" sz="3200" dirty="0"/>
              <a:t>Olası tüm reaksiyonlar,  besinle karşılaşma ile semptomların başlaması arasında geçen süre, şüpheli besinle tekrarlayan maruziyet sonrası belirtilerin ortaya çıkıp çıkmadığı öğrenilmelidir.</a:t>
            </a:r>
          </a:p>
          <a:p>
            <a:endParaRPr lang="tr-TR" dirty="0"/>
          </a:p>
        </p:txBody>
      </p:sp>
      <p:pic>
        <p:nvPicPr>
          <p:cNvPr id="4098" name="Picture 2" descr="Hastalık geçmişinin (öyküsünün) değerlendirilmesi (anamnez)">
            <a:extLst>
              <a:ext uri="{FF2B5EF4-FFF2-40B4-BE49-F238E27FC236}">
                <a16:creationId xmlns:a16="http://schemas.microsoft.com/office/drawing/2014/main" id="{914F9093-3697-3D10-C9CA-BB1FD81B5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087" y="1593500"/>
            <a:ext cx="6054585" cy="4032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654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A37AA30-A271-3B26-6459-EC5408C1D51D}"/>
              </a:ext>
            </a:extLst>
          </p:cNvPr>
          <p:cNvSpPr>
            <a:spLocks noGrp="1"/>
          </p:cNvSpPr>
          <p:nvPr>
            <p:ph idx="1"/>
          </p:nvPr>
        </p:nvSpPr>
        <p:spPr>
          <a:xfrm>
            <a:off x="645458" y="537882"/>
            <a:ext cx="9610165" cy="5650895"/>
          </a:xfrm>
        </p:spPr>
        <p:txBody>
          <a:bodyPr>
            <a:normAutofit/>
          </a:bodyPr>
          <a:lstStyle/>
          <a:p>
            <a:pPr marL="0" indent="0">
              <a:buNone/>
            </a:pPr>
            <a:r>
              <a:rPr lang="tr-TR" sz="3200" b="1" dirty="0"/>
              <a:t>Akut BPİES </a:t>
            </a:r>
          </a:p>
          <a:p>
            <a:endParaRPr lang="tr-TR" dirty="0"/>
          </a:p>
          <a:p>
            <a:endParaRPr lang="tr-TR" dirty="0"/>
          </a:p>
          <a:p>
            <a:endParaRPr lang="tr-TR" dirty="0"/>
          </a:p>
        </p:txBody>
      </p:sp>
      <p:sp>
        <p:nvSpPr>
          <p:cNvPr id="4" name="Yuvarlatılmış Dikdörtgen 3">
            <a:extLst>
              <a:ext uri="{FF2B5EF4-FFF2-40B4-BE49-F238E27FC236}">
                <a16:creationId xmlns:a16="http://schemas.microsoft.com/office/drawing/2014/main" id="{189353EF-FED3-E7EA-7663-BCC873F47A40}"/>
              </a:ext>
            </a:extLst>
          </p:cNvPr>
          <p:cNvSpPr/>
          <p:nvPr/>
        </p:nvSpPr>
        <p:spPr>
          <a:xfrm>
            <a:off x="645458" y="1515036"/>
            <a:ext cx="5271247" cy="427616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3200" dirty="0">
                <a:solidFill>
                  <a:schemeClr val="tx1"/>
                </a:solidFill>
              </a:rPr>
              <a:t>Nötrofili ile birlikte lökositoz</a:t>
            </a:r>
          </a:p>
          <a:p>
            <a:endParaRPr lang="tr-TR" sz="3200" dirty="0">
              <a:solidFill>
                <a:schemeClr val="tx1"/>
              </a:solidFill>
            </a:endParaRPr>
          </a:p>
          <a:p>
            <a:r>
              <a:rPr lang="tr-TR" sz="3200" dirty="0" err="1">
                <a:solidFill>
                  <a:schemeClr val="tx1"/>
                </a:solidFill>
              </a:rPr>
              <a:t>Trombositoz</a:t>
            </a:r>
            <a:endParaRPr lang="tr-TR" sz="3200" dirty="0">
              <a:solidFill>
                <a:schemeClr val="tx1"/>
              </a:solidFill>
            </a:endParaRPr>
          </a:p>
          <a:p>
            <a:endParaRPr lang="tr-TR" sz="3200" dirty="0">
              <a:solidFill>
                <a:schemeClr val="tx1"/>
              </a:solidFill>
            </a:endParaRPr>
          </a:p>
          <a:p>
            <a:r>
              <a:rPr lang="tr-TR" sz="3200" dirty="0">
                <a:solidFill>
                  <a:schemeClr val="tx1"/>
                </a:solidFill>
              </a:rPr>
              <a:t>Metabolik Asidoz</a:t>
            </a:r>
          </a:p>
        </p:txBody>
      </p:sp>
      <p:sp>
        <p:nvSpPr>
          <p:cNvPr id="5" name="Yuvarlatılmış Dikdörtgen 4">
            <a:extLst>
              <a:ext uri="{FF2B5EF4-FFF2-40B4-BE49-F238E27FC236}">
                <a16:creationId xmlns:a16="http://schemas.microsoft.com/office/drawing/2014/main" id="{53CF56D6-898A-ED24-362A-51FDC555179C}"/>
              </a:ext>
            </a:extLst>
          </p:cNvPr>
          <p:cNvSpPr/>
          <p:nvPr/>
        </p:nvSpPr>
        <p:spPr>
          <a:xfrm>
            <a:off x="6687671" y="1515036"/>
            <a:ext cx="4930588" cy="427616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rPr>
              <a:t>Elektrolit bozukluğu </a:t>
            </a:r>
          </a:p>
          <a:p>
            <a:endParaRPr lang="tr-TR" sz="2800" dirty="0">
              <a:solidFill>
                <a:schemeClr val="tx1"/>
              </a:solidFill>
            </a:endParaRPr>
          </a:p>
          <a:p>
            <a:r>
              <a:rPr lang="tr-TR" sz="2800" dirty="0" err="1">
                <a:solidFill>
                  <a:schemeClr val="tx1"/>
                </a:solidFill>
              </a:rPr>
              <a:t>Methemoglobinemi</a:t>
            </a:r>
            <a:endParaRPr lang="tr-TR" sz="2800" dirty="0">
              <a:solidFill>
                <a:schemeClr val="tx1"/>
              </a:solidFill>
            </a:endParaRPr>
          </a:p>
          <a:p>
            <a:endParaRPr lang="tr-TR" sz="2800" dirty="0">
              <a:solidFill>
                <a:schemeClr val="tx1"/>
              </a:solidFill>
            </a:endParaRPr>
          </a:p>
          <a:p>
            <a:r>
              <a:rPr lang="tr-TR" sz="2800" dirty="0" err="1">
                <a:solidFill>
                  <a:schemeClr val="tx1"/>
                </a:solidFill>
              </a:rPr>
              <a:t>Gaytada</a:t>
            </a:r>
            <a:r>
              <a:rPr lang="tr-TR" sz="2800" dirty="0">
                <a:solidFill>
                  <a:schemeClr val="tx1"/>
                </a:solidFill>
              </a:rPr>
              <a:t> lökosit, eozinofil</a:t>
            </a:r>
          </a:p>
          <a:p>
            <a:endParaRPr lang="tr-TR" sz="2800" dirty="0">
              <a:solidFill>
                <a:schemeClr val="tx1"/>
              </a:solidFill>
            </a:endParaRPr>
          </a:p>
          <a:p>
            <a:r>
              <a:rPr lang="tr-TR" sz="2800" dirty="0" err="1">
                <a:solidFill>
                  <a:schemeClr val="tx1"/>
                </a:solidFill>
              </a:rPr>
              <a:t>Gaytada</a:t>
            </a:r>
            <a:r>
              <a:rPr lang="tr-TR" sz="2800" dirty="0">
                <a:solidFill>
                  <a:schemeClr val="tx1"/>
                </a:solidFill>
              </a:rPr>
              <a:t> gizli ya da aşikar kan </a:t>
            </a:r>
          </a:p>
        </p:txBody>
      </p:sp>
    </p:spTree>
    <p:extLst>
      <p:ext uri="{BB962C8B-B14F-4D97-AF65-F5344CB8AC3E}">
        <p14:creationId xmlns:p14="http://schemas.microsoft.com/office/powerpoint/2010/main" val="226747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6EB7ADD-84FF-FBDB-D27B-8FD7CAFF7DAE}"/>
              </a:ext>
            </a:extLst>
          </p:cNvPr>
          <p:cNvSpPr>
            <a:spLocks noGrp="1"/>
          </p:cNvSpPr>
          <p:nvPr>
            <p:ph idx="1"/>
          </p:nvPr>
        </p:nvSpPr>
        <p:spPr>
          <a:xfrm>
            <a:off x="838200" y="1825625"/>
            <a:ext cx="11228294" cy="4351338"/>
          </a:xfrm>
        </p:spPr>
        <p:txBody>
          <a:bodyPr>
            <a:normAutofit/>
          </a:bodyPr>
          <a:lstStyle/>
          <a:p>
            <a:pPr marL="0" indent="0">
              <a:buNone/>
            </a:pPr>
            <a:endParaRPr lang="tr-TR" dirty="0"/>
          </a:p>
          <a:p>
            <a:r>
              <a:rPr lang="tr-TR" dirty="0"/>
              <a:t>Ateş: 36.4°C   Kta:134/</a:t>
            </a:r>
            <a:r>
              <a:rPr lang="tr-TR" sz="3000" dirty="0"/>
              <a:t>dk</a:t>
            </a:r>
            <a:r>
              <a:rPr lang="tr-TR" dirty="0"/>
              <a:t>   SS:44/dk  TA:90/</a:t>
            </a:r>
            <a:r>
              <a:rPr lang="tr-TR" dirty="0" err="1"/>
              <a:t>nbz</a:t>
            </a:r>
            <a:endParaRPr lang="tr-TR" dirty="0"/>
          </a:p>
          <a:p>
            <a:r>
              <a:rPr lang="tr-TR" dirty="0"/>
              <a:t>Genel durum orta -ağır , </a:t>
            </a:r>
            <a:r>
              <a:rPr lang="tr-TR" dirty="0" err="1"/>
              <a:t>dehidrate</a:t>
            </a:r>
            <a:r>
              <a:rPr lang="tr-TR" dirty="0"/>
              <a:t>  görünümde</a:t>
            </a:r>
          </a:p>
          <a:p>
            <a:r>
              <a:rPr lang="tr-TR" dirty="0"/>
              <a:t>Kapiller dolum zamanı: 4 saniye,  alt ekstremitelerde </a:t>
            </a:r>
            <a:r>
              <a:rPr lang="tr-TR" dirty="0" err="1"/>
              <a:t>cutis</a:t>
            </a:r>
            <a:r>
              <a:rPr lang="tr-TR" dirty="0"/>
              <a:t> </a:t>
            </a:r>
            <a:r>
              <a:rPr lang="tr-TR" dirty="0" err="1"/>
              <a:t>marmaratus</a:t>
            </a:r>
            <a:r>
              <a:rPr lang="tr-TR" dirty="0"/>
              <a:t>+</a:t>
            </a:r>
          </a:p>
          <a:p>
            <a:r>
              <a:rPr lang="tr-TR" dirty="0"/>
              <a:t>Emme refleksi azalmış</a:t>
            </a:r>
          </a:p>
        </p:txBody>
      </p:sp>
      <p:pic>
        <p:nvPicPr>
          <p:cNvPr id="5" name="Resim 4">
            <a:extLst>
              <a:ext uri="{FF2B5EF4-FFF2-40B4-BE49-F238E27FC236}">
                <a16:creationId xmlns:a16="http://schemas.microsoft.com/office/drawing/2014/main" id="{03131BE8-A774-E0C7-D3B7-A69E710F48BF}"/>
              </a:ext>
            </a:extLst>
          </p:cNvPr>
          <p:cNvPicPr>
            <a:picLocks noChangeAspect="1"/>
          </p:cNvPicPr>
          <p:nvPr/>
        </p:nvPicPr>
        <p:blipFill>
          <a:blip r:embed="rId2"/>
          <a:srcRect l="5317" t="8327" r="5449" b="81531"/>
          <a:stretch>
            <a:fillRect/>
          </a:stretch>
        </p:blipFill>
        <p:spPr>
          <a:xfrm>
            <a:off x="2174092" y="669685"/>
            <a:ext cx="7843815" cy="1155940"/>
          </a:xfrm>
          <a:prstGeom prst="rect">
            <a:avLst/>
          </a:prstGeom>
        </p:spPr>
      </p:pic>
    </p:spTree>
    <p:extLst>
      <p:ext uri="{BB962C8B-B14F-4D97-AF65-F5344CB8AC3E}">
        <p14:creationId xmlns:p14="http://schemas.microsoft.com/office/powerpoint/2010/main" val="606405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81A43F-AF59-62A7-EFF0-CFEBC86297C2}"/>
              </a:ext>
            </a:extLst>
          </p:cNvPr>
          <p:cNvSpPr>
            <a:spLocks noGrp="1"/>
          </p:cNvSpPr>
          <p:nvPr>
            <p:ph type="title"/>
          </p:nvPr>
        </p:nvSpPr>
        <p:spPr>
          <a:xfrm>
            <a:off x="837210" y="74790"/>
            <a:ext cx="10515600" cy="1325563"/>
          </a:xfrm>
        </p:spPr>
        <p:txBody>
          <a:bodyPr/>
          <a:lstStyle/>
          <a:p>
            <a:r>
              <a:rPr lang="tr-TR" b="1" dirty="0"/>
              <a:t>Kronik BPİES</a:t>
            </a:r>
          </a:p>
        </p:txBody>
      </p:sp>
      <p:sp>
        <p:nvSpPr>
          <p:cNvPr id="3" name="İçerik Yer Tutucusu 2">
            <a:extLst>
              <a:ext uri="{FF2B5EF4-FFF2-40B4-BE49-F238E27FC236}">
                <a16:creationId xmlns:a16="http://schemas.microsoft.com/office/drawing/2014/main" id="{9B37CC3F-DAA0-459B-D532-EE91FF12E8F9}"/>
              </a:ext>
            </a:extLst>
          </p:cNvPr>
          <p:cNvSpPr>
            <a:spLocks noGrp="1"/>
          </p:cNvSpPr>
          <p:nvPr>
            <p:ph idx="1"/>
          </p:nvPr>
        </p:nvSpPr>
        <p:spPr>
          <a:xfrm>
            <a:off x="838199" y="1226149"/>
            <a:ext cx="6581932" cy="4889838"/>
          </a:xfrm>
        </p:spPr>
        <p:txBody>
          <a:bodyPr>
            <a:normAutofit/>
          </a:bodyPr>
          <a:lstStyle/>
          <a:p>
            <a:pPr marL="0" indent="0">
              <a:buNone/>
            </a:pPr>
            <a:r>
              <a:rPr lang="tr-TR" dirty="0"/>
              <a:t>•İnfantlarda görülen (inek sütü ve soya sütü ilişkili)</a:t>
            </a:r>
          </a:p>
          <a:p>
            <a:r>
              <a:rPr lang="tr-TR" dirty="0"/>
              <a:t>Sürekli o besine maruziyet nedeni ile giderek artan aralıklı fakat progresif kusma</a:t>
            </a:r>
          </a:p>
          <a:p>
            <a:pPr marL="0" indent="0">
              <a:buNone/>
            </a:pPr>
            <a:r>
              <a:rPr lang="tr-TR" dirty="0"/>
              <a:t>• Sulu ishal (±kan/ ±mukus)</a:t>
            </a:r>
          </a:p>
          <a:p>
            <a:pPr marL="0" indent="0">
              <a:buNone/>
            </a:pPr>
            <a:r>
              <a:rPr lang="tr-TR" dirty="0"/>
              <a:t>• Büyüme geriliği, kilo alamama</a:t>
            </a:r>
          </a:p>
          <a:p>
            <a:r>
              <a:rPr lang="tr-TR" dirty="0"/>
              <a:t>Ayırıcı tanının iyi yapılması gerekir</a:t>
            </a:r>
          </a:p>
          <a:p>
            <a:r>
              <a:rPr lang="tr-TR" dirty="0">
                <a:ea typeface="Times New Roman" panose="02020603050405020304" pitchFamily="18" charset="0"/>
              </a:rPr>
              <a:t>Kesin tanı besin yükleme testi ile konur</a:t>
            </a:r>
          </a:p>
          <a:p>
            <a:endParaRPr lang="tr-TR" dirty="0">
              <a:ea typeface="Times New Roman" panose="02020603050405020304" pitchFamily="18" charset="0"/>
            </a:endParaRPr>
          </a:p>
          <a:p>
            <a:endParaRPr lang="tr-TR" dirty="0"/>
          </a:p>
          <a:p>
            <a:endParaRPr lang="tr-TR" dirty="0"/>
          </a:p>
        </p:txBody>
      </p:sp>
      <p:sp>
        <p:nvSpPr>
          <p:cNvPr id="4" name="Yuvarlatılmış Dikdörtgen 3">
            <a:extLst>
              <a:ext uri="{FF2B5EF4-FFF2-40B4-BE49-F238E27FC236}">
                <a16:creationId xmlns:a16="http://schemas.microsoft.com/office/drawing/2014/main" id="{1EABC2BC-096B-2F98-A69B-017AA6217A69}"/>
              </a:ext>
            </a:extLst>
          </p:cNvPr>
          <p:cNvSpPr/>
          <p:nvPr/>
        </p:nvSpPr>
        <p:spPr>
          <a:xfrm>
            <a:off x="7763916" y="1400353"/>
            <a:ext cx="4168255" cy="317164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tr-TR" sz="2800" dirty="0">
              <a:solidFill>
                <a:schemeClr val="tx1"/>
              </a:solidFill>
            </a:endParaRPr>
          </a:p>
          <a:p>
            <a:r>
              <a:rPr lang="tr-TR" sz="2800" dirty="0">
                <a:solidFill>
                  <a:schemeClr val="tx1"/>
                </a:solidFill>
              </a:rPr>
              <a:t>• </a:t>
            </a:r>
            <a:r>
              <a:rPr lang="tr-TR" sz="2800" dirty="0" err="1">
                <a:solidFill>
                  <a:schemeClr val="tx1"/>
                </a:solidFill>
              </a:rPr>
              <a:t>Hipoalbuminemi</a:t>
            </a:r>
            <a:endParaRPr lang="tr-TR" sz="2800" dirty="0">
              <a:solidFill>
                <a:schemeClr val="tx1"/>
              </a:solidFill>
            </a:endParaRPr>
          </a:p>
          <a:p>
            <a:r>
              <a:rPr lang="tr-TR" sz="2800" dirty="0">
                <a:solidFill>
                  <a:schemeClr val="tx1"/>
                </a:solidFill>
              </a:rPr>
              <a:t>• Anemi</a:t>
            </a:r>
          </a:p>
          <a:p>
            <a:r>
              <a:rPr lang="tr-TR" sz="2800" dirty="0">
                <a:solidFill>
                  <a:schemeClr val="tx1"/>
                </a:solidFill>
              </a:rPr>
              <a:t>• Eozinofili</a:t>
            </a:r>
          </a:p>
          <a:p>
            <a:r>
              <a:rPr lang="tr-TR" sz="2800" dirty="0">
                <a:solidFill>
                  <a:schemeClr val="tx1"/>
                </a:solidFill>
              </a:rPr>
              <a:t>• Periferik yaymada sola kayma</a:t>
            </a:r>
          </a:p>
          <a:p>
            <a:endParaRPr lang="tr-TR" sz="2800" dirty="0">
              <a:solidFill>
                <a:schemeClr val="tx1"/>
              </a:solidFill>
            </a:endParaRPr>
          </a:p>
          <a:p>
            <a:endParaRPr lang="tr-TR" sz="2800" dirty="0">
              <a:solidFill>
                <a:schemeClr val="tx1"/>
              </a:solidFill>
            </a:endParaRPr>
          </a:p>
        </p:txBody>
      </p:sp>
    </p:spTree>
    <p:extLst>
      <p:ext uri="{BB962C8B-B14F-4D97-AF65-F5344CB8AC3E}">
        <p14:creationId xmlns:p14="http://schemas.microsoft.com/office/powerpoint/2010/main" val="35787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D8D32817-32DB-1AE8-7E92-45C109B9782E}"/>
              </a:ext>
            </a:extLst>
          </p:cNvPr>
          <p:cNvGraphicFramePr>
            <a:graphicFrameLocks noGrp="1"/>
          </p:cNvGraphicFramePr>
          <p:nvPr>
            <p:ph idx="1"/>
            <p:extLst>
              <p:ext uri="{D42A27DB-BD31-4B8C-83A1-F6EECF244321}">
                <p14:modId xmlns:p14="http://schemas.microsoft.com/office/powerpoint/2010/main" val="547352479"/>
              </p:ext>
            </p:extLst>
          </p:nvPr>
        </p:nvGraphicFramePr>
        <p:xfrm>
          <a:off x="359764" y="655092"/>
          <a:ext cx="11707317" cy="5390868"/>
        </p:xfrm>
        <a:graphic>
          <a:graphicData uri="http://schemas.openxmlformats.org/drawingml/2006/table">
            <a:tbl>
              <a:tblPr firstRow="1" bandRow="1">
                <a:tableStyleId>{21E4AEA4-8DFA-4A89-87EB-49C32662AFE0}</a:tableStyleId>
              </a:tblPr>
              <a:tblGrid>
                <a:gridCol w="3902439">
                  <a:extLst>
                    <a:ext uri="{9D8B030D-6E8A-4147-A177-3AD203B41FA5}">
                      <a16:colId xmlns:a16="http://schemas.microsoft.com/office/drawing/2014/main" val="3974671101"/>
                    </a:ext>
                  </a:extLst>
                </a:gridCol>
                <a:gridCol w="3902439">
                  <a:extLst>
                    <a:ext uri="{9D8B030D-6E8A-4147-A177-3AD203B41FA5}">
                      <a16:colId xmlns:a16="http://schemas.microsoft.com/office/drawing/2014/main" val="2051681745"/>
                    </a:ext>
                  </a:extLst>
                </a:gridCol>
                <a:gridCol w="3902439">
                  <a:extLst>
                    <a:ext uri="{9D8B030D-6E8A-4147-A177-3AD203B41FA5}">
                      <a16:colId xmlns:a16="http://schemas.microsoft.com/office/drawing/2014/main" val="3885325841"/>
                    </a:ext>
                  </a:extLst>
                </a:gridCol>
              </a:tblGrid>
              <a:tr h="898478">
                <a:tc>
                  <a:txBody>
                    <a:bodyPr/>
                    <a:lstStyle/>
                    <a:p>
                      <a:r>
                        <a:rPr lang="tr-TR" sz="2400" dirty="0"/>
                        <a:t>Özellik</a:t>
                      </a:r>
                    </a:p>
                  </a:txBody>
                  <a:tcPr marL="91438" marR="91438"/>
                </a:tc>
                <a:tc>
                  <a:txBody>
                    <a:bodyPr/>
                    <a:lstStyle/>
                    <a:p>
                      <a:r>
                        <a:rPr lang="tr-TR" sz="2400" dirty="0"/>
                        <a:t>Akut BPİES</a:t>
                      </a:r>
                    </a:p>
                  </a:txBody>
                  <a:tcPr marL="91438" marR="91438"/>
                </a:tc>
                <a:tc>
                  <a:txBody>
                    <a:bodyPr/>
                    <a:lstStyle/>
                    <a:p>
                      <a:r>
                        <a:rPr lang="tr-TR" sz="2400" dirty="0"/>
                        <a:t>Kronik BPİES</a:t>
                      </a:r>
                    </a:p>
                  </a:txBody>
                  <a:tcPr marL="91438" marR="91438"/>
                </a:tc>
                <a:extLst>
                  <a:ext uri="{0D108BD9-81ED-4DB2-BD59-A6C34878D82A}">
                    <a16:rowId xmlns:a16="http://schemas.microsoft.com/office/drawing/2014/main" val="3951456874"/>
                  </a:ext>
                </a:extLst>
              </a:tr>
              <a:tr h="898478">
                <a:tc>
                  <a:txBody>
                    <a:bodyPr/>
                    <a:lstStyle/>
                    <a:p>
                      <a:r>
                        <a:rPr lang="tr-TR" sz="2400" dirty="0"/>
                        <a:t>Maruziyet </a:t>
                      </a:r>
                    </a:p>
                  </a:txBody>
                  <a:tcPr marL="91438" marR="91438"/>
                </a:tc>
                <a:tc>
                  <a:txBody>
                    <a:bodyPr/>
                    <a:lstStyle/>
                    <a:p>
                      <a:r>
                        <a:rPr lang="tr-TR" sz="2400" dirty="0"/>
                        <a:t>Aralıklı</a:t>
                      </a:r>
                    </a:p>
                  </a:txBody>
                  <a:tcPr marL="91438" marR="91438"/>
                </a:tc>
                <a:tc>
                  <a:txBody>
                    <a:bodyPr/>
                    <a:lstStyle/>
                    <a:p>
                      <a:r>
                        <a:rPr lang="tr-TR" sz="2400" dirty="0"/>
                        <a:t>Sürekli</a:t>
                      </a:r>
                    </a:p>
                  </a:txBody>
                  <a:tcPr marL="91438" marR="91438"/>
                </a:tc>
                <a:extLst>
                  <a:ext uri="{0D108BD9-81ED-4DB2-BD59-A6C34878D82A}">
                    <a16:rowId xmlns:a16="http://schemas.microsoft.com/office/drawing/2014/main" val="2147888942"/>
                  </a:ext>
                </a:extLst>
              </a:tr>
              <a:tr h="898478">
                <a:tc>
                  <a:txBody>
                    <a:bodyPr/>
                    <a:lstStyle/>
                    <a:p>
                      <a:r>
                        <a:rPr lang="tr-TR" sz="2400" dirty="0" err="1"/>
                        <a:t>İmmun</a:t>
                      </a:r>
                      <a:r>
                        <a:rPr lang="tr-TR" sz="2400" dirty="0"/>
                        <a:t> yanıt</a:t>
                      </a:r>
                    </a:p>
                  </a:txBody>
                  <a:tcPr marL="91438" marR="91438"/>
                </a:tc>
                <a:tc>
                  <a:txBody>
                    <a:bodyPr/>
                    <a:lstStyle/>
                    <a:p>
                      <a:r>
                        <a:rPr lang="tr-TR" sz="2400" dirty="0"/>
                        <a:t>Ani ve Şiddetli</a:t>
                      </a:r>
                    </a:p>
                  </a:txBody>
                  <a:tcPr marL="91438" marR="91438"/>
                </a:tc>
                <a:tc>
                  <a:txBody>
                    <a:bodyPr/>
                    <a:lstStyle/>
                    <a:p>
                      <a:r>
                        <a:rPr lang="tr-TR" sz="2400" dirty="0"/>
                        <a:t>Düşük Dereceli, Kronik</a:t>
                      </a:r>
                    </a:p>
                  </a:txBody>
                  <a:tcPr marL="91438" marR="91438"/>
                </a:tc>
                <a:extLst>
                  <a:ext uri="{0D108BD9-81ED-4DB2-BD59-A6C34878D82A}">
                    <a16:rowId xmlns:a16="http://schemas.microsoft.com/office/drawing/2014/main" val="1215619305"/>
                  </a:ext>
                </a:extLst>
              </a:tr>
              <a:tr h="898478">
                <a:tc>
                  <a:txBody>
                    <a:bodyPr/>
                    <a:lstStyle/>
                    <a:p>
                      <a:r>
                        <a:rPr lang="tr-TR" sz="2400" dirty="0"/>
                        <a:t>Klinik</a:t>
                      </a:r>
                    </a:p>
                  </a:txBody>
                  <a:tcPr marL="91438" marR="91438"/>
                </a:tc>
                <a:tc>
                  <a:txBody>
                    <a:bodyPr/>
                    <a:lstStyle/>
                    <a:p>
                      <a:r>
                        <a:rPr lang="tr-TR" sz="2400" dirty="0"/>
                        <a:t>Şiddetli Kusma, Letarji</a:t>
                      </a:r>
                    </a:p>
                  </a:txBody>
                  <a:tcPr marL="91438" marR="91438"/>
                </a:tc>
                <a:tc>
                  <a:txBody>
                    <a:bodyPr/>
                    <a:lstStyle/>
                    <a:p>
                      <a:r>
                        <a:rPr lang="tr-TR" sz="2400" dirty="0"/>
                        <a:t>İshal, Kusma, Büyüme Geriliği</a:t>
                      </a:r>
                    </a:p>
                  </a:txBody>
                  <a:tcPr marL="91438" marR="91438"/>
                </a:tc>
                <a:extLst>
                  <a:ext uri="{0D108BD9-81ED-4DB2-BD59-A6C34878D82A}">
                    <a16:rowId xmlns:a16="http://schemas.microsoft.com/office/drawing/2014/main" val="3945553645"/>
                  </a:ext>
                </a:extLst>
              </a:tr>
              <a:tr h="898478">
                <a:tc>
                  <a:txBody>
                    <a:bodyPr/>
                    <a:lstStyle/>
                    <a:p>
                      <a:r>
                        <a:rPr lang="tr-TR" sz="2400" dirty="0"/>
                        <a:t>İnflamasyon</a:t>
                      </a:r>
                    </a:p>
                  </a:txBody>
                  <a:tcPr marL="91438" marR="91438"/>
                </a:tc>
                <a:tc>
                  <a:txBody>
                    <a:bodyPr/>
                    <a:lstStyle/>
                    <a:p>
                      <a:r>
                        <a:rPr lang="tr-TR" sz="2400" dirty="0"/>
                        <a:t>Akut Sitokin Salınımı</a:t>
                      </a:r>
                    </a:p>
                  </a:txBody>
                  <a:tcPr marL="91438" marR="91438"/>
                </a:tc>
                <a:tc>
                  <a:txBody>
                    <a:bodyPr/>
                    <a:lstStyle/>
                    <a:p>
                      <a:r>
                        <a:rPr lang="tr-TR" sz="2400" dirty="0"/>
                        <a:t>Persistan Mukozal İnflamasyon</a:t>
                      </a:r>
                    </a:p>
                  </a:txBody>
                  <a:tcPr marL="91438" marR="91438"/>
                </a:tc>
                <a:extLst>
                  <a:ext uri="{0D108BD9-81ED-4DB2-BD59-A6C34878D82A}">
                    <a16:rowId xmlns:a16="http://schemas.microsoft.com/office/drawing/2014/main" val="2820561993"/>
                  </a:ext>
                </a:extLst>
              </a:tr>
              <a:tr h="898478">
                <a:tc>
                  <a:txBody>
                    <a:bodyPr/>
                    <a:lstStyle/>
                    <a:p>
                      <a:r>
                        <a:rPr lang="tr-TR" sz="2400" dirty="0"/>
                        <a:t>Sonuç</a:t>
                      </a:r>
                    </a:p>
                  </a:txBody>
                  <a:tcPr marL="91438" marR="91438"/>
                </a:tc>
                <a:tc>
                  <a:txBody>
                    <a:bodyPr/>
                    <a:lstStyle/>
                    <a:p>
                      <a:r>
                        <a:rPr lang="tr-TR" sz="2400" dirty="0"/>
                        <a:t>Dehidratasyon, Şok</a:t>
                      </a:r>
                    </a:p>
                  </a:txBody>
                  <a:tcPr marL="91438" marR="91438"/>
                </a:tc>
                <a:tc>
                  <a:txBody>
                    <a:bodyPr/>
                    <a:lstStyle/>
                    <a:p>
                      <a:r>
                        <a:rPr lang="tr-TR" sz="2400" dirty="0"/>
                        <a:t>Malabsorbsiyon</a:t>
                      </a:r>
                    </a:p>
                  </a:txBody>
                  <a:tcPr marL="91438" marR="91438"/>
                </a:tc>
                <a:extLst>
                  <a:ext uri="{0D108BD9-81ED-4DB2-BD59-A6C34878D82A}">
                    <a16:rowId xmlns:a16="http://schemas.microsoft.com/office/drawing/2014/main" val="3403175242"/>
                  </a:ext>
                </a:extLst>
              </a:tr>
            </a:tbl>
          </a:graphicData>
        </a:graphic>
      </p:graphicFrame>
    </p:spTree>
    <p:extLst>
      <p:ext uri="{BB962C8B-B14F-4D97-AF65-F5344CB8AC3E}">
        <p14:creationId xmlns:p14="http://schemas.microsoft.com/office/powerpoint/2010/main" val="171497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476C60-D334-7B9F-6790-4CB9A7C4EC51}"/>
              </a:ext>
            </a:extLst>
          </p:cNvPr>
          <p:cNvSpPr>
            <a:spLocks noGrp="1"/>
          </p:cNvSpPr>
          <p:nvPr>
            <p:ph type="title"/>
          </p:nvPr>
        </p:nvSpPr>
        <p:spPr>
          <a:xfrm>
            <a:off x="838200" y="170253"/>
            <a:ext cx="10515600" cy="1325563"/>
          </a:xfrm>
        </p:spPr>
        <p:txBody>
          <a:bodyPr/>
          <a:lstStyle/>
          <a:p>
            <a:r>
              <a:rPr lang="tr-TR" b="1" dirty="0">
                <a:solidFill>
                  <a:schemeClr val="accent2"/>
                </a:solidFill>
              </a:rPr>
              <a:t>TEDAVİ</a:t>
            </a:r>
          </a:p>
        </p:txBody>
      </p:sp>
      <p:sp>
        <p:nvSpPr>
          <p:cNvPr id="3" name="İçerik Yer Tutucusu 2">
            <a:extLst>
              <a:ext uri="{FF2B5EF4-FFF2-40B4-BE49-F238E27FC236}">
                <a16:creationId xmlns:a16="http://schemas.microsoft.com/office/drawing/2014/main" id="{B34636BE-3467-587E-96EE-B4456AB452E9}"/>
              </a:ext>
            </a:extLst>
          </p:cNvPr>
          <p:cNvSpPr>
            <a:spLocks noGrp="1"/>
          </p:cNvSpPr>
          <p:nvPr>
            <p:ph idx="1"/>
          </p:nvPr>
        </p:nvSpPr>
        <p:spPr>
          <a:xfrm>
            <a:off x="838199" y="1214202"/>
            <a:ext cx="11123951" cy="5366479"/>
          </a:xfrm>
          <a:noFill/>
        </p:spPr>
        <p:txBody>
          <a:bodyPr>
            <a:normAutofit/>
          </a:bodyPr>
          <a:lstStyle/>
          <a:p>
            <a:pPr marL="0" indent="0">
              <a:buNone/>
            </a:pPr>
            <a:r>
              <a:rPr lang="tr-TR" dirty="0"/>
              <a:t>Akut BPİES ACİL bir durumdur (%15‐20 Hipovolemik şok)</a:t>
            </a:r>
          </a:p>
          <a:p>
            <a:pPr marL="0" indent="0">
              <a:buNone/>
            </a:pPr>
            <a:endParaRPr lang="tr-TR" dirty="0"/>
          </a:p>
          <a:p>
            <a:pPr marL="0" indent="0">
              <a:buNone/>
            </a:pPr>
            <a:r>
              <a:rPr lang="tr-TR" dirty="0"/>
              <a:t>Akut belirtilerin tedavisi:</a:t>
            </a:r>
          </a:p>
          <a:p>
            <a:pPr marL="0" indent="0">
              <a:buNone/>
            </a:pPr>
            <a:r>
              <a:rPr lang="tr-TR" dirty="0"/>
              <a:t>• Hidrasyon (10‐20 cc/kg SF)</a:t>
            </a:r>
          </a:p>
          <a:p>
            <a:pPr marL="0" indent="0">
              <a:buNone/>
            </a:pPr>
            <a:r>
              <a:rPr lang="tr-TR" dirty="0"/>
              <a:t>• </a:t>
            </a:r>
            <a:r>
              <a:rPr lang="tr-TR" dirty="0" err="1"/>
              <a:t>Ondansetron</a:t>
            </a:r>
            <a:r>
              <a:rPr lang="tr-TR" dirty="0"/>
              <a:t>  (≥6 ay; 0.15 mg/kg/doz, </a:t>
            </a:r>
            <a:r>
              <a:rPr lang="tr-TR" dirty="0" err="1"/>
              <a:t>max</a:t>
            </a:r>
            <a:r>
              <a:rPr lang="tr-TR" dirty="0"/>
              <a:t> 16 mg)</a:t>
            </a:r>
          </a:p>
          <a:p>
            <a:pPr marL="0" indent="0">
              <a:buNone/>
            </a:pPr>
            <a:endParaRPr lang="tr-TR" dirty="0"/>
          </a:p>
          <a:p>
            <a:pPr marL="0" indent="0">
              <a:buNone/>
            </a:pPr>
            <a:r>
              <a:rPr lang="tr-TR" dirty="0"/>
              <a:t>• </a:t>
            </a:r>
            <a:r>
              <a:rPr lang="tr-TR" dirty="0" err="1"/>
              <a:t>Vazopressörler</a:t>
            </a:r>
            <a:r>
              <a:rPr lang="tr-TR" dirty="0"/>
              <a:t>, Bikarbonat (asidoz),Metilen mavisi (</a:t>
            </a:r>
            <a:r>
              <a:rPr lang="tr-TR" dirty="0" err="1"/>
              <a:t>methemoglobulinemi</a:t>
            </a:r>
            <a:r>
              <a:rPr lang="tr-TR" dirty="0"/>
              <a:t>)</a:t>
            </a:r>
          </a:p>
          <a:p>
            <a:pPr marL="0" indent="0">
              <a:buNone/>
            </a:pPr>
            <a:r>
              <a:rPr lang="tr-TR" dirty="0"/>
              <a:t>                                                                  </a:t>
            </a:r>
          </a:p>
        </p:txBody>
      </p:sp>
    </p:spTree>
    <p:extLst>
      <p:ext uri="{BB962C8B-B14F-4D97-AF65-F5344CB8AC3E}">
        <p14:creationId xmlns:p14="http://schemas.microsoft.com/office/powerpoint/2010/main" val="2746587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DBB7-8DEA-4B1A-A411-FE620490359E}"/>
              </a:ext>
            </a:extLst>
          </p:cNvPr>
          <p:cNvSpPr>
            <a:spLocks noGrp="1"/>
          </p:cNvSpPr>
          <p:nvPr>
            <p:ph type="title"/>
          </p:nvPr>
        </p:nvSpPr>
        <p:spPr>
          <a:xfrm>
            <a:off x="1676400" y="417279"/>
            <a:ext cx="10515600" cy="1325563"/>
          </a:xfrm>
        </p:spPr>
        <p:txBody>
          <a:bodyPr/>
          <a:lstStyle/>
          <a:p>
            <a:r>
              <a:rPr lang="tr-TR" dirty="0">
                <a:latin typeface="+mn-lt"/>
              </a:rPr>
              <a:t>Ayırıcı tanılar</a:t>
            </a:r>
          </a:p>
        </p:txBody>
      </p:sp>
      <p:sp>
        <p:nvSpPr>
          <p:cNvPr id="3" name="Content Placeholder 2">
            <a:extLst>
              <a:ext uri="{FF2B5EF4-FFF2-40B4-BE49-F238E27FC236}">
                <a16:creationId xmlns:a16="http://schemas.microsoft.com/office/drawing/2014/main" id="{D9F20B23-044E-41C0-B0BE-318FB441652A}"/>
              </a:ext>
            </a:extLst>
          </p:cNvPr>
          <p:cNvSpPr>
            <a:spLocks noGrp="1"/>
          </p:cNvSpPr>
          <p:nvPr>
            <p:ph idx="1"/>
          </p:nvPr>
        </p:nvSpPr>
        <p:spPr/>
        <p:txBody>
          <a:bodyPr>
            <a:normAutofit/>
          </a:bodyPr>
          <a:lstStyle/>
          <a:p>
            <a:endParaRPr lang="tr-TR" dirty="0"/>
          </a:p>
          <a:p>
            <a:endParaRPr lang="tr-TR" dirty="0"/>
          </a:p>
        </p:txBody>
      </p:sp>
      <p:pic>
        <p:nvPicPr>
          <p:cNvPr id="5" name="Resim 4">
            <a:extLst>
              <a:ext uri="{FF2B5EF4-FFF2-40B4-BE49-F238E27FC236}">
                <a16:creationId xmlns:a16="http://schemas.microsoft.com/office/drawing/2014/main" id="{B576C8A2-14C4-45C4-A671-1D3E02F19B1E}"/>
              </a:ext>
            </a:extLst>
          </p:cNvPr>
          <p:cNvPicPr>
            <a:picLocks noChangeAspect="1"/>
          </p:cNvPicPr>
          <p:nvPr/>
        </p:nvPicPr>
        <p:blipFill>
          <a:blip r:embed="rId2"/>
          <a:stretch>
            <a:fillRect/>
          </a:stretch>
        </p:blipFill>
        <p:spPr>
          <a:xfrm>
            <a:off x="5643038" y="1080061"/>
            <a:ext cx="4016510" cy="2505347"/>
          </a:xfrm>
          <a:prstGeom prst="rect">
            <a:avLst/>
          </a:prstGeom>
        </p:spPr>
      </p:pic>
      <p:pic>
        <p:nvPicPr>
          <p:cNvPr id="6" name="Resim 5">
            <a:extLst>
              <a:ext uri="{FF2B5EF4-FFF2-40B4-BE49-F238E27FC236}">
                <a16:creationId xmlns:a16="http://schemas.microsoft.com/office/drawing/2014/main" id="{F47260EB-E2B7-4DC4-B9F7-CC8A069A31E7}"/>
              </a:ext>
            </a:extLst>
          </p:cNvPr>
          <p:cNvPicPr>
            <a:picLocks noChangeAspect="1"/>
          </p:cNvPicPr>
          <p:nvPr/>
        </p:nvPicPr>
        <p:blipFill>
          <a:blip r:embed="rId3"/>
          <a:stretch>
            <a:fillRect/>
          </a:stretch>
        </p:blipFill>
        <p:spPr>
          <a:xfrm>
            <a:off x="5643038" y="3563801"/>
            <a:ext cx="3095411" cy="3294199"/>
          </a:xfrm>
          <a:prstGeom prst="rect">
            <a:avLst/>
          </a:prstGeom>
        </p:spPr>
      </p:pic>
      <p:pic>
        <p:nvPicPr>
          <p:cNvPr id="7" name="Resim 6">
            <a:extLst>
              <a:ext uri="{FF2B5EF4-FFF2-40B4-BE49-F238E27FC236}">
                <a16:creationId xmlns:a16="http://schemas.microsoft.com/office/drawing/2014/main" id="{AFB924C9-319B-4BBB-99DB-51F97ACE8F97}"/>
              </a:ext>
            </a:extLst>
          </p:cNvPr>
          <p:cNvPicPr>
            <a:picLocks noChangeAspect="1"/>
          </p:cNvPicPr>
          <p:nvPr/>
        </p:nvPicPr>
        <p:blipFill>
          <a:blip r:embed="rId4"/>
          <a:stretch>
            <a:fillRect/>
          </a:stretch>
        </p:blipFill>
        <p:spPr>
          <a:xfrm>
            <a:off x="1915102" y="1688161"/>
            <a:ext cx="3727936" cy="2482367"/>
          </a:xfrm>
          <a:prstGeom prst="rect">
            <a:avLst/>
          </a:prstGeom>
        </p:spPr>
      </p:pic>
      <p:pic>
        <p:nvPicPr>
          <p:cNvPr id="8" name="Resim 7">
            <a:extLst>
              <a:ext uri="{FF2B5EF4-FFF2-40B4-BE49-F238E27FC236}">
                <a16:creationId xmlns:a16="http://schemas.microsoft.com/office/drawing/2014/main" id="{93D21B77-F3DA-432F-9B39-2C5382ED1AAD}"/>
              </a:ext>
            </a:extLst>
          </p:cNvPr>
          <p:cNvPicPr>
            <a:picLocks noChangeAspect="1"/>
          </p:cNvPicPr>
          <p:nvPr/>
        </p:nvPicPr>
        <p:blipFill>
          <a:blip r:embed="rId5"/>
          <a:stretch>
            <a:fillRect/>
          </a:stretch>
        </p:blipFill>
        <p:spPr>
          <a:xfrm>
            <a:off x="1304693" y="4041438"/>
            <a:ext cx="4338345" cy="2476044"/>
          </a:xfrm>
          <a:prstGeom prst="rect">
            <a:avLst/>
          </a:prstGeom>
        </p:spPr>
      </p:pic>
    </p:spTree>
    <p:extLst>
      <p:ext uri="{BB962C8B-B14F-4D97-AF65-F5344CB8AC3E}">
        <p14:creationId xmlns:p14="http://schemas.microsoft.com/office/powerpoint/2010/main" val="3959133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D744E31-AB97-BFA0-E5D3-FAE49940367A}"/>
              </a:ext>
            </a:extLst>
          </p:cNvPr>
          <p:cNvSpPr>
            <a:spLocks noGrp="1"/>
          </p:cNvSpPr>
          <p:nvPr>
            <p:ph idx="1"/>
          </p:nvPr>
        </p:nvSpPr>
        <p:spPr>
          <a:xfrm>
            <a:off x="398813" y="855265"/>
            <a:ext cx="3588571" cy="3603678"/>
          </a:xfrm>
        </p:spPr>
        <p:txBody>
          <a:bodyPr>
            <a:normAutofit/>
          </a:bodyPr>
          <a:lstStyle/>
          <a:p>
            <a:r>
              <a:rPr lang="tr-TR" dirty="0"/>
              <a:t>Anafilaksi</a:t>
            </a:r>
          </a:p>
          <a:p>
            <a:r>
              <a:rPr lang="tr-TR" dirty="0"/>
              <a:t>Besin İlişkili Alerjik </a:t>
            </a:r>
            <a:r>
              <a:rPr lang="tr-TR" dirty="0" err="1"/>
              <a:t>Proktokolit</a:t>
            </a:r>
            <a:endParaRPr lang="tr-TR" dirty="0"/>
          </a:p>
          <a:p>
            <a:r>
              <a:rPr lang="tr-TR" dirty="0"/>
              <a:t>Eozinofilik </a:t>
            </a:r>
            <a:r>
              <a:rPr lang="tr-TR" dirty="0" err="1"/>
              <a:t>gastrointestinal</a:t>
            </a:r>
            <a:r>
              <a:rPr lang="tr-TR" dirty="0"/>
              <a:t> sistem hastalıkları</a:t>
            </a:r>
          </a:p>
          <a:p>
            <a:endParaRPr lang="tr-TR" dirty="0"/>
          </a:p>
          <a:p>
            <a:endParaRPr lang="tr-TR" dirty="0"/>
          </a:p>
          <a:p>
            <a:endParaRPr lang="tr-TR" dirty="0"/>
          </a:p>
          <a:p>
            <a:endParaRPr lang="tr-TR" dirty="0"/>
          </a:p>
          <a:p>
            <a:endParaRPr lang="tr-TR" dirty="0"/>
          </a:p>
        </p:txBody>
      </p:sp>
      <p:sp>
        <p:nvSpPr>
          <p:cNvPr id="5" name="Metin kutusu 4">
            <a:extLst>
              <a:ext uri="{FF2B5EF4-FFF2-40B4-BE49-F238E27FC236}">
                <a16:creationId xmlns:a16="http://schemas.microsoft.com/office/drawing/2014/main" id="{EFE842F1-CFEA-7EE6-D7A3-2E1353F04EAF}"/>
              </a:ext>
            </a:extLst>
          </p:cNvPr>
          <p:cNvSpPr txBox="1"/>
          <p:nvPr/>
        </p:nvSpPr>
        <p:spPr>
          <a:xfrm>
            <a:off x="8004748" y="855265"/>
            <a:ext cx="4561114" cy="3539430"/>
          </a:xfrm>
          <a:prstGeom prst="rect">
            <a:avLst/>
          </a:prstGeom>
          <a:noFill/>
        </p:spPr>
        <p:txBody>
          <a:bodyPr wrap="square" rtlCol="0">
            <a:spAutoFit/>
          </a:bodyPr>
          <a:lstStyle/>
          <a:p>
            <a:pPr marL="285750" indent="-285750">
              <a:buFont typeface="Arial" panose="020B0604020202020204" pitchFamily="34" charset="0"/>
              <a:buChar char="•"/>
            </a:pPr>
            <a:r>
              <a:rPr lang="tr-TR" sz="2800" dirty="0"/>
              <a:t>Laktoz intoleransı</a:t>
            </a:r>
          </a:p>
          <a:p>
            <a:pPr marL="285750" indent="-285750">
              <a:buFont typeface="Arial" panose="020B0604020202020204" pitchFamily="34" charset="0"/>
              <a:buChar char="•"/>
            </a:pPr>
            <a:r>
              <a:rPr lang="tr-TR" sz="2800" dirty="0"/>
              <a:t>Metabolik hastalıklar (Glikojen depo hastalıklar, mitokondriyal hastalıklar vb.)</a:t>
            </a:r>
          </a:p>
          <a:p>
            <a:pPr marL="285750" indent="-285750">
              <a:buFont typeface="Arial" panose="020B0604020202020204" pitchFamily="34" charset="0"/>
              <a:buChar char="•"/>
            </a:pPr>
            <a:r>
              <a:rPr lang="tr-TR" sz="2800" dirty="0"/>
              <a:t>Konjenital </a:t>
            </a:r>
            <a:r>
              <a:rPr lang="tr-TR" sz="2800" dirty="0" err="1"/>
              <a:t>Methemoglobinemi</a:t>
            </a:r>
            <a:endParaRPr lang="tr-TR" sz="2800" dirty="0"/>
          </a:p>
          <a:p>
            <a:pPr marL="285750" indent="-285750">
              <a:buFont typeface="Arial" panose="020B0604020202020204" pitchFamily="34" charset="0"/>
              <a:buChar char="•"/>
            </a:pPr>
            <a:endParaRPr lang="tr-TR" sz="2800" dirty="0"/>
          </a:p>
        </p:txBody>
      </p:sp>
      <p:pic>
        <p:nvPicPr>
          <p:cNvPr id="7170" name="Picture 2" descr="Soru işareti ikonları | Canva">
            <a:extLst>
              <a:ext uri="{FF2B5EF4-FFF2-40B4-BE49-F238E27FC236}">
                <a16:creationId xmlns:a16="http://schemas.microsoft.com/office/drawing/2014/main" id="{924AEBCA-0F50-3CBD-4F29-B7176F8E5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83" y="3708035"/>
            <a:ext cx="3212430" cy="2534899"/>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DEEE9883-2A4B-F9B2-FE4F-3BB91BA21A40}"/>
              </a:ext>
            </a:extLst>
          </p:cNvPr>
          <p:cNvSpPr txBox="1"/>
          <p:nvPr/>
        </p:nvSpPr>
        <p:spPr>
          <a:xfrm>
            <a:off x="4145226" y="855265"/>
            <a:ext cx="4059392" cy="5109091"/>
          </a:xfrm>
          <a:prstGeom prst="rect">
            <a:avLst/>
          </a:prstGeom>
          <a:noFill/>
        </p:spPr>
        <p:txBody>
          <a:bodyPr wrap="square" rtlCol="0">
            <a:spAutoFit/>
          </a:bodyPr>
          <a:lstStyle/>
          <a:p>
            <a:pPr marL="457200" indent="-457200">
              <a:buFont typeface="Arial" panose="020B0604020202020204" pitchFamily="34" charset="0"/>
              <a:buChar char="•"/>
            </a:pPr>
            <a:r>
              <a:rPr lang="tr-TR" sz="2800" b="1" dirty="0"/>
              <a:t>Akut gastroenteritler</a:t>
            </a:r>
          </a:p>
          <a:p>
            <a:pPr marL="457200" indent="-457200">
              <a:buFont typeface="Arial" panose="020B0604020202020204" pitchFamily="34" charset="0"/>
              <a:buChar char="•"/>
            </a:pPr>
            <a:r>
              <a:rPr lang="tr-TR" sz="2800" b="1" dirty="0"/>
              <a:t>Sepsis</a:t>
            </a:r>
          </a:p>
          <a:p>
            <a:pPr marL="285750" indent="-285750">
              <a:buFont typeface="Arial" panose="020B0604020202020204" pitchFamily="34" charset="0"/>
              <a:buChar char="•"/>
            </a:pPr>
            <a:r>
              <a:rPr lang="tr-TR" sz="2800" dirty="0"/>
              <a:t>  Çölyak </a:t>
            </a:r>
          </a:p>
          <a:p>
            <a:pPr marL="285750" indent="-285750">
              <a:buFont typeface="Arial" panose="020B0604020202020204" pitchFamily="34" charset="0"/>
              <a:buChar char="•"/>
            </a:pPr>
            <a:r>
              <a:rPr lang="tr-TR" sz="2800" dirty="0"/>
              <a:t>  İnflamatuar bağırsak hastalığı</a:t>
            </a:r>
          </a:p>
          <a:p>
            <a:pPr marL="285750" indent="-285750">
              <a:buFont typeface="Arial" panose="020B0604020202020204" pitchFamily="34" charset="0"/>
              <a:buChar char="•"/>
            </a:pPr>
            <a:r>
              <a:rPr lang="tr-TR" sz="2800" dirty="0"/>
              <a:t>  GÖR</a:t>
            </a:r>
          </a:p>
          <a:p>
            <a:pPr marL="285750" indent="-285750">
              <a:buFont typeface="Arial" panose="020B0604020202020204" pitchFamily="34" charset="0"/>
              <a:buChar char="•"/>
            </a:pPr>
            <a:r>
              <a:rPr lang="tr-TR" sz="2800" dirty="0"/>
              <a:t>  </a:t>
            </a:r>
            <a:r>
              <a:rPr lang="tr-TR" sz="2800" dirty="0" err="1"/>
              <a:t>Malrotasyon</a:t>
            </a:r>
            <a:r>
              <a:rPr lang="tr-TR" sz="2800" dirty="0"/>
              <a:t>/</a:t>
            </a:r>
            <a:r>
              <a:rPr lang="tr-TR" sz="2800" dirty="0" err="1"/>
              <a:t>Volvulus</a:t>
            </a:r>
            <a:endParaRPr lang="tr-TR" sz="2800" dirty="0"/>
          </a:p>
          <a:p>
            <a:pPr marL="285750" indent="-285750">
              <a:buFont typeface="Arial" panose="020B0604020202020204" pitchFamily="34" charset="0"/>
              <a:buChar char="•"/>
            </a:pPr>
            <a:r>
              <a:rPr lang="tr-TR" sz="2800" dirty="0"/>
              <a:t>  </a:t>
            </a:r>
            <a:r>
              <a:rPr lang="tr-TR" sz="2800" dirty="0" err="1"/>
              <a:t>Pilor</a:t>
            </a:r>
            <a:r>
              <a:rPr lang="tr-TR" sz="2800" dirty="0"/>
              <a:t> stenozu</a:t>
            </a:r>
          </a:p>
          <a:p>
            <a:pPr marL="285750" indent="-285750">
              <a:buFont typeface="Arial" panose="020B0604020202020204" pitchFamily="34" charset="0"/>
              <a:buChar char="•"/>
            </a:pPr>
            <a:r>
              <a:rPr lang="tr-TR" sz="2800" dirty="0"/>
              <a:t>  Siklik Kusma</a:t>
            </a:r>
          </a:p>
          <a:p>
            <a:pPr marL="457200" indent="-457200">
              <a:buFont typeface="Arial" panose="020B0604020202020204" pitchFamily="34" charset="0"/>
              <a:buChar char="•"/>
            </a:pPr>
            <a:r>
              <a:rPr lang="tr-TR" sz="2800" dirty="0" err="1"/>
              <a:t>Nekrotizan</a:t>
            </a:r>
            <a:r>
              <a:rPr lang="tr-TR" sz="2800" dirty="0"/>
              <a:t> Enterokolit </a:t>
            </a:r>
          </a:p>
          <a:p>
            <a:pPr marL="457200" indent="-457200">
              <a:buFont typeface="Arial" panose="020B0604020202020204" pitchFamily="34" charset="0"/>
              <a:buChar char="•"/>
            </a:pPr>
            <a:endParaRPr lang="tr-TR" sz="2800" dirty="0"/>
          </a:p>
          <a:p>
            <a:endParaRPr lang="tr-TR" dirty="0"/>
          </a:p>
        </p:txBody>
      </p:sp>
    </p:spTree>
    <p:extLst>
      <p:ext uri="{BB962C8B-B14F-4D97-AF65-F5344CB8AC3E}">
        <p14:creationId xmlns:p14="http://schemas.microsoft.com/office/powerpoint/2010/main" val="273163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allAtOnce"/>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EA3AB55-BC9F-BA88-0BD4-ED35E2CB9D3C}"/>
              </a:ext>
            </a:extLst>
          </p:cNvPr>
          <p:cNvSpPr>
            <a:spLocks noGrp="1"/>
          </p:cNvSpPr>
          <p:nvPr>
            <p:ph idx="1"/>
          </p:nvPr>
        </p:nvSpPr>
        <p:spPr>
          <a:xfrm>
            <a:off x="305765" y="969098"/>
            <a:ext cx="10515600" cy="4351338"/>
          </a:xfrm>
        </p:spPr>
        <p:txBody>
          <a:bodyPr>
            <a:normAutofit/>
          </a:bodyPr>
          <a:lstStyle/>
          <a:p>
            <a:pPr marL="0" indent="0">
              <a:buNone/>
            </a:pPr>
            <a:endParaRPr lang="tr-TR" b="1" dirty="0"/>
          </a:p>
          <a:p>
            <a:r>
              <a:rPr lang="tr-TR" dirty="0"/>
              <a:t>Sorumlu besin diyetten çıkarılır </a:t>
            </a:r>
          </a:p>
          <a:p>
            <a:pPr marL="0" indent="0">
              <a:buNone/>
            </a:pPr>
            <a:endParaRPr lang="tr-TR" dirty="0"/>
          </a:p>
          <a:p>
            <a:r>
              <a:rPr lang="tr-TR" dirty="0"/>
              <a:t>İnek sütüne bağlı BPİES ise anne sütü ve ek gıda yeterli olmuyorsa yoğun hidrolize mamalar (%80‐90) tercih edilir </a:t>
            </a:r>
          </a:p>
          <a:p>
            <a:endParaRPr lang="tr-TR" dirty="0"/>
          </a:p>
          <a:p>
            <a:r>
              <a:rPr lang="tr-TR" dirty="0"/>
              <a:t>Anneden eliminasyon yapalım mı?</a:t>
            </a:r>
          </a:p>
          <a:p>
            <a:endParaRPr lang="tr-TR" dirty="0"/>
          </a:p>
          <a:p>
            <a:pPr marL="0" indent="0">
              <a:buNone/>
            </a:pPr>
            <a:endParaRPr lang="tr-TR" dirty="0"/>
          </a:p>
          <a:p>
            <a:endParaRPr lang="tr-TR" dirty="0"/>
          </a:p>
        </p:txBody>
      </p:sp>
      <p:sp>
        <p:nvSpPr>
          <p:cNvPr id="2" name="Metin kutusu 1">
            <a:extLst>
              <a:ext uri="{FF2B5EF4-FFF2-40B4-BE49-F238E27FC236}">
                <a16:creationId xmlns:a16="http://schemas.microsoft.com/office/drawing/2014/main" id="{E6A6B866-4392-E431-2EED-DF1103938DF8}"/>
              </a:ext>
            </a:extLst>
          </p:cNvPr>
          <p:cNvSpPr txBox="1"/>
          <p:nvPr/>
        </p:nvSpPr>
        <p:spPr>
          <a:xfrm>
            <a:off x="516195" y="389745"/>
            <a:ext cx="4557010" cy="830997"/>
          </a:xfrm>
          <a:prstGeom prst="rect">
            <a:avLst/>
          </a:prstGeom>
          <a:noFill/>
        </p:spPr>
        <p:txBody>
          <a:bodyPr wrap="square" rtlCol="0">
            <a:spAutoFit/>
          </a:bodyPr>
          <a:lstStyle/>
          <a:p>
            <a:r>
              <a:rPr lang="tr-TR" sz="4800" dirty="0"/>
              <a:t>İzlem</a:t>
            </a:r>
            <a:r>
              <a:rPr lang="tr-TR" sz="4800" b="1" dirty="0"/>
              <a:t> </a:t>
            </a:r>
          </a:p>
        </p:txBody>
      </p:sp>
    </p:spTree>
    <p:extLst>
      <p:ext uri="{BB962C8B-B14F-4D97-AF65-F5344CB8AC3E}">
        <p14:creationId xmlns:p14="http://schemas.microsoft.com/office/powerpoint/2010/main" val="3235281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80A77B-9B9C-1465-860D-77B6044E6C1C}"/>
              </a:ext>
            </a:extLst>
          </p:cNvPr>
          <p:cNvSpPr>
            <a:spLocks noGrp="1"/>
          </p:cNvSpPr>
          <p:nvPr>
            <p:ph type="title"/>
          </p:nvPr>
        </p:nvSpPr>
        <p:spPr/>
        <p:txBody>
          <a:bodyPr/>
          <a:lstStyle/>
          <a:p>
            <a:r>
              <a:rPr lang="tr-TR" b="1" dirty="0"/>
              <a:t>İzlem</a:t>
            </a:r>
          </a:p>
        </p:txBody>
      </p:sp>
      <p:sp>
        <p:nvSpPr>
          <p:cNvPr id="3" name="İçerik Yer Tutucusu 2">
            <a:extLst>
              <a:ext uri="{FF2B5EF4-FFF2-40B4-BE49-F238E27FC236}">
                <a16:creationId xmlns:a16="http://schemas.microsoft.com/office/drawing/2014/main" id="{A0C693D3-DF7F-46D4-4A18-3B264CD2F88E}"/>
              </a:ext>
            </a:extLst>
          </p:cNvPr>
          <p:cNvSpPr>
            <a:spLocks noGrp="1"/>
          </p:cNvSpPr>
          <p:nvPr>
            <p:ph idx="1"/>
          </p:nvPr>
        </p:nvSpPr>
        <p:spPr/>
        <p:txBody>
          <a:bodyPr/>
          <a:lstStyle/>
          <a:p>
            <a:r>
              <a:rPr lang="tr-TR" dirty="0"/>
              <a:t>Kazara maruziyetler hakkında bilgilendirme</a:t>
            </a:r>
          </a:p>
          <a:p>
            <a:r>
              <a:rPr lang="tr-TR" dirty="0"/>
              <a:t>Anne sütü ve ek gıda için cesaretlendirme </a:t>
            </a:r>
          </a:p>
          <a:p>
            <a:r>
              <a:rPr lang="tr-TR" dirty="0"/>
              <a:t>Büyümeyi izleyelim</a:t>
            </a:r>
          </a:p>
          <a:p>
            <a:r>
              <a:rPr lang="tr-TR" dirty="0"/>
              <a:t>Mineral/ vitamin/ kalori desteği unutmayalım</a:t>
            </a:r>
          </a:p>
          <a:p>
            <a:r>
              <a:rPr lang="tr-TR" b="1" i="1" dirty="0"/>
              <a:t>12‐18 ay aralıklarla </a:t>
            </a:r>
            <a:r>
              <a:rPr lang="tr-TR" i="1" dirty="0"/>
              <a:t>tolerans gelişiminin değerlendirilmesi</a:t>
            </a:r>
          </a:p>
          <a:p>
            <a:endParaRPr lang="tr-TR" dirty="0"/>
          </a:p>
        </p:txBody>
      </p:sp>
    </p:spTree>
    <p:extLst>
      <p:ext uri="{BB962C8B-B14F-4D97-AF65-F5344CB8AC3E}">
        <p14:creationId xmlns:p14="http://schemas.microsoft.com/office/powerpoint/2010/main" val="3305728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35C306-E547-0930-232A-565951F8810D}"/>
              </a:ext>
            </a:extLst>
          </p:cNvPr>
          <p:cNvSpPr>
            <a:spLocks noGrp="1"/>
          </p:cNvSpPr>
          <p:nvPr>
            <p:ph type="title"/>
          </p:nvPr>
        </p:nvSpPr>
        <p:spPr>
          <a:xfrm>
            <a:off x="722453" y="217894"/>
            <a:ext cx="10515600" cy="1325563"/>
          </a:xfrm>
        </p:spPr>
        <p:txBody>
          <a:bodyPr>
            <a:normAutofit/>
          </a:bodyPr>
          <a:lstStyle/>
          <a:p>
            <a:r>
              <a:rPr lang="tr-TR" b="1" dirty="0"/>
              <a:t>Ne zaman oral provokasyon yapılabilir?</a:t>
            </a:r>
          </a:p>
        </p:txBody>
      </p:sp>
      <p:sp>
        <p:nvSpPr>
          <p:cNvPr id="3" name="İçerik Yer Tutucusu 2">
            <a:extLst>
              <a:ext uri="{FF2B5EF4-FFF2-40B4-BE49-F238E27FC236}">
                <a16:creationId xmlns:a16="http://schemas.microsoft.com/office/drawing/2014/main" id="{D8A66908-46BF-6CEF-A67E-CB43F1E9C937}"/>
              </a:ext>
            </a:extLst>
          </p:cNvPr>
          <p:cNvSpPr>
            <a:spLocks noGrp="1"/>
          </p:cNvSpPr>
          <p:nvPr>
            <p:ph idx="1"/>
          </p:nvPr>
        </p:nvSpPr>
        <p:spPr>
          <a:xfrm>
            <a:off x="502533" y="1295341"/>
            <a:ext cx="10515600" cy="2961866"/>
          </a:xfrm>
        </p:spPr>
        <p:txBody>
          <a:bodyPr>
            <a:normAutofit/>
          </a:bodyPr>
          <a:lstStyle/>
          <a:p>
            <a:r>
              <a:rPr lang="tr-TR" dirty="0"/>
              <a:t>Tanıda şüphe olması durumunda</a:t>
            </a:r>
          </a:p>
          <a:p>
            <a:r>
              <a:rPr lang="tr-TR" dirty="0"/>
              <a:t>Öyküde tetikleyici net değilse </a:t>
            </a:r>
          </a:p>
          <a:p>
            <a:r>
              <a:rPr lang="tr-TR" dirty="0"/>
              <a:t>Tolerans zamanını belirlemek için şüpheli besinin eliminasyonu sonrası şüpheli besinle yapılmalıdır</a:t>
            </a:r>
          </a:p>
          <a:p>
            <a:pPr marL="0" indent="0">
              <a:buNone/>
            </a:pPr>
            <a:r>
              <a:rPr lang="tr-TR" dirty="0"/>
              <a:t>                                    </a:t>
            </a:r>
          </a:p>
          <a:p>
            <a:endParaRPr lang="tr-TR" dirty="0"/>
          </a:p>
        </p:txBody>
      </p:sp>
      <p:sp>
        <p:nvSpPr>
          <p:cNvPr id="4" name="Dikdörtgen: Köşeleri Yuvarlatılmış 3">
            <a:extLst>
              <a:ext uri="{FF2B5EF4-FFF2-40B4-BE49-F238E27FC236}">
                <a16:creationId xmlns:a16="http://schemas.microsoft.com/office/drawing/2014/main" id="{52C297DC-2B48-B55C-DEBD-CF7482EB3785}"/>
              </a:ext>
            </a:extLst>
          </p:cNvPr>
          <p:cNvSpPr/>
          <p:nvPr/>
        </p:nvSpPr>
        <p:spPr>
          <a:xfrm>
            <a:off x="1625789" y="4257207"/>
            <a:ext cx="8708928" cy="1294223"/>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2800" dirty="0"/>
              <a:t>Provokasyon mutlaka hastanede damaryolu açılmalıdır</a:t>
            </a:r>
            <a:endParaRPr lang="tr-TR" sz="2400" dirty="0"/>
          </a:p>
        </p:txBody>
      </p:sp>
    </p:spTree>
    <p:extLst>
      <p:ext uri="{BB962C8B-B14F-4D97-AF65-F5344CB8AC3E}">
        <p14:creationId xmlns:p14="http://schemas.microsoft.com/office/powerpoint/2010/main" val="57301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0A9F283E-81CE-143E-6FA5-4D1E461B79A9}"/>
              </a:ext>
            </a:extLst>
          </p:cNvPr>
          <p:cNvPicPr>
            <a:picLocks noGrp="1" noChangeAspect="1"/>
          </p:cNvPicPr>
          <p:nvPr>
            <p:ph idx="1"/>
          </p:nvPr>
        </p:nvPicPr>
        <p:blipFill>
          <a:blip r:embed="rId3"/>
          <a:stretch>
            <a:fillRect/>
          </a:stretch>
        </p:blipFill>
        <p:spPr>
          <a:xfrm>
            <a:off x="367641" y="875571"/>
            <a:ext cx="7576951" cy="2515187"/>
          </a:xfrm>
          <a:prstGeom prst="rect">
            <a:avLst/>
          </a:prstGeom>
        </p:spPr>
      </p:pic>
      <p:pic>
        <p:nvPicPr>
          <p:cNvPr id="6" name="Resim 5">
            <a:extLst>
              <a:ext uri="{FF2B5EF4-FFF2-40B4-BE49-F238E27FC236}">
                <a16:creationId xmlns:a16="http://schemas.microsoft.com/office/drawing/2014/main" id="{AEF9F3D1-6A81-CD14-73F8-BD3486D656F7}"/>
              </a:ext>
            </a:extLst>
          </p:cNvPr>
          <p:cNvPicPr>
            <a:picLocks noChangeAspect="1"/>
          </p:cNvPicPr>
          <p:nvPr/>
        </p:nvPicPr>
        <p:blipFill>
          <a:blip r:embed="rId4"/>
          <a:stretch>
            <a:fillRect/>
          </a:stretch>
        </p:blipFill>
        <p:spPr>
          <a:xfrm>
            <a:off x="367640" y="3019902"/>
            <a:ext cx="5558146" cy="3472973"/>
          </a:xfrm>
          <a:prstGeom prst="rect">
            <a:avLst/>
          </a:prstGeom>
        </p:spPr>
      </p:pic>
      <p:sp>
        <p:nvSpPr>
          <p:cNvPr id="9" name="Metin kutusu 8">
            <a:extLst>
              <a:ext uri="{FF2B5EF4-FFF2-40B4-BE49-F238E27FC236}">
                <a16:creationId xmlns:a16="http://schemas.microsoft.com/office/drawing/2014/main" id="{748218FA-48E2-DC6D-C1CF-693F6E8E5BD8}"/>
              </a:ext>
            </a:extLst>
          </p:cNvPr>
          <p:cNvSpPr txBox="1"/>
          <p:nvPr/>
        </p:nvSpPr>
        <p:spPr>
          <a:xfrm>
            <a:off x="8148420" y="1437306"/>
            <a:ext cx="3428504" cy="5355312"/>
          </a:xfrm>
          <a:prstGeom prst="rect">
            <a:avLst/>
          </a:prstGeom>
          <a:noFill/>
        </p:spPr>
        <p:txBody>
          <a:bodyPr wrap="square" rtlCol="0">
            <a:spAutoFit/>
          </a:bodyPr>
          <a:lstStyle/>
          <a:p>
            <a:pPr marL="285750" indent="-285750">
              <a:buFont typeface="Arial" panose="020B0604020202020204" pitchFamily="34" charset="0"/>
              <a:buChar char="•"/>
            </a:pPr>
            <a:r>
              <a:rPr lang="tr-TR" sz="2400" b="1" dirty="0"/>
              <a:t>Hacettepe Üniversitesi</a:t>
            </a:r>
          </a:p>
          <a:p>
            <a:pPr marL="285750" indent="-285750">
              <a:buFont typeface="Arial" panose="020B0604020202020204" pitchFamily="34" charset="0"/>
              <a:buChar char="•"/>
            </a:pPr>
            <a:endParaRPr lang="tr-TR" sz="2400" b="1" dirty="0"/>
          </a:p>
          <a:p>
            <a:pPr marL="285750" indent="-285750">
              <a:buFont typeface="Arial" panose="020B0604020202020204" pitchFamily="34" charset="0"/>
              <a:buChar char="•"/>
            </a:pPr>
            <a:r>
              <a:rPr lang="tr-TR" sz="2400" b="1" dirty="0"/>
              <a:t>2015-2020 yılları </a:t>
            </a:r>
          </a:p>
          <a:p>
            <a:pPr marL="285750" indent="-285750">
              <a:buFont typeface="Arial" panose="020B0604020202020204" pitchFamily="34" charset="0"/>
              <a:buChar char="•"/>
            </a:pPr>
            <a:endParaRPr lang="tr-TR" sz="2400" b="1" dirty="0"/>
          </a:p>
          <a:p>
            <a:pPr marL="285750" indent="-285750">
              <a:buFont typeface="Arial" panose="020B0604020202020204" pitchFamily="34" charset="0"/>
              <a:buChar char="•"/>
            </a:pPr>
            <a:r>
              <a:rPr lang="tr-TR" sz="2400" b="1" dirty="0"/>
              <a:t>81 Hasta</a:t>
            </a:r>
          </a:p>
          <a:p>
            <a:pPr marL="285750" indent="-285750">
              <a:buFont typeface="Arial" panose="020B0604020202020204" pitchFamily="34" charset="0"/>
              <a:buChar char="•"/>
            </a:pPr>
            <a:endParaRPr lang="tr-TR" sz="2400" b="1" dirty="0"/>
          </a:p>
          <a:p>
            <a:pPr marL="285750" indent="-285750">
              <a:buFont typeface="Arial" panose="020B0604020202020204" pitchFamily="34" charset="0"/>
              <a:buChar char="•"/>
            </a:pPr>
            <a:r>
              <a:rPr lang="tr-TR" sz="2400" b="1" dirty="0">
                <a:highlight>
                  <a:srgbClr val="FFFF00"/>
                </a:highlight>
              </a:rPr>
              <a:t>%90 tetikleyici tek besin</a:t>
            </a:r>
          </a:p>
          <a:p>
            <a:pPr marL="285750" indent="-285750">
              <a:buFont typeface="Arial" panose="020B0604020202020204" pitchFamily="34" charset="0"/>
              <a:buChar char="•"/>
            </a:pPr>
            <a:endParaRPr lang="tr-TR" sz="2400" b="1" dirty="0"/>
          </a:p>
          <a:p>
            <a:pPr marL="285750" indent="-285750">
              <a:buFont typeface="Arial" panose="020B0604020202020204" pitchFamily="34" charset="0"/>
              <a:buChar char="•"/>
            </a:pPr>
            <a:r>
              <a:rPr lang="tr-TR" sz="2400" b="1" dirty="0"/>
              <a:t>%55.6 Erkek</a:t>
            </a:r>
          </a:p>
          <a:p>
            <a:pPr marL="285750" indent="-285750">
              <a:buFont typeface="Arial" panose="020B0604020202020204" pitchFamily="34" charset="0"/>
              <a:buChar char="•"/>
            </a:pPr>
            <a:endParaRPr lang="tr-TR" sz="2400" b="1" dirty="0"/>
          </a:p>
          <a:p>
            <a:pPr marL="285750" indent="-285750">
              <a:buFont typeface="Arial" panose="020B0604020202020204" pitchFamily="34" charset="0"/>
              <a:buChar char="•"/>
            </a:pPr>
            <a:r>
              <a:rPr lang="tr-TR" sz="2400" b="1" dirty="0"/>
              <a:t>%22.5 Atipik BPİES</a:t>
            </a:r>
          </a:p>
          <a:p>
            <a:endParaRPr lang="tr-TR" dirty="0"/>
          </a:p>
          <a:p>
            <a:endParaRPr lang="tr-TR" dirty="0"/>
          </a:p>
          <a:p>
            <a:endParaRPr lang="tr-TR" dirty="0"/>
          </a:p>
        </p:txBody>
      </p:sp>
      <p:sp>
        <p:nvSpPr>
          <p:cNvPr id="11" name="Başlık 1">
            <a:extLst>
              <a:ext uri="{FF2B5EF4-FFF2-40B4-BE49-F238E27FC236}">
                <a16:creationId xmlns:a16="http://schemas.microsoft.com/office/drawing/2014/main" id="{804E2F8C-8CD3-0580-FF94-3B13C8AFCEC6}"/>
              </a:ext>
            </a:extLst>
          </p:cNvPr>
          <p:cNvSpPr txBox="1">
            <a:spLocks/>
          </p:cNvSpPr>
          <p:nvPr/>
        </p:nvSpPr>
        <p:spPr>
          <a:xfrm>
            <a:off x="2495300" y="183793"/>
            <a:ext cx="6860971" cy="69177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rgbClr val="C00000"/>
                </a:solidFill>
              </a:rPr>
              <a:t>Ülkemizde Yapılan Çalışmalar </a:t>
            </a:r>
          </a:p>
        </p:txBody>
      </p:sp>
    </p:spTree>
    <p:extLst>
      <p:ext uri="{BB962C8B-B14F-4D97-AF65-F5344CB8AC3E}">
        <p14:creationId xmlns:p14="http://schemas.microsoft.com/office/powerpoint/2010/main" val="1270282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5E794B83-FD3C-F56C-2072-F1C41B5235D1}"/>
              </a:ext>
            </a:extLst>
          </p:cNvPr>
          <p:cNvPicPr>
            <a:picLocks noGrp="1" noChangeAspect="1"/>
          </p:cNvPicPr>
          <p:nvPr>
            <p:ph idx="1"/>
          </p:nvPr>
        </p:nvPicPr>
        <p:blipFill>
          <a:blip r:embed="rId2"/>
          <a:stretch>
            <a:fillRect/>
          </a:stretch>
        </p:blipFill>
        <p:spPr>
          <a:xfrm>
            <a:off x="184727" y="63826"/>
            <a:ext cx="8436760" cy="2730501"/>
          </a:xfrm>
          <a:prstGeom prst="rect">
            <a:avLst/>
          </a:prstGeom>
        </p:spPr>
      </p:pic>
      <p:pic>
        <p:nvPicPr>
          <p:cNvPr id="5" name="Resim 4">
            <a:extLst>
              <a:ext uri="{FF2B5EF4-FFF2-40B4-BE49-F238E27FC236}">
                <a16:creationId xmlns:a16="http://schemas.microsoft.com/office/drawing/2014/main" id="{A06B146A-4EB3-3187-2EDE-9DA9955D0B90}"/>
              </a:ext>
            </a:extLst>
          </p:cNvPr>
          <p:cNvPicPr>
            <a:picLocks noChangeAspect="1"/>
          </p:cNvPicPr>
          <p:nvPr/>
        </p:nvPicPr>
        <p:blipFill>
          <a:blip r:embed="rId3"/>
          <a:stretch>
            <a:fillRect/>
          </a:stretch>
        </p:blipFill>
        <p:spPr>
          <a:xfrm>
            <a:off x="352877" y="2794327"/>
            <a:ext cx="6724815" cy="3515549"/>
          </a:xfrm>
          <a:prstGeom prst="rect">
            <a:avLst/>
          </a:prstGeom>
        </p:spPr>
      </p:pic>
      <p:sp>
        <p:nvSpPr>
          <p:cNvPr id="6" name="Metin kutusu 5">
            <a:extLst>
              <a:ext uri="{FF2B5EF4-FFF2-40B4-BE49-F238E27FC236}">
                <a16:creationId xmlns:a16="http://schemas.microsoft.com/office/drawing/2014/main" id="{4700D65B-A761-3504-CFEE-3417AD987D95}"/>
              </a:ext>
            </a:extLst>
          </p:cNvPr>
          <p:cNvSpPr txBox="1"/>
          <p:nvPr/>
        </p:nvSpPr>
        <p:spPr>
          <a:xfrm>
            <a:off x="8155233" y="1429076"/>
            <a:ext cx="3183577" cy="6924973"/>
          </a:xfrm>
          <a:prstGeom prst="rect">
            <a:avLst/>
          </a:prstGeom>
          <a:noFill/>
        </p:spPr>
        <p:txBody>
          <a:bodyPr wrap="square" rtlCol="0">
            <a:spAutoFit/>
          </a:bodyPr>
          <a:lstStyle/>
          <a:p>
            <a:pPr marL="285750" indent="-285750">
              <a:buFont typeface="Arial" panose="020B0604020202020204" pitchFamily="34" charset="0"/>
              <a:buChar char="•"/>
            </a:pPr>
            <a:r>
              <a:rPr lang="tr-TR" sz="2400" b="1" dirty="0"/>
              <a:t>Çok Merkezli Çalışma</a:t>
            </a:r>
          </a:p>
          <a:p>
            <a:pPr marL="285750" indent="-285750">
              <a:buFont typeface="Arial" panose="020B0604020202020204" pitchFamily="34" charset="0"/>
              <a:buChar char="•"/>
            </a:pPr>
            <a:endParaRPr lang="tr-TR" sz="2400" b="1" dirty="0"/>
          </a:p>
          <a:p>
            <a:pPr marL="285750" indent="-285750">
              <a:buFont typeface="Arial" panose="020B0604020202020204" pitchFamily="34" charset="0"/>
              <a:buChar char="•"/>
            </a:pPr>
            <a:r>
              <a:rPr lang="tr-TR" sz="2400" b="1" dirty="0"/>
              <a:t>2015-2020 Yılları</a:t>
            </a:r>
          </a:p>
          <a:p>
            <a:pPr marL="285750" indent="-285750">
              <a:buFont typeface="Arial" panose="020B0604020202020204" pitchFamily="34" charset="0"/>
              <a:buChar char="•"/>
            </a:pPr>
            <a:endParaRPr lang="tr-TR" sz="2400" b="1" dirty="0"/>
          </a:p>
          <a:p>
            <a:pPr marL="285750" indent="-285750">
              <a:buFont typeface="Arial" panose="020B0604020202020204" pitchFamily="34" charset="0"/>
              <a:buChar char="•"/>
            </a:pPr>
            <a:r>
              <a:rPr lang="tr-TR" sz="2400" b="1" dirty="0"/>
              <a:t>73 Hasta Akut BPİES</a:t>
            </a:r>
          </a:p>
          <a:p>
            <a:pPr marL="285750" indent="-285750">
              <a:buFont typeface="Arial" panose="020B0604020202020204" pitchFamily="34" charset="0"/>
              <a:buChar char="•"/>
            </a:pPr>
            <a:endParaRPr lang="tr-TR" sz="2400" b="1" dirty="0"/>
          </a:p>
          <a:p>
            <a:pPr marL="285750" indent="-285750">
              <a:buFont typeface="Arial" panose="020B0604020202020204" pitchFamily="34" charset="0"/>
              <a:buChar char="•"/>
            </a:pPr>
            <a:r>
              <a:rPr lang="tr-TR" sz="2400" b="1" dirty="0">
                <a:highlight>
                  <a:srgbClr val="FFFF00"/>
                </a:highlight>
              </a:rPr>
              <a:t>%78.1 tetikleyici tek besin</a:t>
            </a:r>
          </a:p>
          <a:p>
            <a:pPr marL="285750" indent="-285750">
              <a:buFont typeface="Arial" panose="020B0604020202020204" pitchFamily="34" charset="0"/>
              <a:buChar char="•"/>
            </a:pPr>
            <a:endParaRPr lang="tr-TR" sz="2400" b="1" dirty="0"/>
          </a:p>
          <a:p>
            <a:pPr marL="285750" indent="-285750">
              <a:buFont typeface="Arial" panose="020B0604020202020204" pitchFamily="34" charset="0"/>
              <a:buChar char="•"/>
            </a:pPr>
            <a:r>
              <a:rPr lang="tr-TR" sz="2400" b="1" dirty="0"/>
              <a:t>%53.4 Erkek </a:t>
            </a:r>
          </a:p>
          <a:p>
            <a:pPr marL="285750" indent="-285750">
              <a:buFont typeface="Arial" panose="020B0604020202020204" pitchFamily="34" charset="0"/>
              <a:buChar char="•"/>
            </a:pPr>
            <a:endParaRPr lang="tr-TR" sz="2400" b="1" dirty="0"/>
          </a:p>
          <a:p>
            <a:pPr marL="285750" indent="-285750">
              <a:buFont typeface="Arial" panose="020B0604020202020204" pitchFamily="34" charset="0"/>
              <a:buChar char="•"/>
            </a:pPr>
            <a:r>
              <a:rPr lang="tr-TR" sz="2400" b="1" dirty="0"/>
              <a:t>%20 Atipik BPİES</a:t>
            </a:r>
          </a:p>
          <a:p>
            <a:pPr marL="285750" indent="-285750">
              <a:buFont typeface="Arial" panose="020B0604020202020204" pitchFamily="34" charset="0"/>
              <a:buChar char="•"/>
            </a:pPr>
            <a:endParaRPr lang="tr-TR" sz="2400" b="1" dirty="0"/>
          </a:p>
          <a:p>
            <a:pPr marL="285750" indent="-285750">
              <a:buFont typeface="Arial" panose="020B0604020202020204" pitchFamily="34" charset="0"/>
              <a:buChar char="•"/>
            </a:pPr>
            <a:endParaRPr lang="tr-TR" sz="2400" b="1" dirty="0"/>
          </a:p>
          <a:p>
            <a:endParaRPr lang="tr-TR" dirty="0"/>
          </a:p>
          <a:p>
            <a:r>
              <a:rPr lang="tr-TR" dirty="0"/>
              <a:t> </a:t>
            </a:r>
          </a:p>
          <a:p>
            <a:endParaRPr lang="tr-TR" dirty="0"/>
          </a:p>
          <a:p>
            <a:endParaRPr lang="tr-TR" dirty="0"/>
          </a:p>
          <a:p>
            <a:endParaRPr lang="tr-TR" dirty="0"/>
          </a:p>
          <a:p>
            <a:endParaRPr lang="tr-TR" dirty="0"/>
          </a:p>
        </p:txBody>
      </p:sp>
    </p:spTree>
    <p:extLst>
      <p:ext uri="{BB962C8B-B14F-4D97-AF65-F5344CB8AC3E}">
        <p14:creationId xmlns:p14="http://schemas.microsoft.com/office/powerpoint/2010/main" val="85715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6D44FE4-BC15-5F6D-AC51-B1EAC97C9CB3}"/>
              </a:ext>
            </a:extLst>
          </p:cNvPr>
          <p:cNvSpPr>
            <a:spLocks noGrp="1"/>
          </p:cNvSpPr>
          <p:nvPr>
            <p:ph idx="1"/>
          </p:nvPr>
        </p:nvSpPr>
        <p:spPr>
          <a:xfrm>
            <a:off x="653005" y="911225"/>
            <a:ext cx="10515600" cy="4351338"/>
          </a:xfrm>
        </p:spPr>
        <p:txBody>
          <a:bodyPr>
            <a:normAutofit/>
          </a:bodyPr>
          <a:lstStyle/>
          <a:p>
            <a:pPr marL="0" indent="0">
              <a:buNone/>
            </a:pPr>
            <a:r>
              <a:rPr lang="tr-TR" b="1" dirty="0"/>
              <a:t>Prenatal: </a:t>
            </a:r>
            <a:r>
              <a:rPr lang="tr-TR" dirty="0"/>
              <a:t>özellik yok</a:t>
            </a:r>
          </a:p>
          <a:p>
            <a:pPr marL="0" indent="0">
              <a:buNone/>
            </a:pPr>
            <a:r>
              <a:rPr lang="tr-TR" b="1" dirty="0" err="1"/>
              <a:t>Natal</a:t>
            </a:r>
            <a:r>
              <a:rPr lang="tr-TR" b="1" dirty="0"/>
              <a:t>: </a:t>
            </a:r>
            <a:r>
              <a:rPr lang="tr-TR" dirty="0"/>
              <a:t>37+2 hafta, 3795gr</a:t>
            </a:r>
          </a:p>
          <a:p>
            <a:pPr marL="0" indent="0">
              <a:buNone/>
            </a:pPr>
            <a:r>
              <a:rPr lang="tr-TR" b="1" dirty="0"/>
              <a:t>Postnatal: </a:t>
            </a:r>
            <a:r>
              <a:rPr lang="tr-TR" dirty="0"/>
              <a:t>Erken neonatal sepsis ile Yenidoğan yoğun bakım yatışı</a:t>
            </a:r>
          </a:p>
          <a:p>
            <a:pPr marL="0" indent="0">
              <a:buNone/>
            </a:pPr>
            <a:endParaRPr lang="tr-TR" b="1" dirty="0"/>
          </a:p>
          <a:p>
            <a:pPr marL="0" indent="0">
              <a:buNone/>
            </a:pPr>
            <a:r>
              <a:rPr lang="tr-TR" b="1" dirty="0"/>
              <a:t>Aile öyküsü:</a:t>
            </a:r>
          </a:p>
          <a:p>
            <a:pPr marL="0" indent="0">
              <a:buNone/>
            </a:pPr>
            <a:r>
              <a:rPr lang="tr-TR" dirty="0"/>
              <a:t>Anne: özellik yok</a:t>
            </a:r>
          </a:p>
          <a:p>
            <a:pPr marL="0" indent="0">
              <a:buNone/>
            </a:pPr>
            <a:r>
              <a:rPr lang="tr-TR" dirty="0"/>
              <a:t>Baba: özellik yok</a:t>
            </a:r>
          </a:p>
          <a:p>
            <a:pPr marL="0" indent="0">
              <a:buNone/>
            </a:pPr>
            <a:endParaRPr lang="tr-TR" b="1" dirty="0"/>
          </a:p>
        </p:txBody>
      </p:sp>
    </p:spTree>
    <p:extLst>
      <p:ext uri="{BB962C8B-B14F-4D97-AF65-F5344CB8AC3E}">
        <p14:creationId xmlns:p14="http://schemas.microsoft.com/office/powerpoint/2010/main" val="4262934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12E28C-B313-73CF-2AA0-38E1D3C36567}"/>
              </a:ext>
            </a:extLst>
          </p:cNvPr>
          <p:cNvSpPr>
            <a:spLocks noGrp="1"/>
          </p:cNvSpPr>
          <p:nvPr>
            <p:ph type="title"/>
          </p:nvPr>
        </p:nvSpPr>
        <p:spPr>
          <a:noFill/>
        </p:spPr>
        <p:txBody>
          <a:bodyPr/>
          <a:lstStyle/>
          <a:p>
            <a:r>
              <a:rPr lang="tr-TR" b="1" dirty="0">
                <a:solidFill>
                  <a:schemeClr val="accent2"/>
                </a:solidFill>
              </a:rPr>
              <a:t>Tolerans/</a:t>
            </a:r>
            <a:r>
              <a:rPr lang="tr-TR" b="1" dirty="0" err="1">
                <a:solidFill>
                  <a:schemeClr val="accent2"/>
                </a:solidFill>
              </a:rPr>
              <a:t>Prognoz</a:t>
            </a:r>
            <a:endParaRPr lang="tr-TR" dirty="0"/>
          </a:p>
        </p:txBody>
      </p:sp>
      <p:sp>
        <p:nvSpPr>
          <p:cNvPr id="3" name="İçerik Yer Tutucusu 2">
            <a:extLst>
              <a:ext uri="{FF2B5EF4-FFF2-40B4-BE49-F238E27FC236}">
                <a16:creationId xmlns:a16="http://schemas.microsoft.com/office/drawing/2014/main" id="{982D59E5-ADCA-0AE7-5F9E-8241CC02176A}"/>
              </a:ext>
            </a:extLst>
          </p:cNvPr>
          <p:cNvSpPr>
            <a:spLocks noGrp="1"/>
          </p:cNvSpPr>
          <p:nvPr>
            <p:ph idx="1"/>
          </p:nvPr>
        </p:nvSpPr>
        <p:spPr>
          <a:noFill/>
        </p:spPr>
        <p:txBody>
          <a:bodyPr/>
          <a:lstStyle/>
          <a:p>
            <a:r>
              <a:rPr lang="tr-TR" dirty="0"/>
              <a:t>6 yaşta %50‐90</a:t>
            </a:r>
          </a:p>
          <a:p>
            <a:r>
              <a:rPr lang="tr-TR" dirty="0"/>
              <a:t>Genellikle </a:t>
            </a:r>
            <a:r>
              <a:rPr lang="tr-TR" dirty="0" err="1"/>
              <a:t>benign</a:t>
            </a:r>
            <a:r>
              <a:rPr lang="tr-TR" dirty="0"/>
              <a:t> ve kendini sınırlayan bir hastalık olmakla birlikte  </a:t>
            </a:r>
            <a:r>
              <a:rPr lang="tr-TR" dirty="0" err="1"/>
              <a:t>prognoz</a:t>
            </a:r>
            <a:r>
              <a:rPr lang="tr-TR" dirty="0"/>
              <a:t> tetikleyen besine bağlı olarak değişir</a:t>
            </a:r>
          </a:p>
          <a:p>
            <a:r>
              <a:rPr lang="tr-TR" dirty="0"/>
              <a:t>Süt ve soya daha erken tolere edilirken, tahıllar ve özellikle balık gibi deniz ürünlerinde tolerans gelişimi okul çağına uzayabilir</a:t>
            </a:r>
          </a:p>
          <a:p>
            <a:r>
              <a:rPr lang="tr-TR" dirty="0"/>
              <a:t>Uzun dönem büyüme ve </a:t>
            </a:r>
            <a:r>
              <a:rPr lang="tr-TR" dirty="0" err="1"/>
              <a:t>nörogelişim</a:t>
            </a:r>
            <a:r>
              <a:rPr lang="tr-TR" dirty="0"/>
              <a:t> genellikle normaldir</a:t>
            </a:r>
          </a:p>
        </p:txBody>
      </p:sp>
    </p:spTree>
    <p:extLst>
      <p:ext uri="{BB962C8B-B14F-4D97-AF65-F5344CB8AC3E}">
        <p14:creationId xmlns:p14="http://schemas.microsoft.com/office/powerpoint/2010/main" val="2086785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13EBC4-9BBA-B26F-087D-CDAE23B1AD6D}"/>
              </a:ext>
            </a:extLst>
          </p:cNvPr>
          <p:cNvSpPr>
            <a:spLocks noGrp="1"/>
          </p:cNvSpPr>
          <p:nvPr>
            <p:ph type="title"/>
          </p:nvPr>
        </p:nvSpPr>
        <p:spPr/>
        <p:txBody>
          <a:bodyPr/>
          <a:lstStyle/>
          <a:p>
            <a:r>
              <a:rPr lang="tr-TR" b="1" dirty="0">
                <a:solidFill>
                  <a:schemeClr val="accent2"/>
                </a:solidFill>
              </a:rPr>
              <a:t>BPİES’TE TOLERANS GELİŞİMİ</a:t>
            </a:r>
          </a:p>
        </p:txBody>
      </p:sp>
      <p:sp>
        <p:nvSpPr>
          <p:cNvPr id="4" name="Bulut 3">
            <a:extLst>
              <a:ext uri="{FF2B5EF4-FFF2-40B4-BE49-F238E27FC236}">
                <a16:creationId xmlns:a16="http://schemas.microsoft.com/office/drawing/2014/main" id="{70D79D19-93A1-0E36-9733-0DEEC7864593}"/>
              </a:ext>
            </a:extLst>
          </p:cNvPr>
          <p:cNvSpPr/>
          <p:nvPr/>
        </p:nvSpPr>
        <p:spPr>
          <a:xfrm>
            <a:off x="6824895" y="681037"/>
            <a:ext cx="5150371" cy="4110519"/>
          </a:xfrm>
          <a:prstGeom prst="cloud">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dirty="0"/>
              <a:t>               </a:t>
            </a:r>
            <a:r>
              <a:rPr lang="tr-TR" sz="2400" dirty="0"/>
              <a:t>5 YAŞ VE ÜZERİ</a:t>
            </a:r>
          </a:p>
          <a:p>
            <a:endParaRPr lang="tr-TR" sz="2400" dirty="0"/>
          </a:p>
          <a:p>
            <a:r>
              <a:rPr lang="tr-TR" sz="2400" dirty="0"/>
              <a:t>              🐟 Balık</a:t>
            </a:r>
          </a:p>
          <a:p>
            <a:r>
              <a:rPr lang="tr-TR" sz="2400" dirty="0"/>
              <a:t>🦐 Kabuklu deniz ürünleri</a:t>
            </a:r>
            <a:endParaRPr lang="tr-TR" sz="2000" dirty="0"/>
          </a:p>
        </p:txBody>
      </p:sp>
      <p:sp>
        <p:nvSpPr>
          <p:cNvPr id="5" name="Bulut 4">
            <a:extLst>
              <a:ext uri="{FF2B5EF4-FFF2-40B4-BE49-F238E27FC236}">
                <a16:creationId xmlns:a16="http://schemas.microsoft.com/office/drawing/2014/main" id="{5663F078-BAD9-C039-362C-565D591CA507}"/>
              </a:ext>
            </a:extLst>
          </p:cNvPr>
          <p:cNvSpPr/>
          <p:nvPr/>
        </p:nvSpPr>
        <p:spPr>
          <a:xfrm>
            <a:off x="553388" y="2321316"/>
            <a:ext cx="5077917" cy="3855647"/>
          </a:xfrm>
          <a:prstGeom prst="cloud">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dirty="0"/>
              <a:t>18-24 AY</a:t>
            </a:r>
          </a:p>
          <a:p>
            <a:pPr algn="ctr"/>
            <a:endParaRPr lang="tr-TR" sz="2400" dirty="0"/>
          </a:p>
          <a:p>
            <a:pPr algn="ctr"/>
            <a:r>
              <a:rPr lang="tr-TR" sz="2400" dirty="0"/>
              <a:t>🌾 Pirinç </a:t>
            </a:r>
          </a:p>
          <a:p>
            <a:pPr algn="ctr"/>
            <a:r>
              <a:rPr lang="tr-TR" sz="2400" dirty="0"/>
              <a:t>🥛 İnek Sütü </a:t>
            </a:r>
          </a:p>
          <a:p>
            <a:pPr algn="ctr"/>
            <a:r>
              <a:rPr lang="tr-TR" sz="2400" dirty="0"/>
              <a:t>🥚 Yumurta     </a:t>
            </a:r>
            <a:endParaRPr lang="tr-TR" dirty="0"/>
          </a:p>
          <a:p>
            <a:pPr algn="ctr"/>
            <a:endParaRPr lang="tr-TR" dirty="0"/>
          </a:p>
        </p:txBody>
      </p:sp>
    </p:spTree>
    <p:extLst>
      <p:ext uri="{BB962C8B-B14F-4D97-AF65-F5344CB8AC3E}">
        <p14:creationId xmlns:p14="http://schemas.microsoft.com/office/powerpoint/2010/main" val="1007497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7C5F6A1-B2AF-CF9F-2C56-B6B051192863}"/>
              </a:ext>
            </a:extLst>
          </p:cNvPr>
          <p:cNvSpPr>
            <a:spLocks noGrp="1"/>
          </p:cNvSpPr>
          <p:nvPr>
            <p:ph idx="1"/>
          </p:nvPr>
        </p:nvSpPr>
        <p:spPr>
          <a:xfrm>
            <a:off x="1832810" y="3830888"/>
            <a:ext cx="3188368" cy="676943"/>
          </a:xfrm>
        </p:spPr>
        <p:txBody>
          <a:bodyPr/>
          <a:lstStyle/>
          <a:p>
            <a:pPr marL="0" indent="0">
              <a:buNone/>
            </a:pPr>
            <a:r>
              <a:rPr lang="tr-TR" dirty="0"/>
              <a:t>Teşekkürler</a:t>
            </a:r>
          </a:p>
        </p:txBody>
      </p:sp>
      <p:pic>
        <p:nvPicPr>
          <p:cNvPr id="2050" name="Picture 2" descr="Elinde Balon Tutan Çocuk | Premium vektör">
            <a:extLst>
              <a:ext uri="{FF2B5EF4-FFF2-40B4-BE49-F238E27FC236}">
                <a16:creationId xmlns:a16="http://schemas.microsoft.com/office/drawing/2014/main" id="{7721183D-3E14-9D4F-76B6-0E52E3C5B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158" y="285583"/>
            <a:ext cx="5975684" cy="597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804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E598983B-5F3D-4043-5B1A-76CFEFF3DB46}"/>
              </a:ext>
            </a:extLst>
          </p:cNvPr>
          <p:cNvGraphicFramePr>
            <a:graphicFrameLocks noGrp="1"/>
          </p:cNvGraphicFramePr>
          <p:nvPr>
            <p:ph idx="1"/>
            <p:extLst>
              <p:ext uri="{D42A27DB-BD31-4B8C-83A1-F6EECF244321}">
                <p14:modId xmlns:p14="http://schemas.microsoft.com/office/powerpoint/2010/main" val="2506324663"/>
              </p:ext>
            </p:extLst>
          </p:nvPr>
        </p:nvGraphicFramePr>
        <p:xfrm>
          <a:off x="4796852" y="200933"/>
          <a:ext cx="7021644" cy="5639170"/>
        </p:xfrm>
        <a:graphic>
          <a:graphicData uri="http://schemas.openxmlformats.org/drawingml/2006/table">
            <a:tbl>
              <a:tblPr firstRow="1" bandRow="1">
                <a:tableStyleId>{5C22544A-7EE6-4342-B048-85BDC9FD1C3A}</a:tableStyleId>
              </a:tblPr>
              <a:tblGrid>
                <a:gridCol w="3510822">
                  <a:extLst>
                    <a:ext uri="{9D8B030D-6E8A-4147-A177-3AD203B41FA5}">
                      <a16:colId xmlns:a16="http://schemas.microsoft.com/office/drawing/2014/main" val="4105083676"/>
                    </a:ext>
                  </a:extLst>
                </a:gridCol>
                <a:gridCol w="3510822">
                  <a:extLst>
                    <a:ext uri="{9D8B030D-6E8A-4147-A177-3AD203B41FA5}">
                      <a16:colId xmlns:a16="http://schemas.microsoft.com/office/drawing/2014/main" val="530383826"/>
                    </a:ext>
                  </a:extLst>
                </a:gridCol>
              </a:tblGrid>
              <a:tr h="764499">
                <a:tc>
                  <a:txBody>
                    <a:bodyPr/>
                    <a:lstStyle/>
                    <a:p>
                      <a:r>
                        <a:rPr lang="tr-TR" dirty="0">
                          <a:solidFill>
                            <a:schemeClr val="tx1"/>
                          </a:solidFill>
                        </a:rPr>
                        <a:t>PARAMETRE </a:t>
                      </a:r>
                    </a:p>
                  </a:txBody>
                  <a:tcPr>
                    <a:solidFill>
                      <a:schemeClr val="accent2">
                        <a:lumMod val="60000"/>
                        <a:lumOff val="40000"/>
                      </a:schemeClr>
                    </a:solidFill>
                  </a:tcPr>
                </a:tc>
                <a:tc>
                  <a:txBody>
                    <a:bodyPr/>
                    <a:lstStyle/>
                    <a:p>
                      <a:r>
                        <a:rPr lang="tr-TR" dirty="0">
                          <a:solidFill>
                            <a:schemeClr val="tx1"/>
                          </a:solidFill>
                        </a:rPr>
                        <a:t>DEĞER</a:t>
                      </a:r>
                    </a:p>
                  </a:txBody>
                  <a:tcPr>
                    <a:solidFill>
                      <a:schemeClr val="accent2">
                        <a:lumMod val="60000"/>
                        <a:lumOff val="40000"/>
                      </a:schemeClr>
                    </a:solidFill>
                  </a:tcPr>
                </a:tc>
                <a:extLst>
                  <a:ext uri="{0D108BD9-81ED-4DB2-BD59-A6C34878D82A}">
                    <a16:rowId xmlns:a16="http://schemas.microsoft.com/office/drawing/2014/main" val="274202368"/>
                  </a:ext>
                </a:extLst>
              </a:tr>
              <a:tr h="382260">
                <a:tc>
                  <a:txBody>
                    <a:bodyPr/>
                    <a:lstStyle/>
                    <a:p>
                      <a:r>
                        <a:rPr lang="tr-TR" b="1" dirty="0"/>
                        <a:t>pH</a:t>
                      </a:r>
                    </a:p>
                  </a:txBody>
                  <a:tcPr>
                    <a:solidFill>
                      <a:schemeClr val="accent2">
                        <a:lumMod val="40000"/>
                        <a:lumOff val="60000"/>
                      </a:schemeClr>
                    </a:solidFill>
                  </a:tcPr>
                </a:tc>
                <a:tc>
                  <a:txBody>
                    <a:bodyPr/>
                    <a:lstStyle/>
                    <a:p>
                      <a:r>
                        <a:rPr lang="tr-TR" b="1" dirty="0"/>
                        <a:t>7.27</a:t>
                      </a:r>
                    </a:p>
                  </a:txBody>
                  <a:tcPr>
                    <a:solidFill>
                      <a:schemeClr val="accent2">
                        <a:lumMod val="40000"/>
                        <a:lumOff val="60000"/>
                      </a:schemeClr>
                    </a:solidFill>
                  </a:tcPr>
                </a:tc>
                <a:extLst>
                  <a:ext uri="{0D108BD9-81ED-4DB2-BD59-A6C34878D82A}">
                    <a16:rowId xmlns:a16="http://schemas.microsoft.com/office/drawing/2014/main" val="1798739728"/>
                  </a:ext>
                </a:extLst>
              </a:tr>
              <a:tr h="382260">
                <a:tc>
                  <a:txBody>
                    <a:bodyPr/>
                    <a:lstStyle/>
                    <a:p>
                      <a:r>
                        <a:rPr lang="tr-TR" b="1" dirty="0"/>
                        <a:t>HCO3(mmol/L)</a:t>
                      </a:r>
                    </a:p>
                  </a:txBody>
                  <a:tcPr>
                    <a:solidFill>
                      <a:schemeClr val="accent2">
                        <a:lumMod val="40000"/>
                        <a:lumOff val="60000"/>
                      </a:schemeClr>
                    </a:solidFill>
                  </a:tcPr>
                </a:tc>
                <a:tc>
                  <a:txBody>
                    <a:bodyPr/>
                    <a:lstStyle/>
                    <a:p>
                      <a:r>
                        <a:rPr lang="tr-TR" b="1" dirty="0"/>
                        <a:t>16</a:t>
                      </a:r>
                    </a:p>
                  </a:txBody>
                  <a:tcPr>
                    <a:solidFill>
                      <a:schemeClr val="accent2">
                        <a:lumMod val="40000"/>
                        <a:lumOff val="60000"/>
                      </a:schemeClr>
                    </a:solidFill>
                  </a:tcPr>
                </a:tc>
                <a:extLst>
                  <a:ext uri="{0D108BD9-81ED-4DB2-BD59-A6C34878D82A}">
                    <a16:rowId xmlns:a16="http://schemas.microsoft.com/office/drawing/2014/main" val="1609075869"/>
                  </a:ext>
                </a:extLst>
              </a:tr>
              <a:tr h="121365">
                <a:tc>
                  <a:txBody>
                    <a:bodyPr/>
                    <a:lstStyle/>
                    <a:p>
                      <a:r>
                        <a:rPr lang="tr-TR" b="1" dirty="0"/>
                        <a:t>Baz açığı(mmol/L)</a:t>
                      </a:r>
                    </a:p>
                  </a:txBody>
                  <a:tcPr>
                    <a:solidFill>
                      <a:schemeClr val="accent2">
                        <a:lumMod val="40000"/>
                        <a:lumOff val="60000"/>
                      </a:schemeClr>
                    </a:solidFill>
                  </a:tcPr>
                </a:tc>
                <a:tc>
                  <a:txBody>
                    <a:bodyPr/>
                    <a:lstStyle/>
                    <a:p>
                      <a:r>
                        <a:rPr lang="tr-TR" b="1" dirty="0"/>
                        <a:t>-9.1</a:t>
                      </a:r>
                    </a:p>
                  </a:txBody>
                  <a:tcPr>
                    <a:solidFill>
                      <a:schemeClr val="accent2">
                        <a:lumMod val="40000"/>
                        <a:lumOff val="60000"/>
                      </a:schemeClr>
                    </a:solidFill>
                  </a:tcPr>
                </a:tc>
                <a:extLst>
                  <a:ext uri="{0D108BD9-81ED-4DB2-BD59-A6C34878D82A}">
                    <a16:rowId xmlns:a16="http://schemas.microsoft.com/office/drawing/2014/main" val="3591340654"/>
                  </a:ext>
                </a:extLst>
              </a:tr>
              <a:tr h="452617">
                <a:tc>
                  <a:txBody>
                    <a:bodyPr/>
                    <a:lstStyle/>
                    <a:p>
                      <a:r>
                        <a:rPr lang="tr-TR" b="1" dirty="0"/>
                        <a:t>Laktat</a:t>
                      </a:r>
                    </a:p>
                  </a:txBody>
                  <a:tcPr>
                    <a:solidFill>
                      <a:schemeClr val="accent2">
                        <a:lumMod val="40000"/>
                        <a:lumOff val="60000"/>
                      </a:schemeClr>
                    </a:solidFill>
                  </a:tcPr>
                </a:tc>
                <a:tc>
                  <a:txBody>
                    <a:bodyPr/>
                    <a:lstStyle/>
                    <a:p>
                      <a:r>
                        <a:rPr lang="tr-TR" b="1" dirty="0"/>
                        <a:t>5</a:t>
                      </a:r>
                    </a:p>
                  </a:txBody>
                  <a:tcPr>
                    <a:solidFill>
                      <a:schemeClr val="accent2">
                        <a:lumMod val="40000"/>
                        <a:lumOff val="60000"/>
                      </a:schemeClr>
                    </a:solidFill>
                  </a:tcPr>
                </a:tc>
                <a:extLst>
                  <a:ext uri="{0D108BD9-81ED-4DB2-BD59-A6C34878D82A}">
                    <a16:rowId xmlns:a16="http://schemas.microsoft.com/office/drawing/2014/main" val="113898069"/>
                  </a:ext>
                </a:extLst>
              </a:tr>
              <a:tr h="382260">
                <a:tc>
                  <a:txBody>
                    <a:bodyPr/>
                    <a:lstStyle/>
                    <a:p>
                      <a:r>
                        <a:rPr lang="tr-TR" b="1" dirty="0"/>
                        <a:t>WBC(/</a:t>
                      </a:r>
                      <a:r>
                        <a:rPr lang="tr-TR" b="1" dirty="0" err="1"/>
                        <a:t>uL</a:t>
                      </a:r>
                      <a:r>
                        <a:rPr lang="tr-TR" b="1" dirty="0"/>
                        <a:t>)</a:t>
                      </a:r>
                    </a:p>
                  </a:txBody>
                  <a:tcPr>
                    <a:solidFill>
                      <a:schemeClr val="accent2">
                        <a:lumMod val="40000"/>
                        <a:lumOff val="60000"/>
                      </a:schemeClr>
                    </a:solidFill>
                  </a:tcPr>
                </a:tc>
                <a:tc>
                  <a:txBody>
                    <a:bodyPr/>
                    <a:lstStyle/>
                    <a:p>
                      <a:r>
                        <a:rPr lang="tr-TR" b="1" dirty="0"/>
                        <a:t>46.600</a:t>
                      </a:r>
                    </a:p>
                  </a:txBody>
                  <a:tcPr>
                    <a:solidFill>
                      <a:schemeClr val="accent2">
                        <a:lumMod val="40000"/>
                        <a:lumOff val="60000"/>
                      </a:schemeClr>
                    </a:solidFill>
                  </a:tcPr>
                </a:tc>
                <a:extLst>
                  <a:ext uri="{0D108BD9-81ED-4DB2-BD59-A6C34878D82A}">
                    <a16:rowId xmlns:a16="http://schemas.microsoft.com/office/drawing/2014/main" val="1228174705"/>
                  </a:ext>
                </a:extLst>
              </a:tr>
              <a:tr h="382260">
                <a:tc>
                  <a:txBody>
                    <a:bodyPr/>
                    <a:lstStyle/>
                    <a:p>
                      <a:r>
                        <a:rPr lang="tr-TR" b="1" dirty="0"/>
                        <a:t>Nötrofil(/</a:t>
                      </a:r>
                      <a:r>
                        <a:rPr lang="tr-TR" b="1" dirty="0" err="1"/>
                        <a:t>uL</a:t>
                      </a:r>
                      <a:r>
                        <a:rPr lang="tr-TR" b="1" dirty="0"/>
                        <a:t>)</a:t>
                      </a:r>
                    </a:p>
                  </a:txBody>
                  <a:tcPr>
                    <a:solidFill>
                      <a:schemeClr val="accent2">
                        <a:lumMod val="40000"/>
                        <a:lumOff val="60000"/>
                      </a:schemeClr>
                    </a:solidFill>
                  </a:tcPr>
                </a:tc>
                <a:tc>
                  <a:txBody>
                    <a:bodyPr/>
                    <a:lstStyle/>
                    <a:p>
                      <a:r>
                        <a:rPr lang="tr-TR" b="1" dirty="0"/>
                        <a:t>38.500</a:t>
                      </a:r>
                    </a:p>
                  </a:txBody>
                  <a:tcPr>
                    <a:solidFill>
                      <a:schemeClr val="accent2">
                        <a:lumMod val="40000"/>
                        <a:lumOff val="60000"/>
                      </a:schemeClr>
                    </a:solidFill>
                  </a:tcPr>
                </a:tc>
                <a:extLst>
                  <a:ext uri="{0D108BD9-81ED-4DB2-BD59-A6C34878D82A}">
                    <a16:rowId xmlns:a16="http://schemas.microsoft.com/office/drawing/2014/main" val="2047790685"/>
                  </a:ext>
                </a:extLst>
              </a:tr>
              <a:tr h="374732">
                <a:tc>
                  <a:txBody>
                    <a:bodyPr/>
                    <a:lstStyle/>
                    <a:p>
                      <a:r>
                        <a:rPr lang="tr-TR" b="1" dirty="0"/>
                        <a:t>Trombosit(/</a:t>
                      </a:r>
                      <a:r>
                        <a:rPr lang="tr-TR" b="1" dirty="0" err="1"/>
                        <a:t>uL</a:t>
                      </a:r>
                      <a:r>
                        <a:rPr lang="tr-TR" b="1" dirty="0"/>
                        <a:t>)</a:t>
                      </a:r>
                    </a:p>
                  </a:txBody>
                  <a:tcPr>
                    <a:solidFill>
                      <a:schemeClr val="accent2">
                        <a:lumMod val="40000"/>
                        <a:lumOff val="60000"/>
                      </a:schemeClr>
                    </a:solidFill>
                  </a:tcPr>
                </a:tc>
                <a:tc>
                  <a:txBody>
                    <a:bodyPr/>
                    <a:lstStyle/>
                    <a:p>
                      <a:r>
                        <a:rPr lang="tr-TR" b="1" dirty="0"/>
                        <a:t>633.000</a:t>
                      </a:r>
                    </a:p>
                  </a:txBody>
                  <a:tcPr>
                    <a:solidFill>
                      <a:schemeClr val="accent2">
                        <a:lumMod val="40000"/>
                        <a:lumOff val="60000"/>
                      </a:schemeClr>
                    </a:solidFill>
                  </a:tcPr>
                </a:tc>
                <a:extLst>
                  <a:ext uri="{0D108BD9-81ED-4DB2-BD59-A6C34878D82A}">
                    <a16:rowId xmlns:a16="http://schemas.microsoft.com/office/drawing/2014/main" val="3219995795"/>
                  </a:ext>
                </a:extLst>
              </a:tr>
              <a:tr h="382260">
                <a:tc>
                  <a:txBody>
                    <a:bodyPr/>
                    <a:lstStyle/>
                    <a:p>
                      <a:r>
                        <a:rPr lang="tr-TR" dirty="0" err="1"/>
                        <a:t>Na</a:t>
                      </a:r>
                      <a:r>
                        <a:rPr lang="tr-TR" dirty="0"/>
                        <a:t>/K(mmol/L)</a:t>
                      </a:r>
                    </a:p>
                  </a:txBody>
                  <a:tcPr>
                    <a:solidFill>
                      <a:schemeClr val="accent2">
                        <a:lumMod val="40000"/>
                        <a:lumOff val="60000"/>
                      </a:schemeClr>
                    </a:solidFill>
                  </a:tcPr>
                </a:tc>
                <a:tc>
                  <a:txBody>
                    <a:bodyPr/>
                    <a:lstStyle/>
                    <a:p>
                      <a:r>
                        <a:rPr lang="tr-TR" dirty="0"/>
                        <a:t>137/4.8</a:t>
                      </a:r>
                    </a:p>
                  </a:txBody>
                  <a:tcPr>
                    <a:solidFill>
                      <a:schemeClr val="accent2">
                        <a:lumMod val="40000"/>
                        <a:lumOff val="60000"/>
                      </a:schemeClr>
                    </a:solidFill>
                  </a:tcPr>
                </a:tc>
                <a:extLst>
                  <a:ext uri="{0D108BD9-81ED-4DB2-BD59-A6C34878D82A}">
                    <a16:rowId xmlns:a16="http://schemas.microsoft.com/office/drawing/2014/main" val="2010929053"/>
                  </a:ext>
                </a:extLst>
              </a:tr>
              <a:tr h="0">
                <a:tc>
                  <a:txBody>
                    <a:bodyPr/>
                    <a:lstStyle/>
                    <a:p>
                      <a:r>
                        <a:rPr lang="tr-TR" dirty="0"/>
                        <a:t>BUN/ kreatinin</a:t>
                      </a:r>
                    </a:p>
                  </a:txBody>
                  <a:tcPr>
                    <a:solidFill>
                      <a:schemeClr val="accent2">
                        <a:lumMod val="40000"/>
                        <a:lumOff val="60000"/>
                      </a:schemeClr>
                    </a:solidFill>
                  </a:tcPr>
                </a:tc>
                <a:tc>
                  <a:txBody>
                    <a:bodyPr/>
                    <a:lstStyle/>
                    <a:p>
                      <a:r>
                        <a:rPr lang="tr-TR" dirty="0"/>
                        <a:t>4/0.27</a:t>
                      </a:r>
                    </a:p>
                  </a:txBody>
                  <a:tcPr>
                    <a:solidFill>
                      <a:schemeClr val="accent2">
                        <a:lumMod val="40000"/>
                        <a:lumOff val="60000"/>
                      </a:schemeClr>
                    </a:solidFill>
                  </a:tcPr>
                </a:tc>
                <a:extLst>
                  <a:ext uri="{0D108BD9-81ED-4DB2-BD59-A6C34878D82A}">
                    <a16:rowId xmlns:a16="http://schemas.microsoft.com/office/drawing/2014/main" val="1907227469"/>
                  </a:ext>
                </a:extLst>
              </a:tr>
              <a:tr h="382260">
                <a:tc>
                  <a:txBody>
                    <a:bodyPr/>
                    <a:lstStyle/>
                    <a:p>
                      <a:r>
                        <a:rPr lang="tr-TR" dirty="0" err="1"/>
                        <a:t>Albumin</a:t>
                      </a:r>
                      <a:r>
                        <a:rPr lang="tr-TR" dirty="0"/>
                        <a:t>(g/</a:t>
                      </a:r>
                      <a:r>
                        <a:rPr lang="tr-TR" dirty="0" err="1"/>
                        <a:t>dL</a:t>
                      </a:r>
                      <a:r>
                        <a:rPr lang="tr-TR" dirty="0"/>
                        <a:t>)</a:t>
                      </a:r>
                    </a:p>
                  </a:txBody>
                  <a:tcPr>
                    <a:solidFill>
                      <a:schemeClr val="accent2">
                        <a:lumMod val="40000"/>
                        <a:lumOff val="60000"/>
                      </a:schemeClr>
                    </a:solidFill>
                  </a:tcPr>
                </a:tc>
                <a:tc>
                  <a:txBody>
                    <a:bodyPr/>
                    <a:lstStyle/>
                    <a:p>
                      <a:r>
                        <a:rPr lang="tr-TR" dirty="0"/>
                        <a:t>3.9</a:t>
                      </a:r>
                    </a:p>
                  </a:txBody>
                  <a:tcPr>
                    <a:solidFill>
                      <a:schemeClr val="accent2">
                        <a:lumMod val="40000"/>
                        <a:lumOff val="60000"/>
                      </a:schemeClr>
                    </a:solidFill>
                  </a:tcPr>
                </a:tc>
                <a:extLst>
                  <a:ext uri="{0D108BD9-81ED-4DB2-BD59-A6C34878D82A}">
                    <a16:rowId xmlns:a16="http://schemas.microsoft.com/office/drawing/2014/main" val="2169347201"/>
                  </a:ext>
                </a:extLst>
              </a:tr>
              <a:tr h="512577">
                <a:tc>
                  <a:txBody>
                    <a:bodyPr/>
                    <a:lstStyle/>
                    <a:p>
                      <a:r>
                        <a:rPr lang="tr-TR" dirty="0" err="1"/>
                        <a:t>Crp</a:t>
                      </a:r>
                      <a:r>
                        <a:rPr lang="tr-TR" dirty="0"/>
                        <a:t>(mg/L)</a:t>
                      </a:r>
                    </a:p>
                  </a:txBody>
                  <a:tcPr>
                    <a:solidFill>
                      <a:schemeClr val="accent2">
                        <a:lumMod val="40000"/>
                        <a:lumOff val="60000"/>
                      </a:schemeClr>
                    </a:solidFill>
                  </a:tcPr>
                </a:tc>
                <a:tc>
                  <a:txBody>
                    <a:bodyPr/>
                    <a:lstStyle/>
                    <a:p>
                      <a:r>
                        <a:rPr lang="tr-TR"/>
                        <a:t>3.22</a:t>
                      </a:r>
                      <a:endParaRPr lang="tr-TR" dirty="0"/>
                    </a:p>
                  </a:txBody>
                  <a:tcPr>
                    <a:solidFill>
                      <a:schemeClr val="accent2">
                        <a:lumMod val="40000"/>
                        <a:lumOff val="60000"/>
                      </a:schemeClr>
                    </a:solidFill>
                  </a:tcPr>
                </a:tc>
                <a:extLst>
                  <a:ext uri="{0D108BD9-81ED-4DB2-BD59-A6C34878D82A}">
                    <a16:rowId xmlns:a16="http://schemas.microsoft.com/office/drawing/2014/main" val="1526459298"/>
                  </a:ext>
                </a:extLst>
              </a:tr>
              <a:tr h="509665">
                <a:tc>
                  <a:txBody>
                    <a:bodyPr/>
                    <a:lstStyle/>
                    <a:p>
                      <a:r>
                        <a:rPr lang="tr-TR" b="1" dirty="0"/>
                        <a:t>Viral Panel</a:t>
                      </a:r>
                    </a:p>
                  </a:txBody>
                  <a:tcPr>
                    <a:solidFill>
                      <a:schemeClr val="accent2">
                        <a:lumMod val="40000"/>
                        <a:lumOff val="60000"/>
                      </a:schemeClr>
                    </a:solidFill>
                  </a:tcPr>
                </a:tc>
                <a:tc>
                  <a:txBody>
                    <a:bodyPr/>
                    <a:lstStyle/>
                    <a:p>
                      <a:r>
                        <a:rPr lang="tr-TR" b="1" dirty="0" err="1"/>
                        <a:t>Adenovirus</a:t>
                      </a:r>
                      <a:r>
                        <a:rPr lang="tr-TR" b="1" dirty="0"/>
                        <a:t> - </a:t>
                      </a:r>
                      <a:r>
                        <a:rPr lang="tr-TR" b="1" dirty="0" err="1"/>
                        <a:t>Rotavirus</a:t>
                      </a:r>
                      <a:r>
                        <a:rPr lang="tr-TR" b="1" dirty="0"/>
                        <a:t> -</a:t>
                      </a:r>
                    </a:p>
                  </a:txBody>
                  <a:tcPr>
                    <a:solidFill>
                      <a:schemeClr val="accent2">
                        <a:lumMod val="40000"/>
                        <a:lumOff val="60000"/>
                      </a:schemeClr>
                    </a:solidFill>
                  </a:tcPr>
                </a:tc>
                <a:extLst>
                  <a:ext uri="{0D108BD9-81ED-4DB2-BD59-A6C34878D82A}">
                    <a16:rowId xmlns:a16="http://schemas.microsoft.com/office/drawing/2014/main" val="3740718443"/>
                  </a:ext>
                </a:extLst>
              </a:tr>
            </a:tbl>
          </a:graphicData>
        </a:graphic>
      </p:graphicFrame>
      <p:graphicFrame>
        <p:nvGraphicFramePr>
          <p:cNvPr id="5" name="Tablo 4">
            <a:extLst>
              <a:ext uri="{FF2B5EF4-FFF2-40B4-BE49-F238E27FC236}">
                <a16:creationId xmlns:a16="http://schemas.microsoft.com/office/drawing/2014/main" id="{4FC8DF4C-8DFF-A44A-82CF-6BC1608BAD93}"/>
              </a:ext>
            </a:extLst>
          </p:cNvPr>
          <p:cNvGraphicFramePr>
            <a:graphicFrameLocks noGrp="1"/>
          </p:cNvGraphicFramePr>
          <p:nvPr>
            <p:extLst>
              <p:ext uri="{D42A27DB-BD31-4B8C-83A1-F6EECF244321}">
                <p14:modId xmlns:p14="http://schemas.microsoft.com/office/powerpoint/2010/main" val="700170013"/>
              </p:ext>
            </p:extLst>
          </p:nvPr>
        </p:nvGraphicFramePr>
        <p:xfrm>
          <a:off x="373504" y="200933"/>
          <a:ext cx="4423348" cy="5606322"/>
        </p:xfrm>
        <a:graphic>
          <a:graphicData uri="http://schemas.openxmlformats.org/drawingml/2006/table">
            <a:tbl>
              <a:tblPr firstRow="1" bandRow="1">
                <a:tableStyleId>{5C22544A-7EE6-4342-B048-85BDC9FD1C3A}</a:tableStyleId>
              </a:tblPr>
              <a:tblGrid>
                <a:gridCol w="4423348">
                  <a:extLst>
                    <a:ext uri="{9D8B030D-6E8A-4147-A177-3AD203B41FA5}">
                      <a16:colId xmlns:a16="http://schemas.microsoft.com/office/drawing/2014/main" val="3856867979"/>
                    </a:ext>
                  </a:extLst>
                </a:gridCol>
              </a:tblGrid>
              <a:tr h="802111">
                <a:tc>
                  <a:txBody>
                    <a:bodyPr/>
                    <a:lstStyle/>
                    <a:p>
                      <a:r>
                        <a:rPr lang="tr-TR" dirty="0">
                          <a:solidFill>
                            <a:schemeClr val="tx1"/>
                          </a:solidFill>
                        </a:rPr>
                        <a:t>KATEGORİ</a:t>
                      </a:r>
                    </a:p>
                  </a:txBody>
                  <a:tcPr>
                    <a:solidFill>
                      <a:schemeClr val="accent2">
                        <a:lumMod val="60000"/>
                        <a:lumOff val="40000"/>
                      </a:schemeClr>
                    </a:solidFill>
                  </a:tcPr>
                </a:tc>
                <a:extLst>
                  <a:ext uri="{0D108BD9-81ED-4DB2-BD59-A6C34878D82A}">
                    <a16:rowId xmlns:a16="http://schemas.microsoft.com/office/drawing/2014/main" val="2526831962"/>
                  </a:ext>
                </a:extLst>
              </a:tr>
              <a:tr h="1521365">
                <a:tc>
                  <a:txBody>
                    <a:bodyPr/>
                    <a:lstStyle/>
                    <a:p>
                      <a:r>
                        <a:rPr lang="tr-TR" dirty="0"/>
                        <a:t>Kan gazı</a:t>
                      </a:r>
                    </a:p>
                  </a:txBody>
                  <a:tcPr>
                    <a:solidFill>
                      <a:schemeClr val="accent2">
                        <a:lumMod val="60000"/>
                        <a:lumOff val="40000"/>
                      </a:schemeClr>
                    </a:solidFill>
                  </a:tcPr>
                </a:tc>
                <a:extLst>
                  <a:ext uri="{0D108BD9-81ED-4DB2-BD59-A6C34878D82A}">
                    <a16:rowId xmlns:a16="http://schemas.microsoft.com/office/drawing/2014/main" val="2816339641"/>
                  </a:ext>
                </a:extLst>
              </a:tr>
              <a:tr h="1154243">
                <a:tc>
                  <a:txBody>
                    <a:bodyPr/>
                    <a:lstStyle/>
                    <a:p>
                      <a:r>
                        <a:rPr lang="tr-TR" dirty="0"/>
                        <a:t>Hemogram</a:t>
                      </a:r>
                    </a:p>
                  </a:txBody>
                  <a:tcPr>
                    <a:solidFill>
                      <a:schemeClr val="accent2">
                        <a:lumMod val="60000"/>
                        <a:lumOff val="40000"/>
                      </a:schemeClr>
                    </a:solidFill>
                  </a:tcPr>
                </a:tc>
                <a:extLst>
                  <a:ext uri="{0D108BD9-81ED-4DB2-BD59-A6C34878D82A}">
                    <a16:rowId xmlns:a16="http://schemas.microsoft.com/office/drawing/2014/main" val="3002302983"/>
                  </a:ext>
                </a:extLst>
              </a:tr>
              <a:tr h="1154243">
                <a:tc>
                  <a:txBody>
                    <a:bodyPr/>
                    <a:lstStyle/>
                    <a:p>
                      <a:r>
                        <a:rPr lang="tr-TR" dirty="0"/>
                        <a:t>Biyokimya</a:t>
                      </a:r>
                    </a:p>
                  </a:txBody>
                  <a:tcPr>
                    <a:solidFill>
                      <a:schemeClr val="accent2">
                        <a:lumMod val="60000"/>
                        <a:lumOff val="40000"/>
                      </a:schemeClr>
                    </a:solidFill>
                  </a:tcPr>
                </a:tc>
                <a:extLst>
                  <a:ext uri="{0D108BD9-81ED-4DB2-BD59-A6C34878D82A}">
                    <a16:rowId xmlns:a16="http://schemas.microsoft.com/office/drawing/2014/main" val="3876466801"/>
                  </a:ext>
                </a:extLst>
              </a:tr>
              <a:tr h="479685">
                <a:tc>
                  <a:txBody>
                    <a:bodyPr/>
                    <a:lstStyle/>
                    <a:p>
                      <a:r>
                        <a:rPr lang="tr-TR" dirty="0"/>
                        <a:t>Akut Faz Reaktanı</a:t>
                      </a:r>
                    </a:p>
                  </a:txBody>
                  <a:tcPr>
                    <a:solidFill>
                      <a:schemeClr val="accent2">
                        <a:lumMod val="60000"/>
                        <a:lumOff val="40000"/>
                      </a:schemeClr>
                    </a:solidFill>
                  </a:tcPr>
                </a:tc>
                <a:extLst>
                  <a:ext uri="{0D108BD9-81ED-4DB2-BD59-A6C34878D82A}">
                    <a16:rowId xmlns:a16="http://schemas.microsoft.com/office/drawing/2014/main" val="2841125887"/>
                  </a:ext>
                </a:extLst>
              </a:tr>
              <a:tr h="494675">
                <a:tc>
                  <a:txBody>
                    <a:bodyPr/>
                    <a:lstStyle/>
                    <a:p>
                      <a:r>
                        <a:rPr lang="tr-TR" dirty="0" err="1"/>
                        <a:t>Gayta</a:t>
                      </a:r>
                      <a:r>
                        <a:rPr lang="tr-TR" dirty="0"/>
                        <a:t> tetkiki</a:t>
                      </a:r>
                    </a:p>
                  </a:txBody>
                  <a:tcPr>
                    <a:solidFill>
                      <a:schemeClr val="accent2">
                        <a:lumMod val="60000"/>
                        <a:lumOff val="40000"/>
                      </a:schemeClr>
                    </a:solidFill>
                  </a:tcPr>
                </a:tc>
                <a:extLst>
                  <a:ext uri="{0D108BD9-81ED-4DB2-BD59-A6C34878D82A}">
                    <a16:rowId xmlns:a16="http://schemas.microsoft.com/office/drawing/2014/main" val="307446909"/>
                  </a:ext>
                </a:extLst>
              </a:tr>
            </a:tbl>
          </a:graphicData>
        </a:graphic>
      </p:graphicFrame>
      <p:sp>
        <p:nvSpPr>
          <p:cNvPr id="6" name="Yuvarlatılmış Dikdörtgen 5">
            <a:extLst>
              <a:ext uri="{FF2B5EF4-FFF2-40B4-BE49-F238E27FC236}">
                <a16:creationId xmlns:a16="http://schemas.microsoft.com/office/drawing/2014/main" id="{071DB956-A1A1-C9DF-8F71-07E28B299BD9}"/>
              </a:ext>
            </a:extLst>
          </p:cNvPr>
          <p:cNvSpPr/>
          <p:nvPr/>
        </p:nvSpPr>
        <p:spPr>
          <a:xfrm>
            <a:off x="9991469" y="1673717"/>
            <a:ext cx="2065092" cy="299053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Ø"/>
            </a:pPr>
            <a:r>
              <a:rPr lang="tr-TR" sz="2400" dirty="0">
                <a:ln w="0"/>
                <a:solidFill>
                  <a:schemeClr val="tx1"/>
                </a:solidFill>
                <a:effectLst>
                  <a:outerShdw blurRad="38100" dist="19050" dir="2700000" algn="tl" rotWithShape="0">
                    <a:schemeClr val="dk1">
                      <a:alpha val="40000"/>
                    </a:schemeClr>
                  </a:outerShdw>
                </a:effectLst>
              </a:rPr>
              <a:t>3 kez SF yükleme</a:t>
            </a:r>
          </a:p>
          <a:p>
            <a:pPr marL="285750" indent="-285750">
              <a:buFont typeface="Wingdings" pitchFamily="2" charset="2"/>
              <a:buChar char="Ø"/>
            </a:pPr>
            <a:endParaRPr lang="tr-TR" sz="2400" dirty="0">
              <a:ln w="0"/>
              <a:solidFill>
                <a:schemeClr val="tx1"/>
              </a:solidFill>
              <a:effectLst>
                <a:outerShdw blurRad="38100" dist="19050" dir="2700000" algn="tl" rotWithShape="0">
                  <a:schemeClr val="dk1">
                    <a:alpha val="40000"/>
                  </a:schemeClr>
                </a:outerShdw>
              </a:effectLst>
            </a:endParaRPr>
          </a:p>
          <a:p>
            <a:pPr marL="285750" indent="-285750">
              <a:buFont typeface="Wingdings" pitchFamily="2" charset="2"/>
              <a:buChar char="Ø"/>
            </a:pPr>
            <a:r>
              <a:rPr lang="tr-TR" sz="2400" dirty="0">
                <a:ln w="0"/>
                <a:solidFill>
                  <a:schemeClr val="tx1"/>
                </a:solidFill>
                <a:effectLst>
                  <a:outerShdw blurRad="38100" dist="19050" dir="2700000" algn="tl" rotWithShape="0">
                    <a:schemeClr val="dk1">
                      <a:alpha val="40000"/>
                    </a:schemeClr>
                  </a:outerShdw>
                </a:effectLst>
              </a:rPr>
              <a:t>5 yükseltici NaHCO3 defisiti </a:t>
            </a:r>
          </a:p>
        </p:txBody>
      </p:sp>
    </p:spTree>
    <p:extLst>
      <p:ext uri="{BB962C8B-B14F-4D97-AF65-F5344CB8AC3E}">
        <p14:creationId xmlns:p14="http://schemas.microsoft.com/office/powerpoint/2010/main" val="341480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69C4BFB-778B-7FC9-CDE7-01C06FE544B2}"/>
              </a:ext>
            </a:extLst>
          </p:cNvPr>
          <p:cNvSpPr>
            <a:spLocks noGrp="1"/>
          </p:cNvSpPr>
          <p:nvPr>
            <p:ph idx="1"/>
          </p:nvPr>
        </p:nvSpPr>
        <p:spPr>
          <a:xfrm>
            <a:off x="683821" y="1086592"/>
            <a:ext cx="10515600" cy="4637314"/>
          </a:xfrm>
        </p:spPr>
        <p:txBody>
          <a:bodyPr>
            <a:normAutofit/>
          </a:bodyPr>
          <a:lstStyle/>
          <a:p>
            <a:pPr>
              <a:buFont typeface="Wingdings" panose="05000000000000000000" pitchFamily="2" charset="2"/>
              <a:buChar char="à"/>
            </a:pPr>
            <a:r>
              <a:rPr lang="tr-TR" dirty="0"/>
              <a:t>Akut gastroenterit nedeniyle servis yatışı</a:t>
            </a:r>
          </a:p>
          <a:p>
            <a:pPr marL="0" indent="0">
              <a:buNone/>
            </a:pPr>
            <a:endParaRPr lang="tr-TR" dirty="0"/>
          </a:p>
          <a:p>
            <a:pPr>
              <a:buFont typeface="Wingdings" panose="05000000000000000000" pitchFamily="2" charset="2"/>
              <a:buChar char="à"/>
            </a:pPr>
            <a:r>
              <a:rPr lang="tr-TR" dirty="0"/>
              <a:t>Sepsis? ekarte edilememesi üzerine </a:t>
            </a:r>
            <a:r>
              <a:rPr lang="tr-TR" dirty="0" err="1"/>
              <a:t>seftriakson</a:t>
            </a:r>
            <a:r>
              <a:rPr lang="tr-TR" dirty="0"/>
              <a:t> başlanıyor</a:t>
            </a:r>
          </a:p>
          <a:p>
            <a:pPr>
              <a:buFont typeface="Wingdings" panose="05000000000000000000" pitchFamily="2" charset="2"/>
              <a:buChar char="à"/>
            </a:pPr>
            <a:endParaRPr lang="tr-TR" dirty="0"/>
          </a:p>
          <a:p>
            <a:pPr>
              <a:buFont typeface="Wingdings" panose="05000000000000000000" pitchFamily="2" charset="2"/>
              <a:buChar char="à"/>
            </a:pPr>
            <a:r>
              <a:rPr lang="tr-TR" dirty="0"/>
              <a:t>İzlemde 4-5 defa kanlı sulu </a:t>
            </a:r>
            <a:r>
              <a:rPr lang="tr-TR" dirty="0" err="1"/>
              <a:t>gayta</a:t>
            </a:r>
            <a:r>
              <a:rPr lang="tr-TR" dirty="0"/>
              <a:t> –</a:t>
            </a:r>
            <a:r>
              <a:rPr lang="tr-TR" dirty="0" err="1"/>
              <a:t>İnvajinasyon</a:t>
            </a:r>
            <a:r>
              <a:rPr lang="tr-TR" dirty="0"/>
              <a:t>?</a:t>
            </a:r>
          </a:p>
          <a:p>
            <a:pPr>
              <a:buFont typeface="Wingdings" panose="05000000000000000000" pitchFamily="2" charset="2"/>
              <a:buChar char="à"/>
            </a:pPr>
            <a:endParaRPr lang="tr-TR" dirty="0"/>
          </a:p>
          <a:p>
            <a:pPr>
              <a:buFont typeface="Wingdings" panose="05000000000000000000" pitchFamily="2" charset="2"/>
              <a:buChar char="à"/>
            </a:pPr>
            <a:r>
              <a:rPr lang="tr-TR" dirty="0" err="1"/>
              <a:t>Usg’de</a:t>
            </a:r>
            <a:r>
              <a:rPr lang="tr-TR" dirty="0"/>
              <a:t> </a:t>
            </a:r>
            <a:r>
              <a:rPr lang="tr-TR" dirty="0" err="1"/>
              <a:t>invajinasyon</a:t>
            </a:r>
            <a:r>
              <a:rPr lang="tr-TR" dirty="0"/>
              <a:t> ekarte ediliyor</a:t>
            </a:r>
          </a:p>
          <a:p>
            <a:pPr marL="0" indent="0">
              <a:buNone/>
            </a:pPr>
            <a:endParaRPr lang="tr-TR" dirty="0"/>
          </a:p>
          <a:p>
            <a:pPr>
              <a:buFont typeface="Wingdings" panose="05000000000000000000" pitchFamily="2" charset="2"/>
              <a:buChar char="à"/>
            </a:pPr>
            <a:r>
              <a:rPr lang="tr-TR" dirty="0"/>
              <a:t>Besin alerjisi? Açısından </a:t>
            </a:r>
            <a:r>
              <a:rPr lang="tr-TR" dirty="0" err="1"/>
              <a:t>Ç.Alerjiye</a:t>
            </a:r>
            <a:r>
              <a:rPr lang="tr-TR" dirty="0"/>
              <a:t> konsülte ediliyor</a:t>
            </a:r>
          </a:p>
          <a:p>
            <a:pPr>
              <a:buFont typeface="Wingdings" panose="05000000000000000000" pitchFamily="2" charset="2"/>
              <a:buChar char="à"/>
            </a:pPr>
            <a:endParaRPr lang="tr-TR" dirty="0"/>
          </a:p>
          <a:p>
            <a:endParaRPr lang="tr-TR" dirty="0"/>
          </a:p>
        </p:txBody>
      </p:sp>
    </p:spTree>
    <p:extLst>
      <p:ext uri="{BB962C8B-B14F-4D97-AF65-F5344CB8AC3E}">
        <p14:creationId xmlns:p14="http://schemas.microsoft.com/office/powerpoint/2010/main" val="3081924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DA9A050-D80A-9D78-162B-30EC263E3062}"/>
              </a:ext>
            </a:extLst>
          </p:cNvPr>
          <p:cNvSpPr>
            <a:spLocks noGrp="1"/>
          </p:cNvSpPr>
          <p:nvPr>
            <p:ph idx="1"/>
          </p:nvPr>
        </p:nvSpPr>
        <p:spPr>
          <a:xfrm>
            <a:off x="505357" y="399410"/>
            <a:ext cx="10515600" cy="5243107"/>
          </a:xfrm>
        </p:spPr>
        <p:txBody>
          <a:bodyPr>
            <a:normAutofit/>
          </a:bodyPr>
          <a:lstStyle/>
          <a:p>
            <a:r>
              <a:rPr lang="tr-TR" dirty="0">
                <a:sym typeface="Symbol" panose="05050102010706020507" pitchFamily="18" charset="2"/>
              </a:rPr>
              <a:t> </a:t>
            </a:r>
            <a:r>
              <a:rPr lang="tr-TR" dirty="0"/>
              <a:t>İnek sütü proteini ilişkili enterokolit sendromu açısından takibe alındı</a:t>
            </a:r>
          </a:p>
          <a:p>
            <a:endParaRPr lang="tr-TR" dirty="0"/>
          </a:p>
          <a:p>
            <a:r>
              <a:rPr lang="tr-TR" dirty="0">
                <a:sym typeface="Symbol" panose="05050102010706020507" pitchFamily="18" charset="2"/>
              </a:rPr>
              <a:t>Hastadan inek sütü ve ürünleri elimine edildi</a:t>
            </a:r>
          </a:p>
          <a:p>
            <a:endParaRPr lang="tr-TR" dirty="0">
              <a:sym typeface="Symbol" panose="05050102010706020507" pitchFamily="18" charset="2"/>
            </a:endParaRPr>
          </a:p>
          <a:p>
            <a:r>
              <a:rPr lang="tr-TR" dirty="0">
                <a:sym typeface="Symbol" panose="05050102010706020507" pitchFamily="18" charset="2"/>
              </a:rPr>
              <a:t> </a:t>
            </a:r>
            <a:r>
              <a:rPr lang="tr-TR" dirty="0"/>
              <a:t>Hastaya aminoasit bazlı mama önerildi</a:t>
            </a:r>
          </a:p>
          <a:p>
            <a:endParaRPr lang="tr-TR" dirty="0"/>
          </a:p>
          <a:p>
            <a:r>
              <a:rPr lang="tr-TR" dirty="0">
                <a:sym typeface="Symbol" panose="05050102010706020507" pitchFamily="18" charset="2"/>
              </a:rPr>
              <a:t>Anneye diyet önerilmedi</a:t>
            </a:r>
            <a:endParaRPr lang="tr-TR" dirty="0"/>
          </a:p>
          <a:p>
            <a:pPr marL="0" indent="0">
              <a:buNone/>
            </a:pPr>
            <a:endParaRPr lang="tr-TR" dirty="0"/>
          </a:p>
          <a:p>
            <a:r>
              <a:rPr lang="tr-TR" dirty="0"/>
              <a:t>6 aylık olduğunda kesin tanı için oral provokasyon testi  yapılması planlandı</a:t>
            </a:r>
          </a:p>
          <a:p>
            <a:pPr marL="0" indent="0">
              <a:buNone/>
            </a:pPr>
            <a:endParaRPr lang="tr-TR" dirty="0">
              <a:sym typeface="Symbol" panose="05050102010706020507" pitchFamily="18" charset="2"/>
            </a:endParaRPr>
          </a:p>
          <a:p>
            <a:endParaRPr lang="tr-TR" dirty="0"/>
          </a:p>
        </p:txBody>
      </p:sp>
      <p:pic>
        <p:nvPicPr>
          <p:cNvPr id="4098" name="Picture 2" descr="Duvar Resmi Ağlayan bebek, erkek çocuk - PIXERS.COM.TR">
            <a:extLst>
              <a:ext uri="{FF2B5EF4-FFF2-40B4-BE49-F238E27FC236}">
                <a16:creationId xmlns:a16="http://schemas.microsoft.com/office/drawing/2014/main" id="{2070F486-DEB0-5305-B49A-AFC391C1E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678" y="1215483"/>
            <a:ext cx="2677279" cy="264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536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2BDD54-3E8B-4B0A-9AA2-350EA20E415B}"/>
              </a:ext>
            </a:extLst>
          </p:cNvPr>
          <p:cNvSpPr>
            <a:spLocks noGrp="1"/>
          </p:cNvSpPr>
          <p:nvPr>
            <p:ph idx="1"/>
          </p:nvPr>
        </p:nvSpPr>
        <p:spPr>
          <a:xfrm>
            <a:off x="532055" y="349946"/>
            <a:ext cx="9746942" cy="6200756"/>
          </a:xfrm>
        </p:spPr>
        <p:txBody>
          <a:bodyPr>
            <a:normAutofit fontScale="77500" lnSpcReduction="20000"/>
          </a:bodyPr>
          <a:lstStyle/>
          <a:p>
            <a:pPr marL="0" indent="0">
              <a:buNone/>
            </a:pPr>
            <a:r>
              <a:rPr lang="tr-TR" sz="3400" b="1" dirty="0"/>
              <a:t>7 aylıkken yoğurt ile oral provokasyon   03/2022</a:t>
            </a:r>
          </a:p>
          <a:p>
            <a:pPr>
              <a:buFontTx/>
              <a:buChar char="-"/>
            </a:pPr>
            <a:endParaRPr lang="tr-TR" sz="3100" dirty="0"/>
          </a:p>
          <a:p>
            <a:pPr marL="0" indent="0">
              <a:buNone/>
            </a:pPr>
            <a:endParaRPr lang="tr-TR" sz="3100" dirty="0"/>
          </a:p>
          <a:p>
            <a:pPr marL="0" indent="0">
              <a:buNone/>
            </a:pPr>
            <a:endParaRPr lang="tr-TR" sz="3100" dirty="0"/>
          </a:p>
          <a:p>
            <a:pPr marL="0" indent="0">
              <a:buNone/>
            </a:pPr>
            <a:endParaRPr lang="tr-TR" sz="3100" dirty="0"/>
          </a:p>
          <a:p>
            <a:pPr marL="0" indent="0">
              <a:buNone/>
            </a:pPr>
            <a:endParaRPr lang="tr-TR" sz="3100" dirty="0"/>
          </a:p>
          <a:p>
            <a:pPr marL="0" indent="0">
              <a:buNone/>
            </a:pPr>
            <a:endParaRPr lang="tr-TR" sz="3100" dirty="0"/>
          </a:p>
          <a:p>
            <a:pPr marL="0" indent="0">
              <a:buNone/>
            </a:pPr>
            <a:endParaRPr lang="tr-TR" sz="3100" dirty="0"/>
          </a:p>
          <a:p>
            <a:pPr marL="0" indent="0">
              <a:buNone/>
            </a:pPr>
            <a:endParaRPr lang="tr-TR" sz="3100" b="1" dirty="0"/>
          </a:p>
          <a:p>
            <a:endParaRPr lang="tr-TR" sz="3100" dirty="0"/>
          </a:p>
          <a:p>
            <a:r>
              <a:rPr lang="tr-TR" sz="3100" dirty="0"/>
              <a:t>Aileden onam alındı</a:t>
            </a:r>
          </a:p>
          <a:p>
            <a:r>
              <a:rPr lang="tr-TR" sz="3100" dirty="0"/>
              <a:t>Son doz sonrası 50.dk başlayan 5 defa kusma</a:t>
            </a:r>
          </a:p>
          <a:p>
            <a:r>
              <a:rPr lang="tr-TR" sz="3100" dirty="0"/>
              <a:t>90.dk’da 3 kez kanlı ishal</a:t>
            </a:r>
          </a:p>
          <a:p>
            <a:r>
              <a:rPr lang="tr-TR" sz="3100" dirty="0"/>
              <a:t>Letarji</a:t>
            </a:r>
          </a:p>
          <a:p>
            <a:r>
              <a:rPr lang="tr-TR" sz="3100" dirty="0" err="1"/>
              <a:t>Iv</a:t>
            </a:r>
            <a:r>
              <a:rPr lang="tr-TR" sz="3100" dirty="0"/>
              <a:t> hidrasyon ve </a:t>
            </a:r>
            <a:r>
              <a:rPr lang="tr-TR" sz="3100" dirty="0" err="1"/>
              <a:t>ondansetron</a:t>
            </a:r>
            <a:r>
              <a:rPr lang="tr-TR" sz="3100" dirty="0"/>
              <a:t> verildi</a:t>
            </a:r>
          </a:p>
          <a:p>
            <a:r>
              <a:rPr lang="tr-TR" sz="3100" dirty="0"/>
              <a:t>24 saat servis izlemi sonrası taburcu edildi</a:t>
            </a:r>
          </a:p>
          <a:p>
            <a:pPr marL="0" indent="0">
              <a:buNone/>
            </a:pPr>
            <a:endParaRPr lang="tr-TR" dirty="0"/>
          </a:p>
          <a:p>
            <a:pPr marL="0" indent="0">
              <a:buNone/>
            </a:pPr>
            <a:endParaRPr lang="tr-TR" dirty="0"/>
          </a:p>
          <a:p>
            <a:pPr marL="0" indent="0">
              <a:buNone/>
            </a:pPr>
            <a:endParaRPr lang="tr-TR" dirty="0"/>
          </a:p>
        </p:txBody>
      </p:sp>
      <p:graphicFrame>
        <p:nvGraphicFramePr>
          <p:cNvPr id="5" name="İçerik Yer Tutucusu 5">
            <a:extLst>
              <a:ext uri="{FF2B5EF4-FFF2-40B4-BE49-F238E27FC236}">
                <a16:creationId xmlns:a16="http://schemas.microsoft.com/office/drawing/2014/main" id="{B3649B57-5C15-5A77-976D-A1CB827A5B61}"/>
              </a:ext>
            </a:extLst>
          </p:cNvPr>
          <p:cNvGraphicFramePr>
            <a:graphicFrameLocks/>
          </p:cNvGraphicFramePr>
          <p:nvPr>
            <p:extLst>
              <p:ext uri="{D42A27DB-BD31-4B8C-83A1-F6EECF244321}">
                <p14:modId xmlns:p14="http://schemas.microsoft.com/office/powerpoint/2010/main" val="4103039188"/>
              </p:ext>
            </p:extLst>
          </p:nvPr>
        </p:nvGraphicFramePr>
        <p:xfrm>
          <a:off x="359193" y="854440"/>
          <a:ext cx="10688557" cy="3292107"/>
        </p:xfrm>
        <a:graphic>
          <a:graphicData uri="http://schemas.openxmlformats.org/drawingml/2006/table">
            <a:tbl>
              <a:tblPr firstRow="1" bandRow="1">
                <a:tableStyleId>{5C22544A-7EE6-4342-B048-85BDC9FD1C3A}</a:tableStyleId>
              </a:tblPr>
              <a:tblGrid>
                <a:gridCol w="1761261">
                  <a:extLst>
                    <a:ext uri="{9D8B030D-6E8A-4147-A177-3AD203B41FA5}">
                      <a16:colId xmlns:a16="http://schemas.microsoft.com/office/drawing/2014/main" val="1973324848"/>
                    </a:ext>
                  </a:extLst>
                </a:gridCol>
                <a:gridCol w="1256485">
                  <a:extLst>
                    <a:ext uri="{9D8B030D-6E8A-4147-A177-3AD203B41FA5}">
                      <a16:colId xmlns:a16="http://schemas.microsoft.com/office/drawing/2014/main" val="3808388178"/>
                    </a:ext>
                  </a:extLst>
                </a:gridCol>
                <a:gridCol w="1752923">
                  <a:extLst>
                    <a:ext uri="{9D8B030D-6E8A-4147-A177-3AD203B41FA5}">
                      <a16:colId xmlns:a16="http://schemas.microsoft.com/office/drawing/2014/main" val="788246876"/>
                    </a:ext>
                  </a:extLst>
                </a:gridCol>
                <a:gridCol w="1479472">
                  <a:extLst>
                    <a:ext uri="{9D8B030D-6E8A-4147-A177-3AD203B41FA5}">
                      <a16:colId xmlns:a16="http://schemas.microsoft.com/office/drawing/2014/main" val="1007853475"/>
                    </a:ext>
                  </a:extLst>
                </a:gridCol>
                <a:gridCol w="1479472">
                  <a:extLst>
                    <a:ext uri="{9D8B030D-6E8A-4147-A177-3AD203B41FA5}">
                      <a16:colId xmlns:a16="http://schemas.microsoft.com/office/drawing/2014/main" val="2368381690"/>
                    </a:ext>
                  </a:extLst>
                </a:gridCol>
                <a:gridCol w="1479472">
                  <a:extLst>
                    <a:ext uri="{9D8B030D-6E8A-4147-A177-3AD203B41FA5}">
                      <a16:colId xmlns:a16="http://schemas.microsoft.com/office/drawing/2014/main" val="3711154629"/>
                    </a:ext>
                  </a:extLst>
                </a:gridCol>
                <a:gridCol w="1479472">
                  <a:extLst>
                    <a:ext uri="{9D8B030D-6E8A-4147-A177-3AD203B41FA5}">
                      <a16:colId xmlns:a16="http://schemas.microsoft.com/office/drawing/2014/main" val="1332074576"/>
                    </a:ext>
                  </a:extLst>
                </a:gridCol>
              </a:tblGrid>
              <a:tr h="993262">
                <a:tc>
                  <a:txBody>
                    <a:bodyPr/>
                    <a:lstStyle/>
                    <a:p>
                      <a:r>
                        <a:rPr lang="tr-TR" dirty="0"/>
                        <a:t>Uygulama öncesi</a:t>
                      </a:r>
                    </a:p>
                  </a:txBody>
                  <a:tcPr>
                    <a:solidFill>
                      <a:schemeClr val="accent2"/>
                    </a:solidFill>
                  </a:tcPr>
                </a:tc>
                <a:tc>
                  <a:txBody>
                    <a:bodyPr/>
                    <a:lstStyle/>
                    <a:p>
                      <a:r>
                        <a:rPr lang="tr-TR" dirty="0"/>
                        <a:t>Ateş</a:t>
                      </a:r>
                    </a:p>
                  </a:txBody>
                  <a:tcPr>
                    <a:solidFill>
                      <a:schemeClr val="accent2"/>
                    </a:solidFill>
                  </a:tcPr>
                </a:tc>
                <a:tc>
                  <a:txBody>
                    <a:bodyPr/>
                    <a:lstStyle/>
                    <a:p>
                      <a:r>
                        <a:rPr lang="tr-TR" dirty="0"/>
                        <a:t>Nabız</a:t>
                      </a:r>
                    </a:p>
                  </a:txBody>
                  <a:tcPr>
                    <a:solidFill>
                      <a:schemeClr val="accent2"/>
                    </a:solidFill>
                  </a:tcPr>
                </a:tc>
                <a:tc>
                  <a:txBody>
                    <a:bodyPr/>
                    <a:lstStyle/>
                    <a:p>
                      <a:r>
                        <a:rPr lang="tr-TR" dirty="0"/>
                        <a:t>TA</a:t>
                      </a:r>
                    </a:p>
                  </a:txBody>
                  <a:tcPr>
                    <a:solidFill>
                      <a:schemeClr val="accent2"/>
                    </a:solidFill>
                  </a:tcPr>
                </a:tc>
                <a:tc>
                  <a:txBody>
                    <a:bodyPr/>
                    <a:lstStyle/>
                    <a:p>
                      <a:r>
                        <a:rPr lang="tr-TR" dirty="0"/>
                        <a:t>SS</a:t>
                      </a:r>
                    </a:p>
                  </a:txBody>
                  <a:tcPr>
                    <a:solidFill>
                      <a:schemeClr val="accent2"/>
                    </a:solidFill>
                  </a:tcPr>
                </a:tc>
                <a:tc>
                  <a:txBody>
                    <a:bodyPr/>
                    <a:lstStyle/>
                    <a:p>
                      <a:r>
                        <a:rPr lang="tr-TR" dirty="0"/>
                        <a:t>SpO2</a:t>
                      </a:r>
                    </a:p>
                  </a:txBody>
                  <a:tcPr>
                    <a:solidFill>
                      <a:schemeClr val="accent2"/>
                    </a:solidFill>
                  </a:tcPr>
                </a:tc>
                <a:tc>
                  <a:txBody>
                    <a:bodyPr/>
                    <a:lstStyle/>
                    <a:p>
                      <a:r>
                        <a:rPr lang="tr-TR" dirty="0"/>
                        <a:t>Nötrofil sayısı</a:t>
                      </a:r>
                    </a:p>
                  </a:txBody>
                  <a:tcPr>
                    <a:solidFill>
                      <a:schemeClr val="accent2"/>
                    </a:solidFill>
                  </a:tcPr>
                </a:tc>
                <a:extLst>
                  <a:ext uri="{0D108BD9-81ED-4DB2-BD59-A6C34878D82A}">
                    <a16:rowId xmlns:a16="http://schemas.microsoft.com/office/drawing/2014/main" val="3327843114"/>
                  </a:ext>
                </a:extLst>
              </a:tr>
              <a:tr h="401473">
                <a:tc>
                  <a:txBody>
                    <a:bodyPr/>
                    <a:lstStyle/>
                    <a:p>
                      <a:r>
                        <a:rPr lang="tr-TR" dirty="0"/>
                        <a:t>0.dk  (20ml)</a:t>
                      </a:r>
                    </a:p>
                  </a:txBody>
                  <a:tcPr>
                    <a:solidFill>
                      <a:schemeClr val="accent2">
                        <a:lumMod val="40000"/>
                        <a:lumOff val="60000"/>
                      </a:schemeClr>
                    </a:solidFill>
                  </a:tcPr>
                </a:tc>
                <a:tc>
                  <a:txBody>
                    <a:bodyPr/>
                    <a:lstStyle/>
                    <a:p>
                      <a:r>
                        <a:rPr lang="tr-TR" dirty="0"/>
                        <a:t>36.6</a:t>
                      </a:r>
                    </a:p>
                  </a:txBody>
                  <a:tcPr>
                    <a:solidFill>
                      <a:schemeClr val="accent2">
                        <a:lumMod val="40000"/>
                        <a:lumOff val="60000"/>
                      </a:schemeClr>
                    </a:solidFill>
                  </a:tcPr>
                </a:tc>
                <a:tc>
                  <a:txBody>
                    <a:bodyPr/>
                    <a:lstStyle/>
                    <a:p>
                      <a:r>
                        <a:rPr lang="tr-TR" dirty="0"/>
                        <a:t>146/dk</a:t>
                      </a:r>
                    </a:p>
                  </a:txBody>
                  <a:tcPr>
                    <a:solidFill>
                      <a:schemeClr val="accent2">
                        <a:lumMod val="40000"/>
                        <a:lumOff val="60000"/>
                      </a:schemeClr>
                    </a:solidFill>
                  </a:tcPr>
                </a:tc>
                <a:tc>
                  <a:txBody>
                    <a:bodyPr/>
                    <a:lstStyle/>
                    <a:p>
                      <a:r>
                        <a:rPr lang="tr-TR" dirty="0"/>
                        <a:t>100/Nb</a:t>
                      </a:r>
                    </a:p>
                  </a:txBody>
                  <a:tcPr>
                    <a:solidFill>
                      <a:schemeClr val="accent2">
                        <a:lumMod val="40000"/>
                        <a:lumOff val="60000"/>
                      </a:schemeClr>
                    </a:solidFill>
                  </a:tcPr>
                </a:tc>
                <a:tc>
                  <a:txBody>
                    <a:bodyPr/>
                    <a:lstStyle/>
                    <a:p>
                      <a:r>
                        <a:rPr lang="tr-TR" dirty="0"/>
                        <a:t>34/dk</a:t>
                      </a:r>
                    </a:p>
                  </a:txBody>
                  <a:tcPr>
                    <a:solidFill>
                      <a:schemeClr val="accent2">
                        <a:lumMod val="40000"/>
                        <a:lumOff val="60000"/>
                      </a:schemeClr>
                    </a:solidFill>
                  </a:tcPr>
                </a:tc>
                <a:tc>
                  <a:txBody>
                    <a:bodyPr/>
                    <a:lstStyle/>
                    <a:p>
                      <a:r>
                        <a:rPr lang="tr-TR" dirty="0"/>
                        <a:t>%96</a:t>
                      </a:r>
                    </a:p>
                  </a:txBody>
                  <a:tcPr>
                    <a:solidFill>
                      <a:schemeClr val="accent2">
                        <a:lumMod val="40000"/>
                        <a:lumOff val="60000"/>
                      </a:schemeClr>
                    </a:solidFill>
                  </a:tcPr>
                </a:tc>
                <a:tc>
                  <a:txBody>
                    <a:bodyPr/>
                    <a:lstStyle/>
                    <a:p>
                      <a:r>
                        <a:rPr lang="tr-TR" b="1" dirty="0"/>
                        <a:t>2500/mm3</a:t>
                      </a:r>
                    </a:p>
                  </a:txBody>
                  <a:tcPr>
                    <a:solidFill>
                      <a:schemeClr val="accent2">
                        <a:lumMod val="40000"/>
                        <a:lumOff val="60000"/>
                      </a:schemeClr>
                    </a:solidFill>
                  </a:tcPr>
                </a:tc>
                <a:extLst>
                  <a:ext uri="{0D108BD9-81ED-4DB2-BD59-A6C34878D82A}">
                    <a16:rowId xmlns:a16="http://schemas.microsoft.com/office/drawing/2014/main" val="219543158"/>
                  </a:ext>
                </a:extLst>
              </a:tr>
              <a:tr h="401473">
                <a:tc>
                  <a:txBody>
                    <a:bodyPr/>
                    <a:lstStyle/>
                    <a:p>
                      <a:r>
                        <a:rPr lang="tr-TR" dirty="0"/>
                        <a:t>20.Dk  (30ml)</a:t>
                      </a:r>
                    </a:p>
                  </a:txBody>
                  <a:tcPr>
                    <a:solidFill>
                      <a:schemeClr val="accent2">
                        <a:lumMod val="40000"/>
                        <a:lumOff val="60000"/>
                      </a:schemeClr>
                    </a:solidFill>
                  </a:tcPr>
                </a:tc>
                <a:tc>
                  <a:txBody>
                    <a:bodyPr/>
                    <a:lstStyle/>
                    <a:p>
                      <a:r>
                        <a:rPr lang="tr-TR" dirty="0"/>
                        <a:t>36.2</a:t>
                      </a:r>
                    </a:p>
                  </a:txBody>
                  <a:tcPr>
                    <a:solidFill>
                      <a:schemeClr val="accent2">
                        <a:lumMod val="40000"/>
                        <a:lumOff val="60000"/>
                      </a:schemeClr>
                    </a:solidFill>
                  </a:tcPr>
                </a:tc>
                <a:tc>
                  <a:txBody>
                    <a:bodyPr/>
                    <a:lstStyle/>
                    <a:p>
                      <a:r>
                        <a:rPr lang="tr-TR" dirty="0"/>
                        <a:t>150/dk</a:t>
                      </a:r>
                    </a:p>
                  </a:txBody>
                  <a:tcPr>
                    <a:solidFill>
                      <a:schemeClr val="accent2">
                        <a:lumMod val="40000"/>
                        <a:lumOff val="60000"/>
                      </a:schemeClr>
                    </a:solidFill>
                  </a:tcPr>
                </a:tc>
                <a:tc>
                  <a:txBody>
                    <a:bodyPr/>
                    <a:lstStyle/>
                    <a:p>
                      <a:r>
                        <a:rPr lang="tr-TR" dirty="0"/>
                        <a:t>100/Nb</a:t>
                      </a:r>
                    </a:p>
                  </a:txBody>
                  <a:tcPr>
                    <a:solidFill>
                      <a:schemeClr val="accent2">
                        <a:lumMod val="40000"/>
                        <a:lumOff val="60000"/>
                      </a:schemeClr>
                    </a:solidFill>
                  </a:tcPr>
                </a:tc>
                <a:tc>
                  <a:txBody>
                    <a:bodyPr/>
                    <a:lstStyle/>
                    <a:p>
                      <a:r>
                        <a:rPr lang="tr-TR" dirty="0"/>
                        <a:t>32/dk</a:t>
                      </a:r>
                    </a:p>
                  </a:txBody>
                  <a:tcPr>
                    <a:solidFill>
                      <a:schemeClr val="accent2">
                        <a:lumMod val="40000"/>
                        <a:lumOff val="60000"/>
                      </a:schemeClr>
                    </a:solidFill>
                  </a:tcPr>
                </a:tc>
                <a:tc>
                  <a:txBody>
                    <a:bodyPr/>
                    <a:lstStyle/>
                    <a:p>
                      <a:r>
                        <a:rPr lang="tr-TR" dirty="0"/>
                        <a:t>%95</a:t>
                      </a:r>
                    </a:p>
                  </a:txBody>
                  <a:tcPr>
                    <a:solidFill>
                      <a:schemeClr val="accent2">
                        <a:lumMod val="40000"/>
                        <a:lumOff val="60000"/>
                      </a:schemeClr>
                    </a:solidFill>
                  </a:tcPr>
                </a:tc>
                <a:tc>
                  <a:txBody>
                    <a:bodyPr/>
                    <a:lstStyle/>
                    <a:p>
                      <a:endParaRPr lang="tr-TR" dirty="0"/>
                    </a:p>
                  </a:txBody>
                  <a:tcPr>
                    <a:solidFill>
                      <a:schemeClr val="accent2">
                        <a:lumMod val="40000"/>
                        <a:lumOff val="60000"/>
                      </a:schemeClr>
                    </a:solidFill>
                  </a:tcPr>
                </a:tc>
                <a:extLst>
                  <a:ext uri="{0D108BD9-81ED-4DB2-BD59-A6C34878D82A}">
                    <a16:rowId xmlns:a16="http://schemas.microsoft.com/office/drawing/2014/main" val="4096205427"/>
                  </a:ext>
                </a:extLst>
              </a:tr>
              <a:tr h="401473">
                <a:tc>
                  <a:txBody>
                    <a:bodyPr/>
                    <a:lstStyle/>
                    <a:p>
                      <a:r>
                        <a:rPr lang="tr-TR" dirty="0"/>
                        <a:t>40.Dk (40ml)</a:t>
                      </a:r>
                    </a:p>
                  </a:txBody>
                  <a:tcPr>
                    <a:solidFill>
                      <a:schemeClr val="accent2">
                        <a:lumMod val="40000"/>
                        <a:lumOff val="60000"/>
                      </a:schemeClr>
                    </a:solidFill>
                  </a:tcPr>
                </a:tc>
                <a:tc>
                  <a:txBody>
                    <a:bodyPr/>
                    <a:lstStyle/>
                    <a:p>
                      <a:r>
                        <a:rPr lang="tr-TR" dirty="0"/>
                        <a:t>36.0</a:t>
                      </a:r>
                    </a:p>
                  </a:txBody>
                  <a:tcPr>
                    <a:solidFill>
                      <a:schemeClr val="accent2">
                        <a:lumMod val="40000"/>
                        <a:lumOff val="60000"/>
                      </a:schemeClr>
                    </a:solidFill>
                  </a:tcPr>
                </a:tc>
                <a:tc>
                  <a:txBody>
                    <a:bodyPr/>
                    <a:lstStyle/>
                    <a:p>
                      <a:r>
                        <a:rPr lang="tr-TR" dirty="0"/>
                        <a:t>140/dk</a:t>
                      </a:r>
                    </a:p>
                  </a:txBody>
                  <a:tcPr>
                    <a:solidFill>
                      <a:schemeClr val="accent2">
                        <a:lumMod val="40000"/>
                        <a:lumOff val="60000"/>
                      </a:schemeClr>
                    </a:solidFill>
                  </a:tcPr>
                </a:tc>
                <a:tc>
                  <a:txBody>
                    <a:bodyPr/>
                    <a:lstStyle/>
                    <a:p>
                      <a:r>
                        <a:rPr lang="tr-TR" dirty="0"/>
                        <a:t>95/Nb</a:t>
                      </a:r>
                    </a:p>
                  </a:txBody>
                  <a:tcPr>
                    <a:solidFill>
                      <a:schemeClr val="accent2">
                        <a:lumMod val="40000"/>
                        <a:lumOff val="60000"/>
                      </a:schemeClr>
                    </a:solidFill>
                  </a:tcPr>
                </a:tc>
                <a:tc>
                  <a:txBody>
                    <a:bodyPr/>
                    <a:lstStyle/>
                    <a:p>
                      <a:r>
                        <a:rPr lang="tr-TR" dirty="0"/>
                        <a:t>32/dk</a:t>
                      </a:r>
                    </a:p>
                  </a:txBody>
                  <a:tcPr>
                    <a:solidFill>
                      <a:schemeClr val="accent2">
                        <a:lumMod val="40000"/>
                        <a:lumOff val="60000"/>
                      </a:schemeClr>
                    </a:solidFill>
                  </a:tcPr>
                </a:tc>
                <a:tc>
                  <a:txBody>
                    <a:bodyPr/>
                    <a:lstStyle/>
                    <a:p>
                      <a:r>
                        <a:rPr lang="tr-TR" dirty="0"/>
                        <a:t>%96</a:t>
                      </a:r>
                    </a:p>
                  </a:txBody>
                  <a:tcPr>
                    <a:solidFill>
                      <a:schemeClr val="accent2">
                        <a:lumMod val="40000"/>
                        <a:lumOff val="60000"/>
                      </a:schemeClr>
                    </a:solidFill>
                  </a:tcPr>
                </a:tc>
                <a:tc>
                  <a:txBody>
                    <a:bodyPr/>
                    <a:lstStyle/>
                    <a:p>
                      <a:endParaRPr lang="tr-TR" dirty="0"/>
                    </a:p>
                  </a:txBody>
                  <a:tcPr>
                    <a:solidFill>
                      <a:schemeClr val="accent2">
                        <a:lumMod val="40000"/>
                        <a:lumOff val="60000"/>
                      </a:schemeClr>
                    </a:solidFill>
                  </a:tcPr>
                </a:tc>
                <a:extLst>
                  <a:ext uri="{0D108BD9-81ED-4DB2-BD59-A6C34878D82A}">
                    <a16:rowId xmlns:a16="http://schemas.microsoft.com/office/drawing/2014/main" val="3221242587"/>
                  </a:ext>
                </a:extLst>
              </a:tr>
              <a:tr h="692953">
                <a:tc>
                  <a:txBody>
                    <a:bodyPr/>
                    <a:lstStyle/>
                    <a:p>
                      <a:r>
                        <a:rPr lang="tr-TR" dirty="0"/>
                        <a:t>Uygulama sonrası</a:t>
                      </a:r>
                    </a:p>
                  </a:txBody>
                  <a:tcPr>
                    <a:solidFill>
                      <a:schemeClr val="accent2">
                        <a:lumMod val="40000"/>
                        <a:lumOff val="60000"/>
                      </a:schemeClr>
                    </a:solidFill>
                  </a:tcPr>
                </a:tc>
                <a:tc>
                  <a:txBody>
                    <a:bodyPr/>
                    <a:lstStyle/>
                    <a:p>
                      <a:r>
                        <a:rPr lang="tr-TR" dirty="0"/>
                        <a:t>36.6</a:t>
                      </a:r>
                    </a:p>
                  </a:txBody>
                  <a:tcPr>
                    <a:solidFill>
                      <a:schemeClr val="accent2">
                        <a:lumMod val="40000"/>
                        <a:lumOff val="60000"/>
                      </a:schemeClr>
                    </a:solidFill>
                  </a:tcPr>
                </a:tc>
                <a:tc>
                  <a:txBody>
                    <a:bodyPr/>
                    <a:lstStyle/>
                    <a:p>
                      <a:r>
                        <a:rPr lang="tr-TR" dirty="0"/>
                        <a:t>144/dk</a:t>
                      </a:r>
                    </a:p>
                  </a:txBody>
                  <a:tcPr>
                    <a:solidFill>
                      <a:schemeClr val="accent2">
                        <a:lumMod val="40000"/>
                        <a:lumOff val="60000"/>
                      </a:schemeClr>
                    </a:solidFill>
                  </a:tcPr>
                </a:tc>
                <a:tc>
                  <a:txBody>
                    <a:bodyPr/>
                    <a:lstStyle/>
                    <a:p>
                      <a:r>
                        <a:rPr lang="tr-TR" dirty="0"/>
                        <a:t>100/Nb</a:t>
                      </a:r>
                    </a:p>
                  </a:txBody>
                  <a:tcPr>
                    <a:solidFill>
                      <a:schemeClr val="accent2">
                        <a:lumMod val="40000"/>
                        <a:lumOff val="60000"/>
                      </a:schemeClr>
                    </a:solidFill>
                  </a:tcPr>
                </a:tc>
                <a:tc>
                  <a:txBody>
                    <a:bodyPr/>
                    <a:lstStyle/>
                    <a:p>
                      <a:r>
                        <a:rPr lang="tr-TR" dirty="0"/>
                        <a:t>32/dk</a:t>
                      </a:r>
                    </a:p>
                  </a:txBody>
                  <a:tcPr>
                    <a:solidFill>
                      <a:schemeClr val="accent2">
                        <a:lumMod val="40000"/>
                        <a:lumOff val="60000"/>
                      </a:schemeClr>
                    </a:solidFill>
                  </a:tcPr>
                </a:tc>
                <a:tc>
                  <a:txBody>
                    <a:bodyPr/>
                    <a:lstStyle/>
                    <a:p>
                      <a:r>
                        <a:rPr lang="tr-TR" dirty="0"/>
                        <a:t>%97</a:t>
                      </a:r>
                    </a:p>
                  </a:txBody>
                  <a:tcPr>
                    <a:solidFill>
                      <a:schemeClr val="accent2">
                        <a:lumMod val="40000"/>
                        <a:lumOff val="60000"/>
                      </a:schemeClr>
                    </a:solidFill>
                  </a:tcPr>
                </a:tc>
                <a:tc>
                  <a:txBody>
                    <a:bodyPr/>
                    <a:lstStyle/>
                    <a:p>
                      <a:r>
                        <a:rPr lang="tr-TR" b="1" dirty="0"/>
                        <a:t>7100/mm3</a:t>
                      </a:r>
                    </a:p>
                  </a:txBody>
                  <a:tcPr>
                    <a:solidFill>
                      <a:schemeClr val="accent2">
                        <a:lumMod val="40000"/>
                        <a:lumOff val="60000"/>
                      </a:schemeClr>
                    </a:solidFill>
                  </a:tcPr>
                </a:tc>
                <a:extLst>
                  <a:ext uri="{0D108BD9-81ED-4DB2-BD59-A6C34878D82A}">
                    <a16:rowId xmlns:a16="http://schemas.microsoft.com/office/drawing/2014/main" val="1568908793"/>
                  </a:ext>
                </a:extLst>
              </a:tr>
              <a:tr h="401473">
                <a:tc>
                  <a:txBody>
                    <a:bodyPr/>
                    <a:lstStyle/>
                    <a:p>
                      <a:r>
                        <a:rPr lang="tr-TR" dirty="0"/>
                        <a:t>6. Saat</a:t>
                      </a:r>
                    </a:p>
                  </a:txBody>
                  <a:tcPr>
                    <a:solidFill>
                      <a:schemeClr val="accent2">
                        <a:lumMod val="40000"/>
                        <a:lumOff val="60000"/>
                      </a:schemeClr>
                    </a:solidFill>
                  </a:tcPr>
                </a:tc>
                <a:tc>
                  <a:txBody>
                    <a:bodyPr/>
                    <a:lstStyle/>
                    <a:p>
                      <a:r>
                        <a:rPr lang="tr-TR" dirty="0"/>
                        <a:t>36.6</a:t>
                      </a:r>
                    </a:p>
                  </a:txBody>
                  <a:tcPr>
                    <a:solidFill>
                      <a:schemeClr val="accent2">
                        <a:lumMod val="40000"/>
                        <a:lumOff val="60000"/>
                      </a:schemeClr>
                    </a:solidFill>
                  </a:tcPr>
                </a:tc>
                <a:tc>
                  <a:txBody>
                    <a:bodyPr/>
                    <a:lstStyle/>
                    <a:p>
                      <a:r>
                        <a:rPr lang="tr-TR" dirty="0"/>
                        <a:t>152/dk</a:t>
                      </a:r>
                    </a:p>
                  </a:txBody>
                  <a:tcPr>
                    <a:solidFill>
                      <a:schemeClr val="accent2">
                        <a:lumMod val="40000"/>
                        <a:lumOff val="60000"/>
                      </a:schemeClr>
                    </a:solidFill>
                  </a:tcPr>
                </a:tc>
                <a:tc>
                  <a:txBody>
                    <a:bodyPr/>
                    <a:lstStyle/>
                    <a:p>
                      <a:r>
                        <a:rPr lang="tr-TR" dirty="0"/>
                        <a:t>90/60</a:t>
                      </a:r>
                    </a:p>
                  </a:txBody>
                  <a:tcPr>
                    <a:solidFill>
                      <a:schemeClr val="accent2">
                        <a:lumMod val="40000"/>
                        <a:lumOff val="60000"/>
                      </a:schemeClr>
                    </a:solidFill>
                  </a:tcPr>
                </a:tc>
                <a:tc>
                  <a:txBody>
                    <a:bodyPr/>
                    <a:lstStyle/>
                    <a:p>
                      <a:r>
                        <a:rPr lang="tr-TR" dirty="0"/>
                        <a:t>40/dk</a:t>
                      </a:r>
                    </a:p>
                  </a:txBody>
                  <a:tcPr>
                    <a:solidFill>
                      <a:schemeClr val="accent2">
                        <a:lumMod val="40000"/>
                        <a:lumOff val="60000"/>
                      </a:schemeClr>
                    </a:solidFill>
                  </a:tcPr>
                </a:tc>
                <a:tc>
                  <a:txBody>
                    <a:bodyPr/>
                    <a:lstStyle/>
                    <a:p>
                      <a:r>
                        <a:rPr lang="tr-TR" dirty="0"/>
                        <a:t>%98</a:t>
                      </a:r>
                    </a:p>
                  </a:txBody>
                  <a:tcPr>
                    <a:solidFill>
                      <a:schemeClr val="accent2">
                        <a:lumMod val="40000"/>
                        <a:lumOff val="60000"/>
                      </a:schemeClr>
                    </a:solidFill>
                  </a:tcPr>
                </a:tc>
                <a:tc>
                  <a:txBody>
                    <a:bodyPr/>
                    <a:lstStyle/>
                    <a:p>
                      <a:endParaRPr lang="tr-TR" dirty="0"/>
                    </a:p>
                  </a:txBody>
                  <a:tcPr>
                    <a:solidFill>
                      <a:schemeClr val="accent2">
                        <a:lumMod val="40000"/>
                        <a:lumOff val="60000"/>
                      </a:schemeClr>
                    </a:solidFill>
                  </a:tcPr>
                </a:tc>
                <a:extLst>
                  <a:ext uri="{0D108BD9-81ED-4DB2-BD59-A6C34878D82A}">
                    <a16:rowId xmlns:a16="http://schemas.microsoft.com/office/drawing/2014/main" val="4143058636"/>
                  </a:ext>
                </a:extLst>
              </a:tr>
            </a:tbl>
          </a:graphicData>
        </a:graphic>
      </p:graphicFrame>
      <p:sp>
        <p:nvSpPr>
          <p:cNvPr id="11" name="Aşağı Ok 10">
            <a:extLst>
              <a:ext uri="{FF2B5EF4-FFF2-40B4-BE49-F238E27FC236}">
                <a16:creationId xmlns:a16="http://schemas.microsoft.com/office/drawing/2014/main" id="{8DC26647-7720-E739-50F1-55D0C964BE39}"/>
              </a:ext>
            </a:extLst>
          </p:cNvPr>
          <p:cNvSpPr/>
          <p:nvPr/>
        </p:nvSpPr>
        <p:spPr>
          <a:xfrm>
            <a:off x="10152596" y="2263514"/>
            <a:ext cx="299263" cy="748291"/>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13239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0A9CD8BA-D1C4-7073-CF3A-9F12FD1C7FA3}"/>
              </a:ext>
            </a:extLst>
          </p:cNvPr>
          <p:cNvSpPr>
            <a:spLocks noGrp="1"/>
          </p:cNvSpPr>
          <p:nvPr>
            <p:ph idx="1"/>
          </p:nvPr>
        </p:nvSpPr>
        <p:spPr>
          <a:xfrm>
            <a:off x="236314" y="0"/>
            <a:ext cx="7027281" cy="6858000"/>
          </a:xfrm>
          <a:prstGeom prst="roundRect">
            <a:avLst/>
          </a:prstGeom>
          <a:solidFill>
            <a:schemeClr val="accent2">
              <a:lumMod val="20000"/>
              <a:lumOff val="8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endParaRPr lang="tr-TR" sz="1800" b="1" dirty="0">
              <a:solidFill>
                <a:srgbClr val="ED833B"/>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800"/>
              </a:spcAft>
              <a:buNone/>
            </a:pPr>
            <a:r>
              <a:rPr lang="tr-TR" sz="20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POZİTİF BESİN YÜKLEME TESTİ KRİTERLERİ: </a:t>
            </a:r>
            <a:r>
              <a:rPr lang="tr-TR" sz="2000" b="1" dirty="0">
                <a:solidFill>
                  <a:schemeClr val="accent2">
                    <a:lumMod val="75000"/>
                  </a:schemeClr>
                </a:solidFill>
              </a:rPr>
              <a:t>1 MAJÖR ≥ 2 MİNÖR </a:t>
            </a:r>
            <a:endParaRPr lang="tr-TR" sz="24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800"/>
              </a:spcAft>
              <a:buNone/>
            </a:pPr>
            <a:r>
              <a:rPr lang="tr-TR" sz="2400" b="1" dirty="0">
                <a:effectLst/>
                <a:latin typeface="Calibri" panose="020F0502020204030204" pitchFamily="34" charset="0"/>
                <a:ea typeface="Calibri" panose="020F0502020204030204" pitchFamily="34" charset="0"/>
                <a:cs typeface="Calibri" panose="020F0502020204030204" pitchFamily="34" charset="0"/>
              </a:rPr>
              <a:t>Şüpheli besin alımından 1-4 saat sonra ortaya çıkan kusma ve </a:t>
            </a:r>
            <a:r>
              <a:rPr lang="tr-TR" sz="2400" b="1" dirty="0" err="1">
                <a:effectLst/>
                <a:latin typeface="Calibri" panose="020F0502020204030204" pitchFamily="34" charset="0"/>
                <a:ea typeface="Calibri" panose="020F0502020204030204" pitchFamily="34" charset="0"/>
                <a:cs typeface="Calibri" panose="020F0502020204030204" pitchFamily="34" charset="0"/>
              </a:rPr>
              <a:t>IgE</a:t>
            </a:r>
            <a:r>
              <a:rPr lang="tr-TR" sz="2400" b="1" dirty="0">
                <a:effectLst/>
                <a:latin typeface="Calibri" panose="020F0502020204030204" pitchFamily="34" charset="0"/>
                <a:ea typeface="Calibri" panose="020F0502020204030204" pitchFamily="34" charset="0"/>
                <a:cs typeface="Calibri" panose="020F0502020204030204" pitchFamily="34" charset="0"/>
              </a:rPr>
              <a:t> aracılı </a:t>
            </a:r>
            <a:r>
              <a:rPr lang="tr-TR" sz="2400" b="1" dirty="0">
                <a:latin typeface="Calibri" panose="020F0502020204030204" pitchFamily="34" charset="0"/>
                <a:ea typeface="Calibri" panose="020F0502020204030204" pitchFamily="34" charset="0"/>
                <a:cs typeface="Calibri" panose="020F0502020204030204" pitchFamily="34" charset="0"/>
              </a:rPr>
              <a:t>reaksiyon</a:t>
            </a:r>
            <a:r>
              <a:rPr lang="tr-TR" sz="2400" b="1" dirty="0">
                <a:effectLst/>
                <a:latin typeface="Calibri" panose="020F0502020204030204" pitchFamily="34" charset="0"/>
                <a:ea typeface="Calibri" panose="020F0502020204030204" pitchFamily="34" charset="0"/>
                <a:cs typeface="Calibri" panose="020F0502020204030204" pitchFamily="34" charset="0"/>
              </a:rPr>
              <a:t> düşündürecek semptomların olmaması</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tr-T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Letarji</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tr-T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24 saat içinde ishal (genellikle 5-10 saat)</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tr-TR" sz="2400" b="1" dirty="0">
                <a:effectLst/>
                <a:latin typeface="Calibri" panose="020F0502020204030204" pitchFamily="34" charset="0"/>
                <a:ea typeface="Calibri" panose="020F0502020204030204" pitchFamily="34" charset="0"/>
                <a:cs typeface="Calibri" panose="020F0502020204030204" pitchFamily="34" charset="0"/>
              </a:rPr>
              <a:t>Test başlangıcına göre &gt; 1.500 /ml nötrofil artışı</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Hipotansiyon</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Hipotermi</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tr-T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Belirgin solukluk</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Dikdörtgen: Köşeleri Yuvarlatılmış 3">
            <a:extLst>
              <a:ext uri="{FF2B5EF4-FFF2-40B4-BE49-F238E27FC236}">
                <a16:creationId xmlns:a16="http://schemas.microsoft.com/office/drawing/2014/main" id="{ACA0F37F-467E-0CFC-2239-76FDD79E2802}"/>
              </a:ext>
            </a:extLst>
          </p:cNvPr>
          <p:cNvSpPr txBox="1">
            <a:spLocks/>
          </p:cNvSpPr>
          <p:nvPr/>
        </p:nvSpPr>
        <p:spPr>
          <a:xfrm>
            <a:off x="7593379" y="3395272"/>
            <a:ext cx="3934134" cy="3135086"/>
          </a:xfrm>
          <a:prstGeom prst="roundRect">
            <a:avLst/>
          </a:prstGeom>
          <a:solidFill>
            <a:schemeClr val="accent2"/>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endParaRPr lang="tr-TR" dirty="0">
              <a:solidFill>
                <a:schemeClr val="tx1"/>
              </a:solidFill>
            </a:endParaRPr>
          </a:p>
          <a:p>
            <a:pPr marL="0" indent="0">
              <a:buFont typeface="Arial" panose="020B0604020202020204" pitchFamily="34" charset="0"/>
              <a:buNone/>
            </a:pPr>
            <a:endParaRPr lang="tr-TR" dirty="0">
              <a:solidFill>
                <a:schemeClr val="tx1"/>
              </a:solidFill>
            </a:endParaRPr>
          </a:p>
          <a:p>
            <a:pPr marL="0" indent="0">
              <a:buNone/>
            </a:pPr>
            <a:r>
              <a:rPr lang="tr-TR" sz="2400" dirty="0">
                <a:solidFill>
                  <a:schemeClr val="tx1"/>
                </a:solidFill>
              </a:rPr>
              <a:t>12-18 ayda bir tolerans gelişimi için değerlendirilmesi planlandı</a:t>
            </a:r>
          </a:p>
          <a:p>
            <a:pPr marL="0" indent="0">
              <a:buNone/>
            </a:pPr>
            <a:endParaRPr lang="tr-TR" sz="2400" dirty="0">
              <a:solidFill>
                <a:schemeClr val="tx1"/>
              </a:solidFill>
            </a:endParaRPr>
          </a:p>
          <a:p>
            <a:pPr marL="0" indent="0">
              <a:buNone/>
            </a:pPr>
            <a:r>
              <a:rPr lang="tr-TR" sz="2400" dirty="0">
                <a:solidFill>
                  <a:schemeClr val="tx1"/>
                </a:solidFill>
              </a:rPr>
              <a:t>Ek gıda aşamasında destek verilmesi açısından diyetisyene yönlendirildi</a:t>
            </a:r>
          </a:p>
          <a:p>
            <a:pPr marL="0" indent="0">
              <a:buFont typeface="Arial" panose="020B0604020202020204" pitchFamily="34" charset="0"/>
              <a:buNone/>
            </a:pPr>
            <a:endParaRPr lang="tr-TR" dirty="0">
              <a:solidFill>
                <a:schemeClr val="tx1"/>
              </a:solidFill>
            </a:endParaRPr>
          </a:p>
        </p:txBody>
      </p:sp>
      <p:sp>
        <p:nvSpPr>
          <p:cNvPr id="9" name="Yuvarlatılmış Dikdörtgen 8">
            <a:extLst>
              <a:ext uri="{FF2B5EF4-FFF2-40B4-BE49-F238E27FC236}">
                <a16:creationId xmlns:a16="http://schemas.microsoft.com/office/drawing/2014/main" id="{E1091388-301A-B98C-844F-E8F2542A28CE}"/>
              </a:ext>
            </a:extLst>
          </p:cNvPr>
          <p:cNvSpPr/>
          <p:nvPr/>
        </p:nvSpPr>
        <p:spPr>
          <a:xfrm>
            <a:off x="7593379" y="766128"/>
            <a:ext cx="3978234" cy="204619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dirty="0">
                <a:solidFill>
                  <a:schemeClr val="tx1"/>
                </a:solidFill>
              </a:rPr>
              <a:t>Süt ve süt ürünleri eliminasyonuna devam edilmesi önerildi</a:t>
            </a:r>
          </a:p>
        </p:txBody>
      </p:sp>
    </p:spTree>
    <p:extLst>
      <p:ext uri="{BB962C8B-B14F-4D97-AF65-F5344CB8AC3E}">
        <p14:creationId xmlns:p14="http://schemas.microsoft.com/office/powerpoint/2010/main" val="383915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100715</TotalTime>
  <Words>2231</Words>
  <Application>Microsoft Macintosh PowerPoint</Application>
  <PresentationFormat>Geniş ekran</PresentationFormat>
  <Paragraphs>517</Paragraphs>
  <Slides>42</Slides>
  <Notes>25</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42</vt:i4>
      </vt:variant>
    </vt:vector>
  </HeadingPairs>
  <TitlesOfParts>
    <vt:vector size="49" baseType="lpstr">
      <vt:lpstr>Arial</vt:lpstr>
      <vt:lpstr>Calibri</vt:lpstr>
      <vt:lpstr>Calibri Light</vt:lpstr>
      <vt:lpstr>Symbol</vt:lpstr>
      <vt:lpstr>Times New Roman</vt:lpstr>
      <vt:lpstr>Wingdings</vt:lpstr>
      <vt:lpstr>Office Teması</vt:lpstr>
      <vt:lpstr>ÇOCUK ALERJİ OLGU SUNUMU</vt:lpstr>
      <vt:lpstr>Olgu-1  B.Ö.</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Olgu-2  B.A.  (11/2025)</vt:lpstr>
      <vt:lpstr>PowerPoint Sunusu</vt:lpstr>
      <vt:lpstr>PowerPoint Sunusu</vt:lpstr>
      <vt:lpstr>PowerPoint Sunusu</vt:lpstr>
      <vt:lpstr>PowerPoint Sunusu</vt:lpstr>
      <vt:lpstr>     Besin Proteini İlişkili Enterokolit Sendromu                                   (BPİES) </vt:lpstr>
      <vt:lpstr>PowerPoint Sunusu</vt:lpstr>
      <vt:lpstr>PowerPoint Sunusu</vt:lpstr>
      <vt:lpstr>Tetikleyiciler</vt:lpstr>
      <vt:lpstr>PowerPoint Sunusu</vt:lpstr>
      <vt:lpstr>PowerPoint Sunusu</vt:lpstr>
      <vt:lpstr>PowerPoint Sunusu</vt:lpstr>
      <vt:lpstr>PowerPoint Sunusu</vt:lpstr>
      <vt:lpstr>PowerPoint Sunusu</vt:lpstr>
      <vt:lpstr>PowerPoint Sunusu</vt:lpstr>
      <vt:lpstr>PowerPoint Sunusu</vt:lpstr>
      <vt:lpstr>Kronik BPİES</vt:lpstr>
      <vt:lpstr>PowerPoint Sunusu</vt:lpstr>
      <vt:lpstr>TEDAVİ</vt:lpstr>
      <vt:lpstr>Ayırıcı tanılar</vt:lpstr>
      <vt:lpstr>PowerPoint Sunusu</vt:lpstr>
      <vt:lpstr>PowerPoint Sunusu</vt:lpstr>
      <vt:lpstr>İzlem</vt:lpstr>
      <vt:lpstr>Ne zaman oral provokasyon yapılabilir?</vt:lpstr>
      <vt:lpstr>PowerPoint Sunusu</vt:lpstr>
      <vt:lpstr>PowerPoint Sunusu</vt:lpstr>
      <vt:lpstr>Tolerans/Prognoz</vt:lpstr>
      <vt:lpstr>BPİES’TE TOLERANS GELİŞİMİ</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ÇOCUK ALLERJİ OLGU SUNUMU</dc:title>
  <dc:creator>simge cibros</dc:creator>
  <cp:lastModifiedBy>simge cibros</cp:lastModifiedBy>
  <cp:revision>108</cp:revision>
  <dcterms:created xsi:type="dcterms:W3CDTF">2025-11-29T15:28:51Z</dcterms:created>
  <dcterms:modified xsi:type="dcterms:W3CDTF">2026-02-19T07:42:25Z</dcterms:modified>
</cp:coreProperties>
</file>