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256" r:id="rId2"/>
    <p:sldId id="417" r:id="rId3"/>
    <p:sldId id="416" r:id="rId4"/>
    <p:sldId id="369" r:id="rId5"/>
    <p:sldId id="384" r:id="rId6"/>
    <p:sldId id="385" r:id="rId7"/>
    <p:sldId id="386" r:id="rId8"/>
    <p:sldId id="387" r:id="rId9"/>
    <p:sldId id="389" r:id="rId10"/>
    <p:sldId id="420" r:id="rId11"/>
    <p:sldId id="432" r:id="rId12"/>
    <p:sldId id="443" r:id="rId13"/>
    <p:sldId id="444" r:id="rId14"/>
    <p:sldId id="438" r:id="rId15"/>
    <p:sldId id="441" r:id="rId16"/>
    <p:sldId id="419" r:id="rId17"/>
    <p:sldId id="430" r:id="rId18"/>
    <p:sldId id="394" r:id="rId19"/>
    <p:sldId id="445" r:id="rId20"/>
    <p:sldId id="427" r:id="rId21"/>
    <p:sldId id="407" r:id="rId22"/>
    <p:sldId id="391" r:id="rId23"/>
    <p:sldId id="392" r:id="rId24"/>
    <p:sldId id="437" r:id="rId25"/>
    <p:sldId id="433" r:id="rId26"/>
    <p:sldId id="446" r:id="rId27"/>
    <p:sldId id="396" r:id="rId28"/>
    <p:sldId id="393" r:id="rId29"/>
    <p:sldId id="435" r:id="rId30"/>
    <p:sldId id="395" r:id="rId31"/>
    <p:sldId id="447" r:id="rId32"/>
    <p:sldId id="400" r:id="rId33"/>
    <p:sldId id="402" r:id="rId34"/>
    <p:sldId id="410" r:id="rId35"/>
    <p:sldId id="434" r:id="rId36"/>
    <p:sldId id="439" r:id="rId37"/>
    <p:sldId id="440" r:id="rId38"/>
    <p:sldId id="413" r:id="rId39"/>
    <p:sldId id="414" r:id="rId40"/>
    <p:sldId id="451" r:id="rId41"/>
    <p:sldId id="450" r:id="rId42"/>
    <p:sldId id="449" r:id="rId43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Kullanıcısı" initials="MO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" autoAdjust="0"/>
    <p:restoredTop sz="90973" autoAdjust="0"/>
  </p:normalViewPr>
  <p:slideViewPr>
    <p:cSldViewPr>
      <p:cViewPr varScale="1">
        <p:scale>
          <a:sx n="104" d="100"/>
          <a:sy n="104" d="100"/>
        </p:scale>
        <p:origin x="223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9T01:11:04.450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CD539BD-BA8B-F041-BB12-C20B739A117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tr-TR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BEAD4E7-A126-054A-8710-CFF639A34C7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tr-TR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31F9425A-B8D9-124A-BD17-35DE49C9057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476"/>
            <a:ext cx="2945659" cy="49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tr-TR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E49E966A-0C50-1744-873D-74F75FAB736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476"/>
            <a:ext cx="2945659" cy="49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C5B8DD-1F1F-944F-8E97-2793EB4C7EEB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F5067-F4EF-1047-A129-E041491E2533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620"/>
            <a:ext cx="5438140" cy="39095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9780"/>
            <a:ext cx="2945659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9780"/>
            <a:ext cx="2945659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FA0E2-45E1-FA45-B3DD-624CF801A1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2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FA0E2-45E1-FA45-B3DD-624CF801A1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90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FA0E2-45E1-FA45-B3DD-624CF801A10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4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F8A26EA-D6E0-C249-B6E6-3ADDA4B6FD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657600" y="2514600"/>
            <a:ext cx="5486400" cy="108585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altLang="tr-TR" noProof="0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8B0C05A-2AFB-BC4B-A5DC-E7E247A31E9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657600" y="3505200"/>
            <a:ext cx="5486400" cy="10668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EAEAEA"/>
                </a:solidFill>
              </a:defRPr>
            </a:lvl1pPr>
          </a:lstStyle>
          <a:p>
            <a:pPr lvl="0"/>
            <a:r>
              <a:rPr lang="en-US" altLang="tr-TR" noProof="0"/>
              <a:t>Click to edit Master subtitle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23ACA54-0F51-1341-B0BD-38B42FD668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03F0BD0-5F44-724C-9DD4-377FEA6E59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1D08BEC-65CD-C241-9311-3CB10ADF7F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7F5FA9A-95FB-A74A-A8E5-7BE1D30D8EEB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F985D89-BF14-0E46-B12A-DAD988ED8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B9EBD96-08BD-C444-BFDE-7A9117AD1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2257905-CE80-FF46-B83C-3FA1A0F4D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5232AE5-B590-EC4A-BD02-AEF12B755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913AC0D-EEE1-2F4D-89B0-AF15A759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7E767-C05D-C944-958A-2E5403B769C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328424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64D538A-2421-324F-8481-B8A5B9FCA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01BF6FA-06C0-B346-9631-FDD265964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2C8BA60-4872-D640-BECD-4B2244261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4EE4BD-488E-AF43-B679-B1FDFF4BD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185C0D-3DC3-C742-8040-BBFCD42D1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39B2D-A77D-F94E-9670-6AFE7D2488D9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604762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4E32BE8-4D62-944E-941E-97375B5F2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F9376B-FFA2-B447-941C-6922D4A0D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ECF03B-ED5E-674D-992E-BBB9E2FB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06E8A59-80A8-8043-B93E-28FCBCE0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EF29BC9-4D9C-EC4F-BFCE-D075E65BC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375F4-43F8-7245-8511-831E58CD8C9F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008036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76CB36E-5589-BA4D-929B-EFBC628E6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5169FBE-C835-2041-BE0B-439C1F879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98B1E44-EB49-A248-ADED-3B384872B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67003C6-26F7-CD49-A907-30D6FB81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3383E44-3246-114C-BAD2-CD30FF1B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E01F2-8AC2-F34F-8D15-CE47B11702C1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081110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6F683FD-18BD-2F46-898A-04F8EFE4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9E56C4-9D01-6241-ADCB-077FA600F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048000" cy="4525963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0118ED5-F971-1D40-9DCA-BF7CCEB25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8800" y="1600200"/>
            <a:ext cx="3048000" cy="4525963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71270B8-AEE3-D642-9E82-E7712F64B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4B24D83-076D-014F-8ED8-5924262FE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4034DDC-2553-0743-B456-F1928936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02E8B-0BF9-F842-B57A-4407DF846CE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709690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72AE93B-0254-B542-8E81-A72CCC22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B1F5016-B95C-9148-A021-7860CAFFC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97FF021-EEA1-1847-BC4E-EF1594F64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FE65679-5776-D24A-9F8E-033E7A2B7C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D3CF5A9-D17B-3148-AF3F-41128034E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2D963AA-3F9E-CE4E-ACAB-C21245EC6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45596FC-7FDD-AD4A-B86A-87F8CE546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4F8C6D2-5663-5240-B181-BA53B3339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FC225-6EAB-2849-872A-CA507B425612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539872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593D290-9CD5-2E40-8A7A-03E804C2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79A89AD-2822-2F4E-81A0-2A7055368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3C2CEE0-A134-CB4A-914E-0785F182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A12F241-9922-3F4D-8C85-5065A367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3634F-FC12-B34B-A996-1BAAEA9F7212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914664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38E5BE0-E0C5-D84E-9820-DF94D71E5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65B81BF-7263-BC4F-A3D2-8A2ED96A3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1D268DE-1FB3-2B4A-AD35-539813853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69CEF-2FA1-8246-A8F2-1EEFFEB59F89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285475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09F2743-B203-5142-AF75-F1C2B0AA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7534C74-C9E1-F646-8B72-4A0CE6B5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5AD4AE0-8768-984C-BCBD-A8CE169EA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4813773-2889-C74C-8058-70D213239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F9EB17C-0FB9-E043-A3CE-928437FCA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C2C34D6-02AB-C643-A14E-BF5F8456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92D2B-8DD7-1E47-9A91-BD106E281C6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032361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8B59A17-4A3B-7244-88DE-B3973CD5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04FA429-A0B6-6E45-ADE2-E3B63E1415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2F736ED-24BE-B545-BDFB-A8FCD0267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7A16117-B59B-5544-9733-845E52B15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899B578-4E41-7B44-838B-8B86C32F0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8635657-4330-E147-97C3-1AB1C971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D320E-4EBE-7340-8ABB-4F9F11BCFCE6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574745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8D85226-2C99-AA42-BC88-3AEF28E448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92A86DD-AA96-D146-A1C4-F81BC7664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248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F8A441E-AF08-C046-85F3-8502936164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tr-TR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EE8ACF4-4E65-C64A-BCE0-C307733B3F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tr-TR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1D3FAB72-B21B-164D-9DE4-31914B620B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CBDE58-B161-0E4A-9BED-EB33CBF0D2C9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000" b="1" i="1" kern="1200">
          <a:solidFill>
            <a:srgbClr val="377F95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 i="1">
          <a:solidFill>
            <a:srgbClr val="377F95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 i="1">
          <a:solidFill>
            <a:srgbClr val="377F95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 i="1">
          <a:solidFill>
            <a:srgbClr val="377F95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 i="1">
          <a:solidFill>
            <a:srgbClr val="377F95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i="1">
          <a:solidFill>
            <a:srgbClr val="377F95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i="1">
          <a:solidFill>
            <a:srgbClr val="377F95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i="1">
          <a:solidFill>
            <a:srgbClr val="377F95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i="1">
          <a:solidFill>
            <a:srgbClr val="377F95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gaziyazma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350F229-6744-B240-B381-49F4393FD5C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76600" y="2781300"/>
            <a:ext cx="5981700" cy="1066800"/>
          </a:xfrm>
        </p:spPr>
        <p:txBody>
          <a:bodyPr/>
          <a:lstStyle/>
          <a:p>
            <a:pPr algn="ctr"/>
            <a:r>
              <a:rPr lang="tr-TR" altLang="tr-TR" sz="4200" dirty="0">
                <a:solidFill>
                  <a:schemeClr val="bg1"/>
                </a:solidFill>
                <a:latin typeface="Times New Roman" panose="02020603050405020304" pitchFamily="18" charset="0"/>
              </a:rPr>
              <a:t>HATASIZ MAKALE OLMAZ: İNGİLİZCE ÜZERİNE İPUÇLARI</a:t>
            </a:r>
            <a:endParaRPr lang="en-US" altLang="tr-TR" sz="4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B16A3169-8205-D943-BB3F-BB1CD3A9F337}"/>
              </a:ext>
            </a:extLst>
          </p:cNvPr>
          <p:cNvSpPr txBox="1">
            <a:spLocks noChangeArrowheads="1"/>
          </p:cNvSpPr>
          <p:nvPr/>
        </p:nvSpPr>
        <p:spPr bwMode="auto">
          <a:xfrm rot="21257154">
            <a:off x="-21929" y="1326129"/>
            <a:ext cx="22078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tr-TR" b="1" dirty="0">
                <a:latin typeface="Times New Roman" panose="02020603050405020304" pitchFamily="18" charset="0"/>
              </a:rPr>
              <a:t>GOOD SCIENCE DOES NOT EXCUSE POOR WRITING!</a:t>
            </a:r>
            <a:endParaRPr lang="en-US" altLang="tr-TR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o 17">
            <a:extLst>
              <a:ext uri="{FF2B5EF4-FFF2-40B4-BE49-F238E27FC236}">
                <a16:creationId xmlns:a16="http://schemas.microsoft.com/office/drawing/2014/main" id="{08C31579-0D83-6D4C-930C-189274D8E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283483"/>
              </p:ext>
            </p:extLst>
          </p:nvPr>
        </p:nvGraphicFramePr>
        <p:xfrm>
          <a:off x="726269" y="1752600"/>
          <a:ext cx="7704161" cy="3684105"/>
        </p:xfrm>
        <a:graphic>
          <a:graphicData uri="http://schemas.openxmlformats.org/drawingml/2006/table">
            <a:tbl>
              <a:tblPr/>
              <a:tblGrid>
                <a:gridCol w="3866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7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3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solidFill>
                            <a:srgbClr val="D52B1E"/>
                          </a:solidFill>
                          <a:effectLst/>
                        </a:rPr>
                        <a:t>LONGER PHRASE</a:t>
                      </a:r>
                      <a:endParaRPr lang="en-US" sz="1200" b="1" dirty="0">
                        <a:effectLst/>
                      </a:endParaRP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solidFill>
                            <a:srgbClr val="D52B1E"/>
                          </a:solidFill>
                          <a:effectLst/>
                        </a:rPr>
                        <a:t>CONCISE WORD</a:t>
                      </a:r>
                      <a:endParaRPr lang="en-US" sz="1200" b="1" dirty="0">
                        <a:effectLst/>
                      </a:endParaRP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I came to the realization that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I realize that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Concerning the matter of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About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During the course of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During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In the event that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If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5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Regardless of the fact that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Although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Due to the fact that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Because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In all cases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Always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At that point in time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Then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Prior to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Before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53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Keeping in mind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Considering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2" name="Unvan 1">
            <a:extLst>
              <a:ext uri="{FF2B5EF4-FFF2-40B4-BE49-F238E27FC236}">
                <a16:creationId xmlns:a16="http://schemas.microsoft.com/office/drawing/2014/main" id="{063F369A-65D9-6B4D-8DF1-214CC746C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55788"/>
            <a:ext cx="8699500" cy="988264"/>
          </a:xfrm>
        </p:spPr>
        <p:txBody>
          <a:bodyPr/>
          <a:lstStyle/>
          <a:p>
            <a:r>
              <a:rPr lang="tr-TR" sz="3600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P3:</a:t>
            </a:r>
            <a:r>
              <a:rPr lang="tr-TR" sz="36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USE SIMPLE WORDS/</a:t>
            </a:r>
            <a:br>
              <a:rPr lang="tr-TR" sz="36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</a:br>
            <a:r>
              <a:rPr lang="tr-TR" sz="35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OMIT UNNECESSARY WORDS OR PHRASES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36ECAF3C-F0A4-DC4E-A17D-B265E7238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816" y="3429000"/>
            <a:ext cx="1247066" cy="124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5817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CFBE47BB-7062-0C4F-B453-13B0EA447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646681"/>
              </p:ext>
            </p:extLst>
          </p:nvPr>
        </p:nvGraphicFramePr>
        <p:xfrm>
          <a:off x="1009934" y="1600200"/>
          <a:ext cx="7124131" cy="3763523"/>
        </p:xfrm>
        <a:graphic>
          <a:graphicData uri="http://schemas.openxmlformats.org/drawingml/2006/table">
            <a:tbl>
              <a:tblPr/>
              <a:tblGrid>
                <a:gridCol w="3575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8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solidFill>
                            <a:srgbClr val="D52B1E"/>
                          </a:solidFill>
                          <a:effectLst/>
                        </a:rPr>
                        <a:t>LONGER PHRASE</a:t>
                      </a:r>
                      <a:endParaRPr lang="en-US" sz="1200" b="1" dirty="0">
                        <a:effectLst/>
                      </a:endParaRP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solidFill>
                            <a:srgbClr val="D52B1E"/>
                          </a:solidFill>
                          <a:effectLst/>
                        </a:rPr>
                        <a:t>CONCISE WORD</a:t>
                      </a:r>
                      <a:endParaRPr lang="en-US" sz="1200" b="1" dirty="0">
                        <a:effectLst/>
                      </a:endParaRP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2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A considerable number of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Many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An adequate amount of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Enough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First of all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First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Has the capability of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Can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In the process of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During, While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7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For the purpose of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To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In light of the fact that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Because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An example of this is the fact that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For example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At no time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Never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In many cases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Often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With regard/reference to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About</a:t>
                      </a:r>
                    </a:p>
                  </a:txBody>
                  <a:tcPr marL="52234" marR="52234" marT="52234" marB="522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Unvan 1">
            <a:extLst>
              <a:ext uri="{FF2B5EF4-FFF2-40B4-BE49-F238E27FC236}">
                <a16:creationId xmlns:a16="http://schemas.microsoft.com/office/drawing/2014/main" id="{E68E9BF1-72F1-0A46-B408-81C5A4E56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55788"/>
            <a:ext cx="8699500" cy="988264"/>
          </a:xfrm>
        </p:spPr>
        <p:txBody>
          <a:bodyPr/>
          <a:lstStyle/>
          <a:p>
            <a:r>
              <a:rPr lang="tr-TR" sz="3600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P3:</a:t>
            </a:r>
            <a:r>
              <a:rPr lang="tr-TR" sz="36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USE SIMPLE WORDS/</a:t>
            </a:r>
            <a:br>
              <a:rPr lang="tr-TR" sz="36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</a:br>
            <a:r>
              <a:rPr lang="tr-TR" sz="35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OMIT UNNECESSARY WORDS OR PHRASES</a:t>
            </a:r>
          </a:p>
        </p:txBody>
      </p:sp>
    </p:spTree>
    <p:extLst>
      <p:ext uri="{BB962C8B-B14F-4D97-AF65-F5344CB8AC3E}">
        <p14:creationId xmlns:p14="http://schemas.microsoft.com/office/powerpoint/2010/main" val="91102849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P4:</a:t>
            </a:r>
            <a:r>
              <a:rPr lang="tr-TR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USE CORRECT WORDS/PHRASES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4B0BB1C4-59AA-3740-B8F2-244A49A95BD9}"/>
              </a:ext>
            </a:extLst>
          </p:cNvPr>
          <p:cNvSpPr txBox="1"/>
          <p:nvPr/>
        </p:nvSpPr>
        <p:spPr>
          <a:xfrm>
            <a:off x="1197610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C300064-549A-DF4D-924F-C6334A479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52600"/>
            <a:ext cx="78105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9882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17001D60-EB47-FB4F-9EDB-058CFD303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382" y="4196233"/>
            <a:ext cx="7101418" cy="92333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dirty="0"/>
              <a:t>Foodstuff </a:t>
            </a:r>
            <a:r>
              <a:rPr lang="en-AU" dirty="0" err="1"/>
              <a:t>analyzes</a:t>
            </a:r>
            <a:r>
              <a:rPr lang="en-AU" dirty="0"/>
              <a:t> show that seafood and water are two major </a:t>
            </a:r>
            <a:endParaRPr lang="tr-TR" dirty="0"/>
          </a:p>
          <a:p>
            <a:pPr marL="0" indent="0">
              <a:buNone/>
            </a:pPr>
            <a:r>
              <a:rPr lang="en-AU" dirty="0"/>
              <a:t>PFA acids….</a:t>
            </a:r>
          </a:p>
          <a:p>
            <a:pPr marL="0" indent="0">
              <a:buNone/>
            </a:pPr>
            <a:r>
              <a:rPr lang="en-AU" dirty="0"/>
              <a:t>		</a:t>
            </a:r>
          </a:p>
        </p:txBody>
      </p:sp>
      <p:cxnSp>
        <p:nvCxnSpPr>
          <p:cNvPr id="21" name="Düz Bağlayıcı 20">
            <a:extLst>
              <a:ext uri="{FF2B5EF4-FFF2-40B4-BE49-F238E27FC236}">
                <a16:creationId xmlns:a16="http://schemas.microsoft.com/office/drawing/2014/main" id="{F90F59E7-77D2-714A-A304-38014B7DA8EE}"/>
              </a:ext>
            </a:extLst>
          </p:cNvPr>
          <p:cNvCxnSpPr>
            <a:cxnSpLocks/>
          </p:cNvCxnSpPr>
          <p:nvPr/>
        </p:nvCxnSpPr>
        <p:spPr>
          <a:xfrm>
            <a:off x="2438400" y="1496508"/>
            <a:ext cx="5715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Unvan 1">
            <a:extLst>
              <a:ext uri="{FF2B5EF4-FFF2-40B4-BE49-F238E27FC236}">
                <a16:creationId xmlns:a16="http://schemas.microsoft.com/office/drawing/2014/main" id="{3E4BF0F1-896D-D74D-B7C8-DD9848DF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6" y="281046"/>
            <a:ext cx="8365067" cy="698340"/>
          </a:xfrm>
        </p:spPr>
        <p:txBody>
          <a:bodyPr/>
          <a:lstStyle/>
          <a:p>
            <a:r>
              <a:rPr lang="en-AU" sz="3000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P4:</a:t>
            </a:r>
            <a:r>
              <a:rPr lang="en-AU" sz="30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USE CORRECT WORDS/PHRASES</a:t>
            </a:r>
            <a:br>
              <a:rPr lang="en-AU" sz="30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</a:br>
            <a:r>
              <a:rPr lang="en-AU" sz="34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en-AU" sz="30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«common confused/misused words»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2E17A28B-2613-D144-907D-BFE59AB62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2732148"/>
            <a:ext cx="7048499" cy="646331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r>
              <a:rPr lang="en-US" dirty="0"/>
              <a:t>Many organisms adopt</a:t>
            </a:r>
            <a:r>
              <a:rPr lang="en-US" b="1" dirty="0"/>
              <a:t> </a:t>
            </a:r>
            <a:r>
              <a:rPr lang="en-US" dirty="0"/>
              <a:t>easily to minor changes in the environment.</a:t>
            </a:r>
          </a:p>
          <a:p>
            <a:r>
              <a:rPr lang="en-US" dirty="0"/>
              <a:t> 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F0F72D9A-24D8-A243-9615-6D506626E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99" y="3482758"/>
            <a:ext cx="7137401" cy="646331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r>
              <a:rPr lang="en-US" dirty="0"/>
              <a:t>We adapted a new protocol for DNA isolation.</a:t>
            </a:r>
          </a:p>
          <a:p>
            <a:r>
              <a:rPr lang="en-US" dirty="0"/>
              <a:t>           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C98C3F41-95D8-4143-8AD0-561A38D8D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899" y="1933681"/>
            <a:ext cx="6858000" cy="646331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AU" dirty="0"/>
              <a:t>The addition of Kl-3 to MZ1 cells effected their growth rate.</a:t>
            </a:r>
          </a:p>
          <a:p>
            <a:pPr marL="0" indent="0">
              <a:buNone/>
            </a:pPr>
            <a:r>
              <a:rPr lang="en-AU" dirty="0"/>
              <a:t>			          affected </a:t>
            </a:r>
            <a:r>
              <a:rPr lang="en-US" b="1" dirty="0"/>
              <a:t>✓</a:t>
            </a:r>
            <a:endParaRPr lang="en-AU" dirty="0"/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5CB444C2-DC65-B741-A456-99FA9081A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73343"/>
            <a:ext cx="6794499" cy="646331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dirty="0"/>
              <a:t>We examined the affect of Kl-3 on MZ1 cells.	</a:t>
            </a:r>
          </a:p>
          <a:p>
            <a:pPr marL="0" indent="0">
              <a:buNone/>
            </a:pPr>
            <a:r>
              <a:rPr lang="en-AU" dirty="0"/>
              <a:t>		effect </a:t>
            </a:r>
            <a:r>
              <a:rPr lang="en-US" b="1" dirty="0"/>
              <a:t>✓</a:t>
            </a:r>
            <a:endParaRPr lang="en-AU" b="1" dirty="0"/>
          </a:p>
        </p:txBody>
      </p:sp>
      <p:cxnSp>
        <p:nvCxnSpPr>
          <p:cNvPr id="30" name="Düz Bağlayıcı 29">
            <a:extLst>
              <a:ext uri="{FF2B5EF4-FFF2-40B4-BE49-F238E27FC236}">
                <a16:creationId xmlns:a16="http://schemas.microsoft.com/office/drawing/2014/main" id="{221E2C67-9D7C-834D-829F-43C3C86D0197}"/>
              </a:ext>
            </a:extLst>
          </p:cNvPr>
          <p:cNvCxnSpPr>
            <a:cxnSpLocks/>
          </p:cNvCxnSpPr>
          <p:nvPr/>
        </p:nvCxnSpPr>
        <p:spPr>
          <a:xfrm>
            <a:off x="3953933" y="2256846"/>
            <a:ext cx="783166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Düz Bağlayıcı 30">
            <a:extLst>
              <a:ext uri="{FF2B5EF4-FFF2-40B4-BE49-F238E27FC236}">
                <a16:creationId xmlns:a16="http://schemas.microsoft.com/office/drawing/2014/main" id="{6899CB11-4D78-FB4B-8A45-FD4D36093BB8}"/>
              </a:ext>
            </a:extLst>
          </p:cNvPr>
          <p:cNvCxnSpPr>
            <a:cxnSpLocks/>
          </p:cNvCxnSpPr>
          <p:nvPr/>
        </p:nvCxnSpPr>
        <p:spPr>
          <a:xfrm>
            <a:off x="2286000" y="3055313"/>
            <a:ext cx="5715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Düz Bağlayıcı 31">
            <a:extLst>
              <a:ext uri="{FF2B5EF4-FFF2-40B4-BE49-F238E27FC236}">
                <a16:creationId xmlns:a16="http://schemas.microsoft.com/office/drawing/2014/main" id="{3973F59D-51ED-914D-966B-C1F1B1598C27}"/>
              </a:ext>
            </a:extLst>
          </p:cNvPr>
          <p:cNvCxnSpPr>
            <a:cxnSpLocks/>
          </p:cNvCxnSpPr>
          <p:nvPr/>
        </p:nvCxnSpPr>
        <p:spPr>
          <a:xfrm>
            <a:off x="2012989" y="5509872"/>
            <a:ext cx="135255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ikdörtgen 33">
            <a:extLst>
              <a:ext uri="{FF2B5EF4-FFF2-40B4-BE49-F238E27FC236}">
                <a16:creationId xmlns:a16="http://schemas.microsoft.com/office/drawing/2014/main" id="{B0665CC8-2666-7148-A716-1C9B5BEC9ED2}"/>
              </a:ext>
            </a:extLst>
          </p:cNvPr>
          <p:cNvSpPr/>
          <p:nvPr/>
        </p:nvSpPr>
        <p:spPr>
          <a:xfrm>
            <a:off x="2115582" y="3027222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  adapt </a:t>
            </a:r>
            <a:r>
              <a:rPr lang="en-US" b="1" dirty="0"/>
              <a:t>✓</a:t>
            </a:r>
            <a:endParaRPr lang="en-US" dirty="0"/>
          </a:p>
        </p:txBody>
      </p:sp>
      <p:cxnSp>
        <p:nvCxnSpPr>
          <p:cNvPr id="37" name="Düz Bağlayıcı 36">
            <a:extLst>
              <a:ext uri="{FF2B5EF4-FFF2-40B4-BE49-F238E27FC236}">
                <a16:creationId xmlns:a16="http://schemas.microsoft.com/office/drawing/2014/main" id="{D2DE3435-7993-C34A-86E9-F77AE76E5EDA}"/>
              </a:ext>
            </a:extLst>
          </p:cNvPr>
          <p:cNvCxnSpPr>
            <a:cxnSpLocks/>
          </p:cNvCxnSpPr>
          <p:nvPr/>
        </p:nvCxnSpPr>
        <p:spPr>
          <a:xfrm>
            <a:off x="927862" y="3815057"/>
            <a:ext cx="838902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Düz Bağlayıcı 37">
            <a:extLst>
              <a:ext uri="{FF2B5EF4-FFF2-40B4-BE49-F238E27FC236}">
                <a16:creationId xmlns:a16="http://schemas.microsoft.com/office/drawing/2014/main" id="{326CC6A3-4D1B-0741-874B-325931536D43}"/>
              </a:ext>
            </a:extLst>
          </p:cNvPr>
          <p:cNvCxnSpPr>
            <a:cxnSpLocks/>
          </p:cNvCxnSpPr>
          <p:nvPr/>
        </p:nvCxnSpPr>
        <p:spPr>
          <a:xfrm>
            <a:off x="1527214" y="4542558"/>
            <a:ext cx="97155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ikdörtgen 39">
            <a:extLst>
              <a:ext uri="{FF2B5EF4-FFF2-40B4-BE49-F238E27FC236}">
                <a16:creationId xmlns:a16="http://schemas.microsoft.com/office/drawing/2014/main" id="{F698B7A8-8C28-444C-9BF3-91F964B6DAC3}"/>
              </a:ext>
            </a:extLst>
          </p:cNvPr>
          <p:cNvSpPr/>
          <p:nvPr/>
        </p:nvSpPr>
        <p:spPr>
          <a:xfrm>
            <a:off x="1465403" y="4528690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analyses </a:t>
            </a:r>
            <a:r>
              <a:rPr lang="en-US" b="1" dirty="0"/>
              <a:t>✓</a:t>
            </a:r>
            <a:endParaRPr lang="en-US" dirty="0"/>
          </a:p>
        </p:txBody>
      </p:sp>
      <p:sp>
        <p:nvSpPr>
          <p:cNvPr id="41" name="Dikdörtgen 40">
            <a:extLst>
              <a:ext uri="{FF2B5EF4-FFF2-40B4-BE49-F238E27FC236}">
                <a16:creationId xmlns:a16="http://schemas.microsoft.com/office/drawing/2014/main" id="{C0502FB9-C1DF-1E45-B2CA-95B5D50AC156}"/>
              </a:ext>
            </a:extLst>
          </p:cNvPr>
          <p:cNvSpPr/>
          <p:nvPr/>
        </p:nvSpPr>
        <p:spPr>
          <a:xfrm>
            <a:off x="838200" y="3759757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adopted </a:t>
            </a:r>
            <a:r>
              <a:rPr lang="en-US" b="1" dirty="0"/>
              <a:t>✓</a:t>
            </a:r>
            <a:r>
              <a:rPr lang="en-US" dirty="0"/>
              <a:t> </a:t>
            </a:r>
          </a:p>
        </p:txBody>
      </p:sp>
      <p:sp>
        <p:nvSpPr>
          <p:cNvPr id="43" name="Dikdörtgen 42">
            <a:extLst>
              <a:ext uri="{FF2B5EF4-FFF2-40B4-BE49-F238E27FC236}">
                <a16:creationId xmlns:a16="http://schemas.microsoft.com/office/drawing/2014/main" id="{B0CB40A1-6358-1A48-BDCE-EDDB48C0F31F}"/>
              </a:ext>
            </a:extLst>
          </p:cNvPr>
          <p:cNvSpPr/>
          <p:nvPr/>
        </p:nvSpPr>
        <p:spPr>
          <a:xfrm>
            <a:off x="469899" y="5188237"/>
            <a:ext cx="6159501" cy="646331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The drug was administrated orally</a:t>
            </a:r>
            <a:r>
              <a:rPr lang="tr-TR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9F49B7FF-992B-F242-8329-38F01DA4AA20}"/>
              </a:ext>
            </a:extLst>
          </p:cNvPr>
          <p:cNvSpPr/>
          <p:nvPr/>
        </p:nvSpPr>
        <p:spPr>
          <a:xfrm>
            <a:off x="1926426" y="5465236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administered </a:t>
            </a:r>
            <a:r>
              <a:rPr lang="en-US" b="1" dirty="0"/>
              <a:t>✓</a:t>
            </a:r>
            <a:endParaRPr lang="en-US" dirty="0"/>
          </a:p>
        </p:txBody>
      </p:sp>
      <p:sp>
        <p:nvSpPr>
          <p:cNvPr id="49" name="Text Box 7">
            <a:extLst>
              <a:ext uri="{FF2B5EF4-FFF2-40B4-BE49-F238E27FC236}">
                <a16:creationId xmlns:a16="http://schemas.microsoft.com/office/drawing/2014/main" id="{45E4457D-BD11-DE45-B567-B34212F3B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1117" y="1152886"/>
            <a:ext cx="1591993" cy="584775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sz="1600" dirty="0"/>
              <a:t>Affect (v)</a:t>
            </a:r>
          </a:p>
          <a:p>
            <a:pPr marL="0" indent="0">
              <a:buNone/>
            </a:pPr>
            <a:r>
              <a:rPr lang="en-AU" sz="1600" dirty="0"/>
              <a:t>Effect (n</a:t>
            </a:r>
            <a:r>
              <a:rPr lang="tr-TR" sz="1600" dirty="0"/>
              <a:t>)</a:t>
            </a:r>
            <a:r>
              <a:rPr lang="en-AU" sz="1600" dirty="0"/>
              <a:t>	</a:t>
            </a:r>
          </a:p>
        </p:txBody>
      </p:sp>
      <p:sp>
        <p:nvSpPr>
          <p:cNvPr id="50" name="Text Box 7">
            <a:extLst>
              <a:ext uri="{FF2B5EF4-FFF2-40B4-BE49-F238E27FC236}">
                <a16:creationId xmlns:a16="http://schemas.microsoft.com/office/drawing/2014/main" id="{65F6D6FF-222C-7046-9D3B-C65C94202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2007" y="2777959"/>
            <a:ext cx="1451103" cy="584775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sz="1600" dirty="0"/>
              <a:t>Adopt: accept </a:t>
            </a:r>
          </a:p>
          <a:p>
            <a:pPr marL="0" indent="0">
              <a:buNone/>
            </a:pPr>
            <a:r>
              <a:rPr lang="en-AU" sz="1600" dirty="0"/>
              <a:t>Adapt: adjust</a:t>
            </a:r>
          </a:p>
        </p:txBody>
      </p:sp>
      <p:sp>
        <p:nvSpPr>
          <p:cNvPr id="51" name="Text Box 7">
            <a:extLst>
              <a:ext uri="{FF2B5EF4-FFF2-40B4-BE49-F238E27FC236}">
                <a16:creationId xmlns:a16="http://schemas.microsoft.com/office/drawing/2014/main" id="{7A70C91D-2BCF-564E-A0BE-61DDFC334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9728" y="3729559"/>
            <a:ext cx="1757093" cy="1569660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sz="1600" dirty="0" err="1"/>
              <a:t>Analyze</a:t>
            </a:r>
            <a:r>
              <a:rPr lang="en-AU" sz="1600" dirty="0"/>
              <a:t> (v)</a:t>
            </a:r>
            <a:r>
              <a:rPr lang="tr-TR" sz="1600" dirty="0"/>
              <a:t> </a:t>
            </a:r>
            <a:r>
              <a:rPr lang="tr-TR" sz="1600" dirty="0" err="1"/>
              <a:t>Ame</a:t>
            </a:r>
            <a:r>
              <a:rPr lang="tr-TR" sz="1600" dirty="0"/>
              <a:t>.</a:t>
            </a:r>
          </a:p>
          <a:p>
            <a:pPr marL="0" indent="0">
              <a:buNone/>
            </a:pPr>
            <a:r>
              <a:rPr lang="tr-TR" sz="1600" dirty="0" err="1"/>
              <a:t>Analyse</a:t>
            </a:r>
            <a:r>
              <a:rPr lang="tr-TR" sz="1600" dirty="0"/>
              <a:t> (v) </a:t>
            </a:r>
            <a:r>
              <a:rPr lang="tr-TR" sz="1600" dirty="0" err="1"/>
              <a:t>Brt</a:t>
            </a:r>
            <a:r>
              <a:rPr lang="tr-TR" sz="1600" dirty="0"/>
              <a:t>.</a:t>
            </a:r>
          </a:p>
          <a:p>
            <a:pPr marL="0" indent="0">
              <a:buNone/>
            </a:pPr>
            <a:endParaRPr lang="tr-TR" sz="1600" dirty="0"/>
          </a:p>
          <a:p>
            <a:pPr marL="0" indent="0">
              <a:buNone/>
            </a:pPr>
            <a:r>
              <a:rPr lang="en-AU" sz="1600" dirty="0"/>
              <a:t>Analysis (n.sng</a:t>
            </a:r>
            <a:r>
              <a:rPr lang="tr-TR" sz="1600" dirty="0"/>
              <a:t>)</a:t>
            </a:r>
            <a:endParaRPr lang="en-AU" sz="1600" dirty="0"/>
          </a:p>
          <a:p>
            <a:pPr marL="0" indent="0">
              <a:buNone/>
            </a:pPr>
            <a:r>
              <a:rPr lang="en-AU" sz="1600" dirty="0"/>
              <a:t>Analyses (n. </a:t>
            </a:r>
            <a:r>
              <a:rPr lang="en-AU" sz="1600" dirty="0" err="1"/>
              <a:t>plr</a:t>
            </a:r>
            <a:r>
              <a:rPr lang="en-AU" sz="1600" dirty="0"/>
              <a:t>)</a:t>
            </a:r>
          </a:p>
          <a:p>
            <a:pPr marL="0" indent="0">
              <a:buNone/>
            </a:pPr>
            <a:endParaRPr lang="en-AU" sz="1600" dirty="0"/>
          </a:p>
        </p:txBody>
      </p:sp>
      <p:sp>
        <p:nvSpPr>
          <p:cNvPr id="52" name="Text Box 7">
            <a:extLst>
              <a:ext uri="{FF2B5EF4-FFF2-40B4-BE49-F238E27FC236}">
                <a16:creationId xmlns:a16="http://schemas.microsoft.com/office/drawing/2014/main" id="{F5AB9CED-2ECF-D34F-90F1-E2B5FDCAC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6533" y="5409854"/>
            <a:ext cx="3048000" cy="830997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sz="1600" dirty="0"/>
              <a:t>Administer: </a:t>
            </a:r>
            <a:r>
              <a:rPr lang="tr-TR" sz="1600" dirty="0"/>
              <a:t>1.</a:t>
            </a:r>
            <a:r>
              <a:rPr lang="en-AU" sz="1600" dirty="0"/>
              <a:t>apply</a:t>
            </a:r>
            <a:r>
              <a:rPr lang="tr-TR" sz="1600" dirty="0"/>
              <a:t>  2.manage</a:t>
            </a:r>
            <a:endParaRPr lang="en-AU" sz="1600" dirty="0"/>
          </a:p>
          <a:p>
            <a:pPr marL="0" indent="0">
              <a:buNone/>
            </a:pPr>
            <a:r>
              <a:rPr lang="en-AU" sz="1600" dirty="0"/>
              <a:t>Administrate: manage, </a:t>
            </a:r>
            <a:r>
              <a:rPr lang="en-AU" sz="1600" dirty="0" err="1"/>
              <a:t>oganize</a:t>
            </a:r>
            <a:r>
              <a:rPr lang="en-AU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23949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1" grpId="0"/>
      <p:bldP spid="49" grpId="0" animBg="1"/>
      <p:bldP spid="50" grpId="0" animBg="1"/>
      <p:bldP spid="51" grpId="0" animBg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Unvan 1">
            <a:extLst>
              <a:ext uri="{FF2B5EF4-FFF2-40B4-BE49-F238E27FC236}">
                <a16:creationId xmlns:a16="http://schemas.microsoft.com/office/drawing/2014/main" id="{3E4BF0F1-896D-D74D-B7C8-DD9848DF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6" y="281046"/>
            <a:ext cx="8365067" cy="698340"/>
          </a:xfrm>
        </p:spPr>
        <p:txBody>
          <a:bodyPr/>
          <a:lstStyle/>
          <a:p>
            <a:r>
              <a:rPr lang="en-AU" sz="3000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P4:</a:t>
            </a:r>
            <a:r>
              <a:rPr lang="en-AU" sz="30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USE CORRECT WORDS/PHRASES</a:t>
            </a:r>
            <a:br>
              <a:rPr lang="en-AU" sz="30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</a:br>
            <a:r>
              <a:rPr lang="en-AU" sz="34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en-AU" sz="30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«common confused words»</a:t>
            </a: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5CB444C2-DC65-B741-A456-99FA9081A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66" y="1172558"/>
            <a:ext cx="6794499" cy="1200329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r>
              <a:rPr lang="en-US" dirty="0"/>
              <a:t>The patient displayed no symptoms of the disease. </a:t>
            </a:r>
          </a:p>
          <a:p>
            <a:endParaRPr lang="en-US" dirty="0"/>
          </a:p>
          <a:p>
            <a:r>
              <a:rPr lang="en-US" dirty="0"/>
              <a:t>A sign that the dog was sick was that she did not eat anymore. </a:t>
            </a:r>
          </a:p>
          <a:p>
            <a:pPr marL="0" indent="0">
              <a:buNone/>
            </a:pPr>
            <a:r>
              <a:rPr lang="en-AU" dirty="0"/>
              <a:t>		</a:t>
            </a:r>
          </a:p>
        </p:txBody>
      </p:sp>
      <p:sp>
        <p:nvSpPr>
          <p:cNvPr id="51" name="Text Box 7">
            <a:extLst>
              <a:ext uri="{FF2B5EF4-FFF2-40B4-BE49-F238E27FC236}">
                <a16:creationId xmlns:a16="http://schemas.microsoft.com/office/drawing/2014/main" id="{7A70C91D-2BCF-564E-A0BE-61DDFC334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100" y="3631351"/>
            <a:ext cx="2561509" cy="584775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/>
              <a:t>Farther: physical distance Further: quantity or time</a:t>
            </a:r>
            <a:endParaRPr lang="en-AU" sz="1600" dirty="0"/>
          </a:p>
        </p:txBody>
      </p:sp>
      <p:sp>
        <p:nvSpPr>
          <p:cNvPr id="52" name="Text Box 7">
            <a:extLst>
              <a:ext uri="{FF2B5EF4-FFF2-40B4-BE49-F238E27FC236}">
                <a16:creationId xmlns:a16="http://schemas.microsoft.com/office/drawing/2014/main" id="{F5AB9CED-2ECF-D34F-90F1-E2B5FDCAC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100" y="5247943"/>
            <a:ext cx="2292609" cy="584775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sz="1600" dirty="0"/>
              <a:t>Varying: changing</a:t>
            </a:r>
          </a:p>
          <a:p>
            <a:pPr marL="0" indent="0">
              <a:buNone/>
            </a:pPr>
            <a:r>
              <a:rPr lang="en-AU" sz="1600" dirty="0"/>
              <a:t>Various: different	</a:t>
            </a:r>
          </a:p>
        </p:txBody>
      </p:sp>
      <p:sp>
        <p:nvSpPr>
          <p:cNvPr id="53" name="Text Box 7">
            <a:extLst>
              <a:ext uri="{FF2B5EF4-FFF2-40B4-BE49-F238E27FC236}">
                <a16:creationId xmlns:a16="http://schemas.microsoft.com/office/drawing/2014/main" id="{F9F89AE1-FE85-A942-9C89-94E44C854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66" y="2580319"/>
            <a:ext cx="6794499" cy="369332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r>
              <a:rPr lang="en-US" dirty="0"/>
              <a:t>A case is                   but a patient is </a:t>
            </a:r>
          </a:p>
        </p:txBody>
      </p:sp>
      <p:sp>
        <p:nvSpPr>
          <p:cNvPr id="54" name="Text Box 7">
            <a:extLst>
              <a:ext uri="{FF2B5EF4-FFF2-40B4-BE49-F238E27FC236}">
                <a16:creationId xmlns:a16="http://schemas.microsoft.com/office/drawing/2014/main" id="{A0E9207D-7510-E24E-8D52-3ABD8175F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0006" y="1464944"/>
            <a:ext cx="1591993" cy="338554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sz="1600" dirty="0"/>
              <a:t>For people</a:t>
            </a:r>
          </a:p>
        </p:txBody>
      </p:sp>
      <p:sp>
        <p:nvSpPr>
          <p:cNvPr id="55" name="Text Box 7">
            <a:extLst>
              <a:ext uri="{FF2B5EF4-FFF2-40B4-BE49-F238E27FC236}">
                <a16:creationId xmlns:a16="http://schemas.microsoft.com/office/drawing/2014/main" id="{8AB81633-BC70-4548-AE93-402E97793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99" y="2043884"/>
            <a:ext cx="1360627" cy="338554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sz="1600" dirty="0"/>
              <a:t>For animals</a:t>
            </a:r>
          </a:p>
        </p:txBody>
      </p:sp>
      <p:sp>
        <p:nvSpPr>
          <p:cNvPr id="56" name="Text Box 7">
            <a:extLst>
              <a:ext uri="{FF2B5EF4-FFF2-40B4-BE49-F238E27FC236}">
                <a16:creationId xmlns:a16="http://schemas.microsoft.com/office/drawing/2014/main" id="{D2F16225-412A-8544-A6B4-CD09FCD92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395" y="2595708"/>
            <a:ext cx="1099187" cy="369332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dirty="0"/>
              <a:t>followed</a:t>
            </a:r>
          </a:p>
        </p:txBody>
      </p:sp>
      <p:sp>
        <p:nvSpPr>
          <p:cNvPr id="57" name="Text Box 7">
            <a:extLst>
              <a:ext uri="{FF2B5EF4-FFF2-40B4-BE49-F238E27FC236}">
                <a16:creationId xmlns:a16="http://schemas.microsoft.com/office/drawing/2014/main" id="{1F6C7D4C-0CBC-D64C-89FC-7668E18B3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595708"/>
            <a:ext cx="1143000" cy="369332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dirty="0"/>
              <a:t>observed</a:t>
            </a:r>
          </a:p>
        </p:txBody>
      </p:sp>
      <p:sp>
        <p:nvSpPr>
          <p:cNvPr id="58" name="Dikdörtgen 57">
            <a:extLst>
              <a:ext uri="{FF2B5EF4-FFF2-40B4-BE49-F238E27FC236}">
                <a16:creationId xmlns:a16="http://schemas.microsoft.com/office/drawing/2014/main" id="{9E84D261-03E9-9042-A152-907F2D7FA6E9}"/>
              </a:ext>
            </a:extLst>
          </p:cNvPr>
          <p:cNvSpPr/>
          <p:nvPr/>
        </p:nvSpPr>
        <p:spPr>
          <a:xfrm>
            <a:off x="414866" y="3105835"/>
            <a:ext cx="7205134" cy="369332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Conditions and diseases are                    but  patients are </a:t>
            </a:r>
          </a:p>
        </p:txBody>
      </p:sp>
      <p:sp>
        <p:nvSpPr>
          <p:cNvPr id="59" name="Text Box 7">
            <a:extLst>
              <a:ext uri="{FF2B5EF4-FFF2-40B4-BE49-F238E27FC236}">
                <a16:creationId xmlns:a16="http://schemas.microsoft.com/office/drawing/2014/main" id="{5448FD4B-B314-6C4D-BD6A-0F6263321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150" y="3123899"/>
            <a:ext cx="1206460" cy="369332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dirty="0"/>
              <a:t>evaluated</a:t>
            </a:r>
          </a:p>
        </p:txBody>
      </p:sp>
      <p:sp>
        <p:nvSpPr>
          <p:cNvPr id="60" name="Text Box 7">
            <a:extLst>
              <a:ext uri="{FF2B5EF4-FFF2-40B4-BE49-F238E27FC236}">
                <a16:creationId xmlns:a16="http://schemas.microsoft.com/office/drawing/2014/main" id="{D7CAD38B-AC2D-B842-95B5-487972734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9434" y="3114867"/>
            <a:ext cx="1280566" cy="369332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dirty="0"/>
              <a:t>examined.</a:t>
            </a:r>
          </a:p>
        </p:txBody>
      </p:sp>
      <p:sp>
        <p:nvSpPr>
          <p:cNvPr id="61" name="Dikdörtgen 60">
            <a:extLst>
              <a:ext uri="{FF2B5EF4-FFF2-40B4-BE49-F238E27FC236}">
                <a16:creationId xmlns:a16="http://schemas.microsoft.com/office/drawing/2014/main" id="{00FF16FE-6E02-FD43-9F6A-0951C09839BF}"/>
              </a:ext>
            </a:extLst>
          </p:cNvPr>
          <p:cNvSpPr/>
          <p:nvPr/>
        </p:nvSpPr>
        <p:spPr>
          <a:xfrm>
            <a:off x="388416" y="3631351"/>
            <a:ext cx="5591084" cy="646331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The binding of X to Z needs to be examined farther.</a:t>
            </a:r>
          </a:p>
          <a:p>
            <a:r>
              <a:rPr lang="en-US" dirty="0"/>
              <a:t> </a:t>
            </a:r>
          </a:p>
        </p:txBody>
      </p:sp>
      <p:cxnSp>
        <p:nvCxnSpPr>
          <p:cNvPr id="62" name="Düz Bağlayıcı 61">
            <a:extLst>
              <a:ext uri="{FF2B5EF4-FFF2-40B4-BE49-F238E27FC236}">
                <a16:creationId xmlns:a16="http://schemas.microsoft.com/office/drawing/2014/main" id="{97C12EEB-CCA8-0448-A78D-B4FA530C4DA1}"/>
              </a:ext>
            </a:extLst>
          </p:cNvPr>
          <p:cNvCxnSpPr>
            <a:cxnSpLocks/>
          </p:cNvCxnSpPr>
          <p:nvPr/>
        </p:nvCxnSpPr>
        <p:spPr>
          <a:xfrm>
            <a:off x="4991100" y="4000683"/>
            <a:ext cx="6858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Dikdörtgen 63">
            <a:extLst>
              <a:ext uri="{FF2B5EF4-FFF2-40B4-BE49-F238E27FC236}">
                <a16:creationId xmlns:a16="http://schemas.microsoft.com/office/drawing/2014/main" id="{31F1C14A-CF15-5448-8E67-C0C829D54630}"/>
              </a:ext>
            </a:extLst>
          </p:cNvPr>
          <p:cNvSpPr/>
          <p:nvPr/>
        </p:nvSpPr>
        <p:spPr>
          <a:xfrm>
            <a:off x="4762500" y="3922356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  further </a:t>
            </a:r>
            <a:r>
              <a:rPr lang="en-US" b="1" dirty="0"/>
              <a:t>✓</a:t>
            </a:r>
          </a:p>
        </p:txBody>
      </p:sp>
      <p:sp>
        <p:nvSpPr>
          <p:cNvPr id="65" name="Dikdörtgen 64">
            <a:extLst>
              <a:ext uri="{FF2B5EF4-FFF2-40B4-BE49-F238E27FC236}">
                <a16:creationId xmlns:a16="http://schemas.microsoft.com/office/drawing/2014/main" id="{AFE817D0-F278-0548-92B0-3C0AF72DA62E}"/>
              </a:ext>
            </a:extLst>
          </p:cNvPr>
          <p:cNvSpPr/>
          <p:nvPr/>
        </p:nvSpPr>
        <p:spPr>
          <a:xfrm>
            <a:off x="276581" y="4439217"/>
            <a:ext cx="8477951" cy="871970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Precise measurements could not be taken because of                levels of humidity. </a:t>
            </a:r>
          </a:p>
          <a:p>
            <a:pPr>
              <a:lnSpc>
                <a:spcPct val="150000"/>
              </a:lnSpc>
            </a:pPr>
            <a:r>
              <a:rPr lang="en-US" dirty="0"/>
              <a:t>The crystals were of               </a:t>
            </a:r>
            <a:r>
              <a:rPr lang="tr-TR" dirty="0"/>
              <a:t> </a:t>
            </a:r>
            <a:r>
              <a:rPr lang="en-US" dirty="0"/>
              <a:t>sizes. </a:t>
            </a:r>
          </a:p>
        </p:txBody>
      </p:sp>
      <p:sp>
        <p:nvSpPr>
          <p:cNvPr id="66" name="Text Box 7">
            <a:extLst>
              <a:ext uri="{FF2B5EF4-FFF2-40B4-BE49-F238E27FC236}">
                <a16:creationId xmlns:a16="http://schemas.microsoft.com/office/drawing/2014/main" id="{72123AD0-8881-BD44-8A63-A3FDC68A2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6892" y="4507131"/>
            <a:ext cx="945083" cy="369332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dirty="0"/>
              <a:t>varying</a:t>
            </a:r>
          </a:p>
        </p:txBody>
      </p:sp>
      <p:sp>
        <p:nvSpPr>
          <p:cNvPr id="67" name="Text Box 7">
            <a:extLst>
              <a:ext uri="{FF2B5EF4-FFF2-40B4-BE49-F238E27FC236}">
                <a16:creationId xmlns:a16="http://schemas.microsoft.com/office/drawing/2014/main" id="{7ACE8918-ACE3-8042-A5D3-132189095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682" y="4941855"/>
            <a:ext cx="994468" cy="369332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dirty="0"/>
              <a:t>various</a:t>
            </a:r>
          </a:p>
        </p:txBody>
      </p:sp>
    </p:spTree>
    <p:extLst>
      <p:ext uri="{BB962C8B-B14F-4D97-AF65-F5344CB8AC3E}">
        <p14:creationId xmlns:p14="http://schemas.microsoft.com/office/powerpoint/2010/main" val="3595710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4" grpId="0"/>
      <p:bldP spid="66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P4:</a:t>
            </a:r>
            <a:r>
              <a:rPr lang="tr-TR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USE CORRECT WORDS/PHRASES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7F2353B-F5E3-524B-8278-28EEEFED0D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  <a14:imgEffect>
                      <a14:brightnessContrast bright="-17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8500" y="3670299"/>
            <a:ext cx="2908300" cy="2755901"/>
          </a:xfrm>
          <a:prstGeom prst="rect">
            <a:avLst/>
          </a:prstGeom>
          <a:solidFill>
            <a:schemeClr val="accent1">
              <a:alpha val="82000"/>
            </a:schemeClr>
          </a:solidFill>
          <a:effectLst>
            <a:glow rad="698500">
              <a:schemeClr val="accent5">
                <a:satMod val="175000"/>
                <a:alpha val="0"/>
              </a:schemeClr>
            </a:glow>
            <a:outerShdw blurRad="685800" dist="50800" dir="5400000" sx="1000" sy="1000" algn="ctr" rotWithShape="0">
              <a:srgbClr val="000000">
                <a:alpha val="27000"/>
              </a:srgbClr>
            </a:outerShdw>
            <a:softEdge rad="0"/>
          </a:effectLst>
        </p:spPr>
      </p:pic>
      <p:sp>
        <p:nvSpPr>
          <p:cNvPr id="5" name="Rectangle 1027">
            <a:extLst>
              <a:ext uri="{FF2B5EF4-FFF2-40B4-BE49-F238E27FC236}">
                <a16:creationId xmlns:a16="http://schemas.microsoft.com/office/drawing/2014/main" id="{394E60BE-FC62-E14D-BC91-788337349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16050"/>
            <a:ext cx="8305800" cy="2057400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tr-TR" b="1" dirty="0">
                <a:latin typeface="+mj-lt"/>
                <a:cs typeface="Times New Roman" panose="02020603050405020304" pitchFamily="18" charset="0"/>
              </a:rPr>
              <a:t>LANGUAGE TRANSFER ERRORS</a:t>
            </a:r>
            <a:endParaRPr lang="en-US" altLang="tr-TR" sz="2800" b="1" dirty="0"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ct val="5000"/>
              </a:spcBef>
            </a:pPr>
            <a:r>
              <a:rPr lang="en-US" altLang="tr-TR" sz="800" b="1" dirty="0">
                <a:latin typeface="+mj-lt"/>
                <a:cs typeface="Times New Roman" panose="02020603050405020304" pitchFamily="18" charset="0"/>
              </a:rPr>
              <a:t>______________________________________________________________________________________________________</a:t>
            </a:r>
          </a:p>
          <a:p>
            <a:pPr>
              <a:spcBef>
                <a:spcPct val="50000"/>
              </a:spcBef>
            </a:pPr>
            <a:r>
              <a:rPr lang="en-US" altLang="tr-TR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tr-TR" sz="1600" dirty="0">
                <a:latin typeface="+mj-lt"/>
                <a:cs typeface="Times New Roman" panose="02020603050405020304" pitchFamily="18" charset="0"/>
              </a:rPr>
              <a:t>3 participant did not want to give their personal </a:t>
            </a:r>
            <a:r>
              <a:rPr lang="en-US" altLang="tr-TR" sz="1600" dirty="0" err="1">
                <a:latin typeface="+mj-lt"/>
                <a:cs typeface="Times New Roman" panose="02020603050405020304" pitchFamily="18" charset="0"/>
              </a:rPr>
              <a:t>informations</a:t>
            </a:r>
            <a:r>
              <a:rPr lang="en-US" altLang="tr-TR" sz="16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tr-TR" sz="1600" dirty="0">
                <a:latin typeface="+mj-lt"/>
                <a:cs typeface="Times New Roman" panose="02020603050405020304" pitchFamily="18" charset="0"/>
              </a:rPr>
              <a:t>The city is located in a smooth area. </a:t>
            </a:r>
          </a:p>
          <a:p>
            <a:pPr>
              <a:spcBef>
                <a:spcPct val="50000"/>
              </a:spcBef>
            </a:pPr>
            <a:r>
              <a:rPr lang="en-US" altLang="tr-TR" sz="1600" dirty="0">
                <a:latin typeface="+mj-lt"/>
                <a:cs typeface="Times New Roman" panose="02020603050405020304" pitchFamily="18" charset="0"/>
              </a:rPr>
              <a:t>This work is evaluated as an investment for both today and the future.</a:t>
            </a:r>
          </a:p>
        </p:txBody>
      </p:sp>
      <p:sp>
        <p:nvSpPr>
          <p:cNvPr id="7" name="Unvan 2">
            <a:extLst>
              <a:ext uri="{FF2B5EF4-FFF2-40B4-BE49-F238E27FC236}">
                <a16:creationId xmlns:a16="http://schemas.microsoft.com/office/drawing/2014/main" id="{7A85E997-651A-BD40-B075-357614A032ED}"/>
              </a:ext>
            </a:extLst>
          </p:cNvPr>
          <p:cNvSpPr txBox="1">
            <a:spLocks/>
          </p:cNvSpPr>
          <p:nvPr/>
        </p:nvSpPr>
        <p:spPr bwMode="auto">
          <a:xfrm>
            <a:off x="609600" y="3670299"/>
            <a:ext cx="4267200" cy="257810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27000">
              <a:schemeClr val="accent1">
                <a:alpha val="60000"/>
              </a:schemeClr>
            </a:glow>
            <a:outerShdw blurRad="50800" dist="50800" dir="5400000" sx="105000" sy="105000" algn="ctr" rotWithShape="0">
              <a:srgbClr val="000000">
                <a:alpha val="42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377F95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377F95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377F95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377F95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377F95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377F95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377F95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377F95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377F9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TO TRANSLATE </a:t>
            </a:r>
            <a:br>
              <a:rPr lang="en-US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OR </a:t>
            </a:r>
            <a:br>
              <a:rPr lang="en-US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 NOT TO TRANSLATE!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447955F0-52DA-BA46-BAF5-486AB10F6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51661"/>
            <a:ext cx="2451100" cy="338554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sz="1600" dirty="0"/>
              <a:t>Participants / information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140143A8-BC93-4044-986B-851837187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000792"/>
            <a:ext cx="1219200" cy="338554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sz="1600" dirty="0"/>
              <a:t>considered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A3C1C409-21E6-3646-85B3-7EC761A01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300" y="2662238"/>
            <a:ext cx="2451100" cy="338554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sz="1600" dirty="0"/>
              <a:t>flat land/ flat area</a:t>
            </a: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A04F9536-A8A5-BA4B-B995-FED06511C26A}"/>
              </a:ext>
            </a:extLst>
          </p:cNvPr>
          <p:cNvCxnSpPr>
            <a:cxnSpLocks/>
          </p:cNvCxnSpPr>
          <p:nvPr/>
        </p:nvCxnSpPr>
        <p:spPr>
          <a:xfrm>
            <a:off x="685800" y="2577515"/>
            <a:ext cx="9144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6A33DFEC-F982-234D-97FA-A395DB969863}"/>
              </a:ext>
            </a:extLst>
          </p:cNvPr>
          <p:cNvCxnSpPr>
            <a:cxnSpLocks/>
          </p:cNvCxnSpPr>
          <p:nvPr/>
        </p:nvCxnSpPr>
        <p:spPr>
          <a:xfrm>
            <a:off x="2514600" y="2895600"/>
            <a:ext cx="6858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DDD5DFF6-FE8E-0346-B901-3636FB07F5DF}"/>
              </a:ext>
            </a:extLst>
          </p:cNvPr>
          <p:cNvCxnSpPr>
            <a:cxnSpLocks/>
          </p:cNvCxnSpPr>
          <p:nvPr/>
        </p:nvCxnSpPr>
        <p:spPr>
          <a:xfrm>
            <a:off x="1600200" y="3276600"/>
            <a:ext cx="8382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4B0BB1C4-59AA-3740-B8F2-244A49A95BD9}"/>
              </a:ext>
            </a:extLst>
          </p:cNvPr>
          <p:cNvSpPr txBox="1"/>
          <p:nvPr/>
        </p:nvSpPr>
        <p:spPr>
          <a:xfrm>
            <a:off x="1197610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23" name="Düz Bağlayıcı 22">
            <a:extLst>
              <a:ext uri="{FF2B5EF4-FFF2-40B4-BE49-F238E27FC236}">
                <a16:creationId xmlns:a16="http://schemas.microsoft.com/office/drawing/2014/main" id="{84342FA9-C669-9A47-933B-26B93B402F1B}"/>
              </a:ext>
            </a:extLst>
          </p:cNvPr>
          <p:cNvCxnSpPr>
            <a:cxnSpLocks/>
          </p:cNvCxnSpPr>
          <p:nvPr/>
        </p:nvCxnSpPr>
        <p:spPr>
          <a:xfrm>
            <a:off x="4800600" y="2576930"/>
            <a:ext cx="1092200" cy="585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452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143000"/>
          </a:xfrm>
        </p:spPr>
        <p:txBody>
          <a:bodyPr/>
          <a:lstStyle/>
          <a:p>
            <a:r>
              <a:rPr lang="tr-TR" sz="3400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P4:</a:t>
            </a:r>
            <a:r>
              <a:rPr lang="tr-TR" sz="34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USE CORRECT WORDS/PHRASES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76400" y="914400"/>
            <a:ext cx="5638800" cy="898525"/>
          </a:xfrm>
        </p:spPr>
        <p:txBody>
          <a:bodyPr/>
          <a:lstStyle/>
          <a:p>
            <a:pPr marL="0" indent="0" algn="ctr">
              <a:buNone/>
            </a:pPr>
            <a:r>
              <a:rPr lang="tr-TR" altLang="tr-TR" sz="4000" b="1" dirty="0">
                <a:latin typeface="Apple Chancery" panose="03020702040506060504" pitchFamily="66" charset="-79"/>
                <a:ea typeface="Tahoma" panose="020B0604030504040204" pitchFamily="34" charset="0"/>
                <a:cs typeface="Apple Chancery" panose="03020702040506060504" pitchFamily="66" charset="-79"/>
              </a:rPr>
              <a:t>COLLOCATIONS!</a:t>
            </a:r>
          </a:p>
        </p:txBody>
      </p:sp>
      <p:pic>
        <p:nvPicPr>
          <p:cNvPr id="6" name="Resim 3">
            <a:extLst>
              <a:ext uri="{FF2B5EF4-FFF2-40B4-BE49-F238E27FC236}">
                <a16:creationId xmlns:a16="http://schemas.microsoft.com/office/drawing/2014/main" id="{2EE8E7EE-B117-F54B-A677-9EF905238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391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2492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tr-TR" sz="3400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P4:</a:t>
            </a:r>
            <a:r>
              <a:rPr lang="tr-TR" sz="34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USE CORRECT WORDS/PHRASES</a:t>
            </a:r>
          </a:p>
        </p:txBody>
      </p:sp>
      <p:pic>
        <p:nvPicPr>
          <p:cNvPr id="5" name="İçerik Yer Tutucusu 3">
            <a:extLst>
              <a:ext uri="{FF2B5EF4-FFF2-40B4-BE49-F238E27FC236}">
                <a16:creationId xmlns:a16="http://schemas.microsoft.com/office/drawing/2014/main" id="{9B1DBE86-8AD9-8B45-AE21-9A0F70AE3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035" y="1494430"/>
            <a:ext cx="7227330" cy="411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9E993EA-8E78-414E-88BB-83FF05A4E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35" y="5606457"/>
            <a:ext cx="7227331" cy="73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5683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1BADF05D-FF2F-E04B-89F7-F2634B2F40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1066" y="1676400"/>
            <a:ext cx="79671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/>
              <a:t>COLLOCATION DICTIONARY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/>
              <a:t>GOOGLE SCHOLAR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/>
              <a:t>MONOLINGUAL </a:t>
            </a:r>
            <a:r>
              <a:rPr lang="en-US" sz="2000" b="1" dirty="0"/>
              <a:t>DICTIONARIES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/>
              <a:t>RESEARCH STUDIES</a:t>
            </a:r>
          </a:p>
        </p:txBody>
      </p:sp>
      <p:sp>
        <p:nvSpPr>
          <p:cNvPr id="8" name="Unvan 1">
            <a:extLst>
              <a:ext uri="{FF2B5EF4-FFF2-40B4-BE49-F238E27FC236}">
                <a16:creationId xmlns:a16="http://schemas.microsoft.com/office/drawing/2014/main" id="{1C6BBC36-5CDA-1C4C-BF60-E79B51E54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tr-TR" sz="3400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P4:</a:t>
            </a:r>
            <a:r>
              <a:rPr lang="tr-TR" sz="34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USE CORRECT WORDS/PHRASES</a:t>
            </a:r>
          </a:p>
        </p:txBody>
      </p:sp>
    </p:spTree>
    <p:extLst>
      <p:ext uri="{BB962C8B-B14F-4D97-AF65-F5344CB8AC3E}">
        <p14:creationId xmlns:p14="http://schemas.microsoft.com/office/powerpoint/2010/main" val="53716710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400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P5:</a:t>
            </a:r>
            <a:r>
              <a:rPr lang="en-AU" sz="34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USE CORRECT PREPOSITIONS</a:t>
            </a:r>
            <a:br>
              <a:rPr lang="en-AU" sz="34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</a:br>
            <a:r>
              <a:rPr lang="en-AU" sz="34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«using the wrong preposition»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2400" y="1417638"/>
            <a:ext cx="8534400" cy="4708525"/>
          </a:xfrm>
        </p:spPr>
        <p:txBody>
          <a:bodyPr/>
          <a:lstStyle/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BCDC22B9-61EF-854C-9716-E653A7546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8305800" cy="646331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r>
              <a:rPr lang="en-AU" dirty="0"/>
              <a:t>The change of peoples’ choice to refer to a healthcare institution...</a:t>
            </a:r>
          </a:p>
          <a:p>
            <a:endParaRPr lang="en-AU" dirty="0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CEC5439F-44C7-7D43-9522-36933EEA0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04" y="3183939"/>
            <a:ext cx="8305800" cy="1200329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r>
              <a:rPr lang="en-AU" dirty="0"/>
              <a:t>Algorithm results in the edges and junctions are shown on Figure 3.</a:t>
            </a:r>
          </a:p>
          <a:p>
            <a:endParaRPr lang="en-AU" dirty="0"/>
          </a:p>
          <a:p>
            <a:r>
              <a:rPr lang="en-AU" dirty="0"/>
              <a:t>Demographic information for this sample is shown at Table 1.</a:t>
            </a:r>
          </a:p>
          <a:p>
            <a:endParaRPr lang="en-AU" dirty="0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E607701A-00C1-6240-A79A-6B6103705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572" y="2253751"/>
            <a:ext cx="8534399" cy="646331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r>
              <a:rPr lang="en-AU" dirty="0"/>
              <a:t>When the results of this study were compared         those of Paul </a:t>
            </a:r>
            <a:r>
              <a:rPr lang="en-AU" dirty="0" err="1"/>
              <a:t>et.al</a:t>
            </a:r>
            <a:r>
              <a:rPr lang="en-AU" dirty="0"/>
              <a:t>,</a:t>
            </a:r>
          </a:p>
          <a:p>
            <a:r>
              <a:rPr lang="en-AU" dirty="0"/>
              <a:t>The human brain is compared        a computer.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1DA23E1B-1B72-3245-9C0D-C80E6423CACA}"/>
              </a:ext>
            </a:extLst>
          </p:cNvPr>
          <p:cNvSpPr/>
          <p:nvPr/>
        </p:nvSpPr>
        <p:spPr>
          <a:xfrm>
            <a:off x="1724616" y="1726268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 in </a:t>
            </a:r>
            <a:r>
              <a:rPr lang="en-US" b="1" dirty="0"/>
              <a:t>✓</a:t>
            </a:r>
          </a:p>
        </p:txBody>
      </p: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9CBEF6D5-467D-F341-86B8-3C553AC5189D}"/>
              </a:ext>
            </a:extLst>
          </p:cNvPr>
          <p:cNvCxnSpPr>
            <a:cxnSpLocks/>
          </p:cNvCxnSpPr>
          <p:nvPr/>
        </p:nvCxnSpPr>
        <p:spPr>
          <a:xfrm>
            <a:off x="1828800" y="1726268"/>
            <a:ext cx="1651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3921F37A-3EB5-2746-A6DC-00CC6666E35C}"/>
              </a:ext>
            </a:extLst>
          </p:cNvPr>
          <p:cNvCxnSpPr>
            <a:cxnSpLocks/>
          </p:cNvCxnSpPr>
          <p:nvPr/>
        </p:nvCxnSpPr>
        <p:spPr>
          <a:xfrm>
            <a:off x="5957238" y="3414976"/>
            <a:ext cx="2286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7">
            <a:extLst>
              <a:ext uri="{FF2B5EF4-FFF2-40B4-BE49-F238E27FC236}">
                <a16:creationId xmlns:a16="http://schemas.microsoft.com/office/drawing/2014/main" id="{24F11001-4E88-3742-88F3-771938FB4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051" y="2591394"/>
            <a:ext cx="3200400" cy="584775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AU" sz="1600" dirty="0"/>
              <a:t>Compared to </a:t>
            </a:r>
            <a:r>
              <a:rPr lang="tr-TR" sz="1600" dirty="0"/>
              <a:t>- </a:t>
            </a:r>
            <a:r>
              <a:rPr lang="en-AU" sz="1600" dirty="0"/>
              <a:t>unlike things</a:t>
            </a:r>
          </a:p>
          <a:p>
            <a:pPr marL="0" indent="0">
              <a:buNone/>
            </a:pPr>
            <a:r>
              <a:rPr lang="en-AU" sz="1600" dirty="0"/>
              <a:t>Compared with</a:t>
            </a:r>
            <a:r>
              <a:rPr lang="tr-TR" sz="1600" dirty="0"/>
              <a:t> -</a:t>
            </a:r>
            <a:r>
              <a:rPr lang="en-AU" sz="1600" dirty="0"/>
              <a:t> like things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FEFFE3B8-7776-5845-8D27-5B8D8AE78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671" y="2239694"/>
            <a:ext cx="592702" cy="369332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dirty="0"/>
              <a:t>with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64221A22-E124-F746-8957-AE6D82CAB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551365"/>
            <a:ext cx="419100" cy="369332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dirty="0"/>
              <a:t>to</a:t>
            </a:r>
          </a:p>
        </p:txBody>
      </p:sp>
      <p:cxnSp>
        <p:nvCxnSpPr>
          <p:cNvPr id="21" name="Düz Bağlayıcı 20">
            <a:extLst>
              <a:ext uri="{FF2B5EF4-FFF2-40B4-BE49-F238E27FC236}">
                <a16:creationId xmlns:a16="http://schemas.microsoft.com/office/drawing/2014/main" id="{BFC6D14D-792E-4447-8D36-66131F8C3318}"/>
              </a:ext>
            </a:extLst>
          </p:cNvPr>
          <p:cNvCxnSpPr>
            <a:cxnSpLocks/>
          </p:cNvCxnSpPr>
          <p:nvPr/>
        </p:nvCxnSpPr>
        <p:spPr>
          <a:xfrm>
            <a:off x="5476139" y="3966911"/>
            <a:ext cx="2286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ikdörtgen 22">
            <a:extLst>
              <a:ext uri="{FF2B5EF4-FFF2-40B4-BE49-F238E27FC236}">
                <a16:creationId xmlns:a16="http://schemas.microsoft.com/office/drawing/2014/main" id="{1B49AD5A-8EF5-C440-AF4E-14DC9A848E8F}"/>
              </a:ext>
            </a:extLst>
          </p:cNvPr>
          <p:cNvSpPr/>
          <p:nvPr/>
        </p:nvSpPr>
        <p:spPr>
          <a:xfrm>
            <a:off x="5806428" y="3414976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 in </a:t>
            </a:r>
            <a:r>
              <a:rPr lang="en-US" b="1" dirty="0"/>
              <a:t>✓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2D06BCB3-7A5C-A443-AE92-D8082CFD4A88}"/>
              </a:ext>
            </a:extLst>
          </p:cNvPr>
          <p:cNvSpPr/>
          <p:nvPr/>
        </p:nvSpPr>
        <p:spPr>
          <a:xfrm>
            <a:off x="5291671" y="3966911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 in </a:t>
            </a:r>
            <a:r>
              <a:rPr lang="en-US" b="1" dirty="0"/>
              <a:t>✓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09096EA1-F66F-40E2-9477-647CADB8B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4500517"/>
            <a:ext cx="8121650" cy="646331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r>
              <a:rPr lang="en-US" dirty="0"/>
              <a:t>Hot liquid mixture was stirred for 45 min and 500 rpm in room temperature.</a:t>
            </a:r>
          </a:p>
          <a:p>
            <a:endParaRPr lang="tr-TR" dirty="0"/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A55EF8E5-0BBF-416D-8CD5-6C45D4357C91}"/>
              </a:ext>
            </a:extLst>
          </p:cNvPr>
          <p:cNvSpPr/>
          <p:nvPr/>
        </p:nvSpPr>
        <p:spPr>
          <a:xfrm>
            <a:off x="5707324" y="4689259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 at </a:t>
            </a:r>
            <a:r>
              <a:rPr lang="en-US" b="1" dirty="0"/>
              <a:t>✓</a:t>
            </a:r>
          </a:p>
        </p:txBody>
      </p:sp>
      <p:cxnSp>
        <p:nvCxnSpPr>
          <p:cNvPr id="26" name="Düz Bağlayıcı 25">
            <a:extLst>
              <a:ext uri="{FF2B5EF4-FFF2-40B4-BE49-F238E27FC236}">
                <a16:creationId xmlns:a16="http://schemas.microsoft.com/office/drawing/2014/main" id="{182EC1E5-7170-4C79-8222-63621366A663}"/>
              </a:ext>
            </a:extLst>
          </p:cNvPr>
          <p:cNvCxnSpPr>
            <a:cxnSpLocks/>
          </p:cNvCxnSpPr>
          <p:nvPr/>
        </p:nvCxnSpPr>
        <p:spPr>
          <a:xfrm>
            <a:off x="5884373" y="4724400"/>
            <a:ext cx="2286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7">
            <a:extLst>
              <a:ext uri="{FF2B5EF4-FFF2-40B4-BE49-F238E27FC236}">
                <a16:creationId xmlns:a16="http://schemas.microsoft.com/office/drawing/2014/main" id="{00594344-FF99-4FD9-BCB2-9AFE7A792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94" y="5308820"/>
            <a:ext cx="8121650" cy="646331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r>
              <a:rPr lang="tr-TR" dirty="0"/>
              <a:t>…..</a:t>
            </a:r>
            <a:r>
              <a:rPr lang="en-AU" dirty="0"/>
              <a:t>due to the increase of lipophilicity.</a:t>
            </a:r>
            <a:endParaRPr lang="tr-TR" dirty="0"/>
          </a:p>
          <a:p>
            <a:endParaRPr lang="en-AU" dirty="0"/>
          </a:p>
        </p:txBody>
      </p:sp>
      <p:cxnSp>
        <p:nvCxnSpPr>
          <p:cNvPr id="31" name="Düz Bağlayıcı 30">
            <a:extLst>
              <a:ext uri="{FF2B5EF4-FFF2-40B4-BE49-F238E27FC236}">
                <a16:creationId xmlns:a16="http://schemas.microsoft.com/office/drawing/2014/main" id="{789EDB6E-C025-4421-959E-8738D04FBB3B}"/>
              </a:ext>
            </a:extLst>
          </p:cNvPr>
          <p:cNvCxnSpPr>
            <a:cxnSpLocks/>
          </p:cNvCxnSpPr>
          <p:nvPr/>
        </p:nvCxnSpPr>
        <p:spPr>
          <a:xfrm>
            <a:off x="2847383" y="5486400"/>
            <a:ext cx="2286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ikdörtgen 31">
            <a:extLst>
              <a:ext uri="{FF2B5EF4-FFF2-40B4-BE49-F238E27FC236}">
                <a16:creationId xmlns:a16="http://schemas.microsoft.com/office/drawing/2014/main" id="{185997A3-7A39-4934-9809-88EC6538456F}"/>
              </a:ext>
            </a:extLst>
          </p:cNvPr>
          <p:cNvSpPr/>
          <p:nvPr/>
        </p:nvSpPr>
        <p:spPr>
          <a:xfrm>
            <a:off x="2743200" y="5569073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 in </a:t>
            </a:r>
            <a:r>
              <a:rPr lang="en-US" b="1" dirty="0"/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3237038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18" grpId="0" animBg="1"/>
      <p:bldP spid="19" grpId="0" animBg="1"/>
      <p:bldP spid="23" grpId="0"/>
      <p:bldP spid="24" grpId="0"/>
      <p:bldP spid="22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B5B2AD6-0E4C-2E44-A530-2FADAE7AD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33400"/>
            <a:ext cx="6019800" cy="2667000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7BEDA26E-D7DD-C04A-9A49-E711D5B7A58B}"/>
              </a:ext>
            </a:extLst>
          </p:cNvPr>
          <p:cNvSpPr/>
          <p:nvPr/>
        </p:nvSpPr>
        <p:spPr>
          <a:xfrm>
            <a:off x="457200" y="3048000"/>
            <a:ext cx="8153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dirty="0"/>
          </a:p>
          <a:p>
            <a:pPr algn="just"/>
            <a:endParaRPr lang="tr-TR" dirty="0"/>
          </a:p>
          <a:p>
            <a:pPr algn="just"/>
            <a:r>
              <a:rPr lang="tr-TR" dirty="0"/>
              <a:t>Temelde bir konuya ait özgün bir düşüncenin belirli bir sistematik ve kurallar çerçevesinde yazıya aktarılmasıdır (Aydın, 2015; 30).</a:t>
            </a:r>
          </a:p>
          <a:p>
            <a:pPr algn="just"/>
            <a:endParaRPr lang="tr-TR" dirty="0"/>
          </a:p>
          <a:p>
            <a:pPr algn="just"/>
            <a:endParaRPr lang="tr-TR" sz="400" dirty="0"/>
          </a:p>
          <a:p>
            <a:pPr algn="just"/>
            <a:r>
              <a:rPr lang="tr-TR" dirty="0"/>
              <a:t>	* Lisans üstü tezler, makaleler, projeler, bilimsel raporlar, bildiriler vb.</a:t>
            </a:r>
          </a:p>
          <a:p>
            <a:pPr algn="just"/>
            <a:endParaRPr lang="tr-TR" dirty="0"/>
          </a:p>
          <a:p>
            <a:pPr algn="just"/>
            <a:endParaRPr lang="tr-TR" b="0" i="0" dirty="0">
              <a:solidFill>
                <a:srgbClr val="282829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351700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400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P5:</a:t>
            </a:r>
            <a:r>
              <a:rPr lang="en-AU" sz="34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USE CORRECT PREPOSITIONS</a:t>
            </a:r>
            <a:br>
              <a:rPr lang="en-AU" sz="34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</a:br>
            <a:r>
              <a:rPr lang="en-AU" sz="34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«using an extra preposition»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DE3D7990-D655-8B42-8913-16DB39D4586D}"/>
              </a:ext>
            </a:extLst>
          </p:cNvPr>
          <p:cNvSpPr txBox="1">
            <a:spLocks/>
          </p:cNvSpPr>
          <p:nvPr/>
        </p:nvSpPr>
        <p:spPr bwMode="auto">
          <a:xfrm>
            <a:off x="254000" y="4644468"/>
            <a:ext cx="8890000" cy="1706562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800" dirty="0"/>
              <a:t>▶ Studying in biological features of …</a:t>
            </a:r>
          </a:p>
          <a:p>
            <a:pPr marL="0" indent="0">
              <a:buNone/>
            </a:pPr>
            <a:r>
              <a:rPr lang="en-US" sz="1800" dirty="0"/>
              <a:t>▶ ….with 500 species in all over the world.</a:t>
            </a:r>
          </a:p>
          <a:p>
            <a:pPr marL="0" indent="0">
              <a:buNone/>
            </a:pPr>
            <a:r>
              <a:rPr lang="en-US" sz="1800" dirty="0"/>
              <a:t>▶ </a:t>
            </a:r>
            <a:r>
              <a:rPr lang="en-AU" sz="1800" dirty="0"/>
              <a:t>Pazopanib causes to an increase of </a:t>
            </a:r>
            <a:r>
              <a:rPr lang="en-AU" sz="1800" dirty="0" err="1"/>
              <a:t>lipa</a:t>
            </a:r>
            <a:r>
              <a:rPr lang="en-AU" sz="1800" dirty="0"/>
              <a:t> levels.</a:t>
            </a:r>
          </a:p>
          <a:p>
            <a:pPr marL="0" indent="0">
              <a:buNone/>
            </a:pPr>
            <a:r>
              <a:rPr lang="en-US" sz="1800" dirty="0"/>
              <a:t>▶ Getting good results from these experiments requires to good field research first.</a:t>
            </a:r>
          </a:p>
          <a:p>
            <a:pPr marL="0" indent="0">
              <a:buFontTx/>
              <a:buNone/>
            </a:pPr>
            <a:endParaRPr lang="tr-TR" sz="1800" dirty="0"/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AFBD5257-4387-794E-B6C4-7248902B2B75}"/>
              </a:ext>
            </a:extLst>
          </p:cNvPr>
          <p:cNvSpPr txBox="1">
            <a:spLocks/>
          </p:cNvSpPr>
          <p:nvPr/>
        </p:nvSpPr>
        <p:spPr bwMode="auto">
          <a:xfrm>
            <a:off x="254000" y="1379537"/>
            <a:ext cx="8966200" cy="3254097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800" dirty="0"/>
              <a:t>▶</a:t>
            </a:r>
            <a:r>
              <a:rPr lang="tr-TR" sz="1800" dirty="0"/>
              <a:t> </a:t>
            </a:r>
            <a:r>
              <a:rPr lang="en-US" sz="1800" dirty="0"/>
              <a:t>Sharing of professional knowledge… 	 ▶ Reading of publications…</a:t>
            </a:r>
          </a:p>
          <a:p>
            <a:pPr marL="0" indent="0">
              <a:buFontTx/>
              <a:buNone/>
            </a:pPr>
            <a:r>
              <a:rPr lang="en-US" sz="1800" dirty="0"/>
              <a:t>▶</a:t>
            </a:r>
            <a:r>
              <a:rPr lang="tr-TR" sz="1800" dirty="0"/>
              <a:t> </a:t>
            </a:r>
            <a:r>
              <a:rPr lang="en-US" sz="1800" dirty="0"/>
              <a:t>Supporting of teachers….		 ▶ Maintaining of the conditions…</a:t>
            </a:r>
          </a:p>
          <a:p>
            <a:pPr marL="0" indent="0">
              <a:buFontTx/>
              <a:buNone/>
            </a:pPr>
            <a:r>
              <a:rPr lang="en-US" sz="1800" dirty="0"/>
              <a:t>▶ Providing of the necessary equipment…</a:t>
            </a:r>
          </a:p>
          <a:p>
            <a:pPr marL="0" indent="0">
              <a:buFontTx/>
              <a:buNone/>
            </a:pPr>
            <a:endParaRPr lang="en-US" sz="1800" dirty="0"/>
          </a:p>
          <a:p>
            <a:pPr marL="0" indent="0">
              <a:buFontTx/>
              <a:buNone/>
            </a:pPr>
            <a:r>
              <a:rPr lang="en-US" sz="1800" dirty="0"/>
              <a:t>▶ Inclusion of facilitation into ecological theory</a:t>
            </a:r>
          </a:p>
          <a:p>
            <a:pPr marL="0" indent="0">
              <a:buNone/>
            </a:pPr>
            <a:r>
              <a:rPr lang="en-US" sz="1800" dirty="0"/>
              <a:t>▶ Including of facilitation into ecological theory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▶ The effects of omitting of daily medication on the pathophysiology of heart failure…</a:t>
            </a:r>
          </a:p>
          <a:p>
            <a:pPr marL="0" indent="0">
              <a:buNone/>
            </a:pPr>
            <a:r>
              <a:rPr lang="en-US" sz="1800" dirty="0"/>
              <a:t>▶ The effects of omission of daily medication on the pathophysiology of heart failure… 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F49356CB-2AB9-4F49-8F23-EEB97D4BFA6E}"/>
              </a:ext>
            </a:extLst>
          </p:cNvPr>
          <p:cNvSpPr/>
          <p:nvPr/>
        </p:nvSpPr>
        <p:spPr>
          <a:xfrm>
            <a:off x="5105400" y="2677357"/>
            <a:ext cx="45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✓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A6A9E3ED-9A53-5141-B090-35D200AF957F}"/>
              </a:ext>
            </a:extLst>
          </p:cNvPr>
          <p:cNvSpPr/>
          <p:nvPr/>
        </p:nvSpPr>
        <p:spPr>
          <a:xfrm>
            <a:off x="8458200" y="4264303"/>
            <a:ext cx="45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✓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A7BD5222-98B4-4C41-8A39-CF16F8E6713A}"/>
              </a:ext>
            </a:extLst>
          </p:cNvPr>
          <p:cNvCxnSpPr>
            <a:cxnSpLocks/>
          </p:cNvCxnSpPr>
          <p:nvPr/>
        </p:nvCxnSpPr>
        <p:spPr>
          <a:xfrm>
            <a:off x="1574800" y="1600200"/>
            <a:ext cx="2413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F9DAD99D-DCAB-3C4D-B4C7-4B5578DAC680}"/>
              </a:ext>
            </a:extLst>
          </p:cNvPr>
          <p:cNvCxnSpPr>
            <a:cxnSpLocks/>
          </p:cNvCxnSpPr>
          <p:nvPr/>
        </p:nvCxnSpPr>
        <p:spPr>
          <a:xfrm>
            <a:off x="1822450" y="1917700"/>
            <a:ext cx="2413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3C098CCD-8A41-8A43-978E-ED9B13D2B386}"/>
              </a:ext>
            </a:extLst>
          </p:cNvPr>
          <p:cNvCxnSpPr>
            <a:cxnSpLocks/>
          </p:cNvCxnSpPr>
          <p:nvPr/>
        </p:nvCxnSpPr>
        <p:spPr>
          <a:xfrm>
            <a:off x="1701800" y="2209800"/>
            <a:ext cx="2413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>
            <a:extLst>
              <a:ext uri="{FF2B5EF4-FFF2-40B4-BE49-F238E27FC236}">
                <a16:creationId xmlns:a16="http://schemas.microsoft.com/office/drawing/2014/main" id="{FD73559A-129B-D546-A58A-59793DD5745A}"/>
              </a:ext>
            </a:extLst>
          </p:cNvPr>
          <p:cNvCxnSpPr>
            <a:cxnSpLocks/>
          </p:cNvCxnSpPr>
          <p:nvPr/>
        </p:nvCxnSpPr>
        <p:spPr>
          <a:xfrm>
            <a:off x="6291695" y="1593273"/>
            <a:ext cx="2413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FDE8D03E-B346-ED4D-8D04-031666EA0FA5}"/>
              </a:ext>
            </a:extLst>
          </p:cNvPr>
          <p:cNvCxnSpPr>
            <a:cxnSpLocks/>
          </p:cNvCxnSpPr>
          <p:nvPr/>
        </p:nvCxnSpPr>
        <p:spPr>
          <a:xfrm>
            <a:off x="6629400" y="1917700"/>
            <a:ext cx="2413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0EE277FD-13AA-D646-9555-5D6E2999F5F1}"/>
              </a:ext>
            </a:extLst>
          </p:cNvPr>
          <p:cNvCxnSpPr>
            <a:cxnSpLocks/>
          </p:cNvCxnSpPr>
          <p:nvPr/>
        </p:nvCxnSpPr>
        <p:spPr>
          <a:xfrm>
            <a:off x="1695450" y="3200400"/>
            <a:ext cx="2413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>
            <a:extLst>
              <a:ext uri="{FF2B5EF4-FFF2-40B4-BE49-F238E27FC236}">
                <a16:creationId xmlns:a16="http://schemas.microsoft.com/office/drawing/2014/main" id="{975A22B4-95E8-F549-A441-B69F20F96C19}"/>
              </a:ext>
            </a:extLst>
          </p:cNvPr>
          <p:cNvCxnSpPr>
            <a:cxnSpLocks/>
          </p:cNvCxnSpPr>
          <p:nvPr/>
        </p:nvCxnSpPr>
        <p:spPr>
          <a:xfrm>
            <a:off x="3048000" y="3886200"/>
            <a:ext cx="1524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30A738C4-6CD9-E746-BF41-9948DC2F9BF2}"/>
              </a:ext>
            </a:extLst>
          </p:cNvPr>
          <p:cNvCxnSpPr>
            <a:cxnSpLocks/>
          </p:cNvCxnSpPr>
          <p:nvPr/>
        </p:nvCxnSpPr>
        <p:spPr>
          <a:xfrm>
            <a:off x="1695450" y="4876800"/>
            <a:ext cx="2413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11C897C5-61CB-BA4E-B0AF-85BE27662817}"/>
              </a:ext>
            </a:extLst>
          </p:cNvPr>
          <p:cNvCxnSpPr>
            <a:cxnSpLocks/>
          </p:cNvCxnSpPr>
          <p:nvPr/>
        </p:nvCxnSpPr>
        <p:spPr>
          <a:xfrm>
            <a:off x="2755900" y="5181600"/>
            <a:ext cx="2413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31D17BE7-03A8-6C4F-A242-B72940F1594A}"/>
              </a:ext>
            </a:extLst>
          </p:cNvPr>
          <p:cNvCxnSpPr>
            <a:cxnSpLocks/>
          </p:cNvCxnSpPr>
          <p:nvPr/>
        </p:nvCxnSpPr>
        <p:spPr>
          <a:xfrm>
            <a:off x="6171045" y="5867400"/>
            <a:ext cx="2413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Bağlayıcı 19">
            <a:extLst>
              <a:ext uri="{FF2B5EF4-FFF2-40B4-BE49-F238E27FC236}">
                <a16:creationId xmlns:a16="http://schemas.microsoft.com/office/drawing/2014/main" id="{7F5DEE62-A1C1-C747-91F4-EC99E25E3FB9}"/>
              </a:ext>
            </a:extLst>
          </p:cNvPr>
          <p:cNvCxnSpPr>
            <a:cxnSpLocks/>
          </p:cNvCxnSpPr>
          <p:nvPr/>
        </p:nvCxnSpPr>
        <p:spPr>
          <a:xfrm>
            <a:off x="2619664" y="5486400"/>
            <a:ext cx="2413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091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P6:</a:t>
            </a:r>
            <a:r>
              <a:rPr lang="tr-TR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COMMON ERRORS IN SPELLING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90600" y="1524000"/>
            <a:ext cx="1981200" cy="4708525"/>
          </a:xfrm>
          <a:solidFill>
            <a:schemeClr val="accent1">
              <a:alpha val="22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AU" sz="1600" dirty="0"/>
              <a:t>▶ </a:t>
            </a:r>
            <a:r>
              <a:rPr lang="en-AU" sz="1800" dirty="0" err="1"/>
              <a:t>Adress</a:t>
            </a:r>
            <a:endParaRPr lang="en-AU" sz="1800" dirty="0"/>
          </a:p>
          <a:p>
            <a:pPr marL="0" indent="0">
              <a:buNone/>
            </a:pPr>
            <a:r>
              <a:rPr lang="en-AU" sz="1800" dirty="0"/>
              <a:t>▶ </a:t>
            </a:r>
            <a:r>
              <a:rPr lang="en-AU" sz="1800" dirty="0" err="1"/>
              <a:t>Ocur</a:t>
            </a:r>
            <a:endParaRPr lang="en-AU" sz="1800" dirty="0"/>
          </a:p>
          <a:p>
            <a:pPr marL="0" indent="0">
              <a:buNone/>
            </a:pPr>
            <a:r>
              <a:rPr lang="en-AU" sz="1800" dirty="0"/>
              <a:t>▶ </a:t>
            </a:r>
            <a:r>
              <a:rPr lang="en-AU" sz="1800" dirty="0" err="1"/>
              <a:t>Analyze</a:t>
            </a:r>
            <a:r>
              <a:rPr lang="en-AU" sz="1800" dirty="0"/>
              <a:t> (n)</a:t>
            </a:r>
          </a:p>
          <a:p>
            <a:pPr marL="0" indent="0">
              <a:buNone/>
            </a:pPr>
            <a:r>
              <a:rPr lang="en-AU" sz="1800" dirty="0"/>
              <a:t>▶ Therefor</a:t>
            </a:r>
          </a:p>
          <a:p>
            <a:pPr marL="0" indent="0">
              <a:buNone/>
            </a:pPr>
            <a:r>
              <a:rPr lang="en-AU" sz="1800" dirty="0"/>
              <a:t>▶ </a:t>
            </a:r>
            <a:r>
              <a:rPr lang="en-AU" sz="1800" dirty="0" err="1"/>
              <a:t>Seperation</a:t>
            </a:r>
            <a:endParaRPr lang="en-AU" sz="1800" dirty="0"/>
          </a:p>
          <a:p>
            <a:pPr marL="0" indent="0">
              <a:buNone/>
            </a:pPr>
            <a:r>
              <a:rPr lang="en-AU" sz="1800" dirty="0"/>
              <a:t>▶ </a:t>
            </a:r>
            <a:r>
              <a:rPr lang="en-AU" sz="1800" dirty="0" err="1"/>
              <a:t>Probablity</a:t>
            </a:r>
            <a:endParaRPr lang="en-AU" sz="1800" dirty="0"/>
          </a:p>
          <a:p>
            <a:pPr marL="0" indent="0">
              <a:buNone/>
            </a:pPr>
            <a:r>
              <a:rPr lang="en-AU" sz="1800" dirty="0"/>
              <a:t>▶ </a:t>
            </a:r>
            <a:r>
              <a:rPr lang="tr-TR" sz="1800" dirty="0" err="1"/>
              <a:t>A</a:t>
            </a:r>
            <a:r>
              <a:rPr lang="en-AU" sz="1800" dirty="0" err="1"/>
              <a:t>nalitically</a:t>
            </a:r>
            <a:endParaRPr lang="en-AU" sz="1800" dirty="0"/>
          </a:p>
          <a:p>
            <a:pPr marL="0" indent="0">
              <a:buNone/>
            </a:pPr>
            <a:r>
              <a:rPr lang="en-AU" sz="1800" dirty="0"/>
              <a:t>▶ </a:t>
            </a:r>
            <a:r>
              <a:rPr lang="en-AU" sz="1800" dirty="0" err="1"/>
              <a:t>determening</a:t>
            </a:r>
            <a:endParaRPr lang="en-AU" sz="1800" dirty="0"/>
          </a:p>
          <a:p>
            <a:pPr marL="0" indent="0">
              <a:buNone/>
            </a:pPr>
            <a:r>
              <a:rPr lang="en-AU" sz="1800" dirty="0"/>
              <a:t>▶ </a:t>
            </a:r>
            <a:r>
              <a:rPr lang="tr-TR" sz="1800" dirty="0" err="1"/>
              <a:t>I</a:t>
            </a:r>
            <a:r>
              <a:rPr lang="en-AU" sz="1800" dirty="0" err="1"/>
              <a:t>nvetsigate</a:t>
            </a:r>
            <a:endParaRPr lang="en-AU" sz="1800" dirty="0"/>
          </a:p>
          <a:p>
            <a:pPr marL="0" indent="0">
              <a:buNone/>
            </a:pPr>
            <a:r>
              <a:rPr lang="en-AU" sz="1800" dirty="0"/>
              <a:t>▶ </a:t>
            </a:r>
            <a:r>
              <a:rPr lang="tr-TR" sz="1800" dirty="0" err="1"/>
              <a:t>B</a:t>
            </a:r>
            <a:r>
              <a:rPr lang="en-AU" sz="1800" dirty="0" err="1"/>
              <a:t>ivaraiate</a:t>
            </a:r>
            <a:r>
              <a:rPr lang="en-AU" sz="1800" dirty="0"/>
              <a:t> </a:t>
            </a:r>
          </a:p>
          <a:p>
            <a:pPr marL="0" indent="0">
              <a:buNone/>
            </a:pPr>
            <a:r>
              <a:rPr lang="en-AU" sz="1800" dirty="0"/>
              <a:t>▶ </a:t>
            </a:r>
            <a:r>
              <a:rPr lang="en-AU" sz="1800" dirty="0" err="1"/>
              <a:t>Defination</a:t>
            </a:r>
            <a:endParaRPr lang="en-AU" sz="1800" dirty="0"/>
          </a:p>
          <a:p>
            <a:pPr marL="0" indent="0">
              <a:buNone/>
            </a:pPr>
            <a:r>
              <a:rPr lang="en-AU" sz="1800" dirty="0"/>
              <a:t>▶ </a:t>
            </a:r>
            <a:r>
              <a:rPr lang="en-AU" sz="1800" dirty="0" err="1"/>
              <a:t>Physycian</a:t>
            </a:r>
            <a:endParaRPr lang="en-AU" sz="1800" dirty="0"/>
          </a:p>
          <a:p>
            <a:pPr marL="0" indent="0">
              <a:buNone/>
            </a:pPr>
            <a:r>
              <a:rPr lang="en-AU" sz="1800" dirty="0"/>
              <a:t>► </a:t>
            </a:r>
            <a:r>
              <a:rPr lang="en-AU" sz="1800" dirty="0" err="1"/>
              <a:t>Fourty</a:t>
            </a:r>
            <a:endParaRPr lang="en-AU" sz="1800" dirty="0"/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7D77784B-5602-FF4D-8832-596DDC650ACC}"/>
              </a:ext>
            </a:extLst>
          </p:cNvPr>
          <p:cNvSpPr txBox="1">
            <a:spLocks/>
          </p:cNvSpPr>
          <p:nvPr/>
        </p:nvSpPr>
        <p:spPr bwMode="auto">
          <a:xfrm>
            <a:off x="3276600" y="1524000"/>
            <a:ext cx="1828800" cy="4708525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1800" dirty="0"/>
              <a:t>▶ Address</a:t>
            </a:r>
          </a:p>
          <a:p>
            <a:pPr marL="0" indent="0">
              <a:buFontTx/>
              <a:buNone/>
            </a:pPr>
            <a:r>
              <a:rPr lang="en-GB" sz="1800" dirty="0"/>
              <a:t>▶ Occur</a:t>
            </a:r>
          </a:p>
          <a:p>
            <a:pPr marL="0" indent="0">
              <a:buFontTx/>
              <a:buNone/>
            </a:pPr>
            <a:r>
              <a:rPr lang="en-GB" sz="1800" dirty="0"/>
              <a:t>▶ Analyses </a:t>
            </a:r>
          </a:p>
          <a:p>
            <a:pPr marL="0" indent="0">
              <a:buFontTx/>
              <a:buNone/>
            </a:pPr>
            <a:r>
              <a:rPr lang="en-GB" sz="1800" dirty="0"/>
              <a:t>▶ Therefore</a:t>
            </a:r>
          </a:p>
          <a:p>
            <a:pPr marL="0" indent="0">
              <a:buFontTx/>
              <a:buNone/>
            </a:pPr>
            <a:r>
              <a:rPr lang="en-GB" sz="1800" dirty="0"/>
              <a:t>▶ Separation</a:t>
            </a:r>
          </a:p>
          <a:p>
            <a:pPr marL="0" indent="0">
              <a:buFontTx/>
              <a:buNone/>
            </a:pPr>
            <a:r>
              <a:rPr lang="en-GB" sz="1800" dirty="0"/>
              <a:t>▶</a:t>
            </a:r>
            <a:r>
              <a:rPr lang="tr-TR" sz="1800" dirty="0"/>
              <a:t> </a:t>
            </a:r>
            <a:r>
              <a:rPr lang="en-GB" sz="1800" dirty="0"/>
              <a:t>Probability</a:t>
            </a:r>
          </a:p>
          <a:p>
            <a:pPr marL="0" indent="0">
              <a:buFontTx/>
              <a:buNone/>
            </a:pPr>
            <a:r>
              <a:rPr lang="en-GB" sz="1800" dirty="0"/>
              <a:t>▶ Analytically</a:t>
            </a:r>
          </a:p>
          <a:p>
            <a:pPr marL="0" indent="0">
              <a:buFontTx/>
              <a:buNone/>
            </a:pPr>
            <a:r>
              <a:rPr lang="en-GB" sz="1800" dirty="0"/>
              <a:t>▶ Determining</a:t>
            </a:r>
          </a:p>
          <a:p>
            <a:pPr marL="0" indent="0">
              <a:buFontTx/>
              <a:buNone/>
            </a:pPr>
            <a:r>
              <a:rPr lang="en-GB" sz="1800" dirty="0"/>
              <a:t>▶ Investigate</a:t>
            </a:r>
          </a:p>
          <a:p>
            <a:pPr marL="0" indent="0">
              <a:buFontTx/>
              <a:buNone/>
            </a:pPr>
            <a:r>
              <a:rPr lang="en-GB" sz="1800" dirty="0"/>
              <a:t>▶ </a:t>
            </a:r>
            <a:r>
              <a:rPr lang="tr-TR" sz="1800" dirty="0"/>
              <a:t>B</a:t>
            </a:r>
            <a:r>
              <a:rPr lang="en-GB" sz="1800" dirty="0" err="1"/>
              <a:t>ivariate</a:t>
            </a:r>
            <a:r>
              <a:rPr lang="en-GB" sz="1800" dirty="0"/>
              <a:t> </a:t>
            </a:r>
          </a:p>
          <a:p>
            <a:pPr marL="0" indent="0">
              <a:buFontTx/>
              <a:buNone/>
            </a:pPr>
            <a:r>
              <a:rPr lang="en-GB" sz="1800" dirty="0"/>
              <a:t>▶ Definition </a:t>
            </a:r>
          </a:p>
          <a:p>
            <a:pPr marL="0" indent="0">
              <a:buNone/>
            </a:pPr>
            <a:r>
              <a:rPr lang="en-AU" sz="1800" dirty="0"/>
              <a:t>▶ Physician</a:t>
            </a:r>
          </a:p>
          <a:p>
            <a:pPr marL="0" indent="0">
              <a:buNone/>
            </a:pPr>
            <a:r>
              <a:rPr lang="en-AU" sz="1800" dirty="0"/>
              <a:t>► Forty</a:t>
            </a:r>
          </a:p>
          <a:p>
            <a:pPr marL="0" indent="0">
              <a:buFontTx/>
              <a:buNone/>
            </a:pPr>
            <a:endParaRPr lang="en-GB" sz="1800" dirty="0"/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0FA32535-5AFB-464D-90F2-7C7B1C2D5890}"/>
              </a:ext>
            </a:extLst>
          </p:cNvPr>
          <p:cNvSpPr txBox="1">
            <a:spLocks/>
          </p:cNvSpPr>
          <p:nvPr/>
        </p:nvSpPr>
        <p:spPr bwMode="auto">
          <a:xfrm>
            <a:off x="5334000" y="1524001"/>
            <a:ext cx="2895600" cy="1143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AU" sz="1800" dirty="0"/>
              <a:t>▶</a:t>
            </a:r>
            <a:r>
              <a:rPr lang="tr-TR" sz="1800" dirty="0"/>
              <a:t> </a:t>
            </a:r>
            <a:r>
              <a:rPr lang="en-AU" sz="1800" dirty="0"/>
              <a:t>Effect/affect</a:t>
            </a:r>
          </a:p>
          <a:p>
            <a:pPr marL="0" indent="0">
              <a:buFontTx/>
              <a:buNone/>
            </a:pPr>
            <a:r>
              <a:rPr lang="en-AU" sz="1800" dirty="0"/>
              <a:t>▶</a:t>
            </a:r>
            <a:r>
              <a:rPr lang="tr-TR" sz="1800" dirty="0"/>
              <a:t> </a:t>
            </a:r>
            <a:r>
              <a:rPr lang="en-AU" sz="1800" dirty="0"/>
              <a:t>Discrete/discreet</a:t>
            </a:r>
          </a:p>
          <a:p>
            <a:pPr marL="0" indent="0">
              <a:buFontTx/>
              <a:buNone/>
            </a:pPr>
            <a:r>
              <a:rPr lang="en-AU" sz="1800" dirty="0"/>
              <a:t>▶</a:t>
            </a:r>
            <a:r>
              <a:rPr lang="tr-TR" sz="1800" dirty="0"/>
              <a:t> </a:t>
            </a:r>
            <a:r>
              <a:rPr lang="en-AU" sz="1800" dirty="0"/>
              <a:t>Except/ expect</a:t>
            </a:r>
          </a:p>
          <a:p>
            <a:pPr marL="0" indent="0">
              <a:buFontTx/>
              <a:buNone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999405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P7:</a:t>
            </a:r>
            <a:r>
              <a:rPr lang="tr-TR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PLACE INFORMATION CORRECTLY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2133601"/>
            <a:ext cx="8077200" cy="3124200"/>
          </a:xfrm>
          <a:solidFill>
            <a:schemeClr val="accent1">
              <a:alpha val="22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tr-TR" b="1" u="sng" dirty="0"/>
              <a:t>OLD / FAMILIAR / SHORT  </a:t>
            </a:r>
            <a:r>
              <a:rPr lang="tr-TR" b="1" dirty="0"/>
              <a:t>+ </a:t>
            </a:r>
            <a:r>
              <a:rPr lang="tr-TR" b="1" u="sng" dirty="0"/>
              <a:t>NEW / COMPLEX / LONG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 algn="just">
              <a:buNone/>
            </a:pPr>
            <a:r>
              <a:rPr lang="en-AU" sz="2000" dirty="0"/>
              <a:t>Although Vitamin B6 seems to reduce the risk of macular degeneration, it may have some side effects. </a:t>
            </a:r>
          </a:p>
          <a:p>
            <a:pPr marL="0" indent="0" algn="just">
              <a:buNone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27259483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tr-TR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P8:</a:t>
            </a:r>
            <a:r>
              <a:rPr lang="tr-TR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AVOID INTERRUPTIONS BETWEEN SENTENCE ELEMENTS</a:t>
            </a:r>
            <a:endParaRPr lang="tr-TR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2666999"/>
          </a:xfrm>
          <a:solidFill>
            <a:schemeClr val="accent1">
              <a:alpha val="33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AU" sz="1800" dirty="0"/>
              <a:t>Dengue virus, a Flavivirus belonging to the family </a:t>
            </a:r>
            <a:r>
              <a:rPr lang="en-AU" sz="1800" i="1" dirty="0" err="1"/>
              <a:t>Flaviviridae</a:t>
            </a:r>
            <a:r>
              <a:rPr lang="en-AU" sz="1800" dirty="0"/>
              <a:t>, which includes over 60 known human pathogens such those causing yellow fever, is classified into four different stereotypes: Types 1, 2, 3, and 4.</a:t>
            </a:r>
          </a:p>
          <a:p>
            <a:pPr marL="0" indent="0" algn="just">
              <a:buNone/>
            </a:pPr>
            <a:endParaRPr lang="en-AU" sz="1800" dirty="0"/>
          </a:p>
          <a:p>
            <a:pPr marL="0" indent="0" algn="just">
              <a:buNone/>
            </a:pPr>
            <a:r>
              <a:rPr lang="en-AU" sz="1800" dirty="0"/>
              <a:t>Dengue virus is a Flavivirus belonging to the family </a:t>
            </a:r>
            <a:r>
              <a:rPr lang="en-AU" sz="1800" i="1" dirty="0" err="1"/>
              <a:t>Flaviviridae</a:t>
            </a:r>
            <a:r>
              <a:rPr lang="en-AU" sz="1800" dirty="0"/>
              <a:t>, which includes over 60 known human pathogens such those causing yellow fever. This virus is classified into four different stereotypes: Types 1, 2, 3, and 4. </a:t>
            </a:r>
            <a:endParaRPr lang="en-US" sz="1600" dirty="0"/>
          </a:p>
          <a:p>
            <a:pPr marL="0" indent="0" algn="just">
              <a:buNone/>
            </a:pPr>
            <a:endParaRPr lang="en-AU" sz="1600" dirty="0"/>
          </a:p>
          <a:p>
            <a:pPr marL="0" indent="0" algn="just">
              <a:buNone/>
            </a:pPr>
            <a:endParaRPr lang="en-AU" sz="1600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AF500A3D-118C-0141-A4FA-123E1C7A2311}"/>
              </a:ext>
            </a:extLst>
          </p:cNvPr>
          <p:cNvSpPr/>
          <p:nvPr/>
        </p:nvSpPr>
        <p:spPr>
          <a:xfrm>
            <a:off x="199301" y="3581400"/>
            <a:ext cx="5157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✓</a:t>
            </a:r>
            <a:endParaRPr lang="en-US" sz="26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9B759D9F-7E06-3444-BB0A-40EE20EDC5E1}"/>
              </a:ext>
            </a:extLst>
          </p:cNvPr>
          <p:cNvSpPr/>
          <p:nvPr/>
        </p:nvSpPr>
        <p:spPr>
          <a:xfrm>
            <a:off x="262801" y="2349045"/>
            <a:ext cx="3340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x</a:t>
            </a:r>
            <a:endParaRPr lang="en-US" sz="30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67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P8:</a:t>
            </a:r>
            <a:r>
              <a:rPr lang="tr-TR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AVOID INTERRUPTIONS BETWEEN SENTENCE ELEMENTS</a:t>
            </a:r>
            <a:endParaRPr lang="tr-TR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1676400"/>
            <a:ext cx="7772400" cy="1981200"/>
          </a:xfrm>
          <a:solidFill>
            <a:schemeClr val="accent1">
              <a:alpha val="33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AU" sz="1800" dirty="0"/>
              <a:t>We compared, using a model-based approximation computation method, the different introduction scenarios for the Western European populations. </a:t>
            </a:r>
          </a:p>
          <a:p>
            <a:pPr marL="0" indent="0" algn="just">
              <a:buNone/>
            </a:pPr>
            <a:endParaRPr lang="en-AU" sz="900" dirty="0"/>
          </a:p>
          <a:p>
            <a:pPr marL="0" indent="0" algn="just">
              <a:buNone/>
            </a:pPr>
            <a:r>
              <a:rPr lang="en-AU" sz="1800" dirty="0"/>
              <a:t>We compared</a:t>
            </a:r>
            <a:r>
              <a:rPr lang="tr-TR" sz="1800" dirty="0"/>
              <a:t> </a:t>
            </a:r>
            <a:r>
              <a:rPr lang="en-AU" sz="1800" dirty="0"/>
              <a:t>the different introduction scenarios for the Western European populations</a:t>
            </a:r>
            <a:r>
              <a:rPr lang="tr-TR" sz="1800" dirty="0"/>
              <a:t> </a:t>
            </a:r>
            <a:r>
              <a:rPr lang="en-AU" sz="1800" dirty="0"/>
              <a:t>using a model-based approximation computation method</a:t>
            </a:r>
            <a:r>
              <a:rPr lang="tr-TR" sz="1800" dirty="0"/>
              <a:t>.</a:t>
            </a:r>
            <a:endParaRPr lang="en-AU" sz="1800" dirty="0"/>
          </a:p>
          <a:p>
            <a:pPr marL="0" indent="0" algn="just">
              <a:buNone/>
            </a:pPr>
            <a:endParaRPr lang="en-AU" sz="1600" dirty="0"/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544AA56D-E392-0D47-A74C-7452F5ECC080}"/>
              </a:ext>
            </a:extLst>
          </p:cNvPr>
          <p:cNvSpPr txBox="1">
            <a:spLocks/>
          </p:cNvSpPr>
          <p:nvPr/>
        </p:nvSpPr>
        <p:spPr bwMode="auto">
          <a:xfrm>
            <a:off x="457200" y="4038600"/>
            <a:ext cx="7772400" cy="2209800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n-AU" sz="1800" dirty="0"/>
              <a:t>It is concluded, based on the experiments done in the current study, that solar variability is insignificant. </a:t>
            </a:r>
          </a:p>
          <a:p>
            <a:pPr marL="0" indent="0" algn="just">
              <a:buFontTx/>
              <a:buNone/>
            </a:pPr>
            <a:endParaRPr lang="en-AU" sz="900" dirty="0"/>
          </a:p>
          <a:p>
            <a:pPr marL="0" indent="0" algn="just">
              <a:buFontTx/>
              <a:buNone/>
            </a:pPr>
            <a:r>
              <a:rPr lang="en-AU" sz="1800" dirty="0"/>
              <a:t>It is concluded that solar variability is insignificant based on the experiments done in the current study.</a:t>
            </a:r>
          </a:p>
          <a:p>
            <a:pPr marL="0" indent="0" algn="just">
              <a:buFontTx/>
              <a:buNone/>
            </a:pPr>
            <a:endParaRPr lang="en-AU" sz="900" dirty="0"/>
          </a:p>
          <a:p>
            <a:pPr marL="0" indent="0" algn="just">
              <a:buFontTx/>
              <a:buNone/>
            </a:pPr>
            <a:r>
              <a:rPr lang="en-AU" sz="1800" dirty="0"/>
              <a:t>Based on the experiments done in the current study, it is concluded that solar variability is significant.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73E11B61-3BD0-6448-9968-2ECDDAC5905E}"/>
              </a:ext>
            </a:extLst>
          </p:cNvPr>
          <p:cNvSpPr/>
          <p:nvPr/>
        </p:nvSpPr>
        <p:spPr>
          <a:xfrm>
            <a:off x="123101" y="1521639"/>
            <a:ext cx="3340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x</a:t>
            </a:r>
            <a:endParaRPr lang="en-US" sz="30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A15F2489-5225-E44F-A75E-2E79AC53B952}"/>
              </a:ext>
            </a:extLst>
          </p:cNvPr>
          <p:cNvSpPr/>
          <p:nvPr/>
        </p:nvSpPr>
        <p:spPr>
          <a:xfrm>
            <a:off x="123100" y="3962400"/>
            <a:ext cx="3340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x</a:t>
            </a:r>
            <a:endParaRPr lang="en-US" sz="30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8B5BAF43-FEE8-8641-8489-121A6EBD47CD}"/>
              </a:ext>
            </a:extLst>
          </p:cNvPr>
          <p:cNvSpPr/>
          <p:nvPr/>
        </p:nvSpPr>
        <p:spPr>
          <a:xfrm>
            <a:off x="76702" y="4798655"/>
            <a:ext cx="5157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✓</a:t>
            </a:r>
            <a:endParaRPr lang="en-US" sz="26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264EC3E-432C-8C43-824A-5C2AC2671930}"/>
              </a:ext>
            </a:extLst>
          </p:cNvPr>
          <p:cNvSpPr/>
          <p:nvPr/>
        </p:nvSpPr>
        <p:spPr>
          <a:xfrm>
            <a:off x="76702" y="2707957"/>
            <a:ext cx="5157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✓</a:t>
            </a:r>
            <a:endParaRPr lang="en-US" sz="26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FC29EE05-2A62-C246-A00D-28966CFFE58A}"/>
              </a:ext>
            </a:extLst>
          </p:cNvPr>
          <p:cNvSpPr/>
          <p:nvPr/>
        </p:nvSpPr>
        <p:spPr>
          <a:xfrm>
            <a:off x="110401" y="5573355"/>
            <a:ext cx="5157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✓</a:t>
            </a:r>
            <a:endParaRPr lang="en-US" sz="26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73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pPr algn="just"/>
            <a:r>
              <a:rPr lang="tr-TR" sz="3500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P9:</a:t>
            </a:r>
            <a:r>
              <a:rPr lang="tr-TR" sz="35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BALANCE THE ACTIVE &amp; PASSIVE VOICE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3352800"/>
            <a:ext cx="7772400" cy="2925762"/>
          </a:xfrm>
          <a:solidFill>
            <a:schemeClr val="accent1">
              <a:alpha val="23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tr-TR" dirty="0"/>
              <a:t>Çok fazla </a:t>
            </a:r>
            <a:r>
              <a:rPr lang="tr-TR" u="sng" dirty="0"/>
              <a:t>edilgen</a:t>
            </a:r>
            <a:r>
              <a:rPr lang="tr-TR" dirty="0"/>
              <a:t> yapı ➤ sıkıcı ve yoğun</a:t>
            </a:r>
          </a:p>
          <a:p>
            <a:pPr marL="0" indent="0" algn="just">
              <a:buNone/>
            </a:pPr>
            <a:r>
              <a:rPr lang="tr-TR" dirty="0"/>
              <a:t>Çok fazla </a:t>
            </a:r>
            <a:r>
              <a:rPr lang="tr-TR" u="sng" dirty="0"/>
              <a:t>etken</a:t>
            </a:r>
            <a:r>
              <a:rPr lang="tr-TR" dirty="0"/>
              <a:t> yapı ➤ fazla basit ve tuhaf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i="1" dirty="0"/>
              <a:t>Akademik yazıda edilgen yapı bir </a:t>
            </a:r>
            <a:r>
              <a:rPr lang="tr-TR" i="1" u="sng" dirty="0"/>
              <a:t>süreci</a:t>
            </a:r>
            <a:r>
              <a:rPr lang="tr-TR" i="1" dirty="0"/>
              <a:t>, çalışmanın </a:t>
            </a:r>
            <a:r>
              <a:rPr lang="tr-TR" i="1" u="sng" dirty="0"/>
              <a:t>sonuçlarını</a:t>
            </a:r>
            <a:r>
              <a:rPr lang="tr-TR" i="1" dirty="0"/>
              <a:t> veya doğası gereği </a:t>
            </a:r>
            <a:r>
              <a:rPr lang="tr-TR" i="1" u="sng" dirty="0"/>
              <a:t>nesnel</a:t>
            </a:r>
            <a:r>
              <a:rPr lang="tr-TR" i="1" dirty="0"/>
              <a:t> olan materyalleri tanımlamak için kullanılır. Ancak </a:t>
            </a:r>
            <a:r>
              <a:rPr lang="tr-TR" i="1" u="sng" dirty="0"/>
              <a:t>eylemleri</a:t>
            </a:r>
            <a:r>
              <a:rPr lang="tr-TR" i="1" dirty="0"/>
              <a:t> tanımlamak için etken yapılar kullanılır.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88BFD29-D9C8-444E-A9B9-931CD6EFE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219200"/>
            <a:ext cx="3962400" cy="19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1567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pPr algn="just"/>
            <a:r>
              <a:rPr lang="tr-TR" sz="3500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P9:</a:t>
            </a:r>
            <a:r>
              <a:rPr lang="tr-TR" sz="35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BALANCE THE ACTIVE &amp; PASSIVE VOICE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676400"/>
            <a:ext cx="7772400" cy="2925762"/>
          </a:xfrm>
          <a:solidFill>
            <a:schemeClr val="accent1">
              <a:alpha val="23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AU" sz="1800" dirty="0"/>
              <a:t>…. In order to achieve this, we </a:t>
            </a:r>
            <a:r>
              <a:rPr lang="en-AU" sz="1800" u="sng" dirty="0"/>
              <a:t>designed</a:t>
            </a:r>
            <a:r>
              <a:rPr lang="en-AU" sz="1800" dirty="0"/>
              <a:t> an experiment to test the impact on worker perceptions of well-being. Three test environments </a:t>
            </a:r>
            <a:r>
              <a:rPr lang="en-AU" sz="1800" u="sng" dirty="0"/>
              <a:t>were selected</a:t>
            </a:r>
            <a:r>
              <a:rPr lang="en-AU" sz="1800" dirty="0"/>
              <a:t> for our experiments: a law office, a laboratory, and an automobile assembly line. One-way mirrored glass panels </a:t>
            </a:r>
            <a:r>
              <a:rPr lang="en-AU" sz="1800" u="sng" dirty="0"/>
              <a:t>were installed </a:t>
            </a:r>
            <a:r>
              <a:rPr lang="en-AU" sz="1800" dirty="0"/>
              <a:t>to allow video cameras to record the activity, and the researchers took notes. We secretly </a:t>
            </a:r>
            <a:r>
              <a:rPr lang="en-AU" sz="1800" u="sng" dirty="0"/>
              <a:t>inserted</a:t>
            </a:r>
            <a:r>
              <a:rPr lang="en-AU" sz="1800" dirty="0"/>
              <a:t> observers directly into the work environment. The observers </a:t>
            </a:r>
            <a:r>
              <a:rPr lang="en-AU" sz="1800" u="sng" dirty="0"/>
              <a:t>were drawn </a:t>
            </a:r>
            <a:r>
              <a:rPr lang="en-AU" sz="1800" dirty="0"/>
              <a:t>from the students who were matriculated into the experimental psychology courses.</a:t>
            </a:r>
          </a:p>
        </p:txBody>
      </p:sp>
    </p:spTree>
    <p:extLst>
      <p:ext uri="{BB962C8B-B14F-4D97-AF65-F5344CB8AC3E}">
        <p14:creationId xmlns:p14="http://schemas.microsoft.com/office/powerpoint/2010/main" val="150885211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r>
              <a:rPr lang="tr-TR" sz="3500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P9:</a:t>
            </a:r>
            <a:r>
              <a:rPr lang="tr-TR" sz="35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BALANCE THE ACTIVE &amp; PASSIVE VOICE</a:t>
            </a:r>
            <a:br>
              <a:rPr lang="tr-TR" sz="35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</a:br>
            <a:r>
              <a:rPr lang="en-AU" sz="35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«establishing importance»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4000" y="2209800"/>
            <a:ext cx="8636000" cy="1444623"/>
          </a:xfrm>
          <a:solidFill>
            <a:schemeClr val="accent1">
              <a:alpha val="27000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AU" sz="1800" dirty="0"/>
              <a:t>        </a:t>
            </a:r>
            <a:r>
              <a:rPr lang="en-AU" sz="1800" dirty="0">
                <a:solidFill>
                  <a:srgbClr val="C00000"/>
                </a:solidFill>
              </a:rPr>
              <a:t>topic</a:t>
            </a:r>
            <a:r>
              <a:rPr lang="en-AU" sz="1800" dirty="0"/>
              <a:t>                        </a:t>
            </a:r>
            <a:r>
              <a:rPr lang="en-AU" sz="1800" dirty="0">
                <a:solidFill>
                  <a:srgbClr val="C00000"/>
                </a:solidFill>
              </a:rPr>
              <a:t>stress 	             topic</a:t>
            </a:r>
            <a:r>
              <a:rPr lang="en-AU" sz="1800" dirty="0"/>
              <a:t>                                       </a:t>
            </a:r>
            <a:r>
              <a:rPr lang="en-AU" sz="1800" dirty="0">
                <a:solidFill>
                  <a:srgbClr val="C00000"/>
                </a:solidFill>
              </a:rPr>
              <a:t>stress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/>
              <a:t>         ▼                              ▼ 		▼                                             ▼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/>
              <a:t> Mosquitoes often carry parasites.          Parasites are often carried by mosquitoes.</a:t>
            </a:r>
          </a:p>
          <a:p>
            <a:pPr marL="0" indent="0" algn="just">
              <a:buNone/>
            </a:pPr>
            <a:endParaRPr lang="en-AU" sz="1800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518444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P10:</a:t>
            </a:r>
            <a:r>
              <a:rPr lang="tr-TR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USE THE FIRST PERSON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7638"/>
            <a:ext cx="7772400" cy="2133600"/>
          </a:xfrm>
          <a:solidFill>
            <a:schemeClr val="accent1">
              <a:alpha val="23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GB" sz="1800" dirty="0"/>
              <a:t>To determine the mechanism for the direct effect of contrast media on heart muscle mechanics, the study on heart muscles isolated from cats was carried out. </a:t>
            </a:r>
          </a:p>
          <a:p>
            <a:pPr marL="0" indent="0" algn="just">
              <a:buNone/>
            </a:pPr>
            <a:endParaRPr lang="en-GB" sz="800" dirty="0"/>
          </a:p>
          <a:p>
            <a:pPr marL="0" indent="0" algn="just">
              <a:buNone/>
            </a:pPr>
            <a:r>
              <a:rPr lang="en-GB" sz="1800" dirty="0"/>
              <a:t>To determine the mechanism for the direct effect of contrast media on heart muscle mechanics, we carried out the study on heart muscles isolated from cats.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D915A1C5-C092-5B41-86C9-17FAA87407F5}"/>
              </a:ext>
            </a:extLst>
          </p:cNvPr>
          <p:cNvSpPr txBox="1">
            <a:spLocks/>
          </p:cNvSpPr>
          <p:nvPr/>
        </p:nvSpPr>
        <p:spPr bwMode="auto">
          <a:xfrm>
            <a:off x="448733" y="3577167"/>
            <a:ext cx="7772400" cy="1600200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n-GB" sz="1800" dirty="0"/>
              <a:t>The authors show here that two separate parameters are important to describe the physical effects of an earthquake.</a:t>
            </a:r>
          </a:p>
          <a:p>
            <a:pPr marL="0" indent="0" algn="just">
              <a:buFontTx/>
              <a:buNone/>
            </a:pPr>
            <a:endParaRPr lang="en-GB" sz="800" dirty="0"/>
          </a:p>
          <a:p>
            <a:pPr marL="0" indent="0" algn="just">
              <a:buNone/>
            </a:pPr>
            <a:r>
              <a:rPr lang="en-GB" sz="1800" dirty="0"/>
              <a:t>We show here that two separate parameters are important to describe the physical effects of an earthquake.</a:t>
            </a:r>
          </a:p>
          <a:p>
            <a:pPr marL="0" indent="0" algn="just">
              <a:buFontTx/>
              <a:buNone/>
            </a:pPr>
            <a:endParaRPr lang="en-GB" sz="1800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20AA36BA-ABC5-EA4A-B198-F92D373F7D2F}"/>
              </a:ext>
            </a:extLst>
          </p:cNvPr>
          <p:cNvSpPr txBox="1">
            <a:spLocks/>
          </p:cNvSpPr>
          <p:nvPr/>
        </p:nvSpPr>
        <p:spPr bwMode="auto">
          <a:xfrm>
            <a:off x="457200" y="5151967"/>
            <a:ext cx="7772400" cy="1248833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n-GB" sz="1800" dirty="0"/>
              <a:t>It is recommended by the authors of the present study that a triple regimen of antibiotics is given to infants with HIV.</a:t>
            </a:r>
          </a:p>
          <a:p>
            <a:pPr marL="0" indent="0" algn="just">
              <a:buNone/>
            </a:pPr>
            <a:r>
              <a:rPr lang="en-GB" sz="1800" dirty="0"/>
              <a:t>We recommend that a triple regimen of antibiotics is given to infants with HIV.</a:t>
            </a:r>
          </a:p>
          <a:p>
            <a:pPr marL="0" indent="0" algn="just">
              <a:buFontTx/>
              <a:buNone/>
            </a:pPr>
            <a:endParaRPr lang="en-GB" sz="1800" dirty="0"/>
          </a:p>
          <a:p>
            <a:pPr marL="0" indent="0" algn="just">
              <a:buFontTx/>
              <a:buNone/>
            </a:pPr>
            <a:endParaRPr lang="en-GB" sz="800" dirty="0"/>
          </a:p>
          <a:p>
            <a:pPr marL="0" indent="0" algn="just">
              <a:buFontTx/>
              <a:buNone/>
            </a:pPr>
            <a:endParaRPr lang="en-GB" sz="1800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43786ED-603B-A445-86EA-6EB53F4E66A9}"/>
              </a:ext>
            </a:extLst>
          </p:cNvPr>
          <p:cNvSpPr/>
          <p:nvPr/>
        </p:nvSpPr>
        <p:spPr>
          <a:xfrm>
            <a:off x="76200" y="2484438"/>
            <a:ext cx="5157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✓</a:t>
            </a:r>
            <a:endParaRPr lang="en-US" sz="26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068F3EF7-474C-3047-8E02-30062ACDB719}"/>
              </a:ext>
            </a:extLst>
          </p:cNvPr>
          <p:cNvSpPr/>
          <p:nvPr/>
        </p:nvSpPr>
        <p:spPr>
          <a:xfrm>
            <a:off x="92798" y="4305459"/>
            <a:ext cx="5157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✓</a:t>
            </a:r>
            <a:endParaRPr lang="en-US" sz="26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035452B7-6F59-5345-B0E8-C2F3FFA879CF}"/>
              </a:ext>
            </a:extLst>
          </p:cNvPr>
          <p:cNvSpPr/>
          <p:nvPr/>
        </p:nvSpPr>
        <p:spPr>
          <a:xfrm>
            <a:off x="49795" y="5774478"/>
            <a:ext cx="5157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✓</a:t>
            </a:r>
            <a:endParaRPr lang="en-US" sz="26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56FE906E-FF9B-3640-9BB2-0ABC49930608}"/>
              </a:ext>
            </a:extLst>
          </p:cNvPr>
          <p:cNvSpPr/>
          <p:nvPr/>
        </p:nvSpPr>
        <p:spPr>
          <a:xfrm>
            <a:off x="123101" y="1521639"/>
            <a:ext cx="3340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x</a:t>
            </a:r>
            <a:endParaRPr lang="en-US" sz="30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A1F6234B-35F9-3C47-9674-202A707FBA85}"/>
              </a:ext>
            </a:extLst>
          </p:cNvPr>
          <p:cNvSpPr/>
          <p:nvPr/>
        </p:nvSpPr>
        <p:spPr>
          <a:xfrm>
            <a:off x="99651" y="3447259"/>
            <a:ext cx="3340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x</a:t>
            </a:r>
            <a:endParaRPr lang="en-US" sz="30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77120EDC-6042-C74A-AE12-63C809B3F93A}"/>
              </a:ext>
            </a:extLst>
          </p:cNvPr>
          <p:cNvSpPr/>
          <p:nvPr/>
        </p:nvSpPr>
        <p:spPr>
          <a:xfrm>
            <a:off x="86448" y="5025634"/>
            <a:ext cx="3340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x</a:t>
            </a:r>
            <a:endParaRPr lang="en-US" sz="30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97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r>
              <a:rPr lang="tr-TR" sz="3500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P11:</a:t>
            </a:r>
            <a:r>
              <a:rPr lang="tr-TR" sz="35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USE THE CORRECT FORM OF THE </a:t>
            </a:r>
            <a:r>
              <a:rPr lang="tr-TR" sz="36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VERB</a:t>
            </a:r>
            <a:endParaRPr lang="tr-TR" sz="3500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08525"/>
          </a:xfrm>
          <a:solidFill>
            <a:schemeClr val="accent1">
              <a:alpha val="23000"/>
            </a:schemeClr>
          </a:solidFill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800" dirty="0"/>
              <a:t>► However, there is a blood-brain barrier </a:t>
            </a:r>
            <a:r>
              <a:rPr lang="en-AU" sz="1800" b="1" u="sng" dirty="0"/>
              <a:t>which localized </a:t>
            </a:r>
            <a:r>
              <a:rPr lang="en-AU" sz="1800" dirty="0"/>
              <a:t>in the brain</a:t>
            </a:r>
            <a:r>
              <a:rPr lang="tr-TR" sz="1800" dirty="0"/>
              <a:t>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1800" b="1" dirty="0"/>
              <a:t>				        </a:t>
            </a:r>
            <a:r>
              <a:rPr lang="en-AU" sz="1800" b="1" dirty="0"/>
              <a:t>which </a:t>
            </a:r>
            <a:r>
              <a:rPr lang="tr-TR" sz="1800" b="1" dirty="0"/>
              <a:t>is </a:t>
            </a:r>
            <a:r>
              <a:rPr lang="en-AU" sz="1800" b="1" dirty="0"/>
              <a:t>localized</a:t>
            </a:r>
            <a:endParaRPr lang="tr-TR" sz="1800" b="1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AU" sz="1800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800" dirty="0"/>
              <a:t>► The flow curves defined by Ostwald de </a:t>
            </a:r>
            <a:r>
              <a:rPr lang="en-AU" sz="1800" dirty="0" err="1"/>
              <a:t>Waele</a:t>
            </a:r>
            <a:r>
              <a:rPr lang="en-AU" sz="1800" dirty="0"/>
              <a:t> equation </a:t>
            </a:r>
            <a:r>
              <a:rPr lang="en-AU" sz="1800" b="1" u="sng" dirty="0"/>
              <a:t>given</a:t>
            </a:r>
            <a:r>
              <a:rPr lang="en-AU" sz="1800" dirty="0"/>
              <a:t> below:</a:t>
            </a:r>
            <a:endParaRPr lang="tr-TR" sz="1800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1800" b="1" dirty="0"/>
              <a:t>						    </a:t>
            </a:r>
            <a:r>
              <a:rPr lang="tr-TR" sz="1800" b="1" dirty="0" err="1"/>
              <a:t>are</a:t>
            </a:r>
            <a:r>
              <a:rPr lang="tr-TR" sz="1800" dirty="0"/>
              <a:t> </a:t>
            </a:r>
            <a:r>
              <a:rPr lang="en-AU" sz="1800" b="1" dirty="0"/>
              <a:t>given</a:t>
            </a:r>
            <a:endParaRPr lang="tr-TR" sz="1800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AU" sz="1800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800" dirty="0"/>
              <a:t>► Briefly, the donor cells were filled with formulations </a:t>
            </a:r>
            <a:r>
              <a:rPr lang="en-AU" sz="1800" b="1" u="sng" dirty="0"/>
              <a:t>contain</a:t>
            </a:r>
            <a:r>
              <a:rPr lang="en-AU" sz="1800" dirty="0"/>
              <a:t> 40mg of RM. </a:t>
            </a:r>
            <a:endParaRPr lang="tr-TR" sz="1800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1800" b="1" dirty="0"/>
              <a:t>					            </a:t>
            </a:r>
            <a:r>
              <a:rPr lang="en-AU" sz="1800" b="1" dirty="0"/>
              <a:t>contain</a:t>
            </a:r>
            <a:r>
              <a:rPr lang="tr-TR" sz="1800" b="1" dirty="0" err="1"/>
              <a:t>ing</a:t>
            </a:r>
            <a:r>
              <a:rPr lang="en-AU" sz="1800" dirty="0"/>
              <a:t> </a:t>
            </a:r>
            <a:endParaRPr lang="tr-TR" sz="1800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AU" sz="1800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800" dirty="0"/>
              <a:t>► Specific activities focusing on impairment </a:t>
            </a:r>
            <a:r>
              <a:rPr lang="en-AU" sz="1800" b="1" u="sng" dirty="0"/>
              <a:t>could be positively changed</a:t>
            </a:r>
            <a:r>
              <a:rPr lang="en-AU" sz="1800" dirty="0"/>
              <a:t> performance</a:t>
            </a:r>
            <a:r>
              <a:rPr lang="tr-TR" sz="1800" dirty="0"/>
              <a:t>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1800" b="1" dirty="0"/>
              <a:t>					       </a:t>
            </a:r>
            <a:r>
              <a:rPr lang="en-AU" sz="1800" b="1" dirty="0"/>
              <a:t>could positively </a:t>
            </a:r>
            <a:r>
              <a:rPr lang="en-AU" sz="1800" b="1" dirty="0" err="1"/>
              <a:t>chang</a:t>
            </a:r>
            <a:r>
              <a:rPr lang="tr-TR" sz="1800" b="1" dirty="0"/>
              <a:t>e</a:t>
            </a:r>
            <a:endParaRPr lang="en-AU" sz="1800" dirty="0"/>
          </a:p>
          <a:p>
            <a:pPr algn="just"/>
            <a:endParaRPr lang="en-AU" sz="1800" dirty="0"/>
          </a:p>
          <a:p>
            <a:endParaRPr lang="en-AU" sz="1800" dirty="0"/>
          </a:p>
          <a:p>
            <a:pPr marL="0" indent="0">
              <a:buNone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1331246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B5B2AD6-0E4C-2E44-A530-2FADAE7AD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04800"/>
            <a:ext cx="4343400" cy="1676400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7BEDA26E-D7DD-C04A-9A49-E711D5B7A58B}"/>
              </a:ext>
            </a:extLst>
          </p:cNvPr>
          <p:cNvSpPr/>
          <p:nvPr/>
        </p:nvSpPr>
        <p:spPr>
          <a:xfrm>
            <a:off x="304800" y="2057400"/>
            <a:ext cx="83058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282829"/>
                </a:solidFill>
                <a:latin typeface="-apple-system"/>
              </a:rPr>
              <a:t>AKADEMİK YAZIM DİLİ </a:t>
            </a:r>
          </a:p>
          <a:p>
            <a:pPr algn="just">
              <a:spcAft>
                <a:spcPts val="600"/>
              </a:spcAft>
            </a:pPr>
            <a:r>
              <a:rPr lang="tr-TR" b="1" dirty="0">
                <a:solidFill>
                  <a:srgbClr val="282829"/>
                </a:solidFill>
                <a:latin typeface="-apple-system"/>
              </a:rPr>
              <a:t>1. Karmaşıklık: </a:t>
            </a:r>
            <a:r>
              <a:rPr lang="tr-TR" dirty="0">
                <a:solidFill>
                  <a:srgbClr val="282829"/>
                </a:solidFill>
                <a:latin typeface="-apple-system"/>
              </a:rPr>
              <a:t>Akademik yazı karmaşıktır. Akademik yazı, konuşulan dilin aksine farklı bir çok dil bilgisel özelliklere sahiptir. </a:t>
            </a:r>
          </a:p>
          <a:p>
            <a:pPr>
              <a:spcAft>
                <a:spcPts val="600"/>
              </a:spcAft>
            </a:pPr>
            <a:r>
              <a:rPr lang="tr-TR" b="1" dirty="0">
                <a:solidFill>
                  <a:srgbClr val="282829"/>
                </a:solidFill>
                <a:latin typeface="-apple-system"/>
              </a:rPr>
              <a:t>2. Kesinlik: </a:t>
            </a:r>
            <a:r>
              <a:rPr lang="tr-TR" dirty="0">
                <a:solidFill>
                  <a:srgbClr val="282829"/>
                </a:solidFill>
                <a:latin typeface="-apple-system"/>
              </a:rPr>
              <a:t>Akademik için yazılı olarak bazı gerçekler ve rakamlar kesin olarak verilmelidir.</a:t>
            </a:r>
          </a:p>
          <a:p>
            <a:pPr>
              <a:spcAft>
                <a:spcPts val="600"/>
              </a:spcAft>
            </a:pPr>
            <a:r>
              <a:rPr lang="tr-TR" b="1" dirty="0">
                <a:solidFill>
                  <a:srgbClr val="282829"/>
                </a:solidFill>
                <a:latin typeface="-apple-system"/>
              </a:rPr>
              <a:t>3. Formalite: </a:t>
            </a:r>
            <a:r>
              <a:rPr lang="tr-TR" dirty="0">
                <a:solidFill>
                  <a:srgbClr val="282829"/>
                </a:solidFill>
                <a:latin typeface="-apple-system"/>
              </a:rPr>
              <a:t>Akademik yazı tarzı resmi olmalıdır. </a:t>
            </a:r>
          </a:p>
          <a:p>
            <a:pPr>
              <a:spcAft>
                <a:spcPts val="600"/>
              </a:spcAft>
            </a:pPr>
            <a:r>
              <a:rPr lang="tr-TR" b="1" dirty="0">
                <a:solidFill>
                  <a:srgbClr val="282829"/>
                </a:solidFill>
                <a:latin typeface="-apple-system"/>
              </a:rPr>
              <a:t>4. Nesnellik: </a:t>
            </a:r>
            <a:r>
              <a:rPr lang="tr-TR" dirty="0">
                <a:solidFill>
                  <a:srgbClr val="282829"/>
                </a:solidFill>
                <a:latin typeface="-apple-system"/>
              </a:rPr>
              <a:t>Yazılması gereken dil kişisel olmamalı, nesnel olmalıdır.</a:t>
            </a:r>
          </a:p>
          <a:p>
            <a:pPr>
              <a:spcAft>
                <a:spcPts val="600"/>
              </a:spcAft>
            </a:pPr>
            <a:r>
              <a:rPr lang="tr-TR" b="1" dirty="0">
                <a:solidFill>
                  <a:srgbClr val="282829"/>
                </a:solidFill>
                <a:latin typeface="-apple-system"/>
              </a:rPr>
              <a:t>5. Doğruluk: </a:t>
            </a:r>
            <a:r>
              <a:rPr lang="tr-TR" dirty="0">
                <a:solidFill>
                  <a:srgbClr val="282829"/>
                </a:solidFill>
                <a:latin typeface="-apple-system"/>
              </a:rPr>
              <a:t>Akademik yazmada yazar, kelimeleri doğru bir şekilde kullanmalıdır.</a:t>
            </a:r>
          </a:p>
          <a:p>
            <a:pPr>
              <a:spcAft>
                <a:spcPts val="600"/>
              </a:spcAft>
            </a:pPr>
            <a:r>
              <a:rPr lang="tr-TR" b="1" dirty="0">
                <a:solidFill>
                  <a:srgbClr val="282829"/>
                </a:solidFill>
                <a:latin typeface="-apple-system"/>
              </a:rPr>
              <a:t>6. Açıklık: </a:t>
            </a:r>
            <a:r>
              <a:rPr lang="tr-TR" dirty="0">
                <a:solidFill>
                  <a:srgbClr val="282829"/>
                </a:solidFill>
                <a:latin typeface="-apple-system"/>
              </a:rPr>
              <a:t>Akademik yazarlar, dili doğru kullanarak okuyuculara açıklamalıdırlar ve metinlerin farklı bölümlerini açık bir şekilde ilişkilendirmek zorundadır.</a:t>
            </a:r>
          </a:p>
          <a:p>
            <a:pPr algn="just">
              <a:spcAft>
                <a:spcPts val="600"/>
              </a:spcAft>
            </a:pPr>
            <a:r>
              <a:rPr lang="tr-TR" b="1" dirty="0">
                <a:solidFill>
                  <a:srgbClr val="282829"/>
                </a:solidFill>
                <a:latin typeface="-apple-system"/>
              </a:rPr>
              <a:t>7.Organizasyon: </a:t>
            </a:r>
            <a:r>
              <a:rPr lang="tr-TR" dirty="0">
                <a:solidFill>
                  <a:srgbClr val="282829"/>
                </a:solidFill>
                <a:latin typeface="-apple-system"/>
              </a:rPr>
              <a:t>Akademik yazı tamamen organize edilmelidir. Kısa ve mantıklı bir şekilde bir bölümden diğerine sorunsuz bir şekilde akmalıdır.</a:t>
            </a:r>
            <a:endParaRPr lang="tr-TR" b="0" i="0" dirty="0">
              <a:solidFill>
                <a:srgbClr val="282829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535959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/>
          <a:lstStyle/>
          <a:p>
            <a:r>
              <a:rPr lang="tr-TR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P12:</a:t>
            </a:r>
            <a:r>
              <a:rPr lang="tr-TR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USE THE CORRECT TENSE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  <a:solidFill>
            <a:schemeClr val="accent1">
              <a:alpha val="22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n-AU" sz="1600" b="1" u="sng" dirty="0"/>
              <a:t>Past Tense:</a:t>
            </a:r>
            <a:r>
              <a:rPr lang="en-AU" sz="1600" b="1" dirty="0"/>
              <a:t> </a:t>
            </a:r>
          </a:p>
          <a:p>
            <a:pPr marL="0" indent="0" algn="just">
              <a:buNone/>
            </a:pPr>
            <a:r>
              <a:rPr lang="en-AU" sz="1600" b="1" dirty="0"/>
              <a:t>▶</a:t>
            </a:r>
            <a:r>
              <a:rPr lang="en-AU" sz="1600" dirty="0"/>
              <a:t> </a:t>
            </a:r>
            <a:r>
              <a:rPr lang="en-AU" sz="1600" dirty="0" err="1"/>
              <a:t>Gözlemler</a:t>
            </a:r>
            <a:r>
              <a:rPr lang="en-AU" sz="1600" dirty="0"/>
              <a:t>, </a:t>
            </a:r>
            <a:r>
              <a:rPr lang="en-AU" sz="1600" dirty="0" err="1"/>
              <a:t>tamamlanan</a:t>
            </a:r>
            <a:r>
              <a:rPr lang="en-AU" sz="1600" dirty="0"/>
              <a:t> </a:t>
            </a:r>
            <a:r>
              <a:rPr lang="en-AU" sz="1600" dirty="0" err="1"/>
              <a:t>eylemler</a:t>
            </a:r>
            <a:r>
              <a:rPr lang="en-AU" sz="1600" dirty="0"/>
              <a:t> </a:t>
            </a:r>
            <a:r>
              <a:rPr lang="en-AU" sz="1600" dirty="0" err="1"/>
              <a:t>ve</a:t>
            </a:r>
            <a:r>
              <a:rPr lang="en-AU" sz="1600" dirty="0"/>
              <a:t> </a:t>
            </a:r>
            <a:r>
              <a:rPr lang="en-AU" sz="1600" dirty="0" err="1"/>
              <a:t>belirli</a:t>
            </a:r>
            <a:r>
              <a:rPr lang="en-AU" sz="1600" dirty="0"/>
              <a:t> </a:t>
            </a:r>
            <a:r>
              <a:rPr lang="en-AU" sz="1600" dirty="0" err="1"/>
              <a:t>sonuçlar</a:t>
            </a:r>
            <a:endParaRPr lang="en-AU" sz="1600" dirty="0"/>
          </a:p>
          <a:p>
            <a:pPr marL="0" indent="0" algn="just">
              <a:buNone/>
            </a:pPr>
            <a:r>
              <a:rPr lang="en-AU" sz="1600" b="1" dirty="0"/>
              <a:t>	▶ Abstract: </a:t>
            </a:r>
            <a:r>
              <a:rPr lang="en-GB" sz="1600" dirty="0"/>
              <a:t>Finally, the model </a:t>
            </a:r>
            <a:r>
              <a:rPr lang="en-GB" sz="1600" b="1" dirty="0"/>
              <a:t>was applied </a:t>
            </a:r>
            <a:r>
              <a:rPr lang="en-GB" sz="1600" dirty="0"/>
              <a:t>on call detail records of a telecom company. </a:t>
            </a:r>
            <a:endParaRPr lang="en-AU" sz="1600" b="1" dirty="0"/>
          </a:p>
          <a:p>
            <a:pPr marL="0" indent="0" algn="just">
              <a:buNone/>
            </a:pPr>
            <a:r>
              <a:rPr lang="en-AU" sz="1600" dirty="0"/>
              <a:t>	</a:t>
            </a:r>
            <a:r>
              <a:rPr lang="en-AU" sz="1600" b="1" dirty="0"/>
              <a:t>▶</a:t>
            </a:r>
            <a:r>
              <a:rPr lang="tr-TR" sz="1600" b="1" dirty="0"/>
              <a:t> </a:t>
            </a:r>
            <a:r>
              <a:rPr lang="en-AU" sz="1600" b="1" dirty="0"/>
              <a:t>Methods:</a:t>
            </a:r>
            <a:r>
              <a:rPr lang="en-GB" sz="1600" dirty="0"/>
              <a:t> The proposed model </a:t>
            </a:r>
            <a:r>
              <a:rPr lang="en-GB" sz="1600" b="1" dirty="0"/>
              <a:t>was developed</a:t>
            </a:r>
            <a:r>
              <a:rPr lang="en-GB" sz="1600" dirty="0"/>
              <a:t> with the MapReduce parallel programming paradigm, which provides simplicity and flexibility for large-scale applications. </a:t>
            </a:r>
          </a:p>
          <a:p>
            <a:pPr marL="0" indent="0" algn="just">
              <a:buNone/>
            </a:pPr>
            <a:r>
              <a:rPr lang="en-GB" sz="1600" dirty="0"/>
              <a:t>	</a:t>
            </a:r>
            <a:r>
              <a:rPr lang="en-AU" sz="1600" b="1" dirty="0"/>
              <a:t>▶</a:t>
            </a:r>
            <a:r>
              <a:rPr lang="tr-TR" sz="1600" b="1" dirty="0"/>
              <a:t> </a:t>
            </a:r>
            <a:r>
              <a:rPr lang="en-AU" sz="1600" b="1" dirty="0"/>
              <a:t>Results: </a:t>
            </a:r>
            <a:r>
              <a:rPr lang="en-AU" sz="1600" dirty="0"/>
              <a:t>As a result, </a:t>
            </a:r>
            <a:r>
              <a:rPr lang="en-GB" sz="1600" dirty="0"/>
              <a:t>these warnings </a:t>
            </a:r>
            <a:r>
              <a:rPr lang="en-GB" sz="1600" b="1" dirty="0"/>
              <a:t>were caused </a:t>
            </a:r>
            <a:r>
              <a:rPr lang="en-GB" sz="1600" dirty="0"/>
              <a:t>by behavioural changes that were not previously present in the user pattern. </a:t>
            </a:r>
            <a:endParaRPr lang="en-AU" sz="1600" dirty="0"/>
          </a:p>
          <a:p>
            <a:pPr marL="0" indent="0" algn="just">
              <a:buNone/>
            </a:pPr>
            <a:endParaRPr lang="en-GB" sz="1600" dirty="0"/>
          </a:p>
          <a:p>
            <a:pPr marL="0" indent="0" algn="just">
              <a:buNone/>
            </a:pPr>
            <a:r>
              <a:rPr lang="en-AU" sz="1600" b="1" u="sng" dirty="0"/>
              <a:t>Present Tense:</a:t>
            </a:r>
            <a:r>
              <a:rPr lang="en-AU" sz="1600" b="1" dirty="0"/>
              <a:t> </a:t>
            </a:r>
          </a:p>
          <a:p>
            <a:pPr marL="0" indent="0" algn="just">
              <a:buNone/>
            </a:pPr>
            <a:r>
              <a:rPr lang="en-AU" sz="1600" dirty="0"/>
              <a:t>▶ </a:t>
            </a:r>
            <a:r>
              <a:rPr lang="en-AU" sz="1600" dirty="0" err="1"/>
              <a:t>Yayınlanmış</a:t>
            </a:r>
            <a:r>
              <a:rPr lang="en-AU" sz="1600" dirty="0"/>
              <a:t> </a:t>
            </a:r>
            <a:r>
              <a:rPr lang="en-AU" sz="1600" dirty="0" err="1"/>
              <a:t>makalelerden</a:t>
            </a:r>
            <a:r>
              <a:rPr lang="en-AU" sz="1600" dirty="0"/>
              <a:t> </a:t>
            </a:r>
            <a:r>
              <a:rPr lang="en-AU" sz="1600" dirty="0" err="1"/>
              <a:t>elde</a:t>
            </a:r>
            <a:r>
              <a:rPr lang="en-AU" sz="1600" dirty="0"/>
              <a:t> </a:t>
            </a:r>
            <a:r>
              <a:rPr lang="en-AU" sz="1600" dirty="0" err="1"/>
              <a:t>edilen</a:t>
            </a:r>
            <a:r>
              <a:rPr lang="en-AU" sz="1600" dirty="0"/>
              <a:t> </a:t>
            </a:r>
            <a:r>
              <a:rPr lang="en-AU" sz="1600" dirty="0" err="1"/>
              <a:t>sonuçlar</a:t>
            </a:r>
            <a:r>
              <a:rPr lang="en-AU" sz="1600" dirty="0"/>
              <a:t>,</a:t>
            </a:r>
          </a:p>
          <a:p>
            <a:pPr marL="0" indent="0" algn="just">
              <a:buNone/>
            </a:pPr>
            <a:r>
              <a:rPr lang="en-AU" sz="1600" b="1" dirty="0"/>
              <a:t>	▶Introduction:</a:t>
            </a:r>
          </a:p>
          <a:p>
            <a:pPr marL="0" indent="0" algn="just">
              <a:buNone/>
            </a:pPr>
            <a:r>
              <a:rPr lang="en-GB" sz="1600" dirty="0"/>
              <a:t>Approaches based on machine learning </a:t>
            </a:r>
            <a:r>
              <a:rPr lang="en-GB" sz="1600" b="1" dirty="0"/>
              <a:t>try</a:t>
            </a:r>
            <a:r>
              <a:rPr lang="en-GB" sz="1600" dirty="0"/>
              <a:t> to differentiate legitimate users and fraudsters with various algorithms like artificial neural networks (</a:t>
            </a:r>
            <a:r>
              <a:rPr lang="en-GB" sz="1600" dirty="0" err="1"/>
              <a:t>Elmi</a:t>
            </a:r>
            <a:r>
              <a:rPr lang="en-GB" sz="1600" dirty="0"/>
              <a:t> et al., 2013) or decision trees (</a:t>
            </a:r>
            <a:r>
              <a:rPr lang="en-GB" sz="1600" dirty="0" err="1"/>
              <a:t>Murynets</a:t>
            </a:r>
            <a:r>
              <a:rPr lang="en-GB" sz="1600" dirty="0"/>
              <a:t> et al., 2014).</a:t>
            </a:r>
          </a:p>
        </p:txBody>
      </p:sp>
    </p:spTree>
    <p:extLst>
      <p:ext uri="{BB962C8B-B14F-4D97-AF65-F5344CB8AC3E}">
        <p14:creationId xmlns:p14="http://schemas.microsoft.com/office/powerpoint/2010/main" val="284157111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tr-TR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P12:</a:t>
            </a:r>
            <a:r>
              <a:rPr lang="tr-TR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USE THE CORRECT TENSE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2895600"/>
          </a:xfrm>
          <a:solidFill>
            <a:schemeClr val="accent1">
              <a:alpha val="23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buNone/>
            </a:pPr>
            <a:endParaRPr lang="en-AU" sz="1600" dirty="0"/>
          </a:p>
          <a:p>
            <a:pPr marL="0" indent="0" algn="just">
              <a:buNone/>
            </a:pPr>
            <a:r>
              <a:rPr lang="en-AU" sz="1600" b="1" u="sng" dirty="0"/>
              <a:t>Both past and present tense: </a:t>
            </a:r>
          </a:p>
          <a:p>
            <a:pPr marL="0" indent="0" algn="just">
              <a:buNone/>
            </a:pPr>
            <a:r>
              <a:rPr lang="en-AU" sz="1600" dirty="0" err="1"/>
              <a:t>Çalışmanızı</a:t>
            </a:r>
            <a:r>
              <a:rPr lang="en-AU" sz="1600" dirty="0"/>
              <a:t> </a:t>
            </a:r>
            <a:r>
              <a:rPr lang="en-AU" sz="1600" dirty="0" err="1"/>
              <a:t>önceden</a:t>
            </a:r>
            <a:r>
              <a:rPr lang="en-AU" sz="1600" dirty="0"/>
              <a:t> </a:t>
            </a:r>
            <a:r>
              <a:rPr lang="en-AU" sz="1600" dirty="0" err="1"/>
              <a:t>oluşturulmuş</a:t>
            </a:r>
            <a:r>
              <a:rPr lang="en-AU" sz="1600" dirty="0"/>
              <a:t> </a:t>
            </a:r>
            <a:r>
              <a:rPr lang="en-AU" sz="1600" dirty="0" err="1"/>
              <a:t>bilgilerle</a:t>
            </a:r>
            <a:r>
              <a:rPr lang="en-AU" sz="1600" dirty="0"/>
              <a:t> </a:t>
            </a:r>
            <a:r>
              <a:rPr lang="en-AU" sz="1600" dirty="0" err="1"/>
              <a:t>ilişkilendirirken</a:t>
            </a:r>
            <a:r>
              <a:rPr lang="en-AU" sz="1600" dirty="0"/>
              <a:t> her </a:t>
            </a:r>
            <a:r>
              <a:rPr lang="en-AU" sz="1600" dirty="0" err="1"/>
              <a:t>ikisi</a:t>
            </a:r>
            <a:r>
              <a:rPr lang="en-AU" sz="1600" dirty="0"/>
              <a:t> de </a:t>
            </a:r>
            <a:r>
              <a:rPr lang="en-AU" sz="1600" dirty="0" err="1"/>
              <a:t>kullanılabilir</a:t>
            </a:r>
            <a:r>
              <a:rPr lang="en-AU" sz="1600" dirty="0"/>
              <a:t>.</a:t>
            </a:r>
          </a:p>
          <a:p>
            <a:pPr marL="0" indent="0" algn="just">
              <a:buNone/>
            </a:pPr>
            <a:r>
              <a:rPr lang="en-AU" sz="1600" dirty="0"/>
              <a:t>	</a:t>
            </a:r>
          </a:p>
          <a:p>
            <a:pPr marL="0" indent="0" algn="just">
              <a:buNone/>
            </a:pPr>
            <a:r>
              <a:rPr lang="en-AU" sz="1600" b="1" dirty="0"/>
              <a:t>	▶Discussion</a:t>
            </a:r>
          </a:p>
          <a:p>
            <a:pPr marL="0" indent="0" algn="just">
              <a:buNone/>
            </a:pPr>
            <a:r>
              <a:rPr lang="en-AU" sz="1600" dirty="0"/>
              <a:t>“Carri </a:t>
            </a:r>
            <a:r>
              <a:rPr lang="en-AU" sz="1600" b="1" dirty="0"/>
              <a:t>observed</a:t>
            </a:r>
            <a:r>
              <a:rPr lang="en-AU" sz="1600" dirty="0"/>
              <a:t> that certain species of bacteria </a:t>
            </a:r>
            <a:r>
              <a:rPr lang="en-AU" sz="1600" b="1" dirty="0"/>
              <a:t>respond</a:t>
            </a:r>
            <a:r>
              <a:rPr lang="en-AU" sz="1600" dirty="0"/>
              <a:t> to light stimuli.”</a:t>
            </a:r>
          </a:p>
          <a:p>
            <a:pPr marL="0" indent="0" algn="just">
              <a:buNone/>
            </a:pPr>
            <a:r>
              <a:rPr lang="en-US" sz="1600" dirty="0"/>
              <a:t>This study </a:t>
            </a:r>
            <a:r>
              <a:rPr lang="en-US" sz="1600" b="1" dirty="0"/>
              <a:t>described</a:t>
            </a:r>
            <a:r>
              <a:rPr lang="en-US" sz="1600" dirty="0"/>
              <a:t> the anatomy and histology of the male reproductive system in </a:t>
            </a:r>
            <a:r>
              <a:rPr lang="en-US" sz="1600" i="1" dirty="0"/>
              <a:t>C. </a:t>
            </a:r>
            <a:r>
              <a:rPr lang="en-US" sz="1600" i="1" dirty="0" err="1"/>
              <a:t>populi</a:t>
            </a:r>
            <a:r>
              <a:rPr lang="en-US" sz="1600" dirty="0"/>
              <a:t> which </a:t>
            </a:r>
            <a:r>
              <a:rPr lang="en-US" sz="1600" b="1" dirty="0"/>
              <a:t>is</a:t>
            </a:r>
            <a:r>
              <a:rPr lang="en-US" sz="1600" dirty="0"/>
              <a:t> an economically important species belonging to the family </a:t>
            </a:r>
            <a:r>
              <a:rPr lang="en-US" sz="1600" dirty="0" err="1"/>
              <a:t>Chrysomelidae</a:t>
            </a:r>
            <a:r>
              <a:rPr lang="en-US" sz="1600" dirty="0"/>
              <a:t>. 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29493121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tr-TR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P13:</a:t>
            </a:r>
            <a:r>
              <a:rPr lang="tr-TR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USE CORRECT PARALLEL FORM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1200" y="990600"/>
            <a:ext cx="8229600" cy="5334000"/>
          </a:xfrm>
          <a:solidFill>
            <a:schemeClr val="accent1">
              <a:alpha val="22000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600" dirty="0"/>
              <a:t>The candidate’s goals include winning the election, a national health program, and the educational system.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600" dirty="0"/>
              <a:t>The candidate’s goals include winning the election, enacting a national health program, and improving the educational system.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AU" sz="16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600" dirty="0"/>
              <a:t>Inclusion criteria were being male, to have a chronic disease</a:t>
            </a:r>
            <a:r>
              <a:rPr lang="tr-TR" sz="1600" dirty="0"/>
              <a:t>,</a:t>
            </a:r>
            <a:r>
              <a:rPr lang="en-AU" sz="1600" dirty="0"/>
              <a:t> and under 20 years of age.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600" dirty="0"/>
              <a:t>Inclusion criteria were being male, having a chronic disease</a:t>
            </a:r>
            <a:r>
              <a:rPr lang="tr-TR" sz="1600" dirty="0"/>
              <a:t>,</a:t>
            </a:r>
            <a:r>
              <a:rPr lang="en-AU" sz="1600" dirty="0"/>
              <a:t> and being under 20 years of age.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600" dirty="0"/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600" dirty="0"/>
              <a:t>The results show that school administrators support teachers </a:t>
            </a:r>
            <a:r>
              <a:rPr lang="tr-TR" sz="1600" dirty="0"/>
              <a:t>in </a:t>
            </a:r>
            <a:r>
              <a:rPr lang="en-AU" sz="1600" dirty="0"/>
              <a:t>acquiring information and focus on activities.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600" dirty="0"/>
              <a:t>The results show that school administrators support teachers </a:t>
            </a:r>
            <a:r>
              <a:rPr lang="tr-TR" sz="1600" dirty="0"/>
              <a:t>in </a:t>
            </a:r>
            <a:r>
              <a:rPr lang="en-AU" sz="1600" dirty="0"/>
              <a:t>acquiring information and focusing on activities.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AU" sz="16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600" dirty="0"/>
              <a:t>Based on our hypothesis, we expected to see a decrease in the infection rate and the survival of patients will show an increase.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600" dirty="0"/>
              <a:t>Based on our hypothesis, we expected to see a decrease in the infection rate and an increase in survival of patients.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5164BC5E-F87F-9B45-8787-0220E9B98D26}"/>
              </a:ext>
            </a:extLst>
          </p:cNvPr>
          <p:cNvSpPr/>
          <p:nvPr/>
        </p:nvSpPr>
        <p:spPr>
          <a:xfrm>
            <a:off x="389801" y="918041"/>
            <a:ext cx="3340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x</a:t>
            </a:r>
            <a:endParaRPr lang="en-US" sz="30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7DE18482-D12E-3947-B1AD-93D3843A290E}"/>
              </a:ext>
            </a:extLst>
          </p:cNvPr>
          <p:cNvSpPr/>
          <p:nvPr/>
        </p:nvSpPr>
        <p:spPr>
          <a:xfrm>
            <a:off x="377101" y="2355077"/>
            <a:ext cx="3340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x</a:t>
            </a:r>
            <a:endParaRPr lang="en-US" sz="30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02DEFF5-6593-F849-98AD-587193BC8510}"/>
              </a:ext>
            </a:extLst>
          </p:cNvPr>
          <p:cNvSpPr/>
          <p:nvPr/>
        </p:nvSpPr>
        <p:spPr>
          <a:xfrm>
            <a:off x="389801" y="3514764"/>
            <a:ext cx="3340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x</a:t>
            </a:r>
            <a:endParaRPr lang="en-US" sz="30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A83E9AB3-306D-FD43-9A81-AFF6D74F9811}"/>
              </a:ext>
            </a:extLst>
          </p:cNvPr>
          <p:cNvSpPr/>
          <p:nvPr/>
        </p:nvSpPr>
        <p:spPr>
          <a:xfrm>
            <a:off x="404451" y="5029200"/>
            <a:ext cx="3340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x</a:t>
            </a:r>
            <a:endParaRPr lang="en-US" sz="30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6351BE06-E437-5246-B297-C5E0DA192866}"/>
              </a:ext>
            </a:extLst>
          </p:cNvPr>
          <p:cNvSpPr/>
          <p:nvPr/>
        </p:nvSpPr>
        <p:spPr>
          <a:xfrm>
            <a:off x="375152" y="2760606"/>
            <a:ext cx="51579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✓</a:t>
            </a:r>
            <a:endParaRPr lang="en-US" sz="23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59202628-A3A0-1D42-B1BA-7D06BB662DFB}"/>
              </a:ext>
            </a:extLst>
          </p:cNvPr>
          <p:cNvSpPr/>
          <p:nvPr/>
        </p:nvSpPr>
        <p:spPr>
          <a:xfrm>
            <a:off x="404451" y="5618712"/>
            <a:ext cx="51579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✓</a:t>
            </a:r>
            <a:endParaRPr lang="en-US" sz="23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AD357E2D-DC0A-844D-AA10-B0A5A4C127D9}"/>
              </a:ext>
            </a:extLst>
          </p:cNvPr>
          <p:cNvSpPr/>
          <p:nvPr/>
        </p:nvSpPr>
        <p:spPr>
          <a:xfrm>
            <a:off x="377101" y="4191307"/>
            <a:ext cx="51579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✓</a:t>
            </a:r>
            <a:endParaRPr lang="en-US" sz="23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13C69E40-19D6-3949-A535-D3C45C56E26A}"/>
              </a:ext>
            </a:extLst>
          </p:cNvPr>
          <p:cNvSpPr/>
          <p:nvPr/>
        </p:nvSpPr>
        <p:spPr>
          <a:xfrm>
            <a:off x="389801" y="1566190"/>
            <a:ext cx="51579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✓</a:t>
            </a:r>
            <a:endParaRPr lang="en-US" sz="23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26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tr-TR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P14:</a:t>
            </a:r>
            <a:r>
              <a:rPr lang="tr-TR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SUBJECT-VERB AGREEMENT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08525"/>
          </a:xfrm>
          <a:solidFill>
            <a:schemeClr val="accent1">
              <a:alpha val="22000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AU" sz="1800" dirty="0"/>
              <a:t>▶ TOCT included eleven workstations that </a:t>
            </a:r>
            <a:r>
              <a:rPr lang="en-AU" sz="1800" b="1" dirty="0"/>
              <a:t>was</a:t>
            </a:r>
            <a:r>
              <a:rPr lang="en-AU" sz="1800" dirty="0"/>
              <a:t> primarily focused on improving balance and gait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AU" sz="1800" dirty="0"/>
              <a:t>▶ These specimens </a:t>
            </a:r>
            <a:r>
              <a:rPr lang="en-AU" sz="1800" b="1" dirty="0"/>
              <a:t>was</a:t>
            </a:r>
            <a:r>
              <a:rPr lang="en-AU" sz="1800" dirty="0"/>
              <a:t> examined in….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AU" sz="1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AU" sz="1800" dirty="0"/>
              <a:t>▶ </a:t>
            </a:r>
            <a:r>
              <a:rPr lang="tr-TR" sz="1800" dirty="0" err="1"/>
              <a:t>One</a:t>
            </a:r>
            <a:r>
              <a:rPr lang="tr-TR" sz="1800" dirty="0"/>
              <a:t> of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methods</a:t>
            </a:r>
            <a:r>
              <a:rPr lang="tr-TR" sz="1800" dirty="0"/>
              <a:t> </a:t>
            </a:r>
            <a:r>
              <a:rPr lang="tr-TR" sz="1800" dirty="0" err="1"/>
              <a:t>used</a:t>
            </a:r>
            <a:r>
              <a:rPr lang="tr-TR" sz="1800" dirty="0"/>
              <a:t> in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study</a:t>
            </a:r>
            <a:r>
              <a:rPr lang="en-AU" sz="1800" dirty="0"/>
              <a:t> </a:t>
            </a:r>
            <a:r>
              <a:rPr lang="en-AU" sz="1800" b="1" dirty="0"/>
              <a:t>were</a:t>
            </a:r>
            <a:r>
              <a:rPr lang="en-AU" sz="1800" dirty="0"/>
              <a:t>…</a:t>
            </a:r>
            <a:endParaRPr lang="tr-TR" sz="1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AU" sz="1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AU" sz="1800" dirty="0"/>
              <a:t>▶ The concentration of RM in samples </a:t>
            </a:r>
            <a:r>
              <a:rPr lang="en-AU" sz="1800" b="1" dirty="0"/>
              <a:t>were</a:t>
            </a:r>
            <a:r>
              <a:rPr lang="en-AU" sz="1800" dirty="0"/>
              <a:t> determined with the UV spectrophotometer.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AU" sz="1800" dirty="0"/>
              <a:t>▶ The blood</a:t>
            </a:r>
            <a:r>
              <a:rPr lang="tr-TR" sz="1800" dirty="0"/>
              <a:t> </a:t>
            </a:r>
            <a:r>
              <a:rPr lang="tr-TR" sz="1800" dirty="0" err="1"/>
              <a:t>and</a:t>
            </a:r>
            <a:r>
              <a:rPr lang="tr-TR" sz="1800" dirty="0"/>
              <a:t> </a:t>
            </a:r>
            <a:r>
              <a:rPr lang="en-AU" sz="1800" dirty="0"/>
              <a:t>urine of each patient </a:t>
            </a:r>
            <a:r>
              <a:rPr lang="en-AU" sz="1800" b="1" dirty="0"/>
              <a:t>was</a:t>
            </a:r>
            <a:r>
              <a:rPr lang="en-AU" sz="1800" dirty="0"/>
              <a:t> examined.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AU" sz="1800" dirty="0"/>
              <a:t>▶ Our data </a:t>
            </a:r>
            <a:r>
              <a:rPr lang="en-AU" sz="1800" b="1" dirty="0"/>
              <a:t>suggests</a:t>
            </a:r>
            <a:r>
              <a:rPr lang="en-AU" sz="1800" dirty="0"/>
              <a:t> that...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AU" sz="5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AU" sz="1800" dirty="0"/>
              <a:t>▶ All the information presented in the article </a:t>
            </a:r>
            <a:r>
              <a:rPr lang="en-AU" sz="1800" b="1" dirty="0"/>
              <a:t>are</a:t>
            </a:r>
            <a:r>
              <a:rPr lang="en-AU" sz="1800" dirty="0"/>
              <a:t> shown</a:t>
            </a:r>
            <a:r>
              <a:rPr lang="tr-TR" sz="1800" dirty="0"/>
              <a:t>.</a:t>
            </a:r>
            <a:endParaRPr lang="en-AU" sz="1800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96EB08E3-1BFF-5445-8712-89C4CF249A05}"/>
              </a:ext>
            </a:extLst>
          </p:cNvPr>
          <p:cNvSpPr/>
          <p:nvPr/>
        </p:nvSpPr>
        <p:spPr>
          <a:xfrm>
            <a:off x="4876800" y="1600200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  were </a:t>
            </a:r>
            <a:r>
              <a:rPr lang="en-US" b="1" dirty="0"/>
              <a:t>✓</a:t>
            </a:r>
          </a:p>
        </p:txBody>
      </p: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584FE4D1-BE2B-1749-AB56-C4C6D45B758C}"/>
              </a:ext>
            </a:extLst>
          </p:cNvPr>
          <p:cNvCxnSpPr>
            <a:cxnSpLocks/>
          </p:cNvCxnSpPr>
          <p:nvPr/>
        </p:nvCxnSpPr>
        <p:spPr>
          <a:xfrm>
            <a:off x="2895600" y="2362200"/>
            <a:ext cx="4572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BDC7169C-C68A-DD4E-8A13-D7D7D4353C87}"/>
              </a:ext>
            </a:extLst>
          </p:cNvPr>
          <p:cNvCxnSpPr>
            <a:cxnSpLocks/>
          </p:cNvCxnSpPr>
          <p:nvPr/>
        </p:nvCxnSpPr>
        <p:spPr>
          <a:xfrm>
            <a:off x="5105400" y="1676400"/>
            <a:ext cx="4572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kdörtgen 8">
            <a:extLst>
              <a:ext uri="{FF2B5EF4-FFF2-40B4-BE49-F238E27FC236}">
                <a16:creationId xmlns:a16="http://schemas.microsoft.com/office/drawing/2014/main" id="{BDBB1456-251A-2147-9554-FE5F95E4471E}"/>
              </a:ext>
            </a:extLst>
          </p:cNvPr>
          <p:cNvSpPr/>
          <p:nvPr/>
        </p:nvSpPr>
        <p:spPr>
          <a:xfrm>
            <a:off x="2609304" y="2355273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  </a:t>
            </a:r>
            <a:r>
              <a:rPr lang="tr-TR" dirty="0"/>
              <a:t>  </a:t>
            </a:r>
            <a:r>
              <a:rPr lang="en-AU" dirty="0"/>
              <a:t>were </a:t>
            </a:r>
            <a:r>
              <a:rPr lang="en-US" b="1" dirty="0"/>
              <a:t>✓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39D8F762-1967-3E4D-8A72-D67B8649483B}"/>
              </a:ext>
            </a:extLst>
          </p:cNvPr>
          <p:cNvCxnSpPr>
            <a:cxnSpLocks/>
          </p:cNvCxnSpPr>
          <p:nvPr/>
        </p:nvCxnSpPr>
        <p:spPr>
          <a:xfrm>
            <a:off x="4953000" y="3200400"/>
            <a:ext cx="4572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>
            <a:extLst>
              <a:ext uri="{FF2B5EF4-FFF2-40B4-BE49-F238E27FC236}">
                <a16:creationId xmlns:a16="http://schemas.microsoft.com/office/drawing/2014/main" id="{88DC7756-6915-7E4C-8682-0FCEDFBE6D2C}"/>
              </a:ext>
            </a:extLst>
          </p:cNvPr>
          <p:cNvSpPr/>
          <p:nvPr/>
        </p:nvSpPr>
        <p:spPr>
          <a:xfrm>
            <a:off x="4648200" y="3124200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   was </a:t>
            </a:r>
            <a:r>
              <a:rPr lang="en-US" b="1" dirty="0"/>
              <a:t>✓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076FDFF8-08AA-954E-A58F-382BFFFB21CB}"/>
              </a:ext>
            </a:extLst>
          </p:cNvPr>
          <p:cNvSpPr/>
          <p:nvPr/>
        </p:nvSpPr>
        <p:spPr>
          <a:xfrm>
            <a:off x="4551776" y="4714358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  were </a:t>
            </a:r>
            <a:r>
              <a:rPr lang="en-US" b="1" dirty="0"/>
              <a:t>✓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A59BC442-9528-3648-A788-2C3CC2567DD9}"/>
              </a:ext>
            </a:extLst>
          </p:cNvPr>
          <p:cNvSpPr/>
          <p:nvPr/>
        </p:nvSpPr>
        <p:spPr>
          <a:xfrm>
            <a:off x="4468420" y="4012169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 </a:t>
            </a:r>
            <a:r>
              <a:rPr lang="tr-TR" dirty="0"/>
              <a:t> </a:t>
            </a:r>
            <a:r>
              <a:rPr lang="en-AU" dirty="0"/>
              <a:t> </a:t>
            </a:r>
            <a:r>
              <a:rPr lang="tr-TR" dirty="0"/>
              <a:t>  </a:t>
            </a:r>
            <a:r>
              <a:rPr lang="en-AU" dirty="0"/>
              <a:t> was </a:t>
            </a:r>
            <a:r>
              <a:rPr lang="en-US" b="1" dirty="0"/>
              <a:t>✓</a:t>
            </a: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0F6B8E6F-682A-504A-8308-A68C26675D52}"/>
              </a:ext>
            </a:extLst>
          </p:cNvPr>
          <p:cNvCxnSpPr>
            <a:cxnSpLocks/>
          </p:cNvCxnSpPr>
          <p:nvPr/>
        </p:nvCxnSpPr>
        <p:spPr>
          <a:xfrm>
            <a:off x="4843442" y="4114800"/>
            <a:ext cx="5334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>
            <a:extLst>
              <a:ext uri="{FF2B5EF4-FFF2-40B4-BE49-F238E27FC236}">
                <a16:creationId xmlns:a16="http://schemas.microsoft.com/office/drawing/2014/main" id="{A0410662-E561-5C49-87B5-51B86120E021}"/>
              </a:ext>
            </a:extLst>
          </p:cNvPr>
          <p:cNvCxnSpPr>
            <a:cxnSpLocks/>
          </p:cNvCxnSpPr>
          <p:nvPr/>
        </p:nvCxnSpPr>
        <p:spPr>
          <a:xfrm>
            <a:off x="5224144" y="5867400"/>
            <a:ext cx="4572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05FD5B4C-FAC5-E043-A729-741EA6D5937C}"/>
              </a:ext>
            </a:extLst>
          </p:cNvPr>
          <p:cNvCxnSpPr>
            <a:cxnSpLocks/>
          </p:cNvCxnSpPr>
          <p:nvPr/>
        </p:nvCxnSpPr>
        <p:spPr>
          <a:xfrm>
            <a:off x="1981200" y="5181600"/>
            <a:ext cx="9144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AA012041-6788-804F-A8E6-6E9280C05A78}"/>
              </a:ext>
            </a:extLst>
          </p:cNvPr>
          <p:cNvCxnSpPr>
            <a:cxnSpLocks/>
          </p:cNvCxnSpPr>
          <p:nvPr/>
        </p:nvCxnSpPr>
        <p:spPr>
          <a:xfrm>
            <a:off x="4876800" y="4800600"/>
            <a:ext cx="4572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kdörtgen 19">
            <a:extLst>
              <a:ext uri="{FF2B5EF4-FFF2-40B4-BE49-F238E27FC236}">
                <a16:creationId xmlns:a16="http://schemas.microsoft.com/office/drawing/2014/main" id="{31BCF699-48D0-664B-BDD4-379FC29D3D50}"/>
              </a:ext>
            </a:extLst>
          </p:cNvPr>
          <p:cNvSpPr/>
          <p:nvPr/>
        </p:nvSpPr>
        <p:spPr>
          <a:xfrm>
            <a:off x="1845312" y="5117069"/>
            <a:ext cx="135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  </a:t>
            </a:r>
            <a:r>
              <a:rPr lang="tr-TR" dirty="0" err="1"/>
              <a:t>suggest</a:t>
            </a:r>
            <a:r>
              <a:rPr lang="en-US" b="1" dirty="0"/>
              <a:t>✓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707C560A-E2B5-5C4B-8209-83BBB857CAF8}"/>
              </a:ext>
            </a:extLst>
          </p:cNvPr>
          <p:cNvSpPr/>
          <p:nvPr/>
        </p:nvSpPr>
        <p:spPr>
          <a:xfrm>
            <a:off x="4940424" y="5786993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      is </a:t>
            </a:r>
            <a:r>
              <a:rPr lang="en-US" b="1" dirty="0"/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1342166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  <p:bldP spid="13" grpId="0"/>
      <p:bldP spid="20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P15:</a:t>
            </a:r>
            <a:r>
              <a:rPr lang="tr-TR" sz="36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USE CORRECT PLURAL AND SINGULAR NOUN FORMS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1417638"/>
            <a:ext cx="7772400" cy="4708525"/>
          </a:xfrm>
          <a:solidFill>
            <a:schemeClr val="accent1">
              <a:alpha val="21000"/>
            </a:schemeClr>
          </a:solidFill>
        </p:spPr>
        <p:txBody>
          <a:bodyPr/>
          <a:lstStyle/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Some words cannot be used in plural form.</a:t>
            </a:r>
          </a:p>
          <a:p>
            <a:pPr marL="0" lvl="0" indent="0">
              <a:buNone/>
            </a:pP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/>
              <a:t>Information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/>
              <a:t>Equipment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/>
              <a:t>Research (prefer “studies” or research studies)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/>
              <a:t>Progress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/>
              <a:t>Knowledge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/>
              <a:t>Feedback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3118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P15:</a:t>
            </a:r>
            <a:r>
              <a:rPr lang="tr-TR" sz="36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USE CORRECT PLURAL AND SINGULAR NOUN FORMS</a:t>
            </a:r>
          </a:p>
        </p:txBody>
      </p:sp>
      <p:graphicFrame>
        <p:nvGraphicFramePr>
          <p:cNvPr id="4" name="Table 15">
            <a:extLst>
              <a:ext uri="{FF2B5EF4-FFF2-40B4-BE49-F238E27FC236}">
                <a16:creationId xmlns:a16="http://schemas.microsoft.com/office/drawing/2014/main" id="{F3FF24EC-95C5-7544-B430-7DD7E8F36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09738"/>
              </p:ext>
            </p:extLst>
          </p:nvPr>
        </p:nvGraphicFramePr>
        <p:xfrm>
          <a:off x="762000" y="2133600"/>
          <a:ext cx="2956819" cy="3025144"/>
        </p:xfrm>
        <a:graphic>
          <a:graphicData uri="http://schemas.openxmlformats.org/drawingml/2006/table">
            <a:tbl>
              <a:tblPr firstRow="1" firstCol="1" bandRow="1"/>
              <a:tblGrid>
                <a:gridCol w="1410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1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Plural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Singular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1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Datum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1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Criteria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Criterion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1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Phenomena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Phenomenon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1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Curricula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Curriculum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1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Hypotheses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Hypothesis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1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Theses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Thesis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17">
            <a:extLst>
              <a:ext uri="{FF2B5EF4-FFF2-40B4-BE49-F238E27FC236}">
                <a16:creationId xmlns:a16="http://schemas.microsoft.com/office/drawing/2014/main" id="{E2CD7BB6-CC4D-3B40-80AB-E01A64188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378308"/>
              </p:ext>
            </p:extLst>
          </p:nvPr>
        </p:nvGraphicFramePr>
        <p:xfrm>
          <a:off x="4572000" y="2133600"/>
          <a:ext cx="3034093" cy="3025144"/>
        </p:xfrm>
        <a:graphic>
          <a:graphicData uri="http://schemas.openxmlformats.org/drawingml/2006/table">
            <a:tbl>
              <a:tblPr firstRow="1" firstCol="1" bandRow="1"/>
              <a:tblGrid>
                <a:gridCol w="1447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1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Plural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Singular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1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Analyses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Analysis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Crises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Crisis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1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Indices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Index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1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Appendices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Appendix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1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Diagnoses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Diagnosis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1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Syllabi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Syllabus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1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Stimuli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Stimulus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539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P15:</a:t>
            </a:r>
            <a:r>
              <a:rPr lang="tr-TR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USE CORRECT PLURAL AND SINGULAR VERB FORMS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708525"/>
          </a:xfrm>
          <a:solidFill>
            <a:schemeClr val="accent1">
              <a:alpha val="21000"/>
            </a:schemeClr>
          </a:solidFill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▶ </a:t>
            </a:r>
            <a:r>
              <a:rPr lang="en-US" sz="1800" u="sng" dirty="0"/>
              <a:t>These feedbacks are </a:t>
            </a:r>
            <a:r>
              <a:rPr lang="en-US" sz="1800" dirty="0"/>
              <a:t>insufficient to…. 		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 ▶ </a:t>
            </a:r>
            <a:r>
              <a:rPr lang="en-GB" sz="1800" u="sng" dirty="0"/>
              <a:t>These</a:t>
            </a:r>
            <a:r>
              <a:rPr lang="en-GB" sz="1800" dirty="0"/>
              <a:t> inconsistency could be resulted from…	</a:t>
            </a:r>
            <a:endParaRPr lang="tr-TR" sz="1800" dirty="0"/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▶ This group of enzymes </a:t>
            </a:r>
            <a:r>
              <a:rPr lang="en-US" sz="1800" u="sng" dirty="0"/>
              <a:t>are</a:t>
            </a:r>
            <a:r>
              <a:rPr lang="en-US" sz="1800" dirty="0"/>
              <a:t> known as…		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▶ Temperature and time </a:t>
            </a:r>
            <a:r>
              <a:rPr lang="en-US" sz="1800" u="sng" dirty="0"/>
              <a:t>is</a:t>
            </a:r>
            <a:r>
              <a:rPr lang="en-US" sz="1800" dirty="0"/>
              <a:t> both important parameters in … 	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▶ Neither the heart nor the lungs were inflamed.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▶ Not only the boys but also the girl was infectious.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▶ One</a:t>
            </a:r>
            <a:r>
              <a:rPr lang="tr-TR" sz="1800" dirty="0"/>
              <a:t>-</a:t>
            </a:r>
            <a:r>
              <a:rPr lang="en-US" sz="1800" dirty="0"/>
              <a:t>third of the patients were men.	▶</a:t>
            </a:r>
            <a:r>
              <a:rPr lang="tr-TR" sz="1800" dirty="0"/>
              <a:t> </a:t>
            </a:r>
            <a:r>
              <a:rPr lang="en-US" sz="1800" dirty="0"/>
              <a:t>One</a:t>
            </a:r>
            <a:r>
              <a:rPr lang="tr-TR" sz="1800" dirty="0"/>
              <a:t>-</a:t>
            </a:r>
            <a:r>
              <a:rPr lang="en-US" sz="1800" dirty="0"/>
              <a:t>third of the sample was …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/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2090E917-0BE5-4F4E-8510-BC648580E76F}"/>
              </a:ext>
            </a:extLst>
          </p:cNvPr>
          <p:cNvSpPr/>
          <p:nvPr/>
        </p:nvSpPr>
        <p:spPr>
          <a:xfrm>
            <a:off x="5943600" y="1676400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 ▶</a:t>
            </a:r>
            <a:r>
              <a:rPr lang="tr-TR" dirty="0"/>
              <a:t> </a:t>
            </a:r>
            <a:r>
              <a:rPr lang="en-US" dirty="0"/>
              <a:t>This feedback is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4B50C7B8-5CE5-DE45-9142-4C76E50F4E40}"/>
              </a:ext>
            </a:extLst>
          </p:cNvPr>
          <p:cNvSpPr/>
          <p:nvPr/>
        </p:nvSpPr>
        <p:spPr>
          <a:xfrm>
            <a:off x="5969000" y="2077998"/>
            <a:ext cx="223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 ▶</a:t>
            </a:r>
            <a:r>
              <a:rPr lang="tr-TR" dirty="0"/>
              <a:t> </a:t>
            </a:r>
            <a:r>
              <a:rPr lang="en-US" dirty="0"/>
              <a:t>This 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9B1C2CAD-20EA-D34E-A5B8-B7C535BE94EB}"/>
              </a:ext>
            </a:extLst>
          </p:cNvPr>
          <p:cNvSpPr/>
          <p:nvPr/>
        </p:nvSpPr>
        <p:spPr>
          <a:xfrm>
            <a:off x="5969000" y="2479596"/>
            <a:ext cx="223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 ▶</a:t>
            </a:r>
            <a:r>
              <a:rPr lang="tr-TR" dirty="0"/>
              <a:t> </a:t>
            </a:r>
            <a:r>
              <a:rPr lang="en-US" dirty="0"/>
              <a:t>is 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BC1D999B-C201-4A47-9CD5-0B5431F9B7AE}"/>
              </a:ext>
            </a:extLst>
          </p:cNvPr>
          <p:cNvSpPr/>
          <p:nvPr/>
        </p:nvSpPr>
        <p:spPr>
          <a:xfrm>
            <a:off x="6629400" y="2923024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 ▶</a:t>
            </a:r>
            <a:r>
              <a:rPr lang="tr-TR" dirty="0"/>
              <a:t> </a:t>
            </a:r>
            <a:r>
              <a:rPr lang="en-US" dirty="0"/>
              <a:t>are </a:t>
            </a:r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14019248-F1E0-B345-A6D2-DC5A9549905E}"/>
              </a:ext>
            </a:extLst>
          </p:cNvPr>
          <p:cNvCxnSpPr>
            <a:cxnSpLocks/>
          </p:cNvCxnSpPr>
          <p:nvPr/>
        </p:nvCxnSpPr>
        <p:spPr>
          <a:xfrm>
            <a:off x="3352800" y="4114800"/>
            <a:ext cx="11430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2E2142B3-093E-814B-B70D-A88374F4AC3F}"/>
              </a:ext>
            </a:extLst>
          </p:cNvPr>
          <p:cNvCxnSpPr>
            <a:cxnSpLocks/>
          </p:cNvCxnSpPr>
          <p:nvPr/>
        </p:nvCxnSpPr>
        <p:spPr>
          <a:xfrm>
            <a:off x="3581400" y="4572000"/>
            <a:ext cx="11430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6D4453AC-151B-1748-88C5-EE8E76CF9D16}"/>
              </a:ext>
            </a:extLst>
          </p:cNvPr>
          <p:cNvCxnSpPr>
            <a:cxnSpLocks/>
          </p:cNvCxnSpPr>
          <p:nvPr/>
        </p:nvCxnSpPr>
        <p:spPr>
          <a:xfrm>
            <a:off x="2454577" y="4953000"/>
            <a:ext cx="1355423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14EA76A9-4B4B-4C4E-8C7D-438E9DC5EB33}"/>
              </a:ext>
            </a:extLst>
          </p:cNvPr>
          <p:cNvCxnSpPr>
            <a:cxnSpLocks/>
          </p:cNvCxnSpPr>
          <p:nvPr/>
        </p:nvCxnSpPr>
        <p:spPr>
          <a:xfrm>
            <a:off x="7086600" y="4953000"/>
            <a:ext cx="11176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743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400" y="206198"/>
            <a:ext cx="8991600" cy="1143000"/>
          </a:xfrm>
        </p:spPr>
        <p:txBody>
          <a:bodyPr/>
          <a:lstStyle/>
          <a:p>
            <a:r>
              <a:rPr lang="tr-TR" sz="3000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P16:</a:t>
            </a:r>
            <a:r>
              <a:rPr lang="tr-TR" sz="30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WORD FORM</a:t>
            </a:r>
            <a:br>
              <a:rPr lang="tr-TR" sz="30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</a:br>
            <a:r>
              <a:rPr lang="tr-TR" sz="30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«DISTINGUISH BETWEEN ADJECTIVE AND ADVERB FORMS»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8300" y="1430338"/>
            <a:ext cx="8305800" cy="4708525"/>
          </a:xfrm>
          <a:solidFill>
            <a:schemeClr val="accent1">
              <a:alpha val="22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AU" sz="2000" dirty="0"/>
              <a:t>Both groups showed significantly improvement.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en-AU" sz="2000" dirty="0"/>
              <a:t> </a:t>
            </a:r>
          </a:p>
          <a:p>
            <a:pPr marL="0" indent="0">
              <a:buNone/>
            </a:pPr>
            <a:r>
              <a:rPr lang="en-AU" sz="2000" dirty="0"/>
              <a:t>There is a sharply decrease in the number of…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Suddenly increase in blood pressure might result in…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The number of people achieving high scores minor decreased.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Socially habits of young people.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</p:txBody>
      </p:sp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ECF34471-95D1-9849-BC9C-FB9F2F84D6AB}"/>
              </a:ext>
            </a:extLst>
          </p:cNvPr>
          <p:cNvCxnSpPr>
            <a:cxnSpLocks/>
          </p:cNvCxnSpPr>
          <p:nvPr/>
        </p:nvCxnSpPr>
        <p:spPr>
          <a:xfrm>
            <a:off x="2895600" y="1757363"/>
            <a:ext cx="11430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>
            <a:extLst>
              <a:ext uri="{FF2B5EF4-FFF2-40B4-BE49-F238E27FC236}">
                <a16:creationId xmlns:a16="http://schemas.microsoft.com/office/drawing/2014/main" id="{722BE6EE-C4F6-8E4B-872E-43B1EEDFDCD6}"/>
              </a:ext>
            </a:extLst>
          </p:cNvPr>
          <p:cNvSpPr/>
          <p:nvPr/>
        </p:nvSpPr>
        <p:spPr>
          <a:xfrm>
            <a:off x="2711124" y="1727757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  significant </a:t>
            </a:r>
            <a:r>
              <a:rPr lang="en-US" b="1" dirty="0"/>
              <a:t>✓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82B22B04-CB82-0D44-80EA-378400D62B16}"/>
              </a:ext>
            </a:extLst>
          </p:cNvPr>
          <p:cNvSpPr/>
          <p:nvPr/>
        </p:nvSpPr>
        <p:spPr>
          <a:xfrm>
            <a:off x="1371600" y="3200400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   sharp</a:t>
            </a:r>
            <a:r>
              <a:rPr lang="tr-TR" dirty="0"/>
              <a:t> </a:t>
            </a:r>
            <a:r>
              <a:rPr lang="en-US" b="1" dirty="0"/>
              <a:t>✓</a:t>
            </a:r>
          </a:p>
        </p:txBody>
      </p: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66BE6276-2575-4D48-8479-4559F3F126CB}"/>
              </a:ext>
            </a:extLst>
          </p:cNvPr>
          <p:cNvCxnSpPr>
            <a:cxnSpLocks/>
          </p:cNvCxnSpPr>
          <p:nvPr/>
        </p:nvCxnSpPr>
        <p:spPr>
          <a:xfrm>
            <a:off x="1616376" y="3235365"/>
            <a:ext cx="898223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1D48A0C7-CBFB-E14C-8F21-2F512DECB70C}"/>
              </a:ext>
            </a:extLst>
          </p:cNvPr>
          <p:cNvCxnSpPr>
            <a:cxnSpLocks/>
          </p:cNvCxnSpPr>
          <p:nvPr/>
        </p:nvCxnSpPr>
        <p:spPr>
          <a:xfrm>
            <a:off x="5556543" y="4673600"/>
            <a:ext cx="18288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>
            <a:extLst>
              <a:ext uri="{FF2B5EF4-FFF2-40B4-BE49-F238E27FC236}">
                <a16:creationId xmlns:a16="http://schemas.microsoft.com/office/drawing/2014/main" id="{8053ABA0-A3A9-F248-BA6A-07849C146146}"/>
              </a:ext>
            </a:extLst>
          </p:cNvPr>
          <p:cNvCxnSpPr>
            <a:cxnSpLocks/>
          </p:cNvCxnSpPr>
          <p:nvPr/>
        </p:nvCxnSpPr>
        <p:spPr>
          <a:xfrm>
            <a:off x="470209" y="3956130"/>
            <a:ext cx="1053171" cy="627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ikdörtgen 18">
            <a:extLst>
              <a:ext uri="{FF2B5EF4-FFF2-40B4-BE49-F238E27FC236}">
                <a16:creationId xmlns:a16="http://schemas.microsoft.com/office/drawing/2014/main" id="{50AD1E20-3237-7648-9B74-9157D874D924}"/>
              </a:ext>
            </a:extLst>
          </p:cNvPr>
          <p:cNvSpPr/>
          <p:nvPr/>
        </p:nvSpPr>
        <p:spPr>
          <a:xfrm>
            <a:off x="225432" y="3931962"/>
            <a:ext cx="1603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   sudden </a:t>
            </a:r>
            <a:r>
              <a:rPr lang="en-US" b="1" dirty="0"/>
              <a:t>✓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20EDF40A-2D39-1B4B-906A-72C8EB7EB6B8}"/>
              </a:ext>
            </a:extLst>
          </p:cNvPr>
          <p:cNvSpPr/>
          <p:nvPr/>
        </p:nvSpPr>
        <p:spPr>
          <a:xfrm>
            <a:off x="5105400" y="4673600"/>
            <a:ext cx="3428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  showed a minor decrease </a:t>
            </a:r>
            <a:r>
              <a:rPr lang="en-US" b="1" dirty="0"/>
              <a:t>✓</a:t>
            </a:r>
          </a:p>
        </p:txBody>
      </p:sp>
      <p:cxnSp>
        <p:nvCxnSpPr>
          <p:cNvPr id="22" name="Düz Bağlayıcı 21">
            <a:extLst>
              <a:ext uri="{FF2B5EF4-FFF2-40B4-BE49-F238E27FC236}">
                <a16:creationId xmlns:a16="http://schemas.microsoft.com/office/drawing/2014/main" id="{9FB00785-9225-D54C-8B38-BE392EF3EDBE}"/>
              </a:ext>
            </a:extLst>
          </p:cNvPr>
          <p:cNvCxnSpPr>
            <a:cxnSpLocks/>
          </p:cNvCxnSpPr>
          <p:nvPr/>
        </p:nvCxnSpPr>
        <p:spPr>
          <a:xfrm>
            <a:off x="470209" y="5410200"/>
            <a:ext cx="901391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ikdörtgen 22">
            <a:extLst>
              <a:ext uri="{FF2B5EF4-FFF2-40B4-BE49-F238E27FC236}">
                <a16:creationId xmlns:a16="http://schemas.microsoft.com/office/drawing/2014/main" id="{2721B32B-8FB8-D14E-A2E2-43C83EE6224C}"/>
              </a:ext>
            </a:extLst>
          </p:cNvPr>
          <p:cNvSpPr/>
          <p:nvPr/>
        </p:nvSpPr>
        <p:spPr>
          <a:xfrm>
            <a:off x="248244" y="5397660"/>
            <a:ext cx="1416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   social </a:t>
            </a:r>
            <a:r>
              <a:rPr lang="en-US" b="1" dirty="0"/>
              <a:t>✓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65F6D6FF-222C-7046-9D3B-C65C94202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148211"/>
            <a:ext cx="1905000" cy="584775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1600" dirty="0" err="1"/>
              <a:t>Adj</a:t>
            </a:r>
            <a:r>
              <a:rPr lang="tr-TR" sz="1600" dirty="0"/>
              <a:t> + </a:t>
            </a:r>
            <a:r>
              <a:rPr lang="tr-TR" sz="1600" dirty="0" err="1"/>
              <a:t>Noun</a:t>
            </a:r>
            <a:endParaRPr lang="tr-TR" sz="1600" dirty="0"/>
          </a:p>
          <a:p>
            <a:pPr marL="0" indent="0">
              <a:buNone/>
            </a:pPr>
            <a:r>
              <a:rPr lang="tr-TR" sz="1600" dirty="0" err="1"/>
              <a:t>Verb</a:t>
            </a:r>
            <a:r>
              <a:rPr lang="tr-TR" sz="1600" dirty="0"/>
              <a:t> + </a:t>
            </a:r>
            <a:r>
              <a:rPr lang="tr-TR" sz="1600" dirty="0" err="1"/>
              <a:t>Adv</a:t>
            </a:r>
            <a:r>
              <a:rPr lang="tr-TR" sz="1600" dirty="0"/>
              <a:t>.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79422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9" grpId="0"/>
      <p:bldP spid="20" grpId="0"/>
      <p:bldP spid="23" grpId="0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tr-TR" sz="3600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P17:</a:t>
            </a:r>
            <a:r>
              <a:rPr lang="tr-TR" sz="36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USING NUMBERS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1500" y="889000"/>
            <a:ext cx="8001000" cy="4708525"/>
          </a:xfrm>
          <a:solidFill>
            <a:schemeClr val="accent1">
              <a:alpha val="21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AU" sz="1800" dirty="0"/>
              <a:t>▶ 0-9 </a:t>
            </a:r>
            <a:r>
              <a:rPr lang="en-AU" sz="1800" dirty="0" err="1"/>
              <a:t>arası</a:t>
            </a:r>
            <a:r>
              <a:rPr lang="en-AU" sz="1800" dirty="0"/>
              <a:t> </a:t>
            </a:r>
            <a:r>
              <a:rPr lang="en-AU" sz="1800" dirty="0" err="1"/>
              <a:t>rakamlar</a:t>
            </a:r>
            <a:r>
              <a:rPr lang="en-AU" sz="1800" dirty="0"/>
              <a:t> </a:t>
            </a:r>
            <a:r>
              <a:rPr lang="en-AU" sz="1800" dirty="0" err="1"/>
              <a:t>sayı</a:t>
            </a:r>
            <a:r>
              <a:rPr lang="en-AU" sz="1800" dirty="0"/>
              <a:t> </a:t>
            </a:r>
            <a:r>
              <a:rPr lang="en-AU" sz="1800" dirty="0" err="1"/>
              <a:t>ile</a:t>
            </a:r>
            <a:r>
              <a:rPr lang="en-AU" sz="1800" dirty="0"/>
              <a:t> </a:t>
            </a:r>
            <a:r>
              <a:rPr lang="en-AU" sz="1800" dirty="0" err="1"/>
              <a:t>ifade</a:t>
            </a:r>
            <a:r>
              <a:rPr lang="en-AU" sz="1800" dirty="0"/>
              <a:t> </a:t>
            </a:r>
            <a:r>
              <a:rPr lang="en-AU" sz="1800" dirty="0" err="1"/>
              <a:t>edilir</a:t>
            </a:r>
            <a:r>
              <a:rPr lang="en-AU" sz="1800" dirty="0"/>
              <a:t>.</a:t>
            </a:r>
          </a:p>
          <a:p>
            <a:pPr marL="0" indent="0">
              <a:buNone/>
            </a:pPr>
            <a:r>
              <a:rPr lang="en-AU" sz="1800" dirty="0"/>
              <a:t> 	Among the participants, </a:t>
            </a:r>
            <a:r>
              <a:rPr lang="en-AU" sz="1800" b="1" dirty="0"/>
              <a:t>two</a:t>
            </a:r>
            <a:r>
              <a:rPr lang="en-AU" sz="1800" dirty="0"/>
              <a:t> were excluded from the study.</a:t>
            </a:r>
          </a:p>
          <a:p>
            <a:pPr marL="0" indent="0">
              <a:buNone/>
            </a:pPr>
            <a:r>
              <a:rPr lang="en-AU" sz="1800" dirty="0"/>
              <a:t> </a:t>
            </a:r>
          </a:p>
          <a:p>
            <a:pPr marL="0" indent="0">
              <a:buNone/>
            </a:pPr>
            <a:r>
              <a:rPr lang="en-AU" sz="1800" dirty="0"/>
              <a:t>▶ </a:t>
            </a:r>
            <a:r>
              <a:rPr lang="en-AU" sz="1800" dirty="0" err="1"/>
              <a:t>Birim</a:t>
            </a:r>
            <a:r>
              <a:rPr lang="en-AU" sz="1800" dirty="0"/>
              <a:t> </a:t>
            </a:r>
            <a:r>
              <a:rPr lang="en-AU" sz="1800" dirty="0" err="1"/>
              <a:t>ile</a:t>
            </a:r>
            <a:r>
              <a:rPr lang="en-AU" sz="1800" dirty="0"/>
              <a:t> </a:t>
            </a:r>
            <a:r>
              <a:rPr lang="en-AU" sz="1800" dirty="0" err="1"/>
              <a:t>ifade</a:t>
            </a:r>
            <a:r>
              <a:rPr lang="en-AU" sz="1800" dirty="0"/>
              <a:t> </a:t>
            </a:r>
            <a:r>
              <a:rPr lang="en-AU" sz="1800" dirty="0" err="1"/>
              <a:t>edilen</a:t>
            </a:r>
            <a:r>
              <a:rPr lang="en-AU" sz="1800" dirty="0"/>
              <a:t> </a:t>
            </a:r>
            <a:r>
              <a:rPr lang="en-AU" sz="1800" dirty="0" err="1"/>
              <a:t>değerler</a:t>
            </a:r>
            <a:r>
              <a:rPr lang="en-AU" sz="1800" dirty="0"/>
              <a:t> </a:t>
            </a:r>
            <a:r>
              <a:rPr lang="en-AU" sz="1800" dirty="0" err="1"/>
              <a:t>rakamla</a:t>
            </a:r>
            <a:r>
              <a:rPr lang="en-AU" sz="1800" dirty="0"/>
              <a:t> </a:t>
            </a:r>
            <a:r>
              <a:rPr lang="en-AU" sz="1800" dirty="0" err="1"/>
              <a:t>ifade</a:t>
            </a:r>
            <a:r>
              <a:rPr lang="en-AU" sz="1800" dirty="0"/>
              <a:t> </a:t>
            </a:r>
            <a:r>
              <a:rPr lang="en-AU" sz="1800" dirty="0" err="1"/>
              <a:t>edilir</a:t>
            </a:r>
            <a:r>
              <a:rPr lang="en-AU" sz="1800" dirty="0"/>
              <a:t>: </a:t>
            </a:r>
            <a:r>
              <a:rPr lang="en-AU" sz="1800" b="1" dirty="0"/>
              <a:t>6 days</a:t>
            </a:r>
            <a:r>
              <a:rPr lang="en-AU" sz="1800" dirty="0"/>
              <a:t>,</a:t>
            </a:r>
            <a:r>
              <a:rPr lang="en-AU" sz="1800" b="1" dirty="0"/>
              <a:t> 32 hr</a:t>
            </a:r>
            <a:r>
              <a:rPr lang="en-AU" sz="1800" dirty="0"/>
              <a:t>,</a:t>
            </a:r>
            <a:r>
              <a:rPr lang="en-AU" sz="1800" b="1" dirty="0"/>
              <a:t> 7.8 gr.</a:t>
            </a:r>
          </a:p>
          <a:p>
            <a:pPr marL="0" indent="0">
              <a:buNone/>
            </a:pPr>
            <a:endParaRPr lang="en-AU" sz="1800" b="1" dirty="0"/>
          </a:p>
          <a:p>
            <a:pPr marL="0" indent="0">
              <a:buNone/>
            </a:pPr>
            <a:r>
              <a:rPr lang="en-AU" sz="1800" dirty="0"/>
              <a:t>▶ </a:t>
            </a:r>
            <a:r>
              <a:rPr lang="en-AU" sz="1800" dirty="0" err="1"/>
              <a:t>Cümle</a:t>
            </a:r>
            <a:r>
              <a:rPr lang="en-AU" sz="1800" dirty="0"/>
              <a:t> </a:t>
            </a:r>
            <a:r>
              <a:rPr lang="en-AU" sz="1800" dirty="0" err="1"/>
              <a:t>başında</a:t>
            </a:r>
            <a:r>
              <a:rPr lang="en-AU" sz="1800" dirty="0"/>
              <a:t> </a:t>
            </a:r>
            <a:r>
              <a:rPr lang="en-AU" sz="1800" dirty="0" err="1"/>
              <a:t>tüm</a:t>
            </a:r>
            <a:r>
              <a:rPr lang="en-AU" sz="1800" dirty="0"/>
              <a:t> </a:t>
            </a:r>
            <a:r>
              <a:rPr lang="en-AU" sz="1800" dirty="0" err="1"/>
              <a:t>rakamlar</a:t>
            </a:r>
            <a:r>
              <a:rPr lang="en-AU" sz="1800" dirty="0"/>
              <a:t> </a:t>
            </a:r>
            <a:r>
              <a:rPr lang="en-AU" sz="1800" dirty="0" err="1"/>
              <a:t>yazı</a:t>
            </a:r>
            <a:r>
              <a:rPr lang="en-AU" sz="1800" dirty="0"/>
              <a:t> </a:t>
            </a:r>
            <a:r>
              <a:rPr lang="en-AU" sz="1800" dirty="0" err="1"/>
              <a:t>ile</a:t>
            </a:r>
            <a:r>
              <a:rPr lang="en-AU" sz="1800" dirty="0"/>
              <a:t> </a:t>
            </a:r>
            <a:r>
              <a:rPr lang="en-AU" sz="1800" dirty="0" err="1"/>
              <a:t>ifade</a:t>
            </a:r>
            <a:r>
              <a:rPr lang="en-AU" sz="1800" dirty="0"/>
              <a:t> </a:t>
            </a:r>
            <a:r>
              <a:rPr lang="en-AU" sz="1800" dirty="0" err="1"/>
              <a:t>edilir</a:t>
            </a:r>
            <a:r>
              <a:rPr lang="en-AU" sz="1800" dirty="0"/>
              <a:t>.</a:t>
            </a:r>
          </a:p>
          <a:p>
            <a:pPr marL="0" indent="0">
              <a:buNone/>
            </a:pPr>
            <a:r>
              <a:rPr lang="en-AU" sz="1800" dirty="0"/>
              <a:t>	</a:t>
            </a:r>
            <a:r>
              <a:rPr lang="en-AU" sz="1800" b="1" dirty="0"/>
              <a:t>Six hundred and three</a:t>
            </a:r>
            <a:r>
              <a:rPr lang="en-AU" sz="1800" dirty="0"/>
              <a:t> examinees participated in the experiment.</a:t>
            </a:r>
          </a:p>
          <a:p>
            <a:pPr marL="0" indent="0">
              <a:buNone/>
            </a:pPr>
            <a:r>
              <a:rPr lang="en-AU" sz="1800" dirty="0"/>
              <a:t>	</a:t>
            </a:r>
            <a:r>
              <a:rPr lang="en-AU" sz="1800" b="1" dirty="0"/>
              <a:t>Of these</a:t>
            </a:r>
            <a:r>
              <a:rPr lang="en-AU" sz="1800" dirty="0"/>
              <a:t>, 34 survived to adulthood.</a:t>
            </a:r>
          </a:p>
          <a:p>
            <a:pPr marL="0" indent="0">
              <a:buNone/>
            </a:pPr>
            <a:r>
              <a:rPr lang="en-AU" sz="1800" b="1" dirty="0"/>
              <a:t>	Among the participants</a:t>
            </a:r>
            <a:r>
              <a:rPr lang="en-AU" sz="1800" dirty="0"/>
              <a:t>, 32% achieved a high score. 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dirty="0"/>
              <a:t>▶ </a:t>
            </a:r>
            <a:r>
              <a:rPr lang="en-AU" sz="1800" dirty="0" err="1"/>
              <a:t>Büyük</a:t>
            </a:r>
            <a:r>
              <a:rPr lang="en-AU" sz="1800" dirty="0"/>
              <a:t> </a:t>
            </a:r>
            <a:r>
              <a:rPr lang="en-AU" sz="1800" dirty="0" err="1"/>
              <a:t>rakamlar</a:t>
            </a:r>
            <a:r>
              <a:rPr lang="en-AU" sz="1800" dirty="0"/>
              <a:t> </a:t>
            </a:r>
            <a:r>
              <a:rPr lang="en-AU" sz="1800" dirty="0" err="1"/>
              <a:t>yazı</a:t>
            </a:r>
            <a:r>
              <a:rPr lang="en-AU" sz="1800" dirty="0"/>
              <a:t> </a:t>
            </a:r>
            <a:r>
              <a:rPr lang="en-AU" sz="1800" dirty="0" err="1"/>
              <a:t>ile</a:t>
            </a:r>
            <a:r>
              <a:rPr lang="en-AU" sz="1800" dirty="0"/>
              <a:t> </a:t>
            </a:r>
            <a:r>
              <a:rPr lang="en-AU" sz="1800" dirty="0" err="1"/>
              <a:t>ifade</a:t>
            </a:r>
            <a:r>
              <a:rPr lang="en-AU" sz="1800" dirty="0"/>
              <a:t> </a:t>
            </a:r>
            <a:r>
              <a:rPr lang="en-AU" sz="1800" dirty="0" err="1"/>
              <a:t>edilir</a:t>
            </a:r>
            <a:r>
              <a:rPr lang="en-AU" sz="1800" dirty="0"/>
              <a:t>.</a:t>
            </a:r>
          </a:p>
          <a:p>
            <a:pPr marL="0" indent="0">
              <a:buNone/>
            </a:pPr>
            <a:r>
              <a:rPr lang="en-AU" sz="1800" dirty="0"/>
              <a:t> 	</a:t>
            </a:r>
            <a:r>
              <a:rPr lang="en-AU" sz="1800" b="1" dirty="0"/>
              <a:t>Three hundred</a:t>
            </a:r>
            <a:r>
              <a:rPr lang="en-AU" sz="1800" dirty="0"/>
              <a:t> animals frequented the water hole.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dirty="0"/>
              <a:t>▶ </a:t>
            </a:r>
            <a:r>
              <a:rPr lang="en-AU" sz="1800" dirty="0" err="1"/>
              <a:t>Çok</a:t>
            </a:r>
            <a:r>
              <a:rPr lang="en-AU" sz="1800" dirty="0"/>
              <a:t> </a:t>
            </a:r>
            <a:r>
              <a:rPr lang="en-AU" sz="1800" dirty="0" err="1"/>
              <a:t>büyük</a:t>
            </a:r>
            <a:r>
              <a:rPr lang="en-AU" sz="1800" dirty="0"/>
              <a:t> </a:t>
            </a:r>
            <a:r>
              <a:rPr lang="en-AU" sz="1800" dirty="0" err="1"/>
              <a:t>rakamlar</a:t>
            </a:r>
            <a:r>
              <a:rPr lang="en-AU" sz="1800" dirty="0"/>
              <a:t> hem </a:t>
            </a:r>
            <a:r>
              <a:rPr lang="en-AU" sz="1800" dirty="0" err="1"/>
              <a:t>yazı</a:t>
            </a:r>
            <a:r>
              <a:rPr lang="en-AU" sz="1800" dirty="0"/>
              <a:t> hem </a:t>
            </a:r>
            <a:r>
              <a:rPr lang="en-AU" sz="1800" dirty="0" err="1"/>
              <a:t>rakam</a:t>
            </a:r>
            <a:r>
              <a:rPr lang="en-AU" sz="1800" dirty="0"/>
              <a:t> </a:t>
            </a:r>
            <a:r>
              <a:rPr lang="en-AU" sz="1800" dirty="0" err="1"/>
              <a:t>ile</a:t>
            </a:r>
            <a:r>
              <a:rPr lang="en-AU" sz="1800" dirty="0"/>
              <a:t>: </a:t>
            </a:r>
          </a:p>
          <a:p>
            <a:pPr marL="0" indent="0">
              <a:buNone/>
            </a:pPr>
            <a:r>
              <a:rPr lang="en-AU" sz="1800" dirty="0"/>
              <a:t>	The bird population was estimated to be </a:t>
            </a:r>
            <a:r>
              <a:rPr lang="en-AU" sz="1800" b="1" dirty="0"/>
              <a:t>1.3 million</a:t>
            </a:r>
          </a:p>
          <a:p>
            <a:pPr marL="0" indent="0">
              <a:buNone/>
            </a:pPr>
            <a:r>
              <a:rPr lang="en-AU" sz="2000" b="1" dirty="0">
                <a:solidFill>
                  <a:srgbClr val="C00000"/>
                </a:solidFill>
              </a:rPr>
              <a:t>!!!</a:t>
            </a:r>
            <a:r>
              <a:rPr lang="en-AU" sz="1800" dirty="0"/>
              <a:t>  %30 ➤ 30%</a:t>
            </a:r>
          </a:p>
        </p:txBody>
      </p:sp>
    </p:spTree>
    <p:extLst>
      <p:ext uri="{BB962C8B-B14F-4D97-AF65-F5344CB8AC3E}">
        <p14:creationId xmlns:p14="http://schemas.microsoft.com/office/powerpoint/2010/main" val="248646771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1200"/>
          </a:xfrm>
        </p:spPr>
        <p:txBody>
          <a:bodyPr/>
          <a:lstStyle/>
          <a:p>
            <a:r>
              <a:rPr lang="tr-TR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P18:</a:t>
            </a:r>
            <a:r>
              <a:rPr lang="tr-TR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AVOID NEGATION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708525"/>
          </a:xfrm>
          <a:solidFill>
            <a:schemeClr val="accent1">
              <a:alpha val="21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AU" sz="1800" dirty="0">
                <a:solidFill>
                  <a:srgbClr val="C00000"/>
                </a:solidFill>
              </a:rPr>
              <a:t>No additional work is needed</a:t>
            </a:r>
            <a:r>
              <a:rPr lang="en-AU" sz="1800" dirty="0"/>
              <a:t> in the absence of an emergency. </a:t>
            </a:r>
          </a:p>
          <a:p>
            <a:pPr marL="0" indent="0">
              <a:buNone/>
            </a:pPr>
            <a:r>
              <a:rPr lang="en-AU" sz="1800" dirty="0">
                <a:solidFill>
                  <a:srgbClr val="C00000"/>
                </a:solidFill>
              </a:rPr>
              <a:t>Additional work is only required </a:t>
            </a:r>
            <a:r>
              <a:rPr lang="en-AU" sz="1800" dirty="0"/>
              <a:t>in an emergency.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dirty="0"/>
              <a:t>The literature </a:t>
            </a:r>
            <a:r>
              <a:rPr lang="en-AU" sz="1800" dirty="0">
                <a:solidFill>
                  <a:srgbClr val="C00000"/>
                </a:solidFill>
              </a:rPr>
              <a:t>did not focus </a:t>
            </a:r>
            <a:r>
              <a:rPr lang="en-AU" sz="1800" dirty="0"/>
              <a:t>on</a:t>
            </a:r>
            <a:r>
              <a:rPr lang="tr-TR" sz="1800" dirty="0"/>
              <a:t>…</a:t>
            </a:r>
            <a:r>
              <a:rPr lang="en-AU" sz="1800" dirty="0"/>
              <a:t> </a:t>
            </a:r>
          </a:p>
          <a:p>
            <a:pPr marL="0" indent="0">
              <a:buNone/>
            </a:pPr>
            <a:r>
              <a:rPr lang="en-AU" sz="1800" dirty="0">
                <a:solidFill>
                  <a:srgbClr val="C00000"/>
                </a:solidFill>
              </a:rPr>
              <a:t>There is little</a:t>
            </a:r>
            <a:r>
              <a:rPr lang="en-AU" sz="1800" dirty="0"/>
              <a:t> research on</a:t>
            </a:r>
            <a:r>
              <a:rPr lang="tr-TR" sz="1800" dirty="0"/>
              <a:t>…</a:t>
            </a:r>
            <a:endParaRPr lang="en-AU" sz="1800" dirty="0"/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dirty="0">
                <a:solidFill>
                  <a:srgbClr val="C00000"/>
                </a:solidFill>
              </a:rPr>
              <a:t>No research </a:t>
            </a:r>
            <a:r>
              <a:rPr lang="en-AU" sz="1800" dirty="0"/>
              <a:t>has been conducted on</a:t>
            </a:r>
            <a:r>
              <a:rPr lang="tr-TR" sz="1800" dirty="0"/>
              <a:t>…</a:t>
            </a:r>
            <a:endParaRPr lang="en-AU" sz="1800" dirty="0"/>
          </a:p>
          <a:p>
            <a:pPr marL="0" indent="0">
              <a:buNone/>
            </a:pPr>
            <a:r>
              <a:rPr lang="en-AU" sz="1800" dirty="0">
                <a:solidFill>
                  <a:srgbClr val="C00000"/>
                </a:solidFill>
              </a:rPr>
              <a:t>There is a lack of </a:t>
            </a:r>
            <a:r>
              <a:rPr lang="en-AU" sz="1800" dirty="0"/>
              <a:t>studies conducted on</a:t>
            </a:r>
            <a:r>
              <a:rPr lang="tr-TR" sz="1800" dirty="0"/>
              <a:t>…</a:t>
            </a:r>
            <a:r>
              <a:rPr lang="en-AU" sz="1800" dirty="0"/>
              <a:t> 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dirty="0">
                <a:solidFill>
                  <a:srgbClr val="C00000"/>
                </a:solidFill>
              </a:rPr>
              <a:t>No fewer than </a:t>
            </a:r>
            <a:r>
              <a:rPr lang="en-AU" sz="1800" dirty="0"/>
              <a:t>6 people → </a:t>
            </a:r>
          </a:p>
          <a:p>
            <a:pPr marL="0" indent="0">
              <a:buNone/>
            </a:pPr>
            <a:r>
              <a:rPr lang="en-AU" sz="1800" dirty="0">
                <a:solidFill>
                  <a:srgbClr val="C00000"/>
                </a:solidFill>
              </a:rPr>
              <a:t>No more than </a:t>
            </a:r>
            <a:r>
              <a:rPr lang="en-AU" sz="1800" dirty="0"/>
              <a:t>10 people → 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93F62EA-8632-504F-A9DB-F3CB524CDA6A}"/>
              </a:ext>
            </a:extLst>
          </p:cNvPr>
          <p:cNvSpPr/>
          <p:nvPr/>
        </p:nvSpPr>
        <p:spPr>
          <a:xfrm>
            <a:off x="3429000" y="4191000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 </a:t>
            </a:r>
            <a:r>
              <a:rPr lang="en-AU" dirty="0">
                <a:solidFill>
                  <a:srgbClr val="C00000"/>
                </a:solidFill>
              </a:rPr>
              <a:t>at least </a:t>
            </a:r>
            <a:r>
              <a:rPr lang="en-AU" dirty="0"/>
              <a:t>6 people </a:t>
            </a:r>
            <a:endParaRPr lang="en-US" b="1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A10C9008-D777-DD41-BF56-57A829B841D1}"/>
              </a:ext>
            </a:extLst>
          </p:cNvPr>
          <p:cNvSpPr/>
          <p:nvPr/>
        </p:nvSpPr>
        <p:spPr>
          <a:xfrm>
            <a:off x="3429000" y="4502666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 </a:t>
            </a:r>
            <a:r>
              <a:rPr lang="en-AU" dirty="0">
                <a:solidFill>
                  <a:srgbClr val="C00000"/>
                </a:solidFill>
              </a:rPr>
              <a:t>at most </a:t>
            </a:r>
            <a:r>
              <a:rPr lang="en-AU" dirty="0"/>
              <a:t>10 people </a:t>
            </a:r>
            <a:endParaRPr lang="en-US" b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03A8A6B-DCA6-AF43-A214-0F1BE21E4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742" y="1965583"/>
            <a:ext cx="26924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41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22C6C15-C9DA-3247-B44D-765C6975F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merican Typewriter" panose="02090604020004020304" pitchFamily="18" charset="0"/>
              </a:rPr>
              <a:t>ZORLU BİR SÜREÇTİR!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DCE7003-5B2A-CD4B-943C-80E755153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55738"/>
            <a:ext cx="6726382" cy="435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5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81000"/>
            <a:ext cx="4876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352800"/>
            <a:ext cx="4876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BA7639B8-FA80-3B40-84D8-AFE6BE335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17638"/>
            <a:ext cx="7543800" cy="45259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tr-TR" sz="1600" dirty="0">
                <a:ea typeface="Tahoma" panose="020B0604030504040204" pitchFamily="34" charset="0"/>
                <a:cs typeface="Tahoma" panose="020B0604030504040204" pitchFamily="34" charset="0"/>
              </a:rPr>
              <a:t>Hacker, D. &amp; Nancy </a:t>
            </a:r>
            <a:r>
              <a:rPr lang="en-US" altLang="tr-TR" sz="1600" dirty="0" err="1">
                <a:ea typeface="Tahoma" panose="020B0604030504040204" pitchFamily="34" charset="0"/>
                <a:cs typeface="Tahoma" panose="020B0604030504040204" pitchFamily="34" charset="0"/>
              </a:rPr>
              <a:t>Sommers</a:t>
            </a:r>
            <a:r>
              <a:rPr lang="en-US" altLang="tr-TR" sz="1600" dirty="0">
                <a:ea typeface="Tahoma" panose="020B0604030504040204" pitchFamily="34" charset="0"/>
                <a:cs typeface="Tahoma" panose="020B0604030504040204" pitchFamily="34" charset="0"/>
              </a:rPr>
              <a:t> (2011). A Writer’s Reference. Boston</a:t>
            </a:r>
            <a:r>
              <a:rPr lang="en-US" altLang="tr-TR" sz="1600" dirty="0"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cs typeface="Arial" panose="020B0604020202020204" pitchFamily="34" charset="0"/>
              </a:rPr>
              <a:t>Bedford/St. Martin’s.</a:t>
            </a:r>
            <a:endParaRPr lang="en-US" altLang="tr-TR" sz="16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altLang="tr-TR" sz="16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tr-TR" sz="1600" dirty="0">
                <a:ea typeface="Tahoma" panose="020B0604030504040204" pitchFamily="34" charset="0"/>
                <a:cs typeface="Arial" panose="020B0604020202020204" pitchFamily="34" charset="0"/>
              </a:rPr>
              <a:t>Hoffmann, A. H. (2009). </a:t>
            </a:r>
            <a:r>
              <a:rPr lang="en-US" altLang="tr-TR" sz="1600" i="1" dirty="0">
                <a:ea typeface="Tahoma" panose="020B0604030504040204" pitchFamily="34" charset="0"/>
                <a:cs typeface="Arial" panose="020B0604020202020204" pitchFamily="34" charset="0"/>
              </a:rPr>
              <a:t>Scientific writing and communication: papers, proposals, and presentations</a:t>
            </a:r>
            <a:r>
              <a:rPr lang="en-US" altLang="tr-TR" sz="1600" dirty="0">
                <a:ea typeface="Tahoma" panose="020B0604030504040204" pitchFamily="34" charset="0"/>
                <a:cs typeface="Arial" panose="020B0604020202020204" pitchFamily="34" charset="0"/>
              </a:rPr>
              <a:t>. Oxford: Oxford University Press.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altLang="tr-TR" sz="16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tr-TR" sz="1600" dirty="0">
                <a:ea typeface="Tahoma" panose="020B0604030504040204" pitchFamily="34" charset="0"/>
                <a:cs typeface="Arial" panose="020B0604020202020204" pitchFamily="34" charset="0"/>
              </a:rPr>
              <a:t>Hyland, K. (2007). Applying a gloss: exemplifying and reformulating in academic discourse. </a:t>
            </a:r>
            <a:r>
              <a:rPr lang="en-US" altLang="tr-TR" sz="1600" i="1" dirty="0">
                <a:ea typeface="Tahoma" panose="020B0604030504040204" pitchFamily="34" charset="0"/>
                <a:cs typeface="Arial" panose="020B0604020202020204" pitchFamily="34" charset="0"/>
              </a:rPr>
              <a:t>Applied Linguistics,</a:t>
            </a:r>
            <a:r>
              <a:rPr lang="en-US" altLang="tr-TR" sz="1600" dirty="0">
                <a:ea typeface="Tahoma" panose="020B0604030504040204" pitchFamily="34" charset="0"/>
                <a:cs typeface="Arial" panose="020B0604020202020204" pitchFamily="34" charset="0"/>
              </a:rPr>
              <a:t> 28/2: 266–285.</a:t>
            </a:r>
          </a:p>
          <a:p>
            <a:endParaRPr lang="en-US" sz="1600" dirty="0"/>
          </a:p>
        </p:txBody>
      </p:sp>
      <p:sp>
        <p:nvSpPr>
          <p:cNvPr id="6" name="Unvan 1">
            <a:extLst>
              <a:ext uri="{FF2B5EF4-FFF2-40B4-BE49-F238E27FC236}">
                <a16:creationId xmlns:a16="http://schemas.microsoft.com/office/drawing/2014/main" id="{61A031E0-4CAD-354C-BFE8-56BEF342A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z="3600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REFERENCES</a:t>
            </a:r>
            <a:endParaRPr lang="tr-TR" sz="3600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4843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0EFEDB4-AB0E-3544-8C84-9ACC861FE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114800"/>
            <a:ext cx="8229600" cy="1143000"/>
          </a:xfrm>
        </p:spPr>
        <p:txBody>
          <a:bodyPr/>
          <a:lstStyle/>
          <a:p>
            <a:br>
              <a:rPr lang="tr-TR" sz="2400" dirty="0">
                <a:solidFill>
                  <a:schemeClr val="tx1"/>
                </a:solidFill>
              </a:rPr>
            </a:br>
            <a:br>
              <a:rPr lang="tr-TR" sz="2400" dirty="0">
                <a:solidFill>
                  <a:schemeClr val="tx1"/>
                </a:solidFill>
              </a:rPr>
            </a:br>
            <a:br>
              <a:rPr lang="tr-TR" sz="2400" dirty="0">
                <a:solidFill>
                  <a:schemeClr val="tx1"/>
                </a:solidFill>
              </a:rPr>
            </a:br>
            <a:br>
              <a:rPr lang="tr-TR" sz="2400" dirty="0">
                <a:solidFill>
                  <a:schemeClr val="tx1"/>
                </a:solidFill>
              </a:rPr>
            </a:br>
            <a:br>
              <a:rPr lang="tr-TR" sz="2400" dirty="0">
                <a:solidFill>
                  <a:schemeClr val="tx1"/>
                </a:solidFill>
              </a:rPr>
            </a:br>
            <a:r>
              <a:rPr lang="tr-TR" sz="2400" dirty="0" err="1">
                <a:solidFill>
                  <a:schemeClr val="tx1"/>
                </a:solidFill>
              </a:rPr>
              <a:t>Öğr</a:t>
            </a:r>
            <a:r>
              <a:rPr lang="tr-TR" sz="2400" dirty="0">
                <a:solidFill>
                  <a:schemeClr val="tx1"/>
                </a:solidFill>
              </a:rPr>
              <a:t>. Gör. Burcu ARSLANER ATALAY</a:t>
            </a:r>
            <a:br>
              <a:rPr lang="tr-TR" sz="2400" dirty="0">
                <a:solidFill>
                  <a:schemeClr val="tx1"/>
                </a:solidFill>
              </a:rPr>
            </a:br>
            <a:br>
              <a:rPr lang="tr-TR" sz="2400" dirty="0">
                <a:solidFill>
                  <a:schemeClr val="tx1"/>
                </a:solidFill>
              </a:rPr>
            </a:br>
            <a:r>
              <a:rPr lang="tr-TR" sz="2400" dirty="0">
                <a:solidFill>
                  <a:schemeClr val="tx1"/>
                </a:solidFill>
              </a:rPr>
              <a:t>http://writing.gazi.edu.tr/</a:t>
            </a:r>
            <a:br>
              <a:rPr lang="tr-TR" sz="2400" dirty="0">
                <a:solidFill>
                  <a:schemeClr val="tx1"/>
                </a:solidFill>
              </a:rPr>
            </a:br>
            <a:r>
              <a:rPr lang="tr-TR" sz="2400" dirty="0" err="1">
                <a:solidFill>
                  <a:schemeClr val="tx1"/>
                </a:solidFill>
              </a:rPr>
              <a:t>gaziyazma</a:t>
            </a:r>
            <a:r>
              <a:rPr lang="tr-TR" sz="2400" dirty="0">
                <a:solidFill>
                  <a:schemeClr val="tx1"/>
                </a:solidFill>
              </a:rPr>
              <a:t>@</a:t>
            </a:r>
            <a:r>
              <a:rPr lang="tr-TR" sz="2400" dirty="0" err="1">
                <a:solidFill>
                  <a:schemeClr val="tx1"/>
                </a:solidFill>
              </a:rPr>
              <a:t>gmail</a:t>
            </a:r>
            <a:r>
              <a:rPr lang="tr-TR" sz="2400" dirty="0">
                <a:solidFill>
                  <a:schemeClr val="tx1"/>
                </a:solidFill>
              </a:rPr>
              <a:t>.com</a:t>
            </a:r>
            <a:br>
              <a:rPr lang="tr-TR" sz="2400" dirty="0">
                <a:solidFill>
                  <a:schemeClr val="tx1"/>
                </a:solidFill>
              </a:rPr>
            </a:br>
            <a:r>
              <a:rPr lang="tr-TR" sz="2400" b="0" i="0" u="sng" dirty="0">
                <a:solidFill>
                  <a:schemeClr val="tx2"/>
                </a:solidFill>
                <a:hlinkClick r:id="rId2"/>
              </a:rPr>
              <a:t> </a:t>
            </a:r>
            <a:br>
              <a:rPr lang="tr-TR" sz="2400" dirty="0">
                <a:solidFill>
                  <a:schemeClr val="tx1"/>
                </a:solidFill>
              </a:rPr>
            </a:br>
            <a:br>
              <a:rPr lang="tr-TR" sz="2400" dirty="0">
                <a:solidFill>
                  <a:schemeClr val="tx1"/>
                </a:solidFill>
              </a:rPr>
            </a:br>
            <a:br>
              <a:rPr lang="tr-TR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9CC95B81-0AFC-C043-A3E4-7CE43703C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94000"/>
                    </a14:imgEffect>
                    <a14:imgEffect>
                      <a14:colorTemperature colorTemp="6599"/>
                    </a14:imgEffect>
                    <a14:imgEffect>
                      <a14:saturation sat="65000"/>
                    </a14:imgEffect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7400" y="533400"/>
            <a:ext cx="5050511" cy="3333337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486848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merican Typewriter" panose="02090604020004020304" pitchFamily="18" charset="0"/>
              </a:rPr>
              <a:t>NELER KONUŞACAĞIZ!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23951" y="2655453"/>
            <a:ext cx="2819400" cy="990599"/>
          </a:xfrm>
        </p:spPr>
        <p:txBody>
          <a:bodyPr/>
          <a:lstStyle/>
          <a:p>
            <a:pPr marL="0" indent="0" algn="ctr">
              <a:buNone/>
            </a:pPr>
            <a:r>
              <a:rPr lang="en-AU" sz="5400" b="1" dirty="0">
                <a:latin typeface="American Typewriter" panose="02090604020004020304" pitchFamily="18" charset="0"/>
              </a:rPr>
              <a:t>Theory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0EA97B51-0AAB-4B4C-8F70-837EDA30D396}"/>
              </a:ext>
            </a:extLst>
          </p:cNvPr>
          <p:cNvSpPr txBox="1">
            <a:spLocks/>
          </p:cNvSpPr>
          <p:nvPr/>
        </p:nvSpPr>
        <p:spPr bwMode="auto">
          <a:xfrm>
            <a:off x="4083339" y="2655454"/>
            <a:ext cx="685800" cy="99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AU" sz="5400" b="1" dirty="0">
                <a:latin typeface="American Typewriter" panose="02090604020004020304" pitchFamily="18" charset="0"/>
              </a:rPr>
              <a:t>+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EB006196-CC53-D44F-AE77-369E7C7D157F}"/>
              </a:ext>
            </a:extLst>
          </p:cNvPr>
          <p:cNvSpPr txBox="1">
            <a:spLocks/>
          </p:cNvSpPr>
          <p:nvPr/>
        </p:nvSpPr>
        <p:spPr bwMode="auto">
          <a:xfrm>
            <a:off x="5200650" y="2655455"/>
            <a:ext cx="3486150" cy="99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AU" sz="5400" b="1" dirty="0">
                <a:latin typeface="American Typewriter" panose="02090604020004020304" pitchFamily="18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327204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PRINCIPLE 1:</a:t>
            </a:r>
            <a:r>
              <a:rPr lang="tr-TR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WRITE WITH THE READER IN MIND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1981201"/>
            <a:ext cx="7772400" cy="1447800"/>
          </a:xfrm>
        </p:spPr>
        <p:txBody>
          <a:bodyPr/>
          <a:lstStyle/>
          <a:p>
            <a:pPr marL="0" indent="0" algn="ctr">
              <a:buNone/>
            </a:pPr>
            <a:r>
              <a:rPr lang="tr-TR" altLang="tr-TR" sz="4000" b="1" dirty="0">
                <a:latin typeface="Apple Chancery" panose="03020702040506060504" pitchFamily="66" charset="-79"/>
                <a:ea typeface="Tahoma" panose="020B0604030504040204" pitchFamily="34" charset="0"/>
                <a:cs typeface="Apple Chancery" panose="03020702040506060504" pitchFamily="66" charset="-79"/>
              </a:rPr>
              <a:t>GOOD SCIENCE DOES NOT EXCUSE POOR WRITING*</a:t>
            </a:r>
          </a:p>
          <a:p>
            <a:pPr marL="0" indent="0">
              <a:buNone/>
            </a:pPr>
            <a:endParaRPr lang="tr-T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tr-T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tr-T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tr-T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tr-TR" sz="1200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 bwMode="auto">
          <a:xfrm>
            <a:off x="685800" y="5867400"/>
            <a:ext cx="77724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tr-TR" altLang="tr-T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tr-TR" altLang="tr-T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Hoffmann</a:t>
            </a:r>
            <a:r>
              <a:rPr lang="tr-TR" altLang="tr-T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A. H. (2009). </a:t>
            </a:r>
            <a:r>
              <a:rPr lang="tr-TR" altLang="tr-TR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Scientific</a:t>
            </a:r>
            <a:r>
              <a:rPr lang="tr-TR" altLang="tr-TR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tr-TR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writing</a:t>
            </a:r>
            <a:r>
              <a:rPr lang="tr-TR" altLang="tr-TR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tr-TR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tr-TR" altLang="tr-TR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tr-TR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communication</a:t>
            </a:r>
            <a:r>
              <a:rPr lang="tr-TR" altLang="tr-TR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r-TR" altLang="tr-TR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papers</a:t>
            </a:r>
            <a:r>
              <a:rPr lang="tr-TR" altLang="tr-TR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r-TR" altLang="tr-TR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proposals</a:t>
            </a:r>
            <a:r>
              <a:rPr lang="tr-TR" altLang="tr-TR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r-TR" altLang="tr-TR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tr-TR" altLang="tr-TR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tr-TR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presentations</a:t>
            </a:r>
            <a:r>
              <a:rPr lang="tr-TR" altLang="tr-T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Oxford: Oxford </a:t>
            </a:r>
            <a:r>
              <a:rPr lang="tr-TR" altLang="tr-T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</a:t>
            </a:r>
            <a:r>
              <a:rPr lang="tr-TR" altLang="tr-T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tr-T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Press</a:t>
            </a:r>
            <a:r>
              <a:rPr lang="tr-TR" altLang="tr-T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12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D9A8B7B-9D0F-C347-844F-C2586DFB0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0" y="3556000"/>
            <a:ext cx="5461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3263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PRINCIPLE 2:</a:t>
            </a:r>
            <a:r>
              <a:rPr lang="tr-TR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USE PRECISE WORDS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1A2D0EAB-5472-7944-9973-2A1AD2C7E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69839"/>
            <a:ext cx="6858000" cy="646331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AU" dirty="0"/>
              <a:t>The current remained increased for several hours.</a:t>
            </a:r>
          </a:p>
          <a:p>
            <a:pPr marL="0" indent="0">
              <a:buNone/>
            </a:pPr>
            <a:r>
              <a:rPr lang="en-AU" dirty="0"/>
              <a:t>			    	6 hours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1C79480D-CCF4-8A4F-B2E0-6EAD20509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897505"/>
            <a:ext cx="6858000" cy="646331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AU" dirty="0"/>
              <a:t>Nests were observed frequently for signs of predation.</a:t>
            </a:r>
          </a:p>
          <a:p>
            <a:pPr marL="0" indent="0">
              <a:buNone/>
            </a:pPr>
            <a:r>
              <a:rPr lang="en-AU" dirty="0"/>
              <a:t>		    every two hours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87290024-666B-C945-8E64-68328D1AC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114800"/>
            <a:ext cx="6858000" cy="646331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AU" dirty="0"/>
              <a:t>The carbonate layer was prepared with sodium carbonate.</a:t>
            </a:r>
          </a:p>
          <a:p>
            <a:pPr marL="0" indent="0">
              <a:buNone/>
            </a:pPr>
            <a:r>
              <a:rPr lang="en-AU" dirty="0"/>
              <a:t>			            using</a:t>
            </a:r>
          </a:p>
        </p:txBody>
      </p: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9A29E1A8-E12A-C043-8971-338D1B59F135}"/>
              </a:ext>
            </a:extLst>
          </p:cNvPr>
          <p:cNvCxnSpPr>
            <a:cxnSpLocks/>
          </p:cNvCxnSpPr>
          <p:nvPr/>
        </p:nvCxnSpPr>
        <p:spPr>
          <a:xfrm>
            <a:off x="4267200" y="1893004"/>
            <a:ext cx="16764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>
            <a:extLst>
              <a:ext uri="{FF2B5EF4-FFF2-40B4-BE49-F238E27FC236}">
                <a16:creationId xmlns:a16="http://schemas.microsoft.com/office/drawing/2014/main" id="{D5E80AAD-AAF6-5F4A-B039-B7E087DB3DF6}"/>
              </a:ext>
            </a:extLst>
          </p:cNvPr>
          <p:cNvCxnSpPr>
            <a:cxnSpLocks/>
          </p:cNvCxnSpPr>
          <p:nvPr/>
        </p:nvCxnSpPr>
        <p:spPr>
          <a:xfrm>
            <a:off x="3124200" y="3220670"/>
            <a:ext cx="10541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7117E627-C560-3843-8EEF-9E0BD3113B7A}"/>
              </a:ext>
            </a:extLst>
          </p:cNvPr>
          <p:cNvCxnSpPr>
            <a:cxnSpLocks/>
          </p:cNvCxnSpPr>
          <p:nvPr/>
        </p:nvCxnSpPr>
        <p:spPr>
          <a:xfrm>
            <a:off x="4419600" y="4437965"/>
            <a:ext cx="5207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432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>
            <a:extLst>
              <a:ext uri="{FF2B5EF4-FFF2-40B4-BE49-F238E27FC236}">
                <a16:creationId xmlns:a16="http://schemas.microsoft.com/office/drawing/2014/main" id="{50D1544D-053F-6642-99E3-6CA2E609C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81835"/>
            <a:ext cx="8534400" cy="369332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dirty="0"/>
              <a:t>Fractions </a:t>
            </a:r>
            <a:r>
              <a:rPr lang="tr-TR" dirty="0"/>
              <a:t>o</a:t>
            </a:r>
            <a:r>
              <a:rPr lang="en-AU" dirty="0"/>
              <a:t>f 0.8 ml were collected, reduced to dryness, and dissolved in methanol. </a:t>
            </a:r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EEC0EB00-2184-D84D-B884-EE681388F52D}"/>
              </a:ext>
            </a:extLst>
          </p:cNvPr>
          <p:cNvCxnSpPr>
            <a:cxnSpLocks/>
          </p:cNvCxnSpPr>
          <p:nvPr/>
        </p:nvCxnSpPr>
        <p:spPr>
          <a:xfrm>
            <a:off x="3962400" y="1905000"/>
            <a:ext cx="19812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7">
            <a:extLst>
              <a:ext uri="{FF2B5EF4-FFF2-40B4-BE49-F238E27FC236}">
                <a16:creationId xmlns:a16="http://schemas.microsoft.com/office/drawing/2014/main" id="{09CBEF29-3117-8E49-B778-07D445CE9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51331"/>
            <a:ext cx="8382000" cy="369332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dirty="0"/>
              <a:t>Our results reflect deviations from thermal equilibrium during desorption.	</a:t>
            </a:r>
          </a:p>
        </p:txBody>
      </p: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1237CF92-E624-7743-BDAE-01ED14ABEF12}"/>
              </a:ext>
            </a:extLst>
          </p:cNvPr>
          <p:cNvCxnSpPr>
            <a:cxnSpLocks/>
          </p:cNvCxnSpPr>
          <p:nvPr/>
        </p:nvCxnSpPr>
        <p:spPr>
          <a:xfrm>
            <a:off x="1600200" y="2895600"/>
            <a:ext cx="18288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ikdörtgen 12">
            <a:extLst>
              <a:ext uri="{FF2B5EF4-FFF2-40B4-BE49-F238E27FC236}">
                <a16:creationId xmlns:a16="http://schemas.microsoft.com/office/drawing/2014/main" id="{051D0FB2-93CA-3C45-8637-DB2336EC4D3B}"/>
              </a:ext>
            </a:extLst>
          </p:cNvPr>
          <p:cNvSpPr/>
          <p:nvPr/>
        </p:nvSpPr>
        <p:spPr>
          <a:xfrm>
            <a:off x="317500" y="3427631"/>
            <a:ext cx="8369300" cy="369332"/>
          </a:xfrm>
          <a:prstGeom prst="rect">
            <a:avLst/>
          </a:prstGeom>
          <a:solidFill>
            <a:schemeClr val="accent1">
              <a:alpha val="39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AU" dirty="0"/>
              <a:t>In the analysis, Jacobson’s Scale was utilized</a:t>
            </a:r>
            <a:r>
              <a:rPr lang="en-AU" b="1" dirty="0"/>
              <a:t>.  </a:t>
            </a:r>
            <a:endParaRPr lang="en-AU" dirty="0"/>
          </a:p>
        </p:txBody>
      </p: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DEE8AA4F-B2A0-B740-8ADA-DC2991375919}"/>
              </a:ext>
            </a:extLst>
          </p:cNvPr>
          <p:cNvCxnSpPr>
            <a:cxnSpLocks/>
          </p:cNvCxnSpPr>
          <p:nvPr/>
        </p:nvCxnSpPr>
        <p:spPr>
          <a:xfrm>
            <a:off x="4267200" y="3733800"/>
            <a:ext cx="8382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Resim 20">
            <a:extLst>
              <a:ext uri="{FF2B5EF4-FFF2-40B4-BE49-F238E27FC236}">
                <a16:creationId xmlns:a16="http://schemas.microsoft.com/office/drawing/2014/main" id="{36ECAF3C-F0A4-DC4E-A17D-B265E7238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197795"/>
            <a:ext cx="1247066" cy="1247066"/>
          </a:xfrm>
          <a:prstGeom prst="rect">
            <a:avLst/>
          </a:prstGeom>
        </p:spPr>
      </p:pic>
      <p:sp>
        <p:nvSpPr>
          <p:cNvPr id="22" name="Dikdörtgen 21">
            <a:extLst>
              <a:ext uri="{FF2B5EF4-FFF2-40B4-BE49-F238E27FC236}">
                <a16:creationId xmlns:a16="http://schemas.microsoft.com/office/drawing/2014/main" id="{295AF287-9ED5-034D-850A-D6722F874992}"/>
              </a:ext>
            </a:extLst>
          </p:cNvPr>
          <p:cNvSpPr/>
          <p:nvPr/>
        </p:nvSpPr>
        <p:spPr>
          <a:xfrm>
            <a:off x="317500" y="4397127"/>
            <a:ext cx="8369300" cy="369332"/>
          </a:xfrm>
          <a:prstGeom prst="rect">
            <a:avLst/>
          </a:prstGeom>
          <a:solidFill>
            <a:schemeClr val="accent1">
              <a:alpha val="39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AU" dirty="0"/>
              <a:t>This chapter serves to explain…</a:t>
            </a:r>
          </a:p>
        </p:txBody>
      </p:sp>
      <p:cxnSp>
        <p:nvCxnSpPr>
          <p:cNvPr id="23" name="Düz Bağlayıcı 22">
            <a:extLst>
              <a:ext uri="{FF2B5EF4-FFF2-40B4-BE49-F238E27FC236}">
                <a16:creationId xmlns:a16="http://schemas.microsoft.com/office/drawing/2014/main" id="{BF595E4A-8445-FC43-81FA-C5BBD85B8F25}"/>
              </a:ext>
            </a:extLst>
          </p:cNvPr>
          <p:cNvCxnSpPr>
            <a:cxnSpLocks/>
          </p:cNvCxnSpPr>
          <p:nvPr/>
        </p:nvCxnSpPr>
        <p:spPr>
          <a:xfrm>
            <a:off x="1803400" y="4724400"/>
            <a:ext cx="17526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ikdörtgen 27">
            <a:extLst>
              <a:ext uri="{FF2B5EF4-FFF2-40B4-BE49-F238E27FC236}">
                <a16:creationId xmlns:a16="http://schemas.microsoft.com/office/drawing/2014/main" id="{D206AE1B-650A-754A-9113-D13BDAB030B0}"/>
              </a:ext>
            </a:extLst>
          </p:cNvPr>
          <p:cNvSpPr/>
          <p:nvPr/>
        </p:nvSpPr>
        <p:spPr>
          <a:xfrm>
            <a:off x="4407773" y="185883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dried</a:t>
            </a:r>
            <a:endParaRPr lang="en-US" dirty="0"/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84D98B92-4847-B341-9DAF-F7945BA69985}"/>
              </a:ext>
            </a:extLst>
          </p:cNvPr>
          <p:cNvSpPr/>
          <p:nvPr/>
        </p:nvSpPr>
        <p:spPr>
          <a:xfrm>
            <a:off x="1905000" y="2804815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deviate</a:t>
            </a:r>
            <a:endParaRPr lang="en-US" dirty="0"/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C87CBA68-FF44-6A42-9B27-59EC3744E6DB}"/>
              </a:ext>
            </a:extLst>
          </p:cNvPr>
          <p:cNvSpPr/>
          <p:nvPr/>
        </p:nvSpPr>
        <p:spPr>
          <a:xfrm>
            <a:off x="4229598" y="368111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used</a:t>
            </a:r>
            <a:endParaRPr lang="en-US" dirty="0"/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89686FBF-FF63-6340-B78C-BEF59B7D442C}"/>
              </a:ext>
            </a:extLst>
          </p:cNvPr>
          <p:cNvSpPr/>
          <p:nvPr/>
        </p:nvSpPr>
        <p:spPr>
          <a:xfrm>
            <a:off x="1999074" y="4682342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explains</a:t>
            </a:r>
            <a:endParaRPr lang="en-US" dirty="0"/>
          </a:p>
        </p:txBody>
      </p:sp>
      <p:sp>
        <p:nvSpPr>
          <p:cNvPr id="34" name="Unvan 1">
            <a:extLst>
              <a:ext uri="{FF2B5EF4-FFF2-40B4-BE49-F238E27FC236}">
                <a16:creationId xmlns:a16="http://schemas.microsoft.com/office/drawing/2014/main" id="{6401CA7E-E1F1-E242-9799-1501A3DBC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55788"/>
            <a:ext cx="8699500" cy="988264"/>
          </a:xfrm>
        </p:spPr>
        <p:txBody>
          <a:bodyPr/>
          <a:lstStyle/>
          <a:p>
            <a:r>
              <a:rPr lang="tr-TR" sz="3600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P3:</a:t>
            </a:r>
            <a:r>
              <a:rPr lang="tr-TR" sz="36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USE SIMPLE WORDS/</a:t>
            </a:r>
            <a:br>
              <a:rPr lang="tr-TR" sz="36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</a:br>
            <a:r>
              <a:rPr lang="tr-TR" sz="35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OMIT UNNECESSARY WORDS OR PHRASES</a:t>
            </a:r>
          </a:p>
        </p:txBody>
      </p:sp>
    </p:spTree>
    <p:extLst>
      <p:ext uri="{BB962C8B-B14F-4D97-AF65-F5344CB8AC3E}">
        <p14:creationId xmlns:p14="http://schemas.microsoft.com/office/powerpoint/2010/main" val="1631637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tr-TR" sz="3500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P3:</a:t>
            </a:r>
            <a:r>
              <a:rPr lang="tr-TR" sz="35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OMIT UNNECESSARY WORDS OR PHRASES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7239CA0B-E660-574D-9041-BB9859333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57002"/>
            <a:ext cx="8153400" cy="369332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dirty="0"/>
              <a:t>Formulations were optimized with using full factorial design.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54B670F2-9CAB-3E4B-BF47-D19722811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21870"/>
            <a:ext cx="8153400" cy="369332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dirty="0"/>
              <a:t>Eddies have been shown to vary depending on the time of year.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C3C4095A-18B7-8F44-8779-EA25AF36A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780995"/>
            <a:ext cx="8153400" cy="369332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dirty="0"/>
              <a:t>It is known that there are three subtypes of the KL-2 virus.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B0656D3C-52F8-9D4D-998D-F47A13EBB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07217"/>
            <a:ext cx="8153400" cy="369332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dirty="0"/>
              <a:t>Most galaxies with unusually luminous cores are highly asymmetric in shape.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EABB4651-56EA-6843-9590-04AA33E73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4665657"/>
            <a:ext cx="3695700" cy="369332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dirty="0"/>
              <a:t>▶The study reveals that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2FBAF9F2-F272-F743-AB27-DE301604B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298697"/>
            <a:ext cx="4114800" cy="369332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dirty="0"/>
              <a:t>▶ Patients with Alzheimer’s disease. 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F2460445-1085-F64D-8960-1C192C08D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340120"/>
            <a:ext cx="8153400" cy="1061829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dirty="0"/>
              <a:t>For the determination of the release kinetic model, zero order, first order and Higuchi models were analysed.</a:t>
            </a:r>
          </a:p>
          <a:p>
            <a:pPr marL="0" indent="0">
              <a:buNone/>
            </a:pPr>
            <a:endParaRPr lang="en-AU" sz="900" dirty="0"/>
          </a:p>
          <a:p>
            <a:r>
              <a:rPr lang="en-AU" dirty="0"/>
              <a:t>To determine the release kinetic model,…</a:t>
            </a:r>
          </a:p>
        </p:txBody>
      </p: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CDA9516B-57DD-5743-B6BF-7ACAF360FCEB}"/>
              </a:ext>
            </a:extLst>
          </p:cNvPr>
          <p:cNvCxnSpPr>
            <a:cxnSpLocks/>
          </p:cNvCxnSpPr>
          <p:nvPr/>
        </p:nvCxnSpPr>
        <p:spPr>
          <a:xfrm>
            <a:off x="7315200" y="1295400"/>
            <a:ext cx="8382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>
            <a:extLst>
              <a:ext uri="{FF2B5EF4-FFF2-40B4-BE49-F238E27FC236}">
                <a16:creationId xmlns:a16="http://schemas.microsoft.com/office/drawing/2014/main" id="{83EAD0A7-A0DE-2A4A-870A-83E1FA83F1B2}"/>
              </a:ext>
            </a:extLst>
          </p:cNvPr>
          <p:cNvCxnSpPr>
            <a:cxnSpLocks/>
          </p:cNvCxnSpPr>
          <p:nvPr/>
        </p:nvCxnSpPr>
        <p:spPr>
          <a:xfrm>
            <a:off x="3429000" y="1905000"/>
            <a:ext cx="4572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D63CC378-18CA-324F-93E1-569852A9F9A9}"/>
              </a:ext>
            </a:extLst>
          </p:cNvPr>
          <p:cNvCxnSpPr>
            <a:cxnSpLocks/>
          </p:cNvCxnSpPr>
          <p:nvPr/>
        </p:nvCxnSpPr>
        <p:spPr>
          <a:xfrm>
            <a:off x="1295400" y="2438400"/>
            <a:ext cx="19812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Bağlayıcı 20">
            <a:extLst>
              <a:ext uri="{FF2B5EF4-FFF2-40B4-BE49-F238E27FC236}">
                <a16:creationId xmlns:a16="http://schemas.microsoft.com/office/drawing/2014/main" id="{9E41F704-B55C-114E-A1BD-DC2DA003DC7A}"/>
              </a:ext>
            </a:extLst>
          </p:cNvPr>
          <p:cNvCxnSpPr>
            <a:cxnSpLocks/>
          </p:cNvCxnSpPr>
          <p:nvPr/>
        </p:nvCxnSpPr>
        <p:spPr>
          <a:xfrm>
            <a:off x="457200" y="2971800"/>
            <a:ext cx="15240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Bağlayıcı 22">
            <a:extLst>
              <a:ext uri="{FF2B5EF4-FFF2-40B4-BE49-F238E27FC236}">
                <a16:creationId xmlns:a16="http://schemas.microsoft.com/office/drawing/2014/main" id="{DD4BEEA4-C7D4-8D4D-914B-37D3E67A3219}"/>
              </a:ext>
            </a:extLst>
          </p:cNvPr>
          <p:cNvCxnSpPr>
            <a:cxnSpLocks/>
          </p:cNvCxnSpPr>
          <p:nvPr/>
        </p:nvCxnSpPr>
        <p:spPr>
          <a:xfrm>
            <a:off x="457200" y="3505200"/>
            <a:ext cx="24384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7">
            <a:extLst>
              <a:ext uri="{FF2B5EF4-FFF2-40B4-BE49-F238E27FC236}">
                <a16:creationId xmlns:a16="http://schemas.microsoft.com/office/drawing/2014/main" id="{EDEFC92C-2FE7-0442-B5AD-D944A09EE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4665657"/>
            <a:ext cx="3352800" cy="369332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dirty="0"/>
              <a:t>In the study, it is revealed that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DA33A858-1DD1-5241-982E-AA49CCB6E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98697"/>
            <a:ext cx="4178300" cy="369332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dirty="0"/>
              <a:t>Patients who have Alzheimer’s disease</a:t>
            </a:r>
          </a:p>
        </p:txBody>
      </p:sp>
    </p:spTree>
    <p:extLst>
      <p:ext uri="{BB962C8B-B14F-4D97-AF65-F5344CB8AC3E}">
        <p14:creationId xmlns:p14="http://schemas.microsoft.com/office/powerpoint/2010/main" val="1080940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qwerty">
  <a:themeElements>
    <a:clrScheme name="qwert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wert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qwer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wert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wert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wert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wert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wert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wert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wert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wert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wert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wert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wert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Q:\Power Point Graphics\Power Point Templates\qwerty.pot</Template>
  <TotalTime>9372</TotalTime>
  <Words>3019</Words>
  <Application>Microsoft Office PowerPoint</Application>
  <PresentationFormat>Ekran Gösterisi (4:3)</PresentationFormat>
  <Paragraphs>482</Paragraphs>
  <Slides>42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54" baseType="lpstr">
      <vt:lpstr>American Typewriter</vt:lpstr>
      <vt:lpstr>Apple Chancery</vt:lpstr>
      <vt:lpstr>-apple-system</vt:lpstr>
      <vt:lpstr>Arial</vt:lpstr>
      <vt:lpstr>Arial Rounded MT Bold</vt:lpstr>
      <vt:lpstr>Bahnschrift SemiBold Condensed</vt:lpstr>
      <vt:lpstr>Calibri</vt:lpstr>
      <vt:lpstr>Cambria</vt:lpstr>
      <vt:lpstr>Tahoma</vt:lpstr>
      <vt:lpstr>Times New Roman</vt:lpstr>
      <vt:lpstr>Wingdings</vt:lpstr>
      <vt:lpstr>qwerty</vt:lpstr>
      <vt:lpstr>HATASIZ MAKALE OLMAZ: İNGİLİZCE ÜZERİNE İPUÇLARI</vt:lpstr>
      <vt:lpstr>PowerPoint Sunusu</vt:lpstr>
      <vt:lpstr>PowerPoint Sunusu</vt:lpstr>
      <vt:lpstr>ZORLU BİR SÜREÇTİR!</vt:lpstr>
      <vt:lpstr>NELER KONUŞACAĞIZ!</vt:lpstr>
      <vt:lpstr>PRINCIPLE 1: WRITE WITH THE READER IN MIND</vt:lpstr>
      <vt:lpstr>PRINCIPLE 2: USE PRECISE WORDS</vt:lpstr>
      <vt:lpstr>P3: USE SIMPLE WORDS/ OMIT UNNECESSARY WORDS OR PHRASES</vt:lpstr>
      <vt:lpstr>P3: OMIT UNNECESSARY WORDS OR PHRASES</vt:lpstr>
      <vt:lpstr>P3: USE SIMPLE WORDS/ OMIT UNNECESSARY WORDS OR PHRASES</vt:lpstr>
      <vt:lpstr>P3: USE SIMPLE WORDS/ OMIT UNNECESSARY WORDS OR PHRASES</vt:lpstr>
      <vt:lpstr>P4: USE CORRECT WORDS/PHRASES</vt:lpstr>
      <vt:lpstr>P4: USE CORRECT WORDS/PHRASES  «common confused/misused words»</vt:lpstr>
      <vt:lpstr>P4: USE CORRECT WORDS/PHRASES  «common confused words»</vt:lpstr>
      <vt:lpstr>P4: USE CORRECT WORDS/PHRASES</vt:lpstr>
      <vt:lpstr>P4: USE CORRECT WORDS/PHRASES</vt:lpstr>
      <vt:lpstr>P4: USE CORRECT WORDS/PHRASES</vt:lpstr>
      <vt:lpstr>P4: USE CORRECT WORDS/PHRASES</vt:lpstr>
      <vt:lpstr>P5: USE CORRECT PREPOSITIONS  «using the wrong preposition»</vt:lpstr>
      <vt:lpstr>P5: USE CORRECT PREPOSITIONS  «using an extra preposition»</vt:lpstr>
      <vt:lpstr>P6: COMMON ERRORS IN SPELLING</vt:lpstr>
      <vt:lpstr>P7: PLACE INFORMATION CORRECTLY</vt:lpstr>
      <vt:lpstr>P8: AVOID INTERRUPTIONS BETWEEN SENTENCE ELEMENTS</vt:lpstr>
      <vt:lpstr>P8: AVOID INTERRUPTIONS BETWEEN SENTENCE ELEMENTS</vt:lpstr>
      <vt:lpstr>P9: BALANCE THE ACTIVE &amp; PASSIVE VOICE</vt:lpstr>
      <vt:lpstr>P9: BALANCE THE ACTIVE &amp; PASSIVE VOICE</vt:lpstr>
      <vt:lpstr>P9: BALANCE THE ACTIVE &amp; PASSIVE VOICE «establishing importance»</vt:lpstr>
      <vt:lpstr>P10: USE THE FIRST PERSON</vt:lpstr>
      <vt:lpstr>P11: USE THE CORRECT FORM OF THE VERB</vt:lpstr>
      <vt:lpstr>P12: USE THE CORRECT TENSE</vt:lpstr>
      <vt:lpstr>P12: USE THE CORRECT TENSE</vt:lpstr>
      <vt:lpstr>P13: USE CORRECT PARALLEL FORM</vt:lpstr>
      <vt:lpstr>P14: SUBJECT-VERB AGREEMENT</vt:lpstr>
      <vt:lpstr>P15: USE CORRECT PLURAL AND SINGULAR NOUN FORMS</vt:lpstr>
      <vt:lpstr>P15: USE CORRECT PLURAL AND SINGULAR NOUN FORMS</vt:lpstr>
      <vt:lpstr>P15: USE CORRECT PLURAL AND SINGULAR VERB FORMS</vt:lpstr>
      <vt:lpstr>P16: WORD FORM «DISTINGUISH BETWEEN ADJECTIVE AND ADVERB FORMS»</vt:lpstr>
      <vt:lpstr>P17: USING NUMBERS</vt:lpstr>
      <vt:lpstr>P18: AVOID NEGATION</vt:lpstr>
      <vt:lpstr>PowerPoint Sunusu</vt:lpstr>
      <vt:lpstr>REFERENCES</vt:lpstr>
      <vt:lpstr>     Öğr. Gör. Burcu ARSLANER ATALAY  http://writing.gazi.edu.tr/ gaziyazma@gmail.com     </vt:lpstr>
    </vt:vector>
  </TitlesOfParts>
  <Company>Madison Local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Papers:</dc:title>
  <dc:creator>Madison Local Schools</dc:creator>
  <cp:lastModifiedBy>Gazi</cp:lastModifiedBy>
  <cp:revision>409</cp:revision>
  <cp:lastPrinted>2024-11-18T09:09:34Z</cp:lastPrinted>
  <dcterms:created xsi:type="dcterms:W3CDTF">2004-03-17T23:20:55Z</dcterms:created>
  <dcterms:modified xsi:type="dcterms:W3CDTF">2024-11-19T10:24:32Z</dcterms:modified>
</cp:coreProperties>
</file>