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4" r:id="rId2"/>
    <p:sldId id="395" r:id="rId3"/>
    <p:sldId id="396" r:id="rId4"/>
    <p:sldId id="397" r:id="rId5"/>
    <p:sldId id="398" r:id="rId6"/>
  </p:sldIdLst>
  <p:sldSz cx="9144000" cy="6858000" type="screen4x3"/>
  <p:notesSz cx="9144000" cy="6858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93C6"/>
    <a:srgbClr val="23538D"/>
    <a:srgbClr val="5D8CBF"/>
    <a:srgbClr val="4F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9" autoAdjust="0"/>
    <p:restoredTop sz="94640"/>
  </p:normalViewPr>
  <p:slideViewPr>
    <p:cSldViewPr>
      <p:cViewPr varScale="1">
        <p:scale>
          <a:sx n="61" d="100"/>
          <a:sy n="61" d="100"/>
        </p:scale>
        <p:origin x="20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989C05-9B31-4A7F-B6E2-F29C50D4BC89}" type="datetimeFigureOut">
              <a:rPr lang="tr-TR" altLang="tr-TR"/>
              <a:pPr>
                <a:defRPr/>
              </a:pPr>
              <a:t>1.03.2024</a:t>
            </a:fld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283A8C-BF81-4930-A957-B95BC3B29A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4F96F0-451B-42F5-93CB-EEDD10686356}" type="datetimeFigureOut">
              <a:rPr lang="tr-TR" altLang="tr-TR"/>
              <a:pPr>
                <a:defRPr/>
              </a:pPr>
              <a:t>1.03.2024</a:t>
            </a:fld>
            <a:endParaRPr lang="tr-TR" alt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/>
              <a:t>Asıl metin stillerini düzenlemek için tıklatın</a:t>
            </a:r>
          </a:p>
          <a:p>
            <a:pPr lvl="1"/>
            <a:r>
              <a:rPr lang="tr-TR" altLang="tr-TR" noProof="0"/>
              <a:t>İkinci düzey</a:t>
            </a:r>
          </a:p>
          <a:p>
            <a:pPr lvl="2"/>
            <a:r>
              <a:rPr lang="tr-TR" altLang="tr-TR" noProof="0"/>
              <a:t>Üçüncü düzey</a:t>
            </a:r>
          </a:p>
          <a:p>
            <a:pPr lvl="3"/>
            <a:r>
              <a:rPr lang="tr-TR" altLang="tr-TR" noProof="0"/>
              <a:t>Dördüncü düzey</a:t>
            </a:r>
          </a:p>
          <a:p>
            <a:pPr lvl="4"/>
            <a:r>
              <a:rPr lang="tr-TR" altLang="tr-TR" noProof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CE69E1-5B31-416E-96FE-9864ABD878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860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 userDrawn="1"/>
        </p:nvSpPr>
        <p:spPr>
          <a:xfrm>
            <a:off x="0" y="2132856"/>
            <a:ext cx="9144000" cy="3024088"/>
          </a:xfrm>
          <a:prstGeom prst="rect">
            <a:avLst/>
          </a:prstGeom>
          <a:gradFill>
            <a:gsLst>
              <a:gs pos="0">
                <a:schemeClr val="bg1">
                  <a:alpha val="40000"/>
                </a:schemeClr>
              </a:gs>
              <a:gs pos="50000">
                <a:schemeClr val="bg1">
                  <a:alpha val="75000"/>
                </a:schemeClr>
              </a:gs>
              <a:gs pos="100000">
                <a:schemeClr val="bg1">
                  <a:alpha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Georgia" panose="02040502050405020303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57" y="188640"/>
            <a:ext cx="3485579" cy="1475377"/>
          </a:xfrm>
          <a:prstGeom prst="rect">
            <a:avLst/>
          </a:prstGeom>
          <a:effectLst>
            <a:reflection stA="25000" endPos="55500" dir="5400000" sy="-100000" algn="bl" rotWithShape="0"/>
          </a:effec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36663"/>
            <a:ext cx="7772400" cy="1872208"/>
          </a:xfrm>
          <a:ln>
            <a:noFill/>
          </a:ln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40491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1125538"/>
            <a:ext cx="9180513" cy="4967287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6170613"/>
            <a:ext cx="1836737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6760461" cy="936104"/>
          </a:xfrm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84234"/>
            <a:ext cx="8229600" cy="4841929"/>
          </a:xfrm>
        </p:spPr>
        <p:txBody>
          <a:bodyPr/>
          <a:lstStyle>
            <a:lvl1pPr>
              <a:spcAft>
                <a:spcPts val="600"/>
              </a:spcAft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spcAft>
                <a:spcPts val="600"/>
              </a:spcAft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spcAft>
                <a:spcPts val="600"/>
              </a:spcAft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spcAft>
                <a:spcPts val="600"/>
              </a:spcAft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spcAft>
                <a:spcPts val="600"/>
              </a:spcAft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pic>
        <p:nvPicPr>
          <p:cNvPr id="9" name="Resi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661" y="260648"/>
            <a:ext cx="1836627" cy="77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8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 userDrawn="1"/>
        </p:nvSpPr>
        <p:spPr>
          <a:xfrm>
            <a:off x="0" y="1125538"/>
            <a:ext cx="9180513" cy="4967287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" name="Slayt Numarası Yer Tutucusu 5"/>
          <p:cNvSpPr txBox="1">
            <a:spLocks/>
          </p:cNvSpPr>
          <p:nvPr userDrawn="1"/>
        </p:nvSpPr>
        <p:spPr>
          <a:xfrm>
            <a:off x="4678363" y="6356350"/>
            <a:ext cx="587375" cy="365125"/>
          </a:xfrm>
          <a:prstGeom prst="rect">
            <a:avLst/>
          </a:prstGeom>
        </p:spPr>
        <p:txBody>
          <a:bodyPr anchor="ctr"/>
          <a:lstStyle>
            <a:defPPr>
              <a:defRPr lang="tr-TR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5D8CBF"/>
                </a:solidFill>
              </a:rPr>
              <a:t>/</a:t>
            </a:r>
            <a:r>
              <a:rPr lang="tr-TR" sz="1000" dirty="0">
                <a:solidFill>
                  <a:srgbClr val="5D8CBF"/>
                </a:solidFill>
              </a:rPr>
              <a:t> </a:t>
            </a:r>
            <a:r>
              <a:rPr lang="tr-TR" dirty="0">
                <a:solidFill>
                  <a:srgbClr val="5D8CBF"/>
                </a:solidFill>
              </a:rPr>
              <a:t>17   </a:t>
            </a:r>
          </a:p>
        </p:txBody>
      </p:sp>
      <p:pic>
        <p:nvPicPr>
          <p:cNvPr id="7" name="Resi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98450"/>
            <a:ext cx="125888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4032448" cy="496855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35016" y="1124744"/>
            <a:ext cx="4069432" cy="496855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0"/>
          </p:nvPr>
        </p:nvSpPr>
        <p:spPr>
          <a:xfrm>
            <a:off x="3132138" y="6356350"/>
            <a:ext cx="16906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5D8CBF"/>
                </a:solidFill>
              </a:defRPr>
            </a:lvl1pPr>
          </a:lstStyle>
          <a:p>
            <a:pPr>
              <a:defRPr/>
            </a:pPr>
            <a:fld id="{D7F90D2A-BAA0-4218-96BE-75BA2B4B76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4789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Dikdörtgen 4"/>
          <p:cNvSpPr/>
          <p:nvPr userDrawn="1"/>
        </p:nvSpPr>
        <p:spPr>
          <a:xfrm>
            <a:off x="0" y="273050"/>
            <a:ext cx="9180513" cy="581977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" name="Slayt Numarası Yer Tutucusu 5"/>
          <p:cNvSpPr txBox="1">
            <a:spLocks/>
          </p:cNvSpPr>
          <p:nvPr userDrawn="1"/>
        </p:nvSpPr>
        <p:spPr>
          <a:xfrm>
            <a:off x="4678363" y="6356350"/>
            <a:ext cx="587375" cy="365125"/>
          </a:xfrm>
          <a:prstGeom prst="rect">
            <a:avLst/>
          </a:prstGeom>
        </p:spPr>
        <p:txBody>
          <a:bodyPr anchor="ctr"/>
          <a:lstStyle>
            <a:defPPr>
              <a:defRPr lang="tr-TR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5D8CBF"/>
                </a:solidFill>
              </a:rPr>
              <a:t>/</a:t>
            </a:r>
            <a:r>
              <a:rPr lang="tr-TR" sz="1000" dirty="0">
                <a:solidFill>
                  <a:srgbClr val="5D8CBF"/>
                </a:solidFill>
              </a:rPr>
              <a:t> </a:t>
            </a:r>
            <a:r>
              <a:rPr lang="tr-TR" dirty="0">
                <a:solidFill>
                  <a:srgbClr val="5D8CBF"/>
                </a:solidFill>
              </a:rPr>
              <a:t>17   </a:t>
            </a:r>
          </a:p>
        </p:txBody>
      </p:sp>
      <p:pic>
        <p:nvPicPr>
          <p:cNvPr id="7" name="Resi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98450"/>
            <a:ext cx="125888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0"/>
          </p:nvPr>
        </p:nvSpPr>
        <p:spPr>
          <a:xfrm>
            <a:off x="3132138" y="6356350"/>
            <a:ext cx="16906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5D8CBF"/>
                </a:solidFill>
              </a:defRPr>
            </a:lvl1pPr>
          </a:lstStyle>
          <a:p>
            <a:pPr>
              <a:defRPr/>
            </a:pPr>
            <a:fld id="{03B63EEC-F776-4904-A84B-C50C0630508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255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2627313" y="188913"/>
            <a:ext cx="64293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46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pm.gazi.edu.tr/view/page/24116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NEUROSCIENCE GRADUATE PROGRAMS</a:t>
            </a:r>
          </a:p>
        </p:txBody>
      </p:sp>
    </p:spTree>
    <p:extLst>
      <p:ext uri="{BB962C8B-B14F-4D97-AF65-F5344CB8AC3E}">
        <p14:creationId xmlns:p14="http://schemas.microsoft.com/office/powerpoint/2010/main" val="380923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376092"/>
                </a:solidFill>
              </a:rPr>
              <a:t>ACADEMIC STAFF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1200" b="1" dirty="0"/>
          </a:p>
          <a:p>
            <a:r>
              <a:rPr lang="tr-TR" sz="1200" dirty="0">
                <a:solidFill>
                  <a:srgbClr val="002060"/>
                </a:solidFill>
              </a:rPr>
              <a:t>Prof. Dr. Meltem BAHÇELİOĞLU (Anabilim Dalı Başkanı)</a:t>
            </a:r>
          </a:p>
          <a:p>
            <a:r>
              <a:rPr lang="tr-TR" sz="1200" dirty="0">
                <a:solidFill>
                  <a:srgbClr val="002060"/>
                </a:solidFill>
              </a:rPr>
              <a:t>Prof. Dr. Hayrunnisa BOLAY BELEN </a:t>
            </a:r>
          </a:p>
          <a:p>
            <a:r>
              <a:rPr lang="tr-TR" sz="1200" dirty="0">
                <a:solidFill>
                  <a:srgbClr val="002060"/>
                </a:solidFill>
              </a:rPr>
              <a:t>Prof. Dr. İrem YILDIRIM</a:t>
            </a:r>
          </a:p>
          <a:p>
            <a:r>
              <a:rPr lang="tr-TR" sz="1200" dirty="0">
                <a:solidFill>
                  <a:srgbClr val="002060"/>
                </a:solidFill>
              </a:rPr>
              <a:t>Prof. Dr. Bülent CENGİZ</a:t>
            </a:r>
          </a:p>
          <a:p>
            <a:r>
              <a:rPr lang="tr-TR" sz="1200" dirty="0">
                <a:solidFill>
                  <a:srgbClr val="002060"/>
                </a:solidFill>
              </a:rPr>
              <a:t>Prof. Dr. Ümit Özgür AKDEMİR</a:t>
            </a:r>
          </a:p>
          <a:p>
            <a:r>
              <a:rPr lang="tr-TR" sz="1200" dirty="0" err="1">
                <a:solidFill>
                  <a:srgbClr val="002060"/>
                </a:solidFill>
              </a:rPr>
              <a:t>Assoc</a:t>
            </a:r>
            <a:r>
              <a:rPr lang="tr-TR" sz="1200" dirty="0">
                <a:solidFill>
                  <a:srgbClr val="002060"/>
                </a:solidFill>
              </a:rPr>
              <a:t>. Prof. Doğa VURALLI</a:t>
            </a:r>
          </a:p>
          <a:p>
            <a:r>
              <a:rPr lang="tr-TR" sz="1200" dirty="0" err="1">
                <a:solidFill>
                  <a:srgbClr val="002060"/>
                </a:solidFill>
              </a:rPr>
              <a:t>Assoc</a:t>
            </a:r>
            <a:r>
              <a:rPr lang="tr-TR" sz="1200" dirty="0">
                <a:solidFill>
                  <a:srgbClr val="002060"/>
                </a:solidFill>
              </a:rPr>
              <a:t>. Prof. Hale Zeynep BATUR ÇAĞLAYAN</a:t>
            </a:r>
          </a:p>
          <a:p>
            <a:r>
              <a:rPr lang="tr-TR" sz="1200" dirty="0" err="1">
                <a:solidFill>
                  <a:srgbClr val="002060"/>
                </a:solidFill>
              </a:rPr>
              <a:t>Assoc</a:t>
            </a:r>
            <a:r>
              <a:rPr lang="tr-TR" sz="1200" dirty="0">
                <a:solidFill>
                  <a:srgbClr val="002060"/>
                </a:solidFill>
              </a:rPr>
              <a:t>. Prof. Ergin DİLEKÖZ</a:t>
            </a:r>
          </a:p>
          <a:p>
            <a:r>
              <a:rPr lang="tr-TR" sz="1400" dirty="0" err="1">
                <a:solidFill>
                  <a:srgbClr val="333333"/>
                </a:solidFill>
                <a:latin typeface="Source Sans Pro" panose="020F0502020204030204" pitchFamily="34" charset="0"/>
              </a:rPr>
              <a:t>A</a:t>
            </a:r>
            <a:r>
              <a:rPr lang="tr-TR" sz="1400" b="0" i="0" dirty="0" err="1">
                <a:solidFill>
                  <a:srgbClr val="333333"/>
                </a:solidFill>
                <a:effectLst/>
                <a:latin typeface="Source Sans Pro" panose="020F0502020204030204" pitchFamily="34" charset="0"/>
              </a:rPr>
              <a:t>sst</a:t>
            </a:r>
            <a:r>
              <a:rPr lang="tr-TR" sz="1400" b="0" i="0" dirty="0">
                <a:solidFill>
                  <a:srgbClr val="333333"/>
                </a:solidFill>
                <a:effectLst/>
                <a:latin typeface="Source Sans Pro" panose="020F0502020204030204" pitchFamily="34" charset="0"/>
              </a:rPr>
              <a:t>. </a:t>
            </a:r>
            <a:r>
              <a:rPr lang="tr-TR" sz="1400" dirty="0">
                <a:solidFill>
                  <a:srgbClr val="333333"/>
                </a:solidFill>
                <a:latin typeface="Source Sans Pro" panose="020F0502020204030204" pitchFamily="34" charset="0"/>
              </a:rPr>
              <a:t>P</a:t>
            </a:r>
            <a:r>
              <a:rPr lang="tr-TR" sz="1400" b="0" i="0" dirty="0">
                <a:solidFill>
                  <a:srgbClr val="333333"/>
                </a:solidFill>
                <a:effectLst/>
                <a:latin typeface="Source Sans Pro" panose="020F0502020204030204" pitchFamily="34" charset="0"/>
              </a:rPr>
              <a:t>rof. </a:t>
            </a:r>
            <a:r>
              <a:rPr lang="tr-TR" sz="1200" dirty="0">
                <a:solidFill>
                  <a:srgbClr val="002060"/>
                </a:solidFill>
              </a:rPr>
              <a:t>Zeynep YIĞMAN</a:t>
            </a:r>
          </a:p>
          <a:p>
            <a:r>
              <a:rPr lang="tr-TR" sz="1400" dirty="0" err="1">
                <a:solidFill>
                  <a:srgbClr val="333333"/>
                </a:solidFill>
                <a:latin typeface="Source Sans Pro" panose="020F0502020204030204" pitchFamily="34" charset="0"/>
              </a:rPr>
              <a:t>Asst</a:t>
            </a:r>
            <a:r>
              <a:rPr lang="tr-TR" sz="1400" dirty="0">
                <a:solidFill>
                  <a:srgbClr val="333333"/>
                </a:solidFill>
                <a:latin typeface="Source Sans Pro" panose="020F0502020204030204" pitchFamily="34" charset="0"/>
              </a:rPr>
              <a:t>. Prof. </a:t>
            </a:r>
            <a:r>
              <a:rPr lang="tr-TR" sz="1200" dirty="0">
                <a:solidFill>
                  <a:srgbClr val="002060"/>
                </a:solidFill>
              </a:rPr>
              <a:t>Üyesi Kerem ATALAR</a:t>
            </a:r>
          </a:p>
          <a:p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69896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FIELDS OF RESEARCH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conduct</a:t>
            </a:r>
            <a:r>
              <a:rPr lang="tr-TR" sz="1600" dirty="0"/>
              <a:t> </a:t>
            </a:r>
            <a:r>
              <a:rPr lang="tr-TR" sz="1600" dirty="0" err="1"/>
              <a:t>clinical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experimental</a:t>
            </a:r>
            <a:r>
              <a:rPr lang="tr-TR" sz="1600" dirty="0"/>
              <a:t> </a:t>
            </a:r>
            <a:r>
              <a:rPr lang="tr-TR" sz="1600" dirty="0" err="1"/>
              <a:t>national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international</a:t>
            </a:r>
            <a:r>
              <a:rPr lang="tr-TR" sz="1600" dirty="0"/>
              <a:t> </a:t>
            </a:r>
            <a:r>
              <a:rPr lang="tr-TR" sz="1600" dirty="0" err="1"/>
              <a:t>research</a:t>
            </a:r>
            <a:r>
              <a:rPr lang="tr-TR" sz="1600" dirty="0"/>
              <a:t> on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etiology</a:t>
            </a:r>
            <a:r>
              <a:rPr lang="tr-TR" sz="1600" dirty="0"/>
              <a:t>, </a:t>
            </a:r>
            <a:r>
              <a:rPr lang="tr-TR" sz="1600" dirty="0" err="1"/>
              <a:t>pathophysiology</a:t>
            </a:r>
            <a:r>
              <a:rPr lang="tr-TR" sz="1600" dirty="0"/>
              <a:t>, </a:t>
            </a:r>
            <a:r>
              <a:rPr lang="tr-TR" sz="1600" dirty="0" err="1"/>
              <a:t>diagnosis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treatment</a:t>
            </a:r>
            <a:r>
              <a:rPr lang="tr-TR" sz="1600" dirty="0"/>
              <a:t> </a:t>
            </a:r>
            <a:r>
              <a:rPr lang="tr-TR" sz="1600" dirty="0" err="1"/>
              <a:t>options</a:t>
            </a:r>
            <a:r>
              <a:rPr lang="tr-TR" sz="1600" dirty="0"/>
              <a:t> of </a:t>
            </a:r>
            <a:r>
              <a:rPr lang="tr-TR" sz="1600" dirty="0" err="1"/>
              <a:t>diseases</a:t>
            </a:r>
            <a:r>
              <a:rPr lang="tr-TR" sz="1600" dirty="0"/>
              <a:t> </a:t>
            </a:r>
            <a:r>
              <a:rPr lang="tr-TR" sz="1600" dirty="0" err="1"/>
              <a:t>that</a:t>
            </a:r>
            <a:r>
              <a:rPr lang="tr-TR" sz="1600" dirty="0"/>
              <a:t> </a:t>
            </a:r>
            <a:r>
              <a:rPr lang="tr-TR" sz="1600" dirty="0" err="1"/>
              <a:t>cause</a:t>
            </a:r>
            <a:r>
              <a:rPr lang="tr-TR" sz="1600" dirty="0"/>
              <a:t> </a:t>
            </a:r>
            <a:r>
              <a:rPr lang="tr-TR" sz="1600" dirty="0" err="1"/>
              <a:t>disorders</a:t>
            </a:r>
            <a:r>
              <a:rPr lang="tr-TR" sz="1600" dirty="0"/>
              <a:t> in </a:t>
            </a:r>
            <a:r>
              <a:rPr lang="tr-TR" sz="1600" dirty="0" err="1"/>
              <a:t>brain</a:t>
            </a:r>
            <a:r>
              <a:rPr lang="tr-TR" sz="1600" dirty="0"/>
              <a:t> </a:t>
            </a:r>
            <a:r>
              <a:rPr lang="tr-TR" sz="1600" dirty="0" err="1"/>
              <a:t>functions</a:t>
            </a:r>
            <a:r>
              <a:rPr lang="tr-TR" sz="1600" dirty="0"/>
              <a:t>, </a:t>
            </a:r>
            <a:r>
              <a:rPr lang="tr-TR" sz="1600" dirty="0" err="1"/>
              <a:t>by</a:t>
            </a:r>
            <a:r>
              <a:rPr lang="tr-TR" sz="1600" dirty="0"/>
              <a:t> </a:t>
            </a:r>
            <a:r>
              <a:rPr lang="tr-TR" sz="1600" dirty="0" err="1"/>
              <a:t>ensuring</a:t>
            </a:r>
            <a:r>
              <a:rPr lang="tr-TR" sz="1600" dirty="0"/>
              <a:t> </a:t>
            </a:r>
            <a:r>
              <a:rPr lang="tr-TR" sz="1600" dirty="0" err="1"/>
              <a:t>cooperation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coordination</a:t>
            </a:r>
            <a:r>
              <a:rPr lang="tr-TR" sz="1600" dirty="0"/>
              <a:t> </a:t>
            </a:r>
            <a:r>
              <a:rPr lang="tr-TR" sz="1600" dirty="0" err="1"/>
              <a:t>between</a:t>
            </a:r>
            <a:r>
              <a:rPr lang="tr-TR" sz="1600" dirty="0"/>
              <a:t> </a:t>
            </a:r>
            <a:r>
              <a:rPr lang="tr-TR" sz="1600" dirty="0" err="1"/>
              <a:t>biological</a:t>
            </a:r>
            <a:r>
              <a:rPr lang="tr-TR" sz="1600" dirty="0"/>
              <a:t>, </a:t>
            </a:r>
            <a:r>
              <a:rPr lang="tr-TR" sz="1600" dirty="0" err="1"/>
              <a:t>psychological</a:t>
            </a:r>
            <a:r>
              <a:rPr lang="tr-TR" sz="1600" dirty="0"/>
              <a:t>, </a:t>
            </a:r>
            <a:r>
              <a:rPr lang="tr-TR" sz="1600" dirty="0" err="1"/>
              <a:t>medical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social</a:t>
            </a:r>
            <a:r>
              <a:rPr lang="tr-TR" sz="1600" dirty="0"/>
              <a:t> </a:t>
            </a:r>
            <a:r>
              <a:rPr lang="tr-TR" sz="1600" dirty="0" err="1"/>
              <a:t>science</a:t>
            </a:r>
            <a:r>
              <a:rPr lang="tr-TR" sz="1600" dirty="0"/>
              <a:t> </a:t>
            </a:r>
            <a:r>
              <a:rPr lang="tr-TR" sz="1600" dirty="0" err="1"/>
              <a:t>disciplines</a:t>
            </a:r>
            <a:r>
              <a:rPr lang="tr-TR" sz="1600" dirty="0"/>
              <a:t> </a:t>
            </a:r>
            <a:r>
              <a:rPr lang="tr-TR" sz="1600" dirty="0" err="1"/>
              <a:t>related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brain</a:t>
            </a:r>
            <a:r>
              <a:rPr lang="tr-TR" sz="1600" dirty="0"/>
              <a:t> </a:t>
            </a:r>
            <a:r>
              <a:rPr lang="tr-TR" sz="1600" dirty="0" err="1"/>
              <a:t>functions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disorders</a:t>
            </a:r>
            <a:r>
              <a:rPr lang="tr-TR" sz="1600" dirty="0"/>
              <a:t>.</a:t>
            </a:r>
          </a:p>
          <a:p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train</a:t>
            </a:r>
            <a:r>
              <a:rPr lang="tr-TR" sz="1600" dirty="0"/>
              <a:t> </a:t>
            </a:r>
            <a:r>
              <a:rPr lang="tr-TR" sz="1600" dirty="0" err="1"/>
              <a:t>manpower</a:t>
            </a:r>
            <a:r>
              <a:rPr lang="tr-TR" sz="1600" dirty="0"/>
              <a:t> </a:t>
            </a:r>
            <a:r>
              <a:rPr lang="tr-TR" sz="1600" dirty="0" err="1"/>
              <a:t>that</a:t>
            </a:r>
            <a:r>
              <a:rPr lang="tr-TR" sz="1600" dirty="0"/>
              <a:t> can </a:t>
            </a:r>
            <a:r>
              <a:rPr lang="tr-TR" sz="1600" dirty="0" err="1"/>
              <a:t>develop</a:t>
            </a:r>
            <a:r>
              <a:rPr lang="tr-TR" sz="1600" dirty="0"/>
              <a:t> </a:t>
            </a:r>
            <a:r>
              <a:rPr lang="tr-TR" sz="1600" dirty="0" err="1"/>
              <a:t>new</a:t>
            </a:r>
            <a:r>
              <a:rPr lang="tr-TR" sz="1600" dirty="0"/>
              <a:t> </a:t>
            </a:r>
            <a:r>
              <a:rPr lang="tr-TR" sz="1600" dirty="0" err="1"/>
              <a:t>treatment</a:t>
            </a:r>
            <a:r>
              <a:rPr lang="tr-TR" sz="1600" dirty="0"/>
              <a:t> </a:t>
            </a:r>
            <a:r>
              <a:rPr lang="tr-TR" sz="1600" dirty="0" err="1"/>
              <a:t>applications</a:t>
            </a:r>
            <a:endParaRPr lang="tr-TR" dirty="0"/>
          </a:p>
          <a:p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develop</a:t>
            </a:r>
            <a:r>
              <a:rPr lang="tr-TR" sz="1600" dirty="0"/>
              <a:t> </a:t>
            </a:r>
            <a:r>
              <a:rPr lang="tr-TR" sz="1600" dirty="0" err="1"/>
              <a:t>animal</a:t>
            </a:r>
            <a:r>
              <a:rPr lang="tr-TR" sz="1600" dirty="0"/>
              <a:t> </a:t>
            </a:r>
            <a:r>
              <a:rPr lang="tr-TR" sz="1600" dirty="0" err="1"/>
              <a:t>models</a:t>
            </a:r>
            <a:r>
              <a:rPr lang="tr-TR" sz="1600" dirty="0"/>
              <a:t> </a:t>
            </a:r>
            <a:r>
              <a:rPr lang="tr-TR" sz="1600" dirty="0" err="1"/>
              <a:t>that</a:t>
            </a:r>
            <a:r>
              <a:rPr lang="tr-TR" sz="1600" dirty="0"/>
              <a:t> </a:t>
            </a:r>
            <a:r>
              <a:rPr lang="tr-TR" sz="1600" dirty="0" err="1"/>
              <a:t>will</a:t>
            </a:r>
            <a:r>
              <a:rPr lang="tr-TR" sz="1600" dirty="0"/>
              <a:t> </a:t>
            </a:r>
            <a:r>
              <a:rPr lang="tr-TR" sz="1600" dirty="0" err="1"/>
              <a:t>enable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understanding</a:t>
            </a:r>
            <a:r>
              <a:rPr lang="tr-TR" sz="1600" dirty="0"/>
              <a:t> of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mechanisms</a:t>
            </a:r>
            <a:r>
              <a:rPr lang="tr-TR" sz="1600" dirty="0"/>
              <a:t> </a:t>
            </a:r>
            <a:r>
              <a:rPr lang="tr-TR" sz="1600" dirty="0" err="1"/>
              <a:t>that</a:t>
            </a:r>
            <a:r>
              <a:rPr lang="tr-TR" sz="1600" dirty="0"/>
              <a:t> </a:t>
            </a:r>
            <a:r>
              <a:rPr lang="tr-TR" sz="1600" dirty="0" err="1"/>
              <a:t>mediate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brain's</a:t>
            </a:r>
            <a:r>
              <a:rPr lang="tr-TR" sz="1600" dirty="0"/>
              <a:t> </a:t>
            </a:r>
            <a:r>
              <a:rPr lang="tr-TR" sz="1600" dirty="0" err="1"/>
              <a:t>failure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function</a:t>
            </a:r>
            <a:r>
              <a:rPr lang="tr-TR" sz="1600" dirty="0"/>
              <a:t> </a:t>
            </a:r>
            <a:r>
              <a:rPr lang="tr-TR" sz="1600" dirty="0" err="1"/>
              <a:t>normally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pathophysiology</a:t>
            </a:r>
            <a:r>
              <a:rPr lang="tr-TR" sz="1600" dirty="0"/>
              <a:t> of </a:t>
            </a:r>
            <a:r>
              <a:rPr lang="tr-TR" sz="1600" dirty="0" err="1"/>
              <a:t>diseases</a:t>
            </a:r>
            <a:r>
              <a:rPr lang="tr-TR" sz="1600" dirty="0"/>
              <a:t>,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introduce</a:t>
            </a:r>
            <a:r>
              <a:rPr lang="tr-TR" sz="1600" dirty="0"/>
              <a:t> </a:t>
            </a:r>
            <a:r>
              <a:rPr lang="tr-TR" sz="1600" dirty="0" err="1"/>
              <a:t>them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future</a:t>
            </a:r>
            <a:r>
              <a:rPr lang="tr-TR" sz="1600" dirty="0"/>
              <a:t> </a:t>
            </a:r>
            <a:r>
              <a:rPr lang="tr-TR" sz="1600" dirty="0" err="1"/>
              <a:t>academics</a:t>
            </a:r>
            <a:r>
              <a:rPr lang="tr-TR" sz="1600" dirty="0"/>
              <a:t> </a:t>
            </a:r>
            <a:r>
              <a:rPr lang="tr-TR" sz="1600" dirty="0" err="1"/>
              <a:t>by</a:t>
            </a:r>
            <a:r>
              <a:rPr lang="tr-TR" sz="1600" dirty="0"/>
              <a:t> </a:t>
            </a:r>
            <a:r>
              <a:rPr lang="tr-TR" sz="1600" dirty="0" err="1"/>
              <a:t>considering</a:t>
            </a:r>
            <a:r>
              <a:rPr lang="tr-TR" sz="1600" dirty="0"/>
              <a:t> </a:t>
            </a:r>
            <a:r>
              <a:rPr lang="tr-TR" sz="1600" dirty="0" err="1"/>
              <a:t>them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their</a:t>
            </a:r>
            <a:r>
              <a:rPr lang="tr-TR" sz="1600" dirty="0"/>
              <a:t> </a:t>
            </a:r>
            <a:r>
              <a:rPr lang="tr-TR" sz="1600" dirty="0" err="1"/>
              <a:t>clinical</a:t>
            </a:r>
            <a:r>
              <a:rPr lang="tr-TR" sz="1600" dirty="0"/>
              <a:t> </a:t>
            </a:r>
            <a:r>
              <a:rPr lang="tr-TR" sz="1600" dirty="0" err="1"/>
              <a:t>suitability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forming</a:t>
            </a:r>
            <a:r>
              <a:rPr lang="tr-TR" sz="1600" dirty="0"/>
              <a:t> a </a:t>
            </a:r>
            <a:r>
              <a:rPr lang="tr-TR" sz="1600" dirty="0" err="1"/>
              <a:t>whole</a:t>
            </a:r>
            <a:r>
              <a:rPr lang="tr-TR" sz="1600" dirty="0"/>
              <a:t> on </a:t>
            </a:r>
            <a:r>
              <a:rPr lang="tr-TR" sz="1600" dirty="0" err="1"/>
              <a:t>neuroscience</a:t>
            </a:r>
            <a:r>
              <a:rPr lang="tr-TR" sz="1600" dirty="0"/>
              <a:t> </a:t>
            </a:r>
            <a:r>
              <a:rPr lang="tr-TR" sz="1600" dirty="0" err="1"/>
              <a:t>subjects</a:t>
            </a:r>
            <a:r>
              <a:rPr lang="tr-TR" sz="1600" dirty="0"/>
              <a:t>.</a:t>
            </a:r>
          </a:p>
          <a:p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investigate</a:t>
            </a:r>
            <a:r>
              <a:rPr lang="tr-TR" sz="1600" dirty="0"/>
              <a:t> </a:t>
            </a:r>
            <a:r>
              <a:rPr lang="tr-TR" sz="1600" dirty="0" err="1"/>
              <a:t>mental</a:t>
            </a:r>
            <a:r>
              <a:rPr lang="tr-TR" sz="1600" dirty="0"/>
              <a:t> </a:t>
            </a:r>
            <a:r>
              <a:rPr lang="tr-TR" sz="1600" dirty="0" err="1"/>
              <a:t>functions</a:t>
            </a:r>
            <a:r>
              <a:rPr lang="tr-TR" sz="1600" dirty="0"/>
              <a:t> in a </a:t>
            </a:r>
            <a:r>
              <a:rPr lang="tr-TR" sz="1600" dirty="0" err="1"/>
              <a:t>wide</a:t>
            </a:r>
            <a:r>
              <a:rPr lang="tr-TR" sz="1600" dirty="0"/>
              <a:t> </a:t>
            </a:r>
            <a:r>
              <a:rPr lang="tr-TR" sz="1600" dirty="0" err="1"/>
              <a:t>range</a:t>
            </a:r>
            <a:r>
              <a:rPr lang="tr-TR" sz="1600" dirty="0"/>
              <a:t> </a:t>
            </a:r>
            <a:r>
              <a:rPr lang="tr-TR" sz="1600" dirty="0" err="1"/>
              <a:t>from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molecular</a:t>
            </a:r>
            <a:r>
              <a:rPr lang="tr-TR" sz="1600" dirty="0"/>
              <a:t> </a:t>
            </a:r>
            <a:r>
              <a:rPr lang="tr-TR" sz="1600" dirty="0" err="1"/>
              <a:t>level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philosophical</a:t>
            </a:r>
            <a:r>
              <a:rPr lang="tr-TR" sz="1600" dirty="0"/>
              <a:t> </a:t>
            </a:r>
            <a:r>
              <a:rPr lang="tr-TR" sz="1600" dirty="0" err="1"/>
              <a:t>level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carry</a:t>
            </a:r>
            <a:r>
              <a:rPr lang="tr-TR" sz="1600" dirty="0"/>
              <a:t> </a:t>
            </a:r>
            <a:r>
              <a:rPr lang="tr-TR" sz="1600" dirty="0" err="1"/>
              <a:t>out</a:t>
            </a:r>
            <a:r>
              <a:rPr lang="tr-TR" sz="1600" dirty="0"/>
              <a:t> </a:t>
            </a:r>
            <a:r>
              <a:rPr lang="tr-TR" sz="1600" dirty="0" err="1"/>
              <a:t>this</a:t>
            </a:r>
            <a:r>
              <a:rPr lang="tr-TR" sz="1600" dirty="0"/>
              <a:t> </a:t>
            </a:r>
            <a:r>
              <a:rPr lang="tr-TR" sz="1600" dirty="0" err="1"/>
              <a:t>process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an </a:t>
            </a:r>
            <a:r>
              <a:rPr lang="tr-TR" sz="1600" dirty="0" err="1"/>
              <a:t>interdisciplinary</a:t>
            </a:r>
            <a:r>
              <a:rPr lang="tr-TR" sz="1600" dirty="0"/>
              <a:t> </a:t>
            </a:r>
            <a:r>
              <a:rPr lang="tr-TR" sz="1600" dirty="0" err="1"/>
              <a:t>approach</a:t>
            </a:r>
            <a:r>
              <a:rPr lang="tr-TR" sz="1600" dirty="0"/>
              <a:t>.</a:t>
            </a:r>
          </a:p>
          <a:p>
            <a:r>
              <a:rPr lang="tr-TR" sz="1600" dirty="0" err="1"/>
              <a:t>Creating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opportunity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find</a:t>
            </a:r>
            <a:r>
              <a:rPr lang="tr-TR" sz="1600" dirty="0"/>
              <a:t> a </a:t>
            </a:r>
            <a:r>
              <a:rPr lang="tr-TR" sz="1600" dirty="0" err="1"/>
              <a:t>solution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brain-mind</a:t>
            </a:r>
            <a:r>
              <a:rPr lang="tr-TR" sz="1600" dirty="0"/>
              <a:t> problem </a:t>
            </a:r>
            <a:r>
              <a:rPr lang="tr-TR" sz="1600" dirty="0" err="1"/>
              <a:t>with</a:t>
            </a:r>
            <a:r>
              <a:rPr lang="tr-TR" sz="1600" dirty="0"/>
              <a:t> an </a:t>
            </a:r>
            <a:r>
              <a:rPr lang="tr-TR" sz="1600" dirty="0" err="1"/>
              <a:t>integrative</a:t>
            </a:r>
            <a:r>
              <a:rPr lang="tr-TR" sz="1600" dirty="0"/>
              <a:t> </a:t>
            </a:r>
            <a:r>
              <a:rPr lang="tr-TR" sz="1600" dirty="0" err="1"/>
              <a:t>approach</a:t>
            </a:r>
            <a:r>
              <a:rPr lang="tr-TR" sz="1600" dirty="0"/>
              <a:t> </a:t>
            </a:r>
            <a:r>
              <a:rPr lang="tr-TR" sz="1600" dirty="0" err="1"/>
              <a:t>instead</a:t>
            </a:r>
            <a:r>
              <a:rPr lang="tr-TR" sz="1600" dirty="0"/>
              <a:t> of </a:t>
            </a:r>
            <a:r>
              <a:rPr lang="tr-TR" sz="1600" dirty="0" err="1"/>
              <a:t>reductionist</a:t>
            </a:r>
            <a:r>
              <a:rPr lang="tr-TR" sz="1600" dirty="0"/>
              <a:t> </a:t>
            </a:r>
            <a:r>
              <a:rPr lang="tr-TR" sz="1600" dirty="0" err="1"/>
              <a:t>approaches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4521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RESEARCH FACILITIES (LABORATORY INFRASTRUCTURE)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96752"/>
            <a:ext cx="7848872" cy="4841929"/>
          </a:xfrm>
        </p:spPr>
        <p:txBody>
          <a:bodyPr/>
          <a:lstStyle/>
          <a:p>
            <a:pPr lvl="0"/>
            <a:r>
              <a:rPr lang="tr-TR" b="0" dirty="0" err="1">
                <a:effectLst/>
              </a:rPr>
              <a:t>Neuroscience</a:t>
            </a:r>
            <a:r>
              <a:rPr lang="tr-TR" b="0" dirty="0">
                <a:effectLst/>
              </a:rPr>
              <a:t> </a:t>
            </a:r>
            <a:r>
              <a:rPr lang="tr-TR" b="0" dirty="0" err="1">
                <a:effectLst/>
              </a:rPr>
              <a:t>PhD</a:t>
            </a:r>
            <a:r>
              <a:rPr lang="tr-TR" b="0" dirty="0">
                <a:effectLst/>
              </a:rPr>
              <a:t> program </a:t>
            </a:r>
            <a:r>
              <a:rPr lang="tr-TR" b="0" dirty="0" err="1">
                <a:effectLst/>
              </a:rPr>
              <a:t>students</a:t>
            </a:r>
            <a:r>
              <a:rPr lang="tr-TR" b="0" dirty="0">
                <a:effectLst/>
              </a:rPr>
              <a:t> can </a:t>
            </a:r>
            <a:r>
              <a:rPr lang="tr-TR" b="0" dirty="0" err="1">
                <a:effectLst/>
              </a:rPr>
              <a:t>use</a:t>
            </a:r>
            <a:r>
              <a:rPr lang="tr-TR" b="0" dirty="0">
                <a:effectLst/>
              </a:rPr>
              <a:t> </a:t>
            </a:r>
            <a:r>
              <a:rPr lang="tr-TR" b="0" dirty="0" err="1">
                <a:effectLst/>
              </a:rPr>
              <a:t>all</a:t>
            </a:r>
            <a:r>
              <a:rPr lang="tr-TR" b="0" dirty="0">
                <a:effectLst/>
              </a:rPr>
              <a:t> </a:t>
            </a:r>
            <a:r>
              <a:rPr lang="tr-TR" b="0" dirty="0" err="1">
                <a:effectLst/>
              </a:rPr>
              <a:t>the</a:t>
            </a:r>
            <a:r>
              <a:rPr lang="tr-TR" b="0" dirty="0">
                <a:effectLst/>
              </a:rPr>
              <a:t> </a:t>
            </a:r>
            <a:r>
              <a:rPr lang="tr-TR" b="0" dirty="0" err="1">
                <a:effectLst/>
              </a:rPr>
              <a:t>facilities</a:t>
            </a:r>
            <a:r>
              <a:rPr lang="tr-TR" b="0" dirty="0">
                <a:effectLst/>
              </a:rPr>
              <a:t> </a:t>
            </a:r>
            <a:r>
              <a:rPr lang="tr-TR" b="0" dirty="0" err="1">
                <a:effectLst/>
              </a:rPr>
              <a:t>available</a:t>
            </a:r>
            <a:r>
              <a:rPr lang="tr-TR" b="0" dirty="0">
                <a:effectLst/>
              </a:rPr>
              <a:t> in NÖROM </a:t>
            </a:r>
            <a:r>
              <a:rPr lang="tr-TR" b="0" dirty="0" err="1">
                <a:effectLst/>
              </a:rPr>
              <a:t>and</a:t>
            </a:r>
            <a:r>
              <a:rPr lang="tr-TR" b="0" dirty="0">
                <a:effectLst/>
              </a:rPr>
              <a:t> NPM </a:t>
            </a:r>
            <a:r>
              <a:rPr lang="tr-TR" b="0" dirty="0" err="1">
                <a:effectLst/>
              </a:rPr>
              <a:t>laboratories</a:t>
            </a:r>
            <a:r>
              <a:rPr lang="tr-TR" b="0" dirty="0">
                <a:effectLst/>
              </a:rPr>
              <a:t>.</a:t>
            </a:r>
          </a:p>
          <a:p>
            <a:pPr lvl="0"/>
            <a:endParaRPr lang="tr-TR" dirty="0"/>
          </a:p>
          <a:p>
            <a:pPr lvl="0">
              <a:buFont typeface="Wingdings" pitchFamily="2" charset="2"/>
              <a:buChar char="Ø"/>
            </a:pPr>
            <a:r>
              <a:rPr lang="tr-TR" b="0" dirty="0">
                <a:effectLst/>
                <a:hlinkClick r:id="rId2"/>
              </a:rPr>
              <a:t>https://npm.gazi.edu.tr/view/page/241163</a:t>
            </a:r>
            <a:endParaRPr lang="tr-TR" b="0" dirty="0">
              <a:effectLst/>
            </a:endParaRPr>
          </a:p>
          <a:p>
            <a:pPr lvl="0">
              <a:buFont typeface="Wingdings" pitchFamily="2" charset="2"/>
              <a:buChar char="Ø"/>
            </a:pPr>
            <a:r>
              <a:rPr lang="tr-TR" b="0" dirty="0" err="1">
                <a:effectLst/>
              </a:rPr>
              <a:t>https</a:t>
            </a:r>
            <a:r>
              <a:rPr lang="tr-TR" b="0" dirty="0">
                <a:effectLst/>
              </a:rPr>
              <a:t>://</a:t>
            </a:r>
            <a:r>
              <a:rPr lang="tr-TR" b="0" dirty="0" err="1">
                <a:effectLst/>
              </a:rPr>
              <a:t>norom.gazi.edu.tr</a:t>
            </a:r>
            <a:r>
              <a:rPr lang="tr-TR" b="0" dirty="0">
                <a:effectLst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3541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139136" cy="936104"/>
          </a:xfrm>
        </p:spPr>
        <p:txBody>
          <a:bodyPr>
            <a:noAutofit/>
          </a:bodyPr>
          <a:lstStyle/>
          <a:p>
            <a:r>
              <a:rPr lang="en-US" sz="2200" dirty="0"/>
              <a:t>QUOTA NUMBERS AND PROGRAM ADMISSION REQUIREMENTS FOR SPRING SEMESTER 2023/2024</a:t>
            </a:r>
            <a:endParaRPr lang="tr-TR" sz="2200" dirty="0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950062"/>
              </p:ext>
            </p:extLst>
          </p:nvPr>
        </p:nvGraphicFramePr>
        <p:xfrm>
          <a:off x="251519" y="1628800"/>
          <a:ext cx="889248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89">
                  <a:extLst>
                    <a:ext uri="{9D8B030D-6E8A-4147-A177-3AD203B41FA5}">
                      <a16:colId xmlns:a16="http://schemas.microsoft.com/office/drawing/2014/main" xmlns="" val="1371005351"/>
                    </a:ext>
                  </a:extLst>
                </a:gridCol>
                <a:gridCol w="140777">
                  <a:extLst>
                    <a:ext uri="{9D8B030D-6E8A-4147-A177-3AD203B41FA5}">
                      <a16:colId xmlns:a16="http://schemas.microsoft.com/office/drawing/2014/main" xmlns="" val="590046583"/>
                    </a:ext>
                  </a:extLst>
                </a:gridCol>
                <a:gridCol w="997739">
                  <a:extLst>
                    <a:ext uri="{9D8B030D-6E8A-4147-A177-3AD203B41FA5}">
                      <a16:colId xmlns:a16="http://schemas.microsoft.com/office/drawing/2014/main" xmlns="" val="808132061"/>
                    </a:ext>
                  </a:extLst>
                </a:gridCol>
                <a:gridCol w="140777">
                  <a:extLst>
                    <a:ext uri="{9D8B030D-6E8A-4147-A177-3AD203B41FA5}">
                      <a16:colId xmlns:a16="http://schemas.microsoft.com/office/drawing/2014/main" xmlns="" val="1774251753"/>
                    </a:ext>
                  </a:extLst>
                </a:gridCol>
                <a:gridCol w="1117243">
                  <a:extLst>
                    <a:ext uri="{9D8B030D-6E8A-4147-A177-3AD203B41FA5}">
                      <a16:colId xmlns:a16="http://schemas.microsoft.com/office/drawing/2014/main" xmlns="" val="4036254528"/>
                    </a:ext>
                  </a:extLst>
                </a:gridCol>
                <a:gridCol w="964997">
                  <a:extLst>
                    <a:ext uri="{9D8B030D-6E8A-4147-A177-3AD203B41FA5}">
                      <a16:colId xmlns:a16="http://schemas.microsoft.com/office/drawing/2014/main" xmlns="" val="92498398"/>
                    </a:ext>
                  </a:extLst>
                </a:gridCol>
                <a:gridCol w="1106189">
                  <a:extLst>
                    <a:ext uri="{9D8B030D-6E8A-4147-A177-3AD203B41FA5}">
                      <a16:colId xmlns:a16="http://schemas.microsoft.com/office/drawing/2014/main" xmlns="" val="152785240"/>
                    </a:ext>
                  </a:extLst>
                </a:gridCol>
                <a:gridCol w="893350">
                  <a:extLst>
                    <a:ext uri="{9D8B030D-6E8A-4147-A177-3AD203B41FA5}">
                      <a16:colId xmlns:a16="http://schemas.microsoft.com/office/drawing/2014/main" xmlns="" val="3939280620"/>
                    </a:ext>
                  </a:extLst>
                </a:gridCol>
                <a:gridCol w="1021572">
                  <a:extLst>
                    <a:ext uri="{9D8B030D-6E8A-4147-A177-3AD203B41FA5}">
                      <a16:colId xmlns:a16="http://schemas.microsoft.com/office/drawing/2014/main" xmlns="" val="3829308081"/>
                    </a:ext>
                  </a:extLst>
                </a:gridCol>
                <a:gridCol w="1403647">
                  <a:extLst>
                    <a:ext uri="{9D8B030D-6E8A-4147-A177-3AD203B41FA5}">
                      <a16:colId xmlns:a16="http://schemas.microsoft.com/office/drawing/2014/main" xmlns="" val="1468094353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QUOTA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200" b="1" dirty="0"/>
                        <a:t>SCORE TYPE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tr-TR" sz="1200" b="1" dirty="0"/>
                        <a:t>PROGRAM TYPE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SCORE CRITERIA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6147934"/>
                  </a:ext>
                </a:extLst>
              </a:tr>
              <a:tr h="997312">
                <a:tc>
                  <a:txBody>
                    <a:bodyPr/>
                    <a:lstStyle/>
                    <a:p>
                      <a:r>
                        <a:rPr lang="tr-TR" sz="1200" b="1" dirty="0"/>
                        <a:t>MASTER'S DEGREE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tr-TR" sz="1200" b="1" dirty="0"/>
                        <a:t>DOCTORATE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b="1" dirty="0"/>
                        <a:t>FOREIGN NATIONAL MA/DR.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74930">
                        <a:lnSpc>
                          <a:spcPts val="12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ALES SCORE/</a:t>
                      </a:r>
                    </a:p>
                    <a:p>
                      <a:pPr marL="1270" marR="74930">
                        <a:lnSpc>
                          <a:spcPts val="12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*TUS*</a:t>
                      </a:r>
                      <a:endParaRPr lang="tr-T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effectLst/>
                        </a:rPr>
                        <a:t>FOREIGN LANGUAGE SCORE</a:t>
                      </a:r>
                      <a:endParaRPr lang="tr-T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GRADUATION GRADE (UNDERGRADUATE/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MA)</a:t>
                      </a:r>
                      <a:endParaRPr lang="tr-TR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34988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035" algn="just">
                        <a:lnSpc>
                          <a:spcPts val="12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E.W./NUM.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MASTER'S DEGREE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8029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0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035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effectLst/>
                        </a:rPr>
                        <a:t>E.W./NUM.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DR.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85624775"/>
                  </a:ext>
                </a:extLst>
              </a:tr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chemeClr val="bg1"/>
                          </a:solidFill>
                        </a:rPr>
                        <a:t>UNDERGRADUATE PROGRAMS ADMITTING STUDENTS</a:t>
                      </a:r>
                    </a:p>
                  </a:txBody>
                  <a:tcPr anchor="ctr">
                    <a:solidFill>
                      <a:srgbClr val="6893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6035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07337282"/>
                  </a:ext>
                </a:extLst>
              </a:tr>
              <a:tr h="370840">
                <a:tc rowSpan="3" gridSpan="2">
                  <a:txBody>
                    <a:bodyPr/>
                    <a:lstStyle/>
                    <a:p>
                      <a:pPr algn="ctr"/>
                      <a:r>
                        <a:rPr lang="tr-TR" sz="1200" b="1" dirty="0"/>
                        <a:t>DOCTORATE</a:t>
                      </a: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6035" marR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0151394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424268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291703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/>
                        <a:t>MASTER'S DEGREE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-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-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2959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2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275</Words>
  <Application>Microsoft Office PowerPoint</Application>
  <PresentationFormat>Ekran Gösterisi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Georgia</vt:lpstr>
      <vt:lpstr>Source Sans Pro</vt:lpstr>
      <vt:lpstr>Tahoma</vt:lpstr>
      <vt:lpstr>Times New Roman</vt:lpstr>
      <vt:lpstr>Wingdings</vt:lpstr>
      <vt:lpstr>Ofis Teması</vt:lpstr>
      <vt:lpstr>NEUROSCIENCE GRADUATE PROGRAMS</vt:lpstr>
      <vt:lpstr>ACADEMIC STAFF</vt:lpstr>
      <vt:lpstr>FIELDS OF RESEARCH</vt:lpstr>
      <vt:lpstr>RESEARCH FACILITIES (LABORATORY INFRASTRUCTURE)</vt:lpstr>
      <vt:lpstr>QUOTA NUMBERS AND PROGRAM ADMISSION REQUIREMENTS FOR SPRING SEMESTER 2023/2024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abc</dc:creator>
  <cp:lastModifiedBy>Microsoft hesabı</cp:lastModifiedBy>
  <cp:revision>629</cp:revision>
  <dcterms:created xsi:type="dcterms:W3CDTF">2013-04-01T11:03:06Z</dcterms:created>
  <dcterms:modified xsi:type="dcterms:W3CDTF">2024-03-01T06:06:27Z</dcterms:modified>
</cp:coreProperties>
</file>