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  <p:sldId id="259" r:id="rId6"/>
    <p:sldId id="272" r:id="rId7"/>
    <p:sldId id="273" r:id="rId8"/>
    <p:sldId id="271" r:id="rId9"/>
    <p:sldId id="276" r:id="rId10"/>
    <p:sldId id="274" r:id="rId11"/>
  </p:sldIdLst>
  <p:sldSz cx="19010313" cy="10693400"/>
  <p:notesSz cx="7556500" cy="106934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6970" y="3314954"/>
            <a:ext cx="16172344" cy="377026"/>
          </a:xfrm>
          <a:prstGeom prst="rect">
            <a:avLst/>
          </a:prstGeom>
        </p:spPr>
        <p:txBody>
          <a:bodyPr/>
          <a:lstStyle>
            <a:lvl1pPr>
              <a:defRPr sz="2450" b="0" i="0">
                <a:solidFill>
                  <a:srgbClr val="366090"/>
                </a:solidFill>
                <a:latin typeface="Times New Roman"/>
                <a:cs typeface="Times New Roman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3943" y="5988304"/>
            <a:ext cx="1331840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032F3-2501-4B47-A770-941EBCC32A6E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09431-29C0-4032-B45E-830B03F7D5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07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50" b="0" i="0">
                <a:solidFill>
                  <a:srgbClr val="366090"/>
                </a:solidFill>
                <a:latin typeface="Times New Roman"/>
                <a:cs typeface="Times New Roman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D797-AF98-4B4A-8ECD-67E0B0AFDCF4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92FA-BCFD-4B36-A89F-25AE6D8D67F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260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50" b="0" i="0">
                <a:solidFill>
                  <a:srgbClr val="366090"/>
                </a:solidFill>
                <a:latin typeface="Times New Roman"/>
                <a:cs typeface="Times New Roman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1315" y="2459482"/>
            <a:ext cx="827643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8538" y="2459482"/>
            <a:ext cx="827643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D9518-3765-45B5-9B9A-0266CF163815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F1C1-95FA-43BD-B6A2-49DD4C02AB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90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50" b="0" i="0">
                <a:solidFill>
                  <a:srgbClr val="366090"/>
                </a:solidFill>
                <a:latin typeface="Times New Roman"/>
                <a:cs typeface="Times New Roman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900FAAE-86FF-44B7-9142-2F67FE08F5FC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2B3A-EA93-4AF4-91B4-8DE1335E360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25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425"/>
            <a:ext cx="190198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54403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g object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441700"/>
            <a:ext cx="54483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g object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19019838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g object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3441700"/>
            <a:ext cx="54546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g object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488"/>
            <a:ext cx="63452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g object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678488"/>
            <a:ext cx="63531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g object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25" y="5678488"/>
            <a:ext cx="3641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g object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7613650"/>
            <a:ext cx="3821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g object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638" y="2730500"/>
            <a:ext cx="3825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1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5BB236-E45C-4779-B2DA-A69840E50353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1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6505-DE0E-4888-ABC8-5EDBD3A5DDE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696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425"/>
            <a:ext cx="190198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9025" y="2895600"/>
            <a:ext cx="9377363" cy="376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3660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950913" y="2459038"/>
            <a:ext cx="1712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tr-TR" altLang="tr-TR" smtClean="0"/>
          </a:p>
        </p:txBody>
      </p:sp>
      <p:sp>
        <p:nvSpPr>
          <p:cNvPr id="1029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469063" y="9944100"/>
            <a:ext cx="6088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>
                <a:solidFill>
                  <a:srgbClr val="898989"/>
                </a:solidFill>
              </a:defRPr>
            </a:lvl1pPr>
          </a:lstStyle>
          <a:p>
            <a:endParaRPr lang="tr-TR" altLang="tr-TR"/>
          </a:p>
        </p:txBody>
      </p:sp>
      <p:sp>
        <p:nvSpPr>
          <p:cNvPr id="1030" name="Holder 5"/>
          <p:cNvSpPr>
            <a:spLocks noGrp="1"/>
          </p:cNvSpPr>
          <p:nvPr>
            <p:ph type="dt" sz="half" idx="6"/>
          </p:nvPr>
        </p:nvSpPr>
        <p:spPr bwMode="auto">
          <a:xfrm>
            <a:off x="950913" y="9944100"/>
            <a:ext cx="437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7C0E003F-3A9E-4F87-A5F7-A660CED60706}" type="datetimeFigureOut">
              <a:rPr lang="en-US" altLang="tr-TR"/>
              <a:pPr/>
              <a:t>3/5/2025</a:t>
            </a:fld>
            <a:endParaRPr lang="en-US" altLang="tr-TR"/>
          </a:p>
        </p:txBody>
      </p:sp>
      <p:sp>
        <p:nvSpPr>
          <p:cNvPr id="1031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3698538" y="9944100"/>
            <a:ext cx="437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A77323CC-D30B-4B34-A739-83DFF04065D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308100"/>
            <a:ext cx="2884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Unvan 1"/>
          <p:cNvSpPr>
            <a:spLocks noGrp="1"/>
          </p:cNvSpPr>
          <p:nvPr>
            <p:ph type="ctrTitle"/>
          </p:nvPr>
        </p:nvSpPr>
        <p:spPr bwMode="auto">
          <a:xfrm>
            <a:off x="2036763" y="3314700"/>
            <a:ext cx="14020800" cy="1016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Nursing Graduate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etin kutusu 2"/>
          <p:cNvSpPr txBox="1">
            <a:spLocks noChangeArrowheads="1"/>
          </p:cNvSpPr>
          <p:nvPr/>
        </p:nvSpPr>
        <p:spPr bwMode="auto">
          <a:xfrm>
            <a:off x="2189163" y="2527300"/>
            <a:ext cx="8686800" cy="708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000000"/>
                </a:solidFill>
              </a:rPr>
              <a:t>Araştırma olanakları</a:t>
            </a:r>
          </a:p>
        </p:txBody>
      </p:sp>
      <p:sp>
        <p:nvSpPr>
          <p:cNvPr id="13315" name="Metin kutusu 3"/>
          <p:cNvSpPr txBox="1">
            <a:spLocks noChangeArrowheads="1"/>
          </p:cNvSpPr>
          <p:nvPr/>
        </p:nvSpPr>
        <p:spPr bwMode="auto">
          <a:xfrm>
            <a:off x="3179763" y="3746500"/>
            <a:ext cx="112776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000000"/>
                </a:solidFill>
              </a:rPr>
              <a:t>Laboratuvarımız bulunmamaktadır.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0313" cy="115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89025" y="2895600"/>
            <a:ext cx="9377363" cy="39004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 err="1" smtClean="0"/>
              <a:t>Professor</a:t>
            </a:r>
            <a:r>
              <a:rPr lang="tr-TR" sz="3600" dirty="0" smtClean="0"/>
              <a:t> Yeter </a:t>
            </a:r>
            <a:r>
              <a:rPr lang="tr-TR" sz="3600" dirty="0" err="1" smtClean="0"/>
              <a:t>Kitiş</a:t>
            </a:r>
            <a:r>
              <a:rPr lang="tr-TR" sz="3600" dirty="0" smtClean="0"/>
              <a:t> (</a:t>
            </a:r>
            <a:r>
              <a:rPr lang="tr-TR" sz="3600" dirty="0" err="1" smtClean="0"/>
              <a:t>PhD</a:t>
            </a:r>
            <a:r>
              <a:rPr lang="tr-TR" sz="3600" dirty="0" smtClean="0"/>
              <a:t>, RN)</a:t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err="1" smtClean="0"/>
              <a:t>Professor</a:t>
            </a:r>
            <a:r>
              <a:rPr lang="tr-TR" sz="3600" dirty="0" smtClean="0"/>
              <a:t> Sultan Ayaz Alkaya (</a:t>
            </a:r>
            <a:r>
              <a:rPr lang="tr-TR" sz="3600" dirty="0" err="1" smtClean="0"/>
              <a:t>PhD</a:t>
            </a:r>
            <a:r>
              <a:rPr lang="tr-TR" sz="3600" dirty="0" smtClean="0"/>
              <a:t>, RN)</a:t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Professor</a:t>
            </a:r>
            <a:r>
              <a:rPr lang="tr-TR" sz="3600" dirty="0" smtClean="0"/>
              <a:t> Naile Bilgili </a:t>
            </a:r>
            <a:r>
              <a:rPr lang="tr-TR" sz="3600" dirty="0"/>
              <a:t>(</a:t>
            </a:r>
            <a:r>
              <a:rPr lang="tr-TR" sz="3600" dirty="0" err="1"/>
              <a:t>PhD</a:t>
            </a:r>
            <a:r>
              <a:rPr lang="tr-TR" sz="3600" dirty="0"/>
              <a:t>, RN)</a:t>
            </a:r>
            <a:br>
              <a:rPr lang="tr-TR" sz="3600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124" name="Metin Yer Tutucusu 5"/>
          <p:cNvSpPr>
            <a:spLocks noGrp="1"/>
          </p:cNvSpPr>
          <p:nvPr>
            <p:ph type="body" idx="1"/>
          </p:nvPr>
        </p:nvSpPr>
        <p:spPr>
          <a:xfrm>
            <a:off x="950913" y="1308100"/>
            <a:ext cx="17124362" cy="615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4000" smtClean="0">
                <a:solidFill>
                  <a:srgbClr val="000000"/>
                </a:solidFill>
              </a:rPr>
              <a:t>Academic Staff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0313" cy="115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Unvan 3"/>
          <p:cNvSpPr>
            <a:spLocks noGrp="1"/>
          </p:cNvSpPr>
          <p:nvPr>
            <p:ph type="title"/>
          </p:nvPr>
        </p:nvSpPr>
        <p:spPr bwMode="auto">
          <a:xfrm>
            <a:off x="1089025" y="2895600"/>
            <a:ext cx="9377363" cy="492442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Non communicable diseases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health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health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research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health care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 care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Metin Yer Tutucusu 5"/>
          <p:cNvSpPr>
            <a:spLocks noGrp="1"/>
          </p:cNvSpPr>
          <p:nvPr>
            <p:ph type="body" idx="1"/>
          </p:nvPr>
        </p:nvSpPr>
        <p:spPr>
          <a:xfrm>
            <a:off x="742950" y="1308100"/>
            <a:ext cx="17332325" cy="923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6000" smtClean="0">
                <a:solidFill>
                  <a:srgbClr val="000000"/>
                </a:solidFill>
              </a:rPr>
              <a:t>Fields of Research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19010312" cy="115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Metin Yer Tutucusu 5"/>
          <p:cNvSpPr>
            <a:spLocks noGrp="1"/>
          </p:cNvSpPr>
          <p:nvPr>
            <p:ph type="body" idx="1"/>
          </p:nvPr>
        </p:nvSpPr>
        <p:spPr>
          <a:xfrm>
            <a:off x="742950" y="1308100"/>
            <a:ext cx="17332325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6000" dirty="0" err="1" smtClean="0">
                <a:solidFill>
                  <a:srgbClr val="000000"/>
                </a:solidFill>
              </a:rPr>
              <a:t>Quote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Numbers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and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Admission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Requarements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for</a:t>
            </a:r>
            <a:r>
              <a:rPr lang="tr-TR" altLang="tr-TR" sz="6000" dirty="0" smtClean="0">
                <a:solidFill>
                  <a:srgbClr val="000000"/>
                </a:solidFill>
              </a:rPr>
              <a:t> 2024-2025 Spring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Semester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8" name="object 10"/>
          <p:cNvGraphicFramePr>
            <a:graphicFrameLocks noGrp="1"/>
          </p:cNvGraphicFramePr>
          <p:nvPr/>
        </p:nvGraphicFramePr>
        <p:xfrm>
          <a:off x="1503363" y="3746500"/>
          <a:ext cx="14250987" cy="325215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747913383"/>
                    </a:ext>
                  </a:extLst>
                </a:gridCol>
                <a:gridCol w="2525712">
                  <a:extLst>
                    <a:ext uri="{9D8B030D-6E8A-4147-A177-3AD203B41FA5}">
                      <a16:colId xmlns:a16="http://schemas.microsoft.com/office/drawing/2014/main" val="2935074415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460324653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3446895986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30578430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7025763"/>
                    </a:ext>
                  </a:extLst>
                </a:gridCol>
                <a:gridCol w="2287587">
                  <a:extLst>
                    <a:ext uri="{9D8B030D-6E8A-4147-A177-3AD203B41FA5}">
                      <a16:colId xmlns:a16="http://schemas.microsoft.com/office/drawing/2014/main" val="1880731598"/>
                    </a:ext>
                  </a:extLst>
                </a:gridCol>
              </a:tblGrid>
              <a:tr h="56197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QUOTA</a:t>
                      </a:r>
                    </a:p>
                  </a:txBody>
                  <a:tcPr marL="0" marR="0" marT="298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TYPE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TYPE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3832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7461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4613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ALES SCORE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351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FOREIGN LANGUAGE SCORE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UNDERGRADUATE GRADE</a:t>
                      </a:r>
                    </a:p>
                  </a:txBody>
                  <a:tcPr marL="0" marR="0" marT="1047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17460"/>
                  </a:ext>
                </a:extLst>
              </a:tr>
              <a:tr h="1384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Masters Degree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</a:t>
                      </a: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812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E.W./NUM.</a:t>
                      </a:r>
                    </a:p>
                  </a:txBody>
                  <a:tcPr marL="0" marR="0" marT="952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 marL="252413" indent="-50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52413" marR="0" lvl="0" indent="-50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MASTER'S DEGREE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82535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79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31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08163" y="2778125"/>
            <a:ext cx="9367837" cy="671513"/>
          </a:xfrm>
          <a:prstGeom prst="rect">
            <a:avLst/>
          </a:prstGeom>
        </p:spPr>
        <p:txBody>
          <a:bodyPr lIns="0" tIns="1143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ts val="88"/>
              </a:spcBef>
            </a:pPr>
            <a:r>
              <a:rPr lang="tr-TR" altLang="tr-TR" sz="2000" b="1">
                <a:solidFill>
                  <a:srgbClr val="36609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RESEARCH FACILITIES (LABORATORY INFRASTRUCTURE)</a:t>
            </a:r>
            <a:endParaRPr lang="tr-TR" altLang="tr-TR" sz="2000">
              <a:solidFill>
                <a:srgbClr val="0000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r" eaLnBrk="1" hangingPunct="1">
              <a:spcBef>
                <a:spcPts val="1138"/>
              </a:spcBef>
            </a:pPr>
            <a:r>
              <a:rPr lang="tr-TR" altLang="tr-TR" sz="1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5" name="Metin kutusu 11"/>
          <p:cNvSpPr txBox="1">
            <a:spLocks noChangeArrowheads="1"/>
          </p:cNvSpPr>
          <p:nvPr/>
        </p:nvSpPr>
        <p:spPr bwMode="auto">
          <a:xfrm>
            <a:off x="1960563" y="4051300"/>
            <a:ext cx="1226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0000"/>
                </a:solidFill>
              </a:rPr>
              <a:t>NOT ANY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308100"/>
            <a:ext cx="2884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Unvan 1"/>
          <p:cNvSpPr>
            <a:spLocks noGrp="1"/>
          </p:cNvSpPr>
          <p:nvPr>
            <p:ph type="ctrTitle"/>
          </p:nvPr>
        </p:nvSpPr>
        <p:spPr bwMode="auto">
          <a:xfrm>
            <a:off x="2036763" y="3314700"/>
            <a:ext cx="14020800" cy="2032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 Sağlığı Hemşireliği Tezli Yüksek Lisans Programı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308100"/>
            <a:ext cx="2884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Unvan 1"/>
          <p:cNvSpPr>
            <a:spLocks noGrp="1"/>
          </p:cNvSpPr>
          <p:nvPr>
            <p:ph type="ctrTitle"/>
          </p:nvPr>
        </p:nvSpPr>
        <p:spPr bwMode="auto">
          <a:xfrm>
            <a:off x="2036763" y="3314700"/>
            <a:ext cx="14020800" cy="1016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Personel</a:t>
            </a:r>
          </a:p>
        </p:txBody>
      </p:sp>
      <p:sp>
        <p:nvSpPr>
          <p:cNvPr id="10244" name="Metin kutusu 2"/>
          <p:cNvSpPr txBox="1">
            <a:spLocks noChangeArrowheads="1"/>
          </p:cNvSpPr>
          <p:nvPr/>
        </p:nvSpPr>
        <p:spPr bwMode="auto">
          <a:xfrm>
            <a:off x="2722563" y="5041900"/>
            <a:ext cx="640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>
                <a:solidFill>
                  <a:srgbClr val="000000"/>
                </a:solidFill>
              </a:rPr>
              <a:t>Prof. Dr. Yeter Kitiş</a:t>
            </a:r>
          </a:p>
          <a:p>
            <a:pPr eaLnBrk="1" hangingPunct="1"/>
            <a:r>
              <a:rPr lang="tr-TR" altLang="tr-TR" sz="3200">
                <a:solidFill>
                  <a:srgbClr val="000000"/>
                </a:solidFill>
              </a:rPr>
              <a:t>Prof. Dr. Sultan Ayaz Alkaya</a:t>
            </a:r>
          </a:p>
          <a:p>
            <a:pPr eaLnBrk="1" hangingPunct="1"/>
            <a:r>
              <a:rPr lang="tr-TR" altLang="tr-TR" sz="3200">
                <a:solidFill>
                  <a:srgbClr val="000000"/>
                </a:solidFill>
              </a:rPr>
              <a:t>Prof. Dr. Naile Bilgili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0313" cy="115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Unvan 3"/>
          <p:cNvSpPr>
            <a:spLocks noGrp="1"/>
          </p:cNvSpPr>
          <p:nvPr>
            <p:ph type="title"/>
          </p:nvPr>
        </p:nvSpPr>
        <p:spPr bwMode="auto">
          <a:xfrm>
            <a:off x="1089025" y="2895600"/>
            <a:ext cx="9377363" cy="492442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geliştirilmesi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Bulaşıcı olmayan hastalıkların önlenmesi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sağlığı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Sağlığı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Hemşirelikte Araştırma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Evde Bakım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 Sağlığı</a:t>
            </a:r>
            <a:br>
              <a:rPr lang="tr-TR" altLang="tr-T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Metin Yer Tutucusu 5"/>
          <p:cNvSpPr>
            <a:spLocks noGrp="1"/>
          </p:cNvSpPr>
          <p:nvPr>
            <p:ph type="body" idx="1"/>
          </p:nvPr>
        </p:nvSpPr>
        <p:spPr>
          <a:xfrm>
            <a:off x="742950" y="1308100"/>
            <a:ext cx="17332325" cy="923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6000" smtClean="0">
                <a:solidFill>
                  <a:srgbClr val="000000"/>
                </a:solidFill>
              </a:rPr>
              <a:t>Araştırma Alanları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0"/>
            <a:ext cx="19010312" cy="115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Metin Yer Tutucusu 5"/>
          <p:cNvSpPr>
            <a:spLocks noGrp="1"/>
          </p:cNvSpPr>
          <p:nvPr>
            <p:ph type="body" idx="1"/>
          </p:nvPr>
        </p:nvSpPr>
        <p:spPr>
          <a:xfrm>
            <a:off x="742950" y="1308100"/>
            <a:ext cx="17332325" cy="18462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6000" dirty="0" smtClean="0">
                <a:solidFill>
                  <a:srgbClr val="000000"/>
                </a:solidFill>
              </a:rPr>
              <a:t>Kota ve 2024-2025 </a:t>
            </a:r>
            <a:r>
              <a:rPr lang="tr-TR" altLang="tr-TR" sz="6000" dirty="0" err="1" smtClean="0">
                <a:solidFill>
                  <a:srgbClr val="000000"/>
                </a:solidFill>
              </a:rPr>
              <a:t>BaharDönemi</a:t>
            </a:r>
            <a:r>
              <a:rPr lang="tr-TR" altLang="tr-TR" sz="6000" dirty="0" smtClean="0">
                <a:solidFill>
                  <a:srgbClr val="000000"/>
                </a:solidFill>
              </a:rPr>
              <a:t> </a:t>
            </a:r>
            <a:r>
              <a:rPr lang="tr-TR" altLang="tr-TR" sz="6000" dirty="0" smtClean="0">
                <a:solidFill>
                  <a:srgbClr val="000000"/>
                </a:solidFill>
              </a:rPr>
              <a:t>İçin Öğrenci Kabul Koşulları</a:t>
            </a:r>
          </a:p>
        </p:txBody>
      </p:sp>
      <p:graphicFrame>
        <p:nvGraphicFramePr>
          <p:cNvPr id="8" name="object 10"/>
          <p:cNvGraphicFramePr>
            <a:graphicFrameLocks noGrp="1"/>
          </p:cNvGraphicFramePr>
          <p:nvPr/>
        </p:nvGraphicFramePr>
        <p:xfrm>
          <a:off x="1503363" y="3746500"/>
          <a:ext cx="14250987" cy="343503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1522516914"/>
                    </a:ext>
                  </a:extLst>
                </a:gridCol>
                <a:gridCol w="2525712">
                  <a:extLst>
                    <a:ext uri="{9D8B030D-6E8A-4147-A177-3AD203B41FA5}">
                      <a16:colId xmlns:a16="http://schemas.microsoft.com/office/drawing/2014/main" val="1411709348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4033111906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185701722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9682719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23095333"/>
                    </a:ext>
                  </a:extLst>
                </a:gridCol>
                <a:gridCol w="2287587">
                  <a:extLst>
                    <a:ext uri="{9D8B030D-6E8A-4147-A177-3AD203B41FA5}">
                      <a16:colId xmlns:a16="http://schemas.microsoft.com/office/drawing/2014/main" val="127403993"/>
                    </a:ext>
                  </a:extLst>
                </a:gridCol>
              </a:tblGrid>
              <a:tr h="56197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KOTA</a:t>
                      </a:r>
                    </a:p>
                  </a:txBody>
                  <a:tcPr marL="0" marR="0" marT="298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Puan Tipi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Tipi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0705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74613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4613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ALES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puanı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351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Yabancı dil Puanı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 mezuniyet  puanı</a:t>
                      </a:r>
                    </a:p>
                  </a:txBody>
                  <a:tcPr marL="0" marR="0" marT="1047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898372"/>
                  </a:ext>
                </a:extLst>
              </a:tr>
              <a:tr h="1384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Yüksek Lisans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Yabancı Öğrenci </a:t>
                      </a: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312226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SAYISAL </a:t>
                      </a:r>
                    </a:p>
                  </a:txBody>
                  <a:tcPr marL="0" marR="0" marT="952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 marL="252413" indent="-50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52413" marR="0" lvl="0" indent="-50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Yüksek Lisans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20791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79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165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 Program tanıtım [Uyumluluk Modu]" id="{5E7046F4-FA0F-4895-9742-3000F7BC0C97}" vid="{30CB29FC-603B-4777-BF01-F0FE2A6456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HSH Program tanıtım</Template>
  <TotalTime>4</TotalTime>
  <Words>137</Words>
  <Application>Microsoft Office PowerPoint</Application>
  <PresentationFormat>Özel</PresentationFormat>
  <Paragraphs>68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Georgia</vt:lpstr>
      <vt:lpstr>Office Teması</vt:lpstr>
      <vt:lpstr>Public Health Nursing Graduate Program</vt:lpstr>
      <vt:lpstr>Professor Yeter Kitiş (PhD, RN)  Professor Sultan Ayaz Alkaya (PhD, RN)  Professor Naile Bilgili (PhD, RN)   </vt:lpstr>
      <vt:lpstr>Health promotion Prevention of Non communicable diseases School health Family health Nursing research Home health care Older adult care </vt:lpstr>
      <vt:lpstr>PowerPoint Sunusu</vt:lpstr>
      <vt:lpstr>PowerPoint Sunusu</vt:lpstr>
      <vt:lpstr>Halk Sağlığı Hemşireliği Tezli Yüksek Lisans Programı</vt:lpstr>
      <vt:lpstr>Akademik Personel</vt:lpstr>
      <vt:lpstr>Sağlığın geliştirilmesi Bulaşıcı olmayan hastalıkların önlenmesi Okul sağlığı Aile Sağlığı Hemşirelikte Araştırma Evde Bakım Yaşlı Sağlığı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Nursing Graduate Program</dc:title>
  <dc:creator>pc</dc:creator>
  <cp:lastModifiedBy>pc</cp:lastModifiedBy>
  <cp:revision>1</cp:revision>
  <dcterms:created xsi:type="dcterms:W3CDTF">2025-03-05T07:25:45Z</dcterms:created>
  <dcterms:modified xsi:type="dcterms:W3CDTF">2025-03-05T07:30:32Z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LastSaved">
    <vt:filetime>2024-09-26T00:00:00Z</vt:filetime>
  </property>
  <property fmtid="{D5CDD505-2E9C-101B-9397-08002B2CF9AE}" pid="4" name="Producer">
    <vt:lpwstr>Microsoft: Print To PDF</vt:lpwstr>
  </property>
</Properties>
</file>