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9144000" cy="6858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3/10/2025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200" b="1" i="0">
                <a:solidFill>
                  <a:srgbClr val="375F92"/>
                </a:solidFill>
                <a:latin typeface="Georgia"/>
                <a:cs typeface="Georgi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3/10/2025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200" b="1" i="0">
                <a:solidFill>
                  <a:srgbClr val="375F92"/>
                </a:solidFill>
                <a:latin typeface="Georgia"/>
                <a:cs typeface="Georgi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3/10/2025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200" b="1" i="0">
                <a:solidFill>
                  <a:srgbClr val="375F92"/>
                </a:solidFill>
                <a:latin typeface="Georgia"/>
                <a:cs typeface="Georgi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3/10/2025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7998"/>
          </a:xfrm>
          <a:prstGeom prst="rect">
            <a:avLst/>
          </a:prstGeom>
        </p:spPr>
      </p:pic>
      <p:pic>
        <p:nvPicPr>
          <p:cNvPr id="17" name="bg object 17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0" y="2133600"/>
            <a:ext cx="9144000" cy="3029712"/>
          </a:xfrm>
          <a:prstGeom prst="rect">
            <a:avLst/>
          </a:prstGeom>
        </p:spPr>
      </p:pic>
      <p:pic>
        <p:nvPicPr>
          <p:cNvPr id="18" name="bg object 18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483108" y="1638300"/>
            <a:ext cx="3530600" cy="1524000"/>
          </a:xfrm>
          <a:prstGeom prst="rect">
            <a:avLst/>
          </a:prstGeom>
        </p:spPr>
      </p:pic>
      <p:pic>
        <p:nvPicPr>
          <p:cNvPr id="19" name="bg object 19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507491" y="190500"/>
            <a:ext cx="3485388" cy="1475232"/>
          </a:xfrm>
          <a:prstGeom prst="rect">
            <a:avLst/>
          </a:prstGeom>
        </p:spPr>
      </p:pic>
      <p:pic>
        <p:nvPicPr>
          <p:cNvPr id="20" name="bg object 20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1232916" y="3357372"/>
            <a:ext cx="6377178" cy="872489"/>
          </a:xfrm>
          <a:prstGeom prst="rect">
            <a:avLst/>
          </a:prstGeom>
        </p:spPr>
      </p:pic>
      <p:pic>
        <p:nvPicPr>
          <p:cNvPr id="21" name="bg object 21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2645664" y="3907535"/>
            <a:ext cx="4051553" cy="872489"/>
          </a:xfrm>
          <a:prstGeom prst="rect">
            <a:avLst/>
          </a:prstGeom>
        </p:spPr>
      </p:pic>
      <p:pic>
        <p:nvPicPr>
          <p:cNvPr id="22" name="bg object 22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1315211" y="4456176"/>
            <a:ext cx="6710934" cy="872490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3/10/2025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4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6857998"/>
          </a:xfrm>
          <a:prstGeom prst="rect">
            <a:avLst/>
          </a:prstGeom>
        </p:spPr>
      </p:pic>
      <p:pic>
        <p:nvPicPr>
          <p:cNvPr id="17" name="bg object 17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0" y="1126236"/>
            <a:ext cx="9144000" cy="4966716"/>
          </a:xfrm>
          <a:prstGeom prst="rect">
            <a:avLst/>
          </a:prstGeom>
        </p:spPr>
      </p:pic>
      <p:pic>
        <p:nvPicPr>
          <p:cNvPr id="18" name="bg object 18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3669791" y="6172200"/>
            <a:ext cx="1836419" cy="661416"/>
          </a:xfrm>
          <a:prstGeom prst="rect">
            <a:avLst/>
          </a:prstGeom>
        </p:spPr>
      </p:pic>
      <p:pic>
        <p:nvPicPr>
          <p:cNvPr id="19" name="bg object 19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7213092" y="266700"/>
            <a:ext cx="1836420" cy="777239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35940" y="371602"/>
            <a:ext cx="8072119" cy="69723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200" b="1" i="0">
                <a:solidFill>
                  <a:srgbClr val="375F92"/>
                </a:solidFill>
                <a:latin typeface="Georgia"/>
                <a:cs typeface="Georgi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109776" y="1623313"/>
            <a:ext cx="7365365" cy="36068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3/10/2025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3400" y="2895600"/>
            <a:ext cx="8305800" cy="2263697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425575" marR="526415" indent="-1413510" algn="ctr">
              <a:lnSpc>
                <a:spcPct val="112799"/>
              </a:lnSpc>
              <a:spcBef>
                <a:spcPts val="95"/>
              </a:spcBef>
            </a:pPr>
            <a:endParaRPr lang="tr-TR" sz="3200" b="1" spc="-5" dirty="0">
              <a:latin typeface="Georgia"/>
              <a:cs typeface="Georgia"/>
            </a:endParaRPr>
          </a:p>
          <a:p>
            <a:pPr marL="1425575" marR="526415" indent="-1413510" algn="ctr">
              <a:lnSpc>
                <a:spcPct val="112799"/>
              </a:lnSpc>
              <a:spcBef>
                <a:spcPts val="95"/>
              </a:spcBef>
            </a:pPr>
            <a:r>
              <a:rPr lang="tr-TR" sz="3200" b="1" spc="-5" dirty="0">
                <a:latin typeface="Georgia"/>
                <a:cs typeface="Georgia"/>
              </a:rPr>
              <a:t>İÇ HASTALIKLARI HEMŞİRELİĞİ</a:t>
            </a:r>
          </a:p>
          <a:p>
            <a:pPr marL="1425575" marR="526415" indent="-1413510" algn="ctr">
              <a:lnSpc>
                <a:spcPct val="112799"/>
              </a:lnSpc>
              <a:spcBef>
                <a:spcPts val="95"/>
              </a:spcBef>
            </a:pPr>
            <a:r>
              <a:rPr sz="3200" b="1" spc="-5" dirty="0">
                <a:latin typeface="Georgia"/>
                <a:cs typeface="Georgia"/>
              </a:rPr>
              <a:t>ANABİLİM</a:t>
            </a:r>
            <a:r>
              <a:rPr sz="3200" b="1" spc="-55" dirty="0">
                <a:latin typeface="Georgia"/>
                <a:cs typeface="Georgia"/>
              </a:rPr>
              <a:t> </a:t>
            </a:r>
            <a:r>
              <a:rPr sz="3200" b="1" spc="-5" dirty="0">
                <a:latin typeface="Georgia"/>
                <a:cs typeface="Georgia"/>
              </a:rPr>
              <a:t>DALI</a:t>
            </a:r>
            <a:endParaRPr sz="3200" dirty="0">
              <a:latin typeface="Georgia"/>
              <a:cs typeface="Georgia"/>
            </a:endParaRPr>
          </a:p>
          <a:p>
            <a:pPr marL="94615" algn="ctr">
              <a:lnSpc>
                <a:spcPct val="100000"/>
              </a:lnSpc>
              <a:spcBef>
                <a:spcPts val="484"/>
              </a:spcBef>
            </a:pPr>
            <a:r>
              <a:rPr sz="3200" b="1" spc="-5" dirty="0">
                <a:latin typeface="Georgia"/>
                <a:cs typeface="Georgia"/>
              </a:rPr>
              <a:t>LİSANSÜSTÜ</a:t>
            </a:r>
            <a:r>
              <a:rPr sz="3200" b="1" spc="-65" dirty="0">
                <a:latin typeface="Georgia"/>
                <a:cs typeface="Georgia"/>
              </a:rPr>
              <a:t> </a:t>
            </a:r>
            <a:r>
              <a:rPr sz="3200" b="1" spc="-5" dirty="0">
                <a:latin typeface="Georgia"/>
                <a:cs typeface="Georgia"/>
              </a:rPr>
              <a:t>PROGRAMLAR</a:t>
            </a:r>
            <a:endParaRPr sz="3200" dirty="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781558"/>
            <a:ext cx="3738879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spc="-10" dirty="0"/>
              <a:t>AKADEMİK</a:t>
            </a:r>
            <a:r>
              <a:rPr sz="2800" spc="-60" dirty="0"/>
              <a:t> </a:t>
            </a:r>
            <a:r>
              <a:rPr sz="2800" spc="-5" dirty="0"/>
              <a:t>KADRO</a:t>
            </a:r>
            <a:endParaRPr sz="2800"/>
          </a:p>
        </p:txBody>
      </p:sp>
      <p:sp>
        <p:nvSpPr>
          <p:cNvPr id="4" name="Dikdörtgen 3"/>
          <p:cNvSpPr/>
          <p:nvPr/>
        </p:nvSpPr>
        <p:spPr>
          <a:xfrm>
            <a:off x="762000" y="1676400"/>
            <a:ext cx="457200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/>
              <a:t>Prof. Dr. Ülkü POLAT</a:t>
            </a:r>
          </a:p>
          <a:p>
            <a:r>
              <a:rPr lang="tr-TR" dirty="0"/>
              <a:t>Doç.Dr. Özlem CANBOLAT</a:t>
            </a:r>
          </a:p>
          <a:p>
            <a:r>
              <a:rPr lang="tr-TR" dirty="0"/>
              <a:t>Dr. Öğretim Üyesi Elif SÖZERİ ÖZTÜRK</a:t>
            </a:r>
          </a:p>
          <a:p>
            <a:r>
              <a:rPr lang="tr-TR" dirty="0"/>
              <a:t>Dr. Öğretim Üyesi Tuğba KARATAŞ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491998"/>
            <a:ext cx="452310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spc="-5" dirty="0"/>
              <a:t>ARAŞTIRMA</a:t>
            </a:r>
            <a:r>
              <a:rPr sz="2800" spc="-65" dirty="0"/>
              <a:t> </a:t>
            </a:r>
            <a:r>
              <a:rPr sz="2800" spc="-5" dirty="0"/>
              <a:t>ALANLARI</a:t>
            </a:r>
            <a:endParaRPr sz="2800"/>
          </a:p>
        </p:txBody>
      </p:sp>
      <p:sp>
        <p:nvSpPr>
          <p:cNvPr id="3" name="object 3"/>
          <p:cNvSpPr txBox="1"/>
          <p:nvPr/>
        </p:nvSpPr>
        <p:spPr>
          <a:xfrm>
            <a:off x="535940" y="1217118"/>
            <a:ext cx="5884545" cy="3136115"/>
          </a:xfrm>
          <a:prstGeom prst="rect">
            <a:avLst/>
          </a:prstGeom>
        </p:spPr>
        <p:txBody>
          <a:bodyPr vert="horz" wrap="square" lIns="0" tIns="111125" rIns="0" bIns="0" rtlCol="0">
            <a:spAutoFit/>
          </a:bodyPr>
          <a:lstStyle/>
          <a:p>
            <a:pPr marL="355600" indent="-343535">
              <a:lnSpc>
                <a:spcPct val="100000"/>
              </a:lnSpc>
              <a:spcBef>
                <a:spcPts val="875"/>
              </a:spcBef>
              <a:buSzPct val="103125"/>
              <a:buFont typeface="Arial MT"/>
              <a:buChar char="•"/>
              <a:tabLst>
                <a:tab pos="355600" algn="l"/>
                <a:tab pos="356235" algn="l"/>
              </a:tabLst>
            </a:pPr>
            <a:r>
              <a:rPr lang="tr-TR" sz="1600" spc="-5" dirty="0">
                <a:latin typeface="Tahoma"/>
                <a:cs typeface="Tahoma"/>
              </a:rPr>
              <a:t>Kronik hastalıklar (inme, kalp yetmezliği, diyabet </a:t>
            </a:r>
            <a:r>
              <a:rPr lang="tr-TR" sz="1600" spc="-5" dirty="0" err="1">
                <a:latin typeface="Tahoma"/>
                <a:cs typeface="Tahoma"/>
              </a:rPr>
              <a:t>vb</a:t>
            </a:r>
            <a:r>
              <a:rPr lang="tr-TR" sz="1600" spc="-5" dirty="0">
                <a:latin typeface="Tahoma"/>
                <a:cs typeface="Tahoma"/>
              </a:rPr>
              <a:t>) ve hemşirelik ile ilgili çalışmalar</a:t>
            </a:r>
          </a:p>
          <a:p>
            <a:pPr marL="355600" indent="-343535">
              <a:lnSpc>
                <a:spcPct val="100000"/>
              </a:lnSpc>
              <a:spcBef>
                <a:spcPts val="875"/>
              </a:spcBef>
              <a:buSzPct val="103125"/>
              <a:buFont typeface="Arial MT"/>
              <a:buChar char="•"/>
              <a:tabLst>
                <a:tab pos="355600" algn="l"/>
                <a:tab pos="356235" algn="l"/>
              </a:tabLst>
            </a:pPr>
            <a:r>
              <a:rPr lang="tr-TR" sz="1600" spc="-5" dirty="0">
                <a:latin typeface="Tahoma"/>
                <a:cs typeface="Tahoma"/>
              </a:rPr>
              <a:t>Yaşlı bakımı/sağlığı  hemşireliği ve ilgili çalışmalar</a:t>
            </a:r>
          </a:p>
          <a:p>
            <a:pPr marL="355600" indent="-343535">
              <a:lnSpc>
                <a:spcPct val="100000"/>
              </a:lnSpc>
              <a:spcBef>
                <a:spcPts val="875"/>
              </a:spcBef>
              <a:buSzPct val="103125"/>
              <a:buFont typeface="Arial MT"/>
              <a:buChar char="•"/>
              <a:tabLst>
                <a:tab pos="355600" algn="l"/>
                <a:tab pos="356235" algn="l"/>
              </a:tabLst>
            </a:pPr>
            <a:r>
              <a:rPr lang="tr-TR" sz="1600" spc="-5" dirty="0">
                <a:latin typeface="Tahoma"/>
                <a:cs typeface="Tahoma"/>
              </a:rPr>
              <a:t>Evde bakım hemşireliği ile  ilgili çalışmalar</a:t>
            </a:r>
          </a:p>
          <a:p>
            <a:pPr marL="355600" indent="-343535">
              <a:lnSpc>
                <a:spcPct val="100000"/>
              </a:lnSpc>
              <a:spcBef>
                <a:spcPts val="875"/>
              </a:spcBef>
              <a:buSzPct val="103125"/>
              <a:buFont typeface="Arial MT"/>
              <a:buChar char="•"/>
              <a:tabLst>
                <a:tab pos="355600" algn="l"/>
                <a:tab pos="356235" algn="l"/>
              </a:tabLst>
            </a:pPr>
            <a:r>
              <a:rPr lang="tr-TR" sz="1600" spc="-5" dirty="0">
                <a:latin typeface="Tahoma"/>
                <a:cs typeface="Tahoma"/>
              </a:rPr>
              <a:t>Palyatif bakım ve hemşirelik  ile ilgili çalışmalar</a:t>
            </a:r>
          </a:p>
          <a:p>
            <a:pPr marL="355600" indent="-343535">
              <a:lnSpc>
                <a:spcPct val="100000"/>
              </a:lnSpc>
              <a:spcBef>
                <a:spcPts val="875"/>
              </a:spcBef>
              <a:buSzPct val="103125"/>
              <a:buFont typeface="Arial MT"/>
              <a:buChar char="•"/>
              <a:tabLst>
                <a:tab pos="355600" algn="l"/>
                <a:tab pos="356235" algn="l"/>
              </a:tabLst>
            </a:pPr>
            <a:r>
              <a:rPr lang="tr-TR" sz="1600" spc="-5" dirty="0">
                <a:latin typeface="Tahoma"/>
                <a:cs typeface="Tahoma"/>
              </a:rPr>
              <a:t>Yoğun bakım hastası ve hemşirelik ile ilgili çalışmalar</a:t>
            </a:r>
          </a:p>
          <a:p>
            <a:pPr marL="355600" indent="-343535">
              <a:lnSpc>
                <a:spcPct val="100000"/>
              </a:lnSpc>
              <a:spcBef>
                <a:spcPts val="875"/>
              </a:spcBef>
              <a:buSzPct val="103125"/>
              <a:buFont typeface="Arial MT"/>
              <a:buChar char="•"/>
              <a:tabLst>
                <a:tab pos="355600" algn="l"/>
                <a:tab pos="356235" algn="l"/>
              </a:tabLst>
            </a:pPr>
            <a:r>
              <a:rPr lang="tr-TR" sz="1600" spc="-5" dirty="0">
                <a:latin typeface="Tahoma"/>
                <a:cs typeface="Tahoma"/>
              </a:rPr>
              <a:t>Onkolojik hastalıklar ve hemşirelik ile ilgili çalışmalar</a:t>
            </a:r>
          </a:p>
          <a:p>
            <a:pPr marL="355600" indent="-343535">
              <a:lnSpc>
                <a:spcPct val="100000"/>
              </a:lnSpc>
              <a:spcBef>
                <a:spcPts val="875"/>
              </a:spcBef>
              <a:buSzPct val="103125"/>
              <a:buFont typeface="Arial MT"/>
              <a:buChar char="•"/>
              <a:tabLst>
                <a:tab pos="355600" algn="l"/>
                <a:tab pos="356235" algn="l"/>
              </a:tabLst>
            </a:pPr>
            <a:endParaRPr lang="tr-TR" sz="1600" spc="-5" dirty="0">
              <a:latin typeface="Tahoma"/>
              <a:cs typeface="Tahoma"/>
            </a:endParaRPr>
          </a:p>
          <a:p>
            <a:pPr marL="355600" indent="-343535">
              <a:lnSpc>
                <a:spcPct val="100000"/>
              </a:lnSpc>
              <a:spcBef>
                <a:spcPts val="875"/>
              </a:spcBef>
              <a:buSzPct val="103125"/>
              <a:buFont typeface="Arial MT"/>
              <a:buChar char="•"/>
              <a:tabLst>
                <a:tab pos="355600" algn="l"/>
                <a:tab pos="356235" algn="l"/>
              </a:tabLst>
            </a:pPr>
            <a:endParaRPr lang="tr-TR" sz="1600" spc="-5" dirty="0">
              <a:latin typeface="Tahoma"/>
              <a:cs typeface="Tahoma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324358"/>
            <a:ext cx="4918710" cy="788670"/>
          </a:xfrm>
          <a:prstGeom prst="rect">
            <a:avLst/>
          </a:prstGeom>
        </p:spPr>
        <p:txBody>
          <a:bodyPr vert="horz" wrap="square" lIns="0" tIns="10795" rIns="0" bIns="0" rtlCol="0">
            <a:spAutoFit/>
          </a:bodyPr>
          <a:lstStyle/>
          <a:p>
            <a:pPr marL="12700" marR="5080">
              <a:lnSpc>
                <a:spcPct val="100400"/>
              </a:lnSpc>
              <a:spcBef>
                <a:spcPts val="85"/>
              </a:spcBef>
            </a:pPr>
            <a:r>
              <a:rPr sz="2500" spc="-5" dirty="0"/>
              <a:t>ARAŞTIRMA OLANAKLARI </a:t>
            </a:r>
            <a:r>
              <a:rPr sz="2500" dirty="0"/>
              <a:t> </a:t>
            </a:r>
            <a:r>
              <a:rPr sz="2500" spc="-5" dirty="0"/>
              <a:t>(LABORATUVAR</a:t>
            </a:r>
            <a:r>
              <a:rPr sz="2500" spc="-70" dirty="0"/>
              <a:t> </a:t>
            </a:r>
            <a:r>
              <a:rPr sz="2500" spc="-5" dirty="0"/>
              <a:t>ALTYAPISI)</a:t>
            </a:r>
            <a:endParaRPr sz="2500"/>
          </a:p>
        </p:txBody>
      </p:sp>
      <p:sp>
        <p:nvSpPr>
          <p:cNvPr id="3" name="object 3"/>
          <p:cNvSpPr txBox="1"/>
          <p:nvPr/>
        </p:nvSpPr>
        <p:spPr>
          <a:xfrm>
            <a:off x="879144" y="1592325"/>
            <a:ext cx="5626735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5" dirty="0">
                <a:latin typeface="Tahoma"/>
                <a:cs typeface="Tahoma"/>
              </a:rPr>
              <a:t>Anabilim</a:t>
            </a:r>
            <a:r>
              <a:rPr sz="1600" spc="5" dirty="0">
                <a:latin typeface="Tahoma"/>
                <a:cs typeface="Tahoma"/>
              </a:rPr>
              <a:t> </a:t>
            </a:r>
            <a:r>
              <a:rPr sz="1600" spc="-5" dirty="0">
                <a:latin typeface="Tahoma"/>
                <a:cs typeface="Tahoma"/>
              </a:rPr>
              <a:t>dalına</a:t>
            </a:r>
            <a:r>
              <a:rPr sz="1600" spc="5" dirty="0">
                <a:latin typeface="Tahoma"/>
                <a:cs typeface="Tahoma"/>
              </a:rPr>
              <a:t> </a:t>
            </a:r>
            <a:r>
              <a:rPr sz="1600" spc="-5" dirty="0">
                <a:latin typeface="Tahoma"/>
                <a:cs typeface="Tahoma"/>
              </a:rPr>
              <a:t>yönelik </a:t>
            </a:r>
            <a:r>
              <a:rPr sz="1600" dirty="0">
                <a:latin typeface="Tahoma"/>
                <a:cs typeface="Tahoma"/>
              </a:rPr>
              <a:t>laboratuvar</a:t>
            </a:r>
            <a:r>
              <a:rPr sz="1600" spc="5" dirty="0">
                <a:latin typeface="Tahoma"/>
                <a:cs typeface="Tahoma"/>
              </a:rPr>
              <a:t> </a:t>
            </a:r>
            <a:r>
              <a:rPr sz="1600" spc="-5" dirty="0">
                <a:latin typeface="Tahoma"/>
                <a:cs typeface="Tahoma"/>
              </a:rPr>
              <a:t>altyapısı</a:t>
            </a:r>
            <a:r>
              <a:rPr sz="1600" spc="-15" dirty="0">
                <a:latin typeface="Tahoma"/>
                <a:cs typeface="Tahoma"/>
              </a:rPr>
              <a:t> </a:t>
            </a:r>
            <a:r>
              <a:rPr sz="1600" spc="-5" dirty="0">
                <a:latin typeface="Tahoma"/>
                <a:cs typeface="Tahoma"/>
              </a:rPr>
              <a:t>bulunmamaktadır.</a:t>
            </a:r>
            <a:endParaRPr sz="1600">
              <a:latin typeface="Tahoma"/>
              <a:cs typeface="Tahoma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0160" rIns="0" bIns="0" rtlCol="0">
            <a:spAutoFit/>
          </a:bodyPr>
          <a:lstStyle/>
          <a:p>
            <a:pPr marL="12700" marR="5080">
              <a:lnSpc>
                <a:spcPct val="100499"/>
              </a:lnSpc>
              <a:spcBef>
                <a:spcPts val="80"/>
              </a:spcBef>
            </a:pPr>
            <a:r>
              <a:rPr spc="-5" dirty="0"/>
              <a:t>202</a:t>
            </a:r>
            <a:r>
              <a:rPr lang="tr-TR" spc="-5" dirty="0"/>
              <a:t>4</a:t>
            </a:r>
            <a:r>
              <a:rPr spc="-5" dirty="0"/>
              <a:t>/202</a:t>
            </a:r>
            <a:r>
              <a:rPr lang="tr-TR" spc="-5" dirty="0"/>
              <a:t>5</a:t>
            </a:r>
            <a:r>
              <a:rPr spc="-5" dirty="0"/>
              <a:t> </a:t>
            </a:r>
            <a:r>
              <a:rPr lang="tr-TR" spc="-10" dirty="0"/>
              <a:t>BAHAR </a:t>
            </a:r>
            <a:r>
              <a:rPr spc="-5" dirty="0"/>
              <a:t>DÖNEMİ </a:t>
            </a:r>
            <a:r>
              <a:rPr dirty="0"/>
              <a:t>İÇİN </a:t>
            </a:r>
            <a:r>
              <a:rPr spc="-5" dirty="0"/>
              <a:t>KONTENJAN </a:t>
            </a:r>
            <a:r>
              <a:rPr spc="-545" dirty="0"/>
              <a:t> </a:t>
            </a:r>
            <a:r>
              <a:rPr spc="-5" dirty="0"/>
              <a:t>SAYILARI</a:t>
            </a:r>
            <a:r>
              <a:rPr dirty="0"/>
              <a:t> </a:t>
            </a:r>
            <a:r>
              <a:rPr spc="-10" dirty="0"/>
              <a:t>VE</a:t>
            </a:r>
            <a:r>
              <a:rPr spc="5" dirty="0"/>
              <a:t> </a:t>
            </a:r>
            <a:r>
              <a:rPr spc="-5" dirty="0"/>
              <a:t>PROGRAMA</a:t>
            </a:r>
            <a:r>
              <a:rPr spc="5" dirty="0"/>
              <a:t> </a:t>
            </a:r>
            <a:r>
              <a:rPr spc="-5" dirty="0"/>
              <a:t>KABUL</a:t>
            </a:r>
            <a:r>
              <a:rPr spc="-40" dirty="0"/>
              <a:t> </a:t>
            </a:r>
            <a:r>
              <a:rPr spc="-5" dirty="0"/>
              <a:t>ŞARTLARI</a:t>
            </a:r>
          </a:p>
        </p:txBody>
      </p:sp>
      <p:graphicFrame>
        <p:nvGraphicFramePr>
          <p:cNvPr id="3" name="objec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94181278"/>
              </p:ext>
            </p:extLst>
          </p:nvPr>
        </p:nvGraphicFramePr>
        <p:xfrm>
          <a:off x="1109776" y="1623313"/>
          <a:ext cx="7346312" cy="359460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1884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175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1820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1821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1821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3850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0774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00901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83667">
                <a:tc gridSpan="3">
                  <a:txBody>
                    <a:bodyPr/>
                    <a:lstStyle/>
                    <a:p>
                      <a:pPr marL="868044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600" b="1" spc="-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KONTENJAN</a:t>
                      </a:r>
                      <a:endParaRPr sz="1600" dirty="0">
                        <a:latin typeface="Calibri"/>
                        <a:cs typeface="Calibri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90170" marR="447040">
                        <a:lnSpc>
                          <a:spcPts val="1340"/>
                        </a:lnSpc>
                      </a:pPr>
                      <a:r>
                        <a:rPr sz="1200" b="1" spc="-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P</a:t>
                      </a:r>
                      <a:r>
                        <a:rPr sz="1200" b="1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U</a:t>
                      </a:r>
                      <a:r>
                        <a:rPr sz="12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AN  TÜ</a:t>
                      </a:r>
                      <a:r>
                        <a:rPr sz="1200" b="1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R</a:t>
                      </a:r>
                      <a:r>
                        <a:rPr sz="12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Ü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381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90805" marR="140335">
                        <a:lnSpc>
                          <a:spcPts val="1340"/>
                        </a:lnSpc>
                      </a:pPr>
                      <a:r>
                        <a:rPr sz="1200" b="1" spc="-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P</a:t>
                      </a:r>
                      <a:r>
                        <a:rPr sz="1200" b="1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R</a:t>
                      </a:r>
                      <a:r>
                        <a:rPr sz="12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OG</a:t>
                      </a:r>
                      <a:r>
                        <a:rPr sz="1200" b="1" spc="-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R</a:t>
                      </a:r>
                      <a:r>
                        <a:rPr sz="12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AM  </a:t>
                      </a:r>
                      <a:r>
                        <a:rPr sz="1200" b="1" spc="-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TÜRÜ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634365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600" b="1" spc="-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PUAN</a:t>
                      </a:r>
                      <a:r>
                        <a:rPr sz="1600" b="1" spc="-4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600" b="1" spc="-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KRİTERLERİ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31115" marB="0">
                    <a:lnL w="381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9821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550">
                        <a:latin typeface="Times New Roman"/>
                        <a:cs typeface="Times New Roman"/>
                      </a:endParaRPr>
                    </a:p>
                    <a:p>
                      <a:pPr marL="95885">
                        <a:lnSpc>
                          <a:spcPct val="100000"/>
                        </a:lnSpc>
                      </a:pPr>
                      <a:r>
                        <a:rPr sz="1200" b="1" dirty="0">
                          <a:latin typeface="Calibri"/>
                          <a:cs typeface="Calibri"/>
                        </a:rPr>
                        <a:t>Y.</a:t>
                      </a:r>
                      <a:r>
                        <a:rPr sz="1200" b="1" spc="-1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b="1" spc="-5" dirty="0">
                          <a:latin typeface="Calibri"/>
                          <a:cs typeface="Calibri"/>
                        </a:rPr>
                        <a:t>L</a:t>
                      </a:r>
                      <a:r>
                        <a:rPr sz="1200" b="1" dirty="0">
                          <a:latin typeface="Calibri"/>
                          <a:cs typeface="Calibri"/>
                        </a:rPr>
                        <a:t>İSANS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550">
                        <a:latin typeface="Times New Roman"/>
                        <a:cs typeface="Times New Roman"/>
                      </a:endParaRPr>
                    </a:p>
                    <a:p>
                      <a:pPr marL="88265">
                        <a:lnSpc>
                          <a:spcPct val="100000"/>
                        </a:lnSpc>
                      </a:pPr>
                      <a:r>
                        <a:rPr sz="1200" b="1" spc="-5" dirty="0">
                          <a:latin typeface="Calibri"/>
                          <a:cs typeface="Calibri"/>
                        </a:rPr>
                        <a:t>DOKTORA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1450">
                        <a:latin typeface="Times New Roman"/>
                        <a:cs typeface="Times New Roman"/>
                      </a:endParaRPr>
                    </a:p>
                    <a:p>
                      <a:pPr marL="89535" marR="210185" algn="just">
                        <a:lnSpc>
                          <a:spcPct val="102499"/>
                        </a:lnSpc>
                      </a:pPr>
                      <a:r>
                        <a:rPr sz="1200" b="1" dirty="0">
                          <a:latin typeface="Calibri"/>
                          <a:cs typeface="Calibri"/>
                        </a:rPr>
                        <a:t>YABANCI </a:t>
                      </a:r>
                      <a:r>
                        <a:rPr sz="1200" b="1" spc="-26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b="1" dirty="0">
                          <a:latin typeface="Calibri"/>
                          <a:cs typeface="Calibri"/>
                        </a:rPr>
                        <a:t>UY</a:t>
                      </a:r>
                      <a:r>
                        <a:rPr sz="1200" b="1" spc="-10" dirty="0">
                          <a:latin typeface="Calibri"/>
                          <a:cs typeface="Calibri"/>
                        </a:rPr>
                        <a:t>R</a:t>
                      </a:r>
                      <a:r>
                        <a:rPr sz="1200" b="1" dirty="0">
                          <a:latin typeface="Calibri"/>
                          <a:cs typeface="Calibri"/>
                        </a:rPr>
                        <a:t>UK</a:t>
                      </a:r>
                      <a:r>
                        <a:rPr sz="1200" b="1" spc="-5" dirty="0">
                          <a:latin typeface="Calibri"/>
                          <a:cs typeface="Calibri"/>
                        </a:rPr>
                        <a:t>L</a:t>
                      </a:r>
                      <a:r>
                        <a:rPr sz="1200" b="1" dirty="0">
                          <a:latin typeface="Calibri"/>
                          <a:cs typeface="Calibri"/>
                        </a:rPr>
                        <a:t>U  </a:t>
                      </a:r>
                      <a:r>
                        <a:rPr sz="1200" b="1" spc="-5" dirty="0">
                          <a:latin typeface="Calibri"/>
                          <a:cs typeface="Calibri"/>
                        </a:rPr>
                        <a:t>Y.L./DR.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381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381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92075" marR="158750">
                        <a:lnSpc>
                          <a:spcPts val="1200"/>
                        </a:lnSpc>
                        <a:spcBef>
                          <a:spcPts val="5"/>
                        </a:spcBef>
                      </a:pPr>
                      <a:r>
                        <a:rPr sz="1200" b="1" spc="-5" dirty="0">
                          <a:latin typeface="Calibri"/>
                          <a:cs typeface="Calibri"/>
                        </a:rPr>
                        <a:t>ALES </a:t>
                      </a:r>
                      <a:r>
                        <a:rPr sz="1200" b="1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b="1" spc="-5" dirty="0">
                          <a:latin typeface="Calibri"/>
                          <a:cs typeface="Calibri"/>
                        </a:rPr>
                        <a:t>P</a:t>
                      </a:r>
                      <a:r>
                        <a:rPr sz="1200" b="1" spc="-10" dirty="0">
                          <a:latin typeface="Calibri"/>
                          <a:cs typeface="Calibri"/>
                        </a:rPr>
                        <a:t>U</a:t>
                      </a:r>
                      <a:r>
                        <a:rPr sz="1200" b="1" dirty="0">
                          <a:latin typeface="Calibri"/>
                          <a:cs typeface="Calibri"/>
                        </a:rPr>
                        <a:t>ANI/</a:t>
                      </a:r>
                      <a:endParaRPr sz="1200">
                        <a:latin typeface="Calibri"/>
                        <a:cs typeface="Calibri"/>
                      </a:endParaRPr>
                    </a:p>
                    <a:p>
                      <a:pPr marL="92075">
                        <a:lnSpc>
                          <a:spcPts val="1260"/>
                        </a:lnSpc>
                      </a:pPr>
                      <a:r>
                        <a:rPr sz="1200" b="1" spc="-5" dirty="0">
                          <a:latin typeface="Calibri"/>
                          <a:cs typeface="Calibri"/>
                        </a:rPr>
                        <a:t>*TUS*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6350" marB="0">
                    <a:lnL w="381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450">
                        <a:latin typeface="Times New Roman"/>
                        <a:cs typeface="Times New Roman"/>
                      </a:endParaRPr>
                    </a:p>
                    <a:p>
                      <a:pPr marL="90170" marR="10287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200" b="1" dirty="0">
                          <a:latin typeface="Calibri"/>
                          <a:cs typeface="Calibri"/>
                        </a:rPr>
                        <a:t>YABANCI</a:t>
                      </a:r>
                      <a:r>
                        <a:rPr sz="1200" b="1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b="1" spc="-5" dirty="0">
                          <a:latin typeface="Calibri"/>
                          <a:cs typeface="Calibri"/>
                        </a:rPr>
                        <a:t>D</a:t>
                      </a:r>
                      <a:r>
                        <a:rPr sz="1200" b="1" dirty="0">
                          <a:latin typeface="Calibri"/>
                          <a:cs typeface="Calibri"/>
                        </a:rPr>
                        <a:t>İL  </a:t>
                      </a:r>
                      <a:r>
                        <a:rPr sz="1200" b="1" spc="-5" dirty="0">
                          <a:latin typeface="Calibri"/>
                          <a:cs typeface="Calibri"/>
                        </a:rPr>
                        <a:t>PUANI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63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89535" marR="161290">
                        <a:lnSpc>
                          <a:spcPts val="1390"/>
                        </a:lnSpc>
                        <a:spcBef>
                          <a:spcPts val="5"/>
                        </a:spcBef>
                      </a:pPr>
                      <a:r>
                        <a:rPr sz="1200" b="1" spc="-5" dirty="0">
                          <a:latin typeface="Calibri"/>
                          <a:cs typeface="Calibri"/>
                        </a:rPr>
                        <a:t>M</a:t>
                      </a:r>
                      <a:r>
                        <a:rPr sz="1200" b="1" dirty="0">
                          <a:latin typeface="Calibri"/>
                          <a:cs typeface="Calibri"/>
                        </a:rPr>
                        <a:t>EZUNİYET  NOTU</a:t>
                      </a:r>
                      <a:endParaRPr sz="1200">
                        <a:latin typeface="Calibri"/>
                        <a:cs typeface="Calibri"/>
                      </a:endParaRPr>
                    </a:p>
                    <a:p>
                      <a:pPr marL="89535">
                        <a:lnSpc>
                          <a:spcPts val="1355"/>
                        </a:lnSpc>
                      </a:pPr>
                      <a:r>
                        <a:rPr sz="1200" b="1" spc="-5" dirty="0">
                          <a:latin typeface="Calibri"/>
                          <a:cs typeface="Calibri"/>
                        </a:rPr>
                        <a:t>(LİSANS/</a:t>
                      </a:r>
                      <a:endParaRPr sz="1200">
                        <a:latin typeface="Calibri"/>
                        <a:cs typeface="Calibri"/>
                      </a:endParaRPr>
                    </a:p>
                    <a:p>
                      <a:pPr marL="89535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sz="1200" b="1" dirty="0">
                          <a:latin typeface="Calibri"/>
                          <a:cs typeface="Calibri"/>
                        </a:rPr>
                        <a:t>Y.</a:t>
                      </a:r>
                      <a:r>
                        <a:rPr sz="1200" b="1" spc="-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b="1" spc="-5" dirty="0">
                          <a:latin typeface="Calibri"/>
                          <a:cs typeface="Calibri"/>
                        </a:rPr>
                        <a:t>LİSANS)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25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763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marL="120650">
                        <a:lnSpc>
                          <a:spcPct val="100000"/>
                        </a:lnSpc>
                        <a:spcBef>
                          <a:spcPts val="585"/>
                        </a:spcBef>
                      </a:pPr>
                      <a:r>
                        <a:rPr sz="1200" dirty="0">
                          <a:latin typeface="Calibri"/>
                          <a:cs typeface="Calibri"/>
                        </a:rPr>
                        <a:t>SAY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7429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marL="179705">
                        <a:lnSpc>
                          <a:spcPct val="100000"/>
                        </a:lnSpc>
                        <a:spcBef>
                          <a:spcPts val="690"/>
                        </a:spcBef>
                      </a:pPr>
                      <a:r>
                        <a:rPr sz="1200" dirty="0">
                          <a:latin typeface="Calibri"/>
                          <a:cs typeface="Calibri"/>
                        </a:rPr>
                        <a:t>Y.</a:t>
                      </a:r>
                      <a:r>
                        <a:rPr sz="1200" spc="-14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LİSA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NS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8763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ct val="100000"/>
                        </a:lnSpc>
                        <a:spcBef>
                          <a:spcPts val="785"/>
                        </a:spcBef>
                      </a:pPr>
                      <a:r>
                        <a:rPr lang="tr-TR" sz="1200" dirty="0">
                          <a:latin typeface="Calibri"/>
                          <a:cs typeface="Calibri"/>
                        </a:rPr>
                        <a:t>60</a:t>
                      </a:r>
                      <a:endParaRPr sz="1200" dirty="0">
                        <a:latin typeface="Calibri"/>
                        <a:cs typeface="Calibri"/>
                      </a:endParaRPr>
                    </a:p>
                  </a:txBody>
                  <a:tcPr marL="0" marR="0" marT="9969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85"/>
                        </a:spcBef>
                      </a:pPr>
                      <a:r>
                        <a:rPr lang="tr-TR" sz="1200" dirty="0">
                          <a:latin typeface="Calibri"/>
                          <a:cs typeface="Calibri"/>
                        </a:rPr>
                        <a:t>60</a:t>
                      </a:r>
                      <a:endParaRPr sz="1200" dirty="0">
                        <a:latin typeface="Calibri"/>
                        <a:cs typeface="Calibri"/>
                      </a:endParaRPr>
                    </a:p>
                  </a:txBody>
                  <a:tcPr marL="0" marR="0" marT="9969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marL="203835">
                        <a:lnSpc>
                          <a:spcPct val="100000"/>
                        </a:lnSpc>
                        <a:spcBef>
                          <a:spcPts val="785"/>
                        </a:spcBef>
                      </a:pPr>
                      <a:r>
                        <a:rPr sz="1200" dirty="0">
                          <a:latin typeface="Calibri"/>
                          <a:cs typeface="Calibri"/>
                        </a:rPr>
                        <a:t>2,00/4,00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9969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33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1855">
                <a:tc gridSpan="8"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sz="1600" b="1" spc="-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ÖĞRENCİ</a:t>
                      </a:r>
                      <a:r>
                        <a:rPr sz="1600" b="1" spc="-2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600" b="1" spc="-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KABUL</a:t>
                      </a:r>
                      <a:r>
                        <a:rPr sz="1600" b="1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600" b="1" spc="-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EDİLEN LİSANS</a:t>
                      </a:r>
                      <a:r>
                        <a:rPr sz="1600" b="1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600" b="1" spc="-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PROGRAMLARI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5080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6892C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713">
                <a:tc row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tr-TR" sz="1400" dirty="0">
                          <a:latin typeface="Times New Roman"/>
                          <a:cs typeface="Times New Roman"/>
                        </a:rPr>
                        <a:t>YÜKSEK</a:t>
                      </a:r>
                      <a:r>
                        <a:rPr lang="tr-TR" sz="1400" baseline="0" dirty="0">
                          <a:latin typeface="Times New Roman"/>
                          <a:cs typeface="Times New Roman"/>
                        </a:rPr>
                        <a:t> LİSANS</a:t>
                      </a: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 gridSpan="6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85"/>
                        </a:spcBef>
                      </a:pPr>
                      <a:r>
                        <a:rPr sz="1200" dirty="0">
                          <a:latin typeface="Calibri"/>
                          <a:cs typeface="Calibri"/>
                        </a:rPr>
                        <a:t>Hemşirelik</a:t>
                      </a:r>
                      <a:r>
                        <a:rPr sz="1200" spc="-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Fakültesi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8699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331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marL="301625">
                        <a:lnSpc>
                          <a:spcPct val="100000"/>
                        </a:lnSpc>
                        <a:spcBef>
                          <a:spcPts val="685"/>
                        </a:spcBef>
                      </a:pPr>
                      <a:r>
                        <a:rPr sz="1200" dirty="0">
                          <a:latin typeface="Calibri"/>
                          <a:cs typeface="Calibri"/>
                        </a:rPr>
                        <a:t>3264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8699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 gridSpan="6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85"/>
                        </a:spcBef>
                      </a:pPr>
                      <a:r>
                        <a:rPr sz="1200" spc="-5" dirty="0">
                          <a:latin typeface="Calibri"/>
                          <a:cs typeface="Calibri"/>
                        </a:rPr>
                        <a:t>Sağlık</a:t>
                      </a:r>
                      <a:r>
                        <a:rPr sz="1200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Bilimleri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Fakültesi</a:t>
                      </a:r>
                      <a:r>
                        <a:rPr sz="1200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Hemşirelik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 Bölümü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8699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1856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 gridSpan="6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95"/>
                        </a:spcBef>
                      </a:pPr>
                      <a:r>
                        <a:rPr sz="1200" dirty="0">
                          <a:latin typeface="Calibri"/>
                          <a:cs typeface="Calibri"/>
                        </a:rPr>
                        <a:t>Hemşirelik</a:t>
                      </a:r>
                      <a:r>
                        <a:rPr sz="1200" spc="-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Yüksekokulu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8826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100</TotalTime>
  <Words>175</Words>
  <Application>Microsoft Office PowerPoint</Application>
  <PresentationFormat>Ekran Gösterisi (4:3)</PresentationFormat>
  <Paragraphs>57</Paragraphs>
  <Slides>5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5</vt:i4>
      </vt:variant>
    </vt:vector>
  </HeadingPairs>
  <TitlesOfParts>
    <vt:vector size="11" baseType="lpstr">
      <vt:lpstr>Arial MT</vt:lpstr>
      <vt:lpstr>Calibri</vt:lpstr>
      <vt:lpstr>Georgia</vt:lpstr>
      <vt:lpstr>Tahoma</vt:lpstr>
      <vt:lpstr>Times New Roman</vt:lpstr>
      <vt:lpstr>Office Theme</vt:lpstr>
      <vt:lpstr>PowerPoint Sunusu</vt:lpstr>
      <vt:lpstr>AKADEMİK KADRO</vt:lpstr>
      <vt:lpstr>ARAŞTIRMA ALANLARI</vt:lpstr>
      <vt:lpstr>ARAŞTIRMA OLANAKLARI  (LABORATUVAR ALTYAPISI)</vt:lpstr>
      <vt:lpstr>2024/2025 BAHAR DÖNEMİ İÇİN KONTENJAN  SAYILARI VE PROGRAMA KABUL ŞARTLARI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subject>Oryantasyon Programı  43</dc:subject>
  <dc:creator>enVision Document &amp; Workflow Management System</dc:creator>
  <cp:lastModifiedBy>Gazi</cp:lastModifiedBy>
  <cp:revision>14</cp:revision>
  <dcterms:created xsi:type="dcterms:W3CDTF">2024-02-05T11:41:19Z</dcterms:created>
  <dcterms:modified xsi:type="dcterms:W3CDTF">2025-03-10T13:20:49Z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2022-01-17T00:00:00Z</vt:filetime>
  </property>
  <property fmtid="{D5CDD505-2E9C-101B-9397-08002B2CF9AE}" pid="3" name="Creator">
    <vt:lpwstr>Microsoft® Word 2016</vt:lpwstr>
  </property>
  <property fmtid="{D5CDD505-2E9C-101B-9397-08002B2CF9AE}" pid="4" name="LastSaved">
    <vt:filetime>2024-02-05T00:00:00Z</vt:filetime>
  </property>
</Properties>
</file>