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94" r:id="rId2"/>
    <p:sldId id="395" r:id="rId3"/>
    <p:sldId id="396" r:id="rId4"/>
    <p:sldId id="397" r:id="rId5"/>
    <p:sldId id="398" r:id="rId6"/>
    <p:sldId id="400" r:id="rId7"/>
  </p:sldIdLst>
  <p:sldSz cx="9144000" cy="6858000" type="screen4x3"/>
  <p:notesSz cx="9144000" cy="6858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93C6"/>
    <a:srgbClr val="23538D"/>
    <a:srgbClr val="5D8CBF"/>
    <a:srgbClr val="4F8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2" autoAdjust="0"/>
    <p:restoredTop sz="94660"/>
  </p:normalViewPr>
  <p:slideViewPr>
    <p:cSldViewPr>
      <p:cViewPr varScale="1">
        <p:scale>
          <a:sx n="108" d="100"/>
          <a:sy n="108" d="100"/>
        </p:scale>
        <p:origin x="19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D989C05-9B31-4A7F-B6E2-F29C50D4BC89}" type="datetimeFigureOut">
              <a:rPr lang="tr-TR" altLang="tr-TR"/>
              <a:pPr>
                <a:defRPr/>
              </a:pPr>
              <a:t>10.03.2025</a:t>
            </a:fld>
            <a:endParaRPr lang="tr-TR" alt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7283A8C-BF81-4930-A957-B95BC3B29A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94F96F0-451B-42F5-93CB-EEDD10686356}" type="datetimeFigureOut">
              <a:rPr lang="tr-TR" altLang="tr-TR"/>
              <a:pPr>
                <a:defRPr/>
              </a:pPr>
              <a:t>10.03.2025</a:t>
            </a:fld>
            <a:endParaRPr lang="tr-TR" alt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noProof="0"/>
              <a:t>Asıl metin stillerini düzenlemek için tıklatın</a:t>
            </a:r>
          </a:p>
          <a:p>
            <a:pPr lvl="1"/>
            <a:r>
              <a:rPr lang="tr-TR" altLang="tr-TR" noProof="0"/>
              <a:t>İkinci düzey</a:t>
            </a:r>
          </a:p>
          <a:p>
            <a:pPr lvl="2"/>
            <a:r>
              <a:rPr lang="tr-TR" altLang="tr-TR" noProof="0"/>
              <a:t>Üçüncü düzey</a:t>
            </a:r>
          </a:p>
          <a:p>
            <a:pPr lvl="3"/>
            <a:r>
              <a:rPr lang="tr-TR" altLang="tr-TR" noProof="0"/>
              <a:t>Dördüncü düzey</a:t>
            </a:r>
          </a:p>
          <a:p>
            <a:pPr lvl="4"/>
            <a:r>
              <a:rPr lang="tr-TR" altLang="tr-TR" noProof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DCE69E1-5B31-416E-96FE-9864ABD8780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88608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 userDrawn="1"/>
        </p:nvSpPr>
        <p:spPr>
          <a:xfrm>
            <a:off x="0" y="2132856"/>
            <a:ext cx="9144000" cy="3024088"/>
          </a:xfrm>
          <a:prstGeom prst="rect">
            <a:avLst/>
          </a:prstGeom>
          <a:gradFill>
            <a:gsLst>
              <a:gs pos="0">
                <a:schemeClr val="bg1">
                  <a:alpha val="40000"/>
                </a:schemeClr>
              </a:gs>
              <a:gs pos="50000">
                <a:schemeClr val="bg1">
                  <a:alpha val="75000"/>
                </a:schemeClr>
              </a:gs>
              <a:gs pos="100000">
                <a:schemeClr val="bg1">
                  <a:alpha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latin typeface="Georgia" panose="02040502050405020303" pitchFamily="18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57" y="188640"/>
            <a:ext cx="3485579" cy="1475377"/>
          </a:xfrm>
          <a:prstGeom prst="rect">
            <a:avLst/>
          </a:prstGeom>
          <a:effectLst>
            <a:reflection stA="25000" endPos="55500" dir="5400000" sy="-100000" algn="bl" rotWithShape="0"/>
          </a:effectLst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636663"/>
            <a:ext cx="7772400" cy="1872208"/>
          </a:xfrm>
          <a:ln>
            <a:noFill/>
          </a:ln>
        </p:spPr>
        <p:txBody>
          <a:bodyPr/>
          <a:lstStyle>
            <a:lvl1pPr>
              <a:defRPr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anose="02040502050405020303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404914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 userDrawn="1"/>
        </p:nvSpPr>
        <p:spPr>
          <a:xfrm>
            <a:off x="0" y="1125538"/>
            <a:ext cx="9180513" cy="4967287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7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pic>
        <p:nvPicPr>
          <p:cNvPr id="6" name="Resim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888" y="6170613"/>
            <a:ext cx="1836737" cy="66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6760461" cy="936104"/>
          </a:xfrm>
        </p:spPr>
        <p:txBody>
          <a:bodyPr anchor="ctr">
            <a:normAutofit/>
          </a:bodyPr>
          <a:lstStyle>
            <a:lvl1pPr algn="l">
              <a:defRPr sz="2800" b="1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84234"/>
            <a:ext cx="8229600" cy="4841929"/>
          </a:xfrm>
        </p:spPr>
        <p:txBody>
          <a:bodyPr/>
          <a:lstStyle>
            <a:lvl1pPr>
              <a:spcAft>
                <a:spcPts val="600"/>
              </a:spcAft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spcAft>
                <a:spcPts val="600"/>
              </a:spcAft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spcAft>
                <a:spcPts val="600"/>
              </a:spcAft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spcAft>
                <a:spcPts val="600"/>
              </a:spcAft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spcAft>
                <a:spcPts val="600"/>
              </a:spcAft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pic>
        <p:nvPicPr>
          <p:cNvPr id="9" name="Resim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661" y="260648"/>
            <a:ext cx="1836627" cy="77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383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 userDrawn="1"/>
        </p:nvSpPr>
        <p:spPr>
          <a:xfrm>
            <a:off x="0" y="1125538"/>
            <a:ext cx="9180513" cy="4967287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7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6" name="Slayt Numarası Yer Tutucusu 5"/>
          <p:cNvSpPr txBox="1">
            <a:spLocks/>
          </p:cNvSpPr>
          <p:nvPr userDrawn="1"/>
        </p:nvSpPr>
        <p:spPr>
          <a:xfrm>
            <a:off x="4678363" y="6356350"/>
            <a:ext cx="587375" cy="365125"/>
          </a:xfrm>
          <a:prstGeom prst="rect">
            <a:avLst/>
          </a:prstGeom>
        </p:spPr>
        <p:txBody>
          <a:bodyPr anchor="ctr"/>
          <a:lstStyle>
            <a:defPPr>
              <a:defRPr lang="tr-TR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solidFill>
                  <a:srgbClr val="5D8CBF"/>
                </a:solidFill>
              </a:rPr>
              <a:t>/</a:t>
            </a:r>
            <a:r>
              <a:rPr lang="tr-TR" sz="1000" dirty="0">
                <a:solidFill>
                  <a:srgbClr val="5D8CBF"/>
                </a:solidFill>
              </a:rPr>
              <a:t> </a:t>
            </a:r>
            <a:r>
              <a:rPr lang="tr-TR" dirty="0">
                <a:solidFill>
                  <a:srgbClr val="5D8CBF"/>
                </a:solidFill>
              </a:rPr>
              <a:t>17   </a:t>
            </a:r>
          </a:p>
        </p:txBody>
      </p:sp>
      <p:pic>
        <p:nvPicPr>
          <p:cNvPr id="7" name="Resim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98450"/>
            <a:ext cx="1258887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67544" y="1124744"/>
            <a:ext cx="4032448" cy="496855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35016" y="1124744"/>
            <a:ext cx="4069432" cy="496855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8" name="Slayt Numarası Yer Tutucusu 5"/>
          <p:cNvSpPr>
            <a:spLocks noGrp="1"/>
          </p:cNvSpPr>
          <p:nvPr>
            <p:ph type="sldNum" sz="quarter" idx="10"/>
          </p:nvPr>
        </p:nvSpPr>
        <p:spPr>
          <a:xfrm>
            <a:off x="3132138" y="6356350"/>
            <a:ext cx="169068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5D8CBF"/>
                </a:solidFill>
              </a:defRPr>
            </a:lvl1pPr>
          </a:lstStyle>
          <a:p>
            <a:pPr>
              <a:defRPr/>
            </a:pPr>
            <a:fld id="{D7F90D2A-BAA0-4218-96BE-75BA2B4B76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47893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Dikdörtgen 4"/>
          <p:cNvSpPr/>
          <p:nvPr userDrawn="1"/>
        </p:nvSpPr>
        <p:spPr>
          <a:xfrm>
            <a:off x="0" y="273050"/>
            <a:ext cx="9180513" cy="5819775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6" name="Slayt Numarası Yer Tutucusu 5"/>
          <p:cNvSpPr txBox="1">
            <a:spLocks/>
          </p:cNvSpPr>
          <p:nvPr userDrawn="1"/>
        </p:nvSpPr>
        <p:spPr>
          <a:xfrm>
            <a:off x="4678363" y="6356350"/>
            <a:ext cx="587375" cy="365125"/>
          </a:xfrm>
          <a:prstGeom prst="rect">
            <a:avLst/>
          </a:prstGeom>
        </p:spPr>
        <p:txBody>
          <a:bodyPr anchor="ctr"/>
          <a:lstStyle>
            <a:defPPr>
              <a:defRPr lang="tr-TR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solidFill>
                  <a:srgbClr val="5D8CBF"/>
                </a:solidFill>
              </a:rPr>
              <a:t>/</a:t>
            </a:r>
            <a:r>
              <a:rPr lang="tr-TR" sz="1000" dirty="0">
                <a:solidFill>
                  <a:srgbClr val="5D8CBF"/>
                </a:solidFill>
              </a:rPr>
              <a:t> </a:t>
            </a:r>
            <a:r>
              <a:rPr lang="tr-TR" dirty="0">
                <a:solidFill>
                  <a:srgbClr val="5D8CBF"/>
                </a:solidFill>
              </a:rPr>
              <a:t>17   </a:t>
            </a:r>
          </a:p>
        </p:txBody>
      </p:sp>
      <p:pic>
        <p:nvPicPr>
          <p:cNvPr id="7" name="Resim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98450"/>
            <a:ext cx="1258887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Slayt Numarası Yer Tutucusu 5"/>
          <p:cNvSpPr>
            <a:spLocks noGrp="1"/>
          </p:cNvSpPr>
          <p:nvPr>
            <p:ph type="sldNum" sz="quarter" idx="10"/>
          </p:nvPr>
        </p:nvSpPr>
        <p:spPr>
          <a:xfrm>
            <a:off x="3132138" y="6356350"/>
            <a:ext cx="169068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5D8CBF"/>
                </a:solidFill>
              </a:defRPr>
            </a:lvl1pPr>
          </a:lstStyle>
          <a:p>
            <a:pPr>
              <a:defRPr/>
            </a:pPr>
            <a:fld id="{03B63EEC-F776-4904-A84B-C50C0630508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2554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2627313" y="188913"/>
            <a:ext cx="642937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46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5800" y="2636663"/>
            <a:ext cx="8062664" cy="1872208"/>
          </a:xfrm>
        </p:spPr>
        <p:txBody>
          <a:bodyPr/>
          <a:lstStyle/>
          <a:p>
            <a:r>
              <a:rPr lang="tr-TR" dirty="0" smtClean="0"/>
              <a:t>PHARMACY (BIOCHEMİSTRY)GRADUATE PROGRAMS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9233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>
                <a:solidFill>
                  <a:srgbClr val="376092"/>
                </a:solidFill>
              </a:rPr>
              <a:t>ACADEMIC STAFF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b="1" u="sng" dirty="0">
                <a:solidFill>
                  <a:srgbClr val="0000FF"/>
                </a:solidFill>
              </a:rPr>
              <a:t>Prof. </a:t>
            </a:r>
            <a:r>
              <a:rPr lang="tr-TR" b="1" u="sng" dirty="0" smtClean="0">
                <a:solidFill>
                  <a:srgbClr val="0000FF"/>
                </a:solidFill>
              </a:rPr>
              <a:t>Dr. </a:t>
            </a:r>
            <a:r>
              <a:rPr lang="tr-TR" b="1" u="sng" dirty="0" err="1">
                <a:solidFill>
                  <a:srgbClr val="0000FF"/>
                </a:solidFill>
              </a:rPr>
              <a:t>Aymelek</a:t>
            </a:r>
            <a:r>
              <a:rPr lang="tr-TR" b="1" u="sng" dirty="0">
                <a:solidFill>
                  <a:srgbClr val="0000FF"/>
                </a:solidFill>
              </a:rPr>
              <a:t> GÖNENÇ </a:t>
            </a:r>
            <a:r>
              <a:rPr lang="tr-TR" b="1" u="sng" dirty="0"/>
              <a:t>(</a:t>
            </a:r>
            <a:r>
              <a:rPr lang="tr-TR" b="1" u="sng" dirty="0" err="1"/>
              <a:t>Head</a:t>
            </a:r>
            <a:r>
              <a:rPr lang="tr-TR" b="1" u="sng" dirty="0"/>
              <a:t> of </a:t>
            </a:r>
            <a:r>
              <a:rPr lang="tr-TR" b="1" u="sng" dirty="0" err="1"/>
              <a:t>Department</a:t>
            </a:r>
            <a:r>
              <a:rPr lang="tr-TR" b="1" u="sng" dirty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tr-TR" b="1" u="sng" dirty="0" smtClean="0">
                <a:solidFill>
                  <a:srgbClr val="0000FF"/>
                </a:solidFill>
              </a:rPr>
              <a:t>Prof</a:t>
            </a:r>
            <a:r>
              <a:rPr lang="tr-TR" b="1" u="sng" dirty="0">
                <a:solidFill>
                  <a:srgbClr val="0000FF"/>
                </a:solidFill>
              </a:rPr>
              <a:t>. </a:t>
            </a:r>
            <a:r>
              <a:rPr lang="tr-TR" b="1" u="sng" dirty="0" smtClean="0">
                <a:solidFill>
                  <a:srgbClr val="0000FF"/>
                </a:solidFill>
              </a:rPr>
              <a:t>Dr. Sevgi </a:t>
            </a:r>
            <a:r>
              <a:rPr lang="tr-TR" b="1" u="sng" dirty="0">
                <a:solidFill>
                  <a:srgbClr val="0000FF"/>
                </a:solidFill>
              </a:rPr>
              <a:t>AKAYDIN</a:t>
            </a:r>
          </a:p>
          <a:p>
            <a:pPr>
              <a:buFont typeface="Wingdings" pitchFamily="2" charset="2"/>
              <a:buChar char="Ø"/>
            </a:pPr>
            <a:r>
              <a:rPr lang="tr-TR" b="1" u="sng" dirty="0">
                <a:solidFill>
                  <a:srgbClr val="0000FF"/>
                </a:solidFill>
              </a:rPr>
              <a:t>Prof. </a:t>
            </a:r>
            <a:r>
              <a:rPr lang="tr-TR" b="1" u="sng" dirty="0" smtClean="0">
                <a:solidFill>
                  <a:srgbClr val="0000FF"/>
                </a:solidFill>
              </a:rPr>
              <a:t>Dr. Yeşim </a:t>
            </a:r>
            <a:r>
              <a:rPr lang="tr-TR" b="1" u="sng" dirty="0">
                <a:solidFill>
                  <a:srgbClr val="0000FF"/>
                </a:solidFill>
              </a:rPr>
              <a:t>ÖZKAN  </a:t>
            </a:r>
          </a:p>
          <a:p>
            <a:pPr>
              <a:buFont typeface="Wingdings" pitchFamily="2" charset="2"/>
              <a:buChar char="Ø"/>
            </a:pPr>
            <a:r>
              <a:rPr lang="tr-TR" b="1" u="sng" dirty="0" err="1" smtClean="0">
                <a:solidFill>
                  <a:srgbClr val="0000FF"/>
                </a:solidFill>
              </a:rPr>
              <a:t>Assoc</a:t>
            </a:r>
            <a:r>
              <a:rPr lang="tr-TR" b="1" u="sng" dirty="0" smtClean="0">
                <a:solidFill>
                  <a:srgbClr val="0000FF"/>
                </a:solidFill>
              </a:rPr>
              <a:t>. Prof. Aysun </a:t>
            </a:r>
            <a:r>
              <a:rPr lang="tr-TR" b="1" u="sng" dirty="0">
                <a:solidFill>
                  <a:srgbClr val="0000FF"/>
                </a:solidFill>
              </a:rPr>
              <a:t>HACIŞEVKİ</a:t>
            </a:r>
          </a:p>
          <a:p>
            <a:pPr>
              <a:buFont typeface="Wingdings" pitchFamily="2" charset="2"/>
              <a:buChar char="Ø"/>
            </a:pPr>
            <a:r>
              <a:rPr lang="tr-TR" b="1" u="sng" dirty="0" err="1" smtClean="0">
                <a:solidFill>
                  <a:srgbClr val="0000FF"/>
                </a:solidFill>
              </a:rPr>
              <a:t>Asst</a:t>
            </a:r>
            <a:r>
              <a:rPr lang="tr-TR" b="1" u="sng" dirty="0" smtClean="0">
                <a:solidFill>
                  <a:srgbClr val="0000FF"/>
                </a:solidFill>
              </a:rPr>
              <a:t>. Prof. Emel </a:t>
            </a:r>
            <a:r>
              <a:rPr lang="tr-TR" b="1" u="sng" dirty="0">
                <a:solidFill>
                  <a:srgbClr val="0000FF"/>
                </a:solidFill>
              </a:rPr>
              <a:t>ÇALIŞKAN CAN </a:t>
            </a:r>
          </a:p>
          <a:p>
            <a:pPr>
              <a:buFont typeface="Wingdings" pitchFamily="2" charset="2"/>
              <a:buChar char="Ø"/>
            </a:pPr>
            <a:r>
              <a:rPr lang="tr-TR" b="1" u="sng" dirty="0" err="1">
                <a:solidFill>
                  <a:srgbClr val="0000FF"/>
                </a:solidFill>
              </a:rPr>
              <a:t>Asst</a:t>
            </a:r>
            <a:r>
              <a:rPr lang="tr-TR" b="1" u="sng" dirty="0">
                <a:solidFill>
                  <a:srgbClr val="0000FF"/>
                </a:solidFill>
              </a:rPr>
              <a:t>. Prof. </a:t>
            </a:r>
            <a:r>
              <a:rPr lang="tr-TR" b="1" u="sng" dirty="0" smtClean="0">
                <a:solidFill>
                  <a:srgbClr val="0000FF"/>
                </a:solidFill>
              </a:rPr>
              <a:t>Ece </a:t>
            </a:r>
            <a:r>
              <a:rPr lang="tr-TR" b="1" u="sng" dirty="0">
                <a:solidFill>
                  <a:srgbClr val="0000FF"/>
                </a:solidFill>
              </a:rPr>
              <a:t>MİSER SALİHOĞLU</a:t>
            </a:r>
          </a:p>
          <a:p>
            <a:pPr>
              <a:buFont typeface="Wingdings" pitchFamily="2" charset="2"/>
              <a:buChar char="Ø"/>
            </a:pPr>
            <a:r>
              <a:rPr lang="tr-TR" b="1" u="sng" dirty="0" err="1">
                <a:solidFill>
                  <a:srgbClr val="0000FF"/>
                </a:solidFill>
              </a:rPr>
              <a:t>Asst</a:t>
            </a:r>
            <a:r>
              <a:rPr lang="tr-TR" b="1" u="sng" dirty="0">
                <a:solidFill>
                  <a:srgbClr val="0000FF"/>
                </a:solidFill>
              </a:rPr>
              <a:t>. Prof. </a:t>
            </a:r>
            <a:r>
              <a:rPr lang="tr-TR" b="1" u="sng" dirty="0" err="1" smtClean="0">
                <a:solidFill>
                  <a:srgbClr val="0000FF"/>
                </a:solidFill>
              </a:rPr>
              <a:t>Simla</a:t>
            </a:r>
            <a:r>
              <a:rPr lang="tr-TR" b="1" u="sng" dirty="0" smtClean="0">
                <a:solidFill>
                  <a:srgbClr val="0000FF"/>
                </a:solidFill>
              </a:rPr>
              <a:t> </a:t>
            </a:r>
            <a:r>
              <a:rPr lang="tr-TR" b="1" u="sng" dirty="0">
                <a:solidFill>
                  <a:srgbClr val="0000FF"/>
                </a:solidFill>
              </a:rPr>
              <a:t>OLĞAÇ </a:t>
            </a:r>
          </a:p>
          <a:p>
            <a:pPr>
              <a:buFont typeface="Wingdings" pitchFamily="2" charset="2"/>
              <a:buChar char="Ø"/>
            </a:pPr>
            <a:r>
              <a:rPr lang="tr-TR" b="1" u="sng" dirty="0" err="1">
                <a:solidFill>
                  <a:srgbClr val="0000FF"/>
                </a:solidFill>
              </a:rPr>
              <a:t>Asst</a:t>
            </a:r>
            <a:r>
              <a:rPr lang="tr-TR" b="1" u="sng" dirty="0">
                <a:solidFill>
                  <a:srgbClr val="0000FF"/>
                </a:solidFill>
              </a:rPr>
              <a:t>. Prof. </a:t>
            </a:r>
            <a:r>
              <a:rPr lang="tr-TR" b="1" u="sng" dirty="0" smtClean="0">
                <a:solidFill>
                  <a:srgbClr val="0000FF"/>
                </a:solidFill>
              </a:rPr>
              <a:t>Taylan </a:t>
            </a:r>
            <a:r>
              <a:rPr lang="tr-TR" b="1" u="sng" dirty="0">
                <a:solidFill>
                  <a:srgbClr val="0000FF"/>
                </a:solidFill>
              </a:rPr>
              <a:t>TURAN</a:t>
            </a:r>
          </a:p>
          <a:p>
            <a:pPr>
              <a:buFont typeface="Wingdings" pitchFamily="2" charset="2"/>
              <a:buChar char="Ø"/>
            </a:pPr>
            <a:r>
              <a:rPr lang="tr-TR" b="1" u="sng" dirty="0" err="1" smtClean="0">
                <a:solidFill>
                  <a:srgbClr val="0000FF"/>
                </a:solidFill>
              </a:rPr>
              <a:t>Research</a:t>
            </a:r>
            <a:r>
              <a:rPr lang="tr-TR" b="1" u="sng" dirty="0" smtClean="0">
                <a:solidFill>
                  <a:srgbClr val="0000FF"/>
                </a:solidFill>
              </a:rPr>
              <a:t> </a:t>
            </a:r>
            <a:r>
              <a:rPr lang="tr-TR" b="1" u="sng" dirty="0" err="1" smtClean="0">
                <a:solidFill>
                  <a:srgbClr val="0000FF"/>
                </a:solidFill>
              </a:rPr>
              <a:t>assistant</a:t>
            </a:r>
            <a:r>
              <a:rPr lang="tr-TR" b="1" u="sng" dirty="0" smtClean="0">
                <a:solidFill>
                  <a:srgbClr val="0000FF"/>
                </a:solidFill>
              </a:rPr>
              <a:t> Turgut </a:t>
            </a:r>
            <a:r>
              <a:rPr lang="tr-TR" b="1" u="sng" dirty="0">
                <a:solidFill>
                  <a:srgbClr val="0000FF"/>
                </a:solidFill>
              </a:rPr>
              <a:t>KAYA</a:t>
            </a:r>
          </a:p>
          <a:p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698964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FIELDS OF RESEARCH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Cardiovascular, cancer, diabetes, kidney diseases, infertility, Alzheimer's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en-US" dirty="0" smtClean="0"/>
              <a:t> </a:t>
            </a:r>
            <a:r>
              <a:rPr lang="tr-TR" dirty="0" smtClean="0"/>
              <a:t>f</a:t>
            </a:r>
            <a:r>
              <a:rPr lang="en-US" dirty="0" err="1" smtClean="0"/>
              <a:t>ree</a:t>
            </a:r>
            <a:r>
              <a:rPr lang="en-US" dirty="0" smtClean="0"/>
              <a:t> </a:t>
            </a:r>
            <a:r>
              <a:rPr lang="en-US" dirty="0"/>
              <a:t>radical metabolism, oxidant and antioxidant measurements in </a:t>
            </a:r>
            <a:r>
              <a:rPr lang="en-US" dirty="0" smtClean="0"/>
              <a:t>inflammatory diseases</a:t>
            </a:r>
            <a:endParaRPr lang="tr-TR" dirty="0" smtClean="0"/>
          </a:p>
          <a:p>
            <a:pPr algn="just"/>
            <a:r>
              <a:rPr lang="tr-TR" sz="1600" dirty="0"/>
              <a:t> </a:t>
            </a:r>
            <a:r>
              <a:rPr lang="en-US" dirty="0"/>
              <a:t>Platelet signaling pathways and aggregation </a:t>
            </a:r>
            <a:r>
              <a:rPr lang="en-US" dirty="0" smtClean="0"/>
              <a:t>mechanisms</a:t>
            </a:r>
            <a:endParaRPr lang="tr-TR" dirty="0"/>
          </a:p>
          <a:p>
            <a:pPr algn="just"/>
            <a:r>
              <a:rPr lang="tr-TR" dirty="0" smtClean="0"/>
              <a:t> </a:t>
            </a:r>
            <a:r>
              <a:rPr lang="en-US" dirty="0" smtClean="0"/>
              <a:t>DNA </a:t>
            </a:r>
            <a:r>
              <a:rPr lang="en-US" dirty="0"/>
              <a:t>damage and repair </a:t>
            </a:r>
            <a:r>
              <a:rPr lang="en-US" dirty="0" smtClean="0"/>
              <a:t>mechanisms</a:t>
            </a:r>
            <a:endParaRPr lang="tr-TR" dirty="0" smtClean="0"/>
          </a:p>
          <a:p>
            <a:pPr algn="just"/>
            <a:r>
              <a:rPr lang="tr-TR" sz="1600" dirty="0"/>
              <a:t> </a:t>
            </a:r>
            <a:r>
              <a:rPr lang="tr-TR" dirty="0" err="1"/>
              <a:t>Endoplasmic</a:t>
            </a:r>
            <a:r>
              <a:rPr lang="tr-TR" dirty="0"/>
              <a:t> </a:t>
            </a:r>
            <a:r>
              <a:rPr lang="tr-TR" dirty="0" err="1"/>
              <a:t>reticulum</a:t>
            </a:r>
            <a:r>
              <a:rPr lang="tr-TR" dirty="0"/>
              <a:t> </a:t>
            </a:r>
            <a:r>
              <a:rPr lang="tr-TR" dirty="0" err="1" smtClean="0"/>
              <a:t>stress</a:t>
            </a:r>
            <a:endParaRPr lang="tr-TR" dirty="0" smtClean="0"/>
          </a:p>
          <a:p>
            <a:pPr algn="just"/>
            <a:r>
              <a:rPr lang="en-US" dirty="0"/>
              <a:t>Blood-brain barrier homeostasis in </a:t>
            </a:r>
            <a:r>
              <a:rPr lang="en-US" dirty="0" smtClean="0"/>
              <a:t>obesity</a:t>
            </a:r>
            <a:r>
              <a:rPr lang="tr-TR" dirty="0"/>
              <a:t>, </a:t>
            </a:r>
            <a:r>
              <a:rPr lang="tr-TR" dirty="0" err="1"/>
              <a:t>microvasculature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tight</a:t>
            </a:r>
            <a:r>
              <a:rPr lang="tr-TR" dirty="0"/>
              <a:t> </a:t>
            </a:r>
            <a:r>
              <a:rPr lang="tr-TR" dirty="0" err="1" smtClean="0"/>
              <a:t>junctions</a:t>
            </a:r>
            <a:r>
              <a:rPr lang="tr-TR" dirty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bioneurocritical</a:t>
            </a:r>
            <a:r>
              <a:rPr lang="tr-TR" dirty="0" smtClean="0"/>
              <a:t> </a:t>
            </a:r>
            <a:r>
              <a:rPr lang="tr-TR" dirty="0" err="1" smtClean="0"/>
              <a:t>markers</a:t>
            </a:r>
            <a:endParaRPr lang="tr-TR" dirty="0" smtClean="0"/>
          </a:p>
          <a:p>
            <a:pPr algn="just"/>
            <a:r>
              <a:rPr lang="tr-TR" dirty="0"/>
              <a:t> </a:t>
            </a:r>
            <a:r>
              <a:rPr lang="tr-TR" dirty="0" err="1" smtClean="0"/>
              <a:t>Apoptosis</a:t>
            </a:r>
            <a:endParaRPr lang="tr-TR" dirty="0" smtClean="0"/>
          </a:p>
          <a:p>
            <a:pPr algn="just"/>
            <a:r>
              <a:rPr lang="tr-TR" dirty="0"/>
              <a:t> </a:t>
            </a:r>
            <a:r>
              <a:rPr lang="tr-TR" dirty="0" err="1" smtClean="0"/>
              <a:t>Genetic</a:t>
            </a:r>
            <a:r>
              <a:rPr lang="tr-TR" dirty="0" smtClean="0"/>
              <a:t> </a:t>
            </a:r>
            <a:r>
              <a:rPr lang="tr-TR" dirty="0" err="1" smtClean="0"/>
              <a:t>polymorphism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/>
              <a:t> PCR </a:t>
            </a:r>
            <a:r>
              <a:rPr lang="tr-TR" dirty="0" err="1"/>
              <a:t>based</a:t>
            </a:r>
            <a:r>
              <a:rPr lang="tr-TR" dirty="0"/>
              <a:t> </a:t>
            </a:r>
            <a:r>
              <a:rPr lang="tr-TR" dirty="0" err="1" smtClean="0"/>
              <a:t>techniques</a:t>
            </a:r>
            <a:endParaRPr lang="tr-TR" dirty="0" smtClean="0"/>
          </a:p>
          <a:p>
            <a:pPr algn="just"/>
            <a:r>
              <a:rPr lang="tr-TR" dirty="0"/>
              <a:t> </a:t>
            </a:r>
            <a:r>
              <a:rPr lang="tr-TR" dirty="0" err="1"/>
              <a:t>Enzyme</a:t>
            </a:r>
            <a:r>
              <a:rPr lang="tr-TR" dirty="0"/>
              <a:t> </a:t>
            </a:r>
            <a:r>
              <a:rPr lang="tr-TR" dirty="0" err="1"/>
              <a:t>activity</a:t>
            </a:r>
            <a:r>
              <a:rPr lang="tr-TR" dirty="0"/>
              <a:t> </a:t>
            </a:r>
            <a:r>
              <a:rPr lang="tr-TR" dirty="0" err="1"/>
              <a:t>screening</a:t>
            </a:r>
            <a:r>
              <a:rPr lang="tr-TR" dirty="0"/>
              <a:t> </a:t>
            </a:r>
            <a:r>
              <a:rPr lang="tr-TR" dirty="0" err="1" smtClean="0"/>
              <a:t>tests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/>
              <a:t> </a:t>
            </a:r>
            <a:r>
              <a:rPr lang="tr-TR" dirty="0" err="1"/>
              <a:t>elucidation</a:t>
            </a:r>
            <a:r>
              <a:rPr lang="tr-TR" dirty="0"/>
              <a:t> of </a:t>
            </a:r>
            <a:r>
              <a:rPr lang="tr-TR" dirty="0" err="1"/>
              <a:t>inhibition</a:t>
            </a:r>
            <a:r>
              <a:rPr lang="tr-TR" dirty="0"/>
              <a:t> </a:t>
            </a:r>
            <a:r>
              <a:rPr lang="tr-TR" dirty="0" err="1"/>
              <a:t>mechanisms</a:t>
            </a:r>
            <a:endParaRPr lang="tr-TR" dirty="0" smtClean="0"/>
          </a:p>
          <a:p>
            <a:pPr algn="just"/>
            <a:endParaRPr lang="tr-TR" sz="1600" dirty="0" smtClean="0"/>
          </a:p>
          <a:p>
            <a:pPr marL="0" indent="0">
              <a:buNone/>
            </a:pP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845215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RESEARCH FACILITIES (LABORATORY INFRASTRUCTURE)</a:t>
            </a: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477897" y="1484784"/>
            <a:ext cx="8229600" cy="4841929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     </a:t>
            </a:r>
            <a:r>
              <a:rPr lang="en-US" dirty="0" smtClean="0"/>
              <a:t>In </a:t>
            </a:r>
            <a:r>
              <a:rPr lang="en-US" dirty="0"/>
              <a:t>our 3 research laboratories</a:t>
            </a:r>
            <a:r>
              <a:rPr lang="tr-TR" dirty="0" smtClean="0"/>
              <a:t>; </a:t>
            </a:r>
          </a:p>
          <a:p>
            <a:pPr marL="0" indent="0">
              <a:buNone/>
            </a:pPr>
            <a:endParaRPr lang="tr-TR" dirty="0" smtClean="0"/>
          </a:p>
          <a:p>
            <a:pPr>
              <a:buFont typeface="+mj-lt"/>
              <a:buAutoNum type="arabicPeriod"/>
            </a:pPr>
            <a:r>
              <a:rPr lang="tr-TR" dirty="0" smtClean="0"/>
              <a:t>HPLC (High Performance Liquid Chromatography)</a:t>
            </a:r>
            <a:endParaRPr lang="tr-TR" dirty="0"/>
          </a:p>
          <a:p>
            <a:pPr>
              <a:buFont typeface="+mj-lt"/>
              <a:buAutoNum type="arabicPeriod"/>
            </a:pPr>
            <a:r>
              <a:rPr lang="tr-TR" dirty="0" smtClean="0"/>
              <a:t>PCR (Polimeraz Chain Reaction)</a:t>
            </a:r>
          </a:p>
          <a:p>
            <a:pPr>
              <a:buFont typeface="+mj-lt"/>
              <a:buAutoNum type="arabicPeriod"/>
            </a:pPr>
            <a:r>
              <a:rPr lang="tr-TR" dirty="0"/>
              <a:t>Gel </a:t>
            </a:r>
            <a:r>
              <a:rPr lang="tr-TR" dirty="0" err="1" smtClean="0"/>
              <a:t>imaging</a:t>
            </a:r>
            <a:endParaRPr lang="tr-TR" dirty="0" smtClean="0"/>
          </a:p>
          <a:p>
            <a:pPr>
              <a:buFont typeface="+mj-lt"/>
              <a:buAutoNum type="arabicPeriod"/>
            </a:pPr>
            <a:r>
              <a:rPr lang="tr-TR" dirty="0"/>
              <a:t>Western </a:t>
            </a:r>
            <a:r>
              <a:rPr lang="tr-TR" dirty="0" err="1"/>
              <a:t>blot</a:t>
            </a:r>
            <a:r>
              <a:rPr lang="tr-TR" dirty="0"/>
              <a:t> </a:t>
            </a:r>
            <a:r>
              <a:rPr lang="tr-TR" dirty="0" err="1" smtClean="0"/>
              <a:t>electrophoresis</a:t>
            </a:r>
            <a:endParaRPr lang="tr-TR" dirty="0" smtClean="0"/>
          </a:p>
          <a:p>
            <a:pPr>
              <a:buFont typeface="+mj-lt"/>
              <a:buAutoNum type="arabicPeriod"/>
            </a:pPr>
            <a:r>
              <a:rPr lang="tr-TR" dirty="0" smtClean="0"/>
              <a:t>Cell </a:t>
            </a:r>
            <a:r>
              <a:rPr lang="tr-TR" dirty="0" err="1"/>
              <a:t>culture</a:t>
            </a:r>
            <a:r>
              <a:rPr lang="tr-TR" dirty="0"/>
              <a:t> </a:t>
            </a:r>
            <a:r>
              <a:rPr lang="tr-TR" dirty="0" err="1" smtClean="0"/>
              <a:t>laboratory</a:t>
            </a:r>
            <a:endParaRPr lang="tr-TR" dirty="0" smtClean="0"/>
          </a:p>
          <a:p>
            <a:pPr>
              <a:buFont typeface="+mj-lt"/>
              <a:buAutoNum type="arabicPeriod"/>
            </a:pPr>
            <a:r>
              <a:rPr lang="tr-TR" dirty="0" err="1"/>
              <a:t>Aggregometer</a:t>
            </a:r>
            <a:r>
              <a:rPr lang="tr-TR" dirty="0"/>
              <a:t> </a:t>
            </a:r>
            <a:r>
              <a:rPr lang="tr-TR" dirty="0" smtClean="0"/>
              <a:t>(APACT 4004)</a:t>
            </a:r>
          </a:p>
          <a:p>
            <a:pPr>
              <a:buFont typeface="+mj-lt"/>
              <a:buAutoNum type="arabicPeriod"/>
            </a:pPr>
            <a:r>
              <a:rPr lang="tr-TR" dirty="0" err="1" smtClean="0"/>
              <a:t>Hematology</a:t>
            </a:r>
            <a:r>
              <a:rPr lang="tr-TR" dirty="0" smtClean="0"/>
              <a:t> </a:t>
            </a:r>
            <a:r>
              <a:rPr lang="tr-TR" dirty="0" err="1" smtClean="0"/>
              <a:t>analyzer</a:t>
            </a:r>
            <a:endParaRPr lang="tr-TR" dirty="0" smtClean="0"/>
          </a:p>
          <a:p>
            <a:pPr>
              <a:buFont typeface="+mj-lt"/>
              <a:buAutoNum type="arabicPeriod"/>
            </a:pPr>
            <a:r>
              <a:rPr lang="tr-TR" dirty="0" err="1" smtClean="0"/>
              <a:t>SpectraMax</a:t>
            </a:r>
            <a:r>
              <a:rPr lang="tr-TR" dirty="0" smtClean="0"/>
              <a:t> i3x Multi-</a:t>
            </a:r>
            <a:r>
              <a:rPr lang="tr-TR" dirty="0" err="1" smtClean="0"/>
              <a:t>Mod</a:t>
            </a:r>
            <a:r>
              <a:rPr lang="tr-TR" dirty="0" smtClean="0"/>
              <a:t> </a:t>
            </a:r>
            <a:r>
              <a:rPr lang="tr-TR" dirty="0" err="1" smtClean="0"/>
              <a:t>plate</a:t>
            </a:r>
            <a:r>
              <a:rPr lang="tr-TR" dirty="0" smtClean="0"/>
              <a:t> </a:t>
            </a:r>
            <a:r>
              <a:rPr lang="tr-TR" dirty="0" err="1" smtClean="0"/>
              <a:t>reader</a:t>
            </a:r>
            <a:endParaRPr lang="tr-TR" dirty="0" smtClean="0"/>
          </a:p>
          <a:p>
            <a:pPr>
              <a:buFont typeface="+mj-lt"/>
              <a:buAutoNum type="arabicPeriod"/>
            </a:pPr>
            <a:r>
              <a:rPr lang="tr-TR" dirty="0" smtClean="0"/>
              <a:t>Basic </a:t>
            </a:r>
            <a:r>
              <a:rPr lang="tr-TR" dirty="0" err="1"/>
              <a:t>laboratory</a:t>
            </a:r>
            <a:r>
              <a:rPr lang="tr-TR" dirty="0"/>
              <a:t> </a:t>
            </a:r>
            <a:r>
              <a:rPr lang="tr-TR" dirty="0" err="1"/>
              <a:t>equipment</a:t>
            </a:r>
            <a:endParaRPr lang="tr-TR" dirty="0" smtClean="0"/>
          </a:p>
          <a:p>
            <a:pPr>
              <a:buFont typeface="+mj-lt"/>
              <a:buAutoNum type="arabicPeriod"/>
            </a:pPr>
            <a:endParaRPr lang="tr-TR" dirty="0"/>
          </a:p>
          <a:p>
            <a:pPr>
              <a:buFont typeface="+mj-lt"/>
              <a:buAutoNum type="arabicPeriod"/>
            </a:pPr>
            <a:endParaRPr lang="tr-TR" dirty="0" smtClean="0"/>
          </a:p>
          <a:p>
            <a:pPr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5418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7200800" cy="936104"/>
          </a:xfrm>
        </p:spPr>
        <p:txBody>
          <a:bodyPr>
            <a:noAutofit/>
          </a:bodyPr>
          <a:lstStyle/>
          <a:p>
            <a:r>
              <a:rPr lang="en-US" sz="2200" dirty="0"/>
              <a:t>QUOTA NUMBERS AND PROGRAM ADMISSION REQUIREMENTS FOR SPRING SEMESTER </a:t>
            </a:r>
            <a:r>
              <a:rPr lang="en-US" sz="2200" dirty="0" smtClean="0"/>
              <a:t>202</a:t>
            </a:r>
            <a:r>
              <a:rPr lang="tr-TR" sz="2200" dirty="0" smtClean="0"/>
              <a:t>4</a:t>
            </a:r>
            <a:r>
              <a:rPr lang="en-US" sz="2200" dirty="0" smtClean="0"/>
              <a:t>/202</a:t>
            </a:r>
            <a:r>
              <a:rPr lang="tr-TR" sz="2200" dirty="0" smtClean="0"/>
              <a:t>5</a:t>
            </a:r>
            <a:endParaRPr lang="tr-TR" sz="2200" dirty="0"/>
          </a:p>
        </p:txBody>
      </p:sp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26351"/>
              </p:ext>
            </p:extLst>
          </p:nvPr>
        </p:nvGraphicFramePr>
        <p:xfrm>
          <a:off x="395536" y="1916832"/>
          <a:ext cx="8428279" cy="4162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185">
                  <a:extLst>
                    <a:ext uri="{9D8B030D-6E8A-4147-A177-3AD203B41FA5}">
                      <a16:colId xmlns:a16="http://schemas.microsoft.com/office/drawing/2014/main" val="1371005351"/>
                    </a:ext>
                  </a:extLst>
                </a:gridCol>
                <a:gridCol w="933104">
                  <a:extLst>
                    <a:ext uri="{9D8B030D-6E8A-4147-A177-3AD203B41FA5}">
                      <a16:colId xmlns:a16="http://schemas.microsoft.com/office/drawing/2014/main" val="808132061"/>
                    </a:ext>
                  </a:extLst>
                </a:gridCol>
                <a:gridCol w="1176524">
                  <a:extLst>
                    <a:ext uri="{9D8B030D-6E8A-4147-A177-3AD203B41FA5}">
                      <a16:colId xmlns:a16="http://schemas.microsoft.com/office/drawing/2014/main" val="1774251753"/>
                    </a:ext>
                  </a:extLst>
                </a:gridCol>
                <a:gridCol w="902483">
                  <a:extLst>
                    <a:ext uri="{9D8B030D-6E8A-4147-A177-3AD203B41FA5}">
                      <a16:colId xmlns:a16="http://schemas.microsoft.com/office/drawing/2014/main" val="92498398"/>
                    </a:ext>
                  </a:extLst>
                </a:gridCol>
                <a:gridCol w="502224">
                  <a:extLst>
                    <a:ext uri="{9D8B030D-6E8A-4147-A177-3AD203B41FA5}">
                      <a16:colId xmlns:a16="http://schemas.microsoft.com/office/drawing/2014/main" val="152785240"/>
                    </a:ext>
                  </a:extLst>
                </a:gridCol>
                <a:gridCol w="644171">
                  <a:extLst>
                    <a:ext uri="{9D8B030D-6E8A-4147-A177-3AD203B41FA5}">
                      <a16:colId xmlns:a16="http://schemas.microsoft.com/office/drawing/2014/main" val="3189032468"/>
                    </a:ext>
                  </a:extLst>
                </a:gridCol>
                <a:gridCol w="651973">
                  <a:extLst>
                    <a:ext uri="{9D8B030D-6E8A-4147-A177-3AD203B41FA5}">
                      <a16:colId xmlns:a16="http://schemas.microsoft.com/office/drawing/2014/main" val="3939280620"/>
                    </a:ext>
                  </a:extLst>
                </a:gridCol>
                <a:gridCol w="183505">
                  <a:extLst>
                    <a:ext uri="{9D8B030D-6E8A-4147-A177-3AD203B41FA5}">
                      <a16:colId xmlns:a16="http://schemas.microsoft.com/office/drawing/2014/main" val="2542130920"/>
                    </a:ext>
                  </a:extLst>
                </a:gridCol>
                <a:gridCol w="955393">
                  <a:extLst>
                    <a:ext uri="{9D8B030D-6E8A-4147-A177-3AD203B41FA5}">
                      <a16:colId xmlns:a16="http://schemas.microsoft.com/office/drawing/2014/main" val="3829308081"/>
                    </a:ext>
                  </a:extLst>
                </a:gridCol>
                <a:gridCol w="1312717">
                  <a:extLst>
                    <a:ext uri="{9D8B030D-6E8A-4147-A177-3AD203B41FA5}">
                      <a16:colId xmlns:a16="http://schemas.microsoft.com/office/drawing/2014/main" val="146809435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QUOTA</a:t>
                      </a:r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sz="1200" b="1" dirty="0" smtClean="0"/>
                        <a:t>SCORE TYPE</a:t>
                      </a:r>
                      <a:endParaRPr lang="tr-TR" sz="1200" b="1" dirty="0"/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tr-TR" sz="1200" b="1" dirty="0" smtClean="0"/>
                        <a:t>PROGRAM TYPE</a:t>
                      </a:r>
                      <a:endParaRPr lang="tr-TR" sz="1200" b="1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SCORE CRITERIA</a:t>
                      </a:r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147934"/>
                  </a:ext>
                </a:extLst>
              </a:tr>
              <a:tr h="997312"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b="1" dirty="0" smtClean="0"/>
                        <a:t>MASTER'S DEGREE</a:t>
                      </a:r>
                      <a:endParaRPr lang="tr-TR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FOREIGN NATIONAL MA/DR.</a:t>
                      </a:r>
                      <a:endParaRPr lang="tr-TR" sz="12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r-TR" sz="10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r-TR" sz="10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270" marR="74930">
                        <a:lnSpc>
                          <a:spcPts val="1200"/>
                        </a:lnSpc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effectLst/>
                        </a:rPr>
                        <a:t>ALES SCORE/</a:t>
                      </a:r>
                    </a:p>
                    <a:p>
                      <a:pPr marL="1270" marR="74930">
                        <a:lnSpc>
                          <a:spcPts val="1200"/>
                        </a:lnSpc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effectLst/>
                        </a:rPr>
                        <a:t>*TUS*</a:t>
                      </a:r>
                      <a:endParaRPr lang="tr-TR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effectLst/>
                        </a:rPr>
                        <a:t>FOREIGN LANGUAGE SCORE</a:t>
                      </a:r>
                      <a:endParaRPr lang="tr-T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GRADUATION GRADE (UNDERGRADUATE/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MA)</a:t>
                      </a:r>
                      <a:endParaRPr lang="tr-TR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498817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8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6035" algn="ctr">
                        <a:lnSpc>
                          <a:spcPts val="12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</a:rPr>
                        <a:t>NUM.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MASTER'S DEGREE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65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55</a:t>
                      </a:r>
                      <a:endParaRPr lang="tr-T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2.50/4.00</a:t>
                      </a:r>
                      <a:endParaRPr lang="tr-TR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0291175"/>
                  </a:ext>
                </a:extLst>
              </a:tr>
              <a:tr h="398368">
                <a:tc gridSpan="10"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bg1"/>
                          </a:solidFill>
                        </a:rPr>
                        <a:t>UNDERGRADUATE PROGRAMS ADMITTING STUDENTS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6893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26035" marR="0" indent="0" algn="just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893C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>
                    <a:solidFill>
                      <a:srgbClr val="6893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>
                    <a:solidFill>
                      <a:srgbClr val="6893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>
                    <a:solidFill>
                      <a:srgbClr val="6893C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>
                    <a:solidFill>
                      <a:srgbClr val="6893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624775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/>
                        <a:t>MASTER'S DEGREE</a:t>
                      </a:r>
                      <a:endParaRPr lang="tr-T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5370</a:t>
                      </a:r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Medicine</a:t>
                      </a:r>
                      <a:r>
                        <a:rPr lang="tr-T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Faculty</a:t>
                      </a:r>
                      <a:endParaRPr lang="tr-TR" sz="12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26035" marR="0" indent="0" algn="just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2116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err="1" smtClean="0"/>
                        <a:t>Biochemistry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151394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2544</a:t>
                      </a:r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err="1" smtClean="0"/>
                        <a:t>Pharmacy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Faculty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2154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err="1" smtClean="0"/>
                        <a:t>Biotechnology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and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Molecular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Biology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24268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4202</a:t>
                      </a:r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err="1" smtClean="0"/>
                        <a:t>Molecular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Biochemistry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and</a:t>
                      </a:r>
                      <a:r>
                        <a:rPr lang="tr-TR" sz="1200" dirty="0" smtClean="0"/>
                        <a:t> Genetics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3754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err="1" smtClean="0"/>
                        <a:t>Chemical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and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Biological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Engineering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917034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4203</a:t>
                      </a:r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err="1" smtClean="0"/>
                        <a:t>Molecular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Biology</a:t>
                      </a:r>
                      <a:endParaRPr lang="tr-TR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1966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err="1" smtClean="0"/>
                        <a:t>Nutrition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and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Dietetics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959118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7174</a:t>
                      </a:r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Molecular Biology, Genetics and Bioengineering</a:t>
                      </a:r>
                      <a:endParaRPr lang="tr-TR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endParaRPr lang="tr-T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4905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28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7200800" cy="936104"/>
          </a:xfrm>
        </p:spPr>
        <p:txBody>
          <a:bodyPr>
            <a:noAutofit/>
          </a:bodyPr>
          <a:lstStyle/>
          <a:p>
            <a:r>
              <a:rPr lang="en-US" sz="2200" dirty="0"/>
              <a:t>QUOTA NUMBERS AND PROGRAM ADMISSION REQUIREMENTS FOR SPRING SEMESTER 2023/2024</a:t>
            </a:r>
            <a:endParaRPr lang="tr-TR" sz="2200" dirty="0"/>
          </a:p>
        </p:txBody>
      </p:sp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685359"/>
              </p:ext>
            </p:extLst>
          </p:nvPr>
        </p:nvGraphicFramePr>
        <p:xfrm>
          <a:off x="395536" y="1916832"/>
          <a:ext cx="8428279" cy="3898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137100535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808132061"/>
                    </a:ext>
                  </a:extLst>
                </a:gridCol>
                <a:gridCol w="1331597">
                  <a:extLst>
                    <a:ext uri="{9D8B030D-6E8A-4147-A177-3AD203B41FA5}">
                      <a16:colId xmlns:a16="http://schemas.microsoft.com/office/drawing/2014/main" val="1774251753"/>
                    </a:ext>
                  </a:extLst>
                </a:gridCol>
                <a:gridCol w="902483">
                  <a:extLst>
                    <a:ext uri="{9D8B030D-6E8A-4147-A177-3AD203B41FA5}">
                      <a16:colId xmlns:a16="http://schemas.microsoft.com/office/drawing/2014/main" val="92498398"/>
                    </a:ext>
                  </a:extLst>
                </a:gridCol>
                <a:gridCol w="1146395">
                  <a:extLst>
                    <a:ext uri="{9D8B030D-6E8A-4147-A177-3AD203B41FA5}">
                      <a16:colId xmlns:a16="http://schemas.microsoft.com/office/drawing/2014/main" val="152785240"/>
                    </a:ext>
                  </a:extLst>
                </a:gridCol>
                <a:gridCol w="835478">
                  <a:extLst>
                    <a:ext uri="{9D8B030D-6E8A-4147-A177-3AD203B41FA5}">
                      <a16:colId xmlns:a16="http://schemas.microsoft.com/office/drawing/2014/main" val="3939280620"/>
                    </a:ext>
                  </a:extLst>
                </a:gridCol>
                <a:gridCol w="955393">
                  <a:extLst>
                    <a:ext uri="{9D8B030D-6E8A-4147-A177-3AD203B41FA5}">
                      <a16:colId xmlns:a16="http://schemas.microsoft.com/office/drawing/2014/main" val="3829308081"/>
                    </a:ext>
                  </a:extLst>
                </a:gridCol>
                <a:gridCol w="1312717">
                  <a:extLst>
                    <a:ext uri="{9D8B030D-6E8A-4147-A177-3AD203B41FA5}">
                      <a16:colId xmlns:a16="http://schemas.microsoft.com/office/drawing/2014/main" val="146809435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QUOTA</a:t>
                      </a:r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sz="1200" b="1" dirty="0" smtClean="0"/>
                        <a:t>SCORE TYPE</a:t>
                      </a:r>
                      <a:endParaRPr lang="tr-TR" sz="12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sz="1200" b="1" dirty="0" smtClean="0"/>
                        <a:t>PROGRAM TYPE</a:t>
                      </a:r>
                      <a:endParaRPr lang="tr-TR" sz="1200" b="1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SCORE CRITERIA</a:t>
                      </a:r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147934"/>
                  </a:ext>
                </a:extLst>
              </a:tr>
              <a:tr h="997312"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b="1" dirty="0" smtClean="0"/>
                        <a:t>DOCTORATE</a:t>
                      </a:r>
                      <a:endParaRPr lang="tr-TR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FOREIGN NATIONAL MA/DR.</a:t>
                      </a:r>
                      <a:endParaRPr lang="tr-TR" sz="12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r-TR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" marR="74930">
                        <a:lnSpc>
                          <a:spcPts val="1200"/>
                        </a:lnSpc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effectLst/>
                        </a:rPr>
                        <a:t>ALES SCORE/</a:t>
                      </a:r>
                    </a:p>
                    <a:p>
                      <a:pPr marL="1270" marR="74930">
                        <a:lnSpc>
                          <a:spcPts val="1200"/>
                        </a:lnSpc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effectLst/>
                        </a:rPr>
                        <a:t>*TUS*</a:t>
                      </a:r>
                      <a:endParaRPr lang="tr-T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effectLst/>
                        </a:rPr>
                        <a:t>FOREIGN LANGUAGE SCORE</a:t>
                      </a:r>
                      <a:endParaRPr lang="tr-T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GRADUATION GRADE (UNDERGRADUATE/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MA)</a:t>
                      </a:r>
                      <a:endParaRPr lang="tr-TR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498817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4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6035" algn="ctr">
                        <a:lnSpc>
                          <a:spcPts val="12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</a:rPr>
                        <a:t>NUM.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DR.</a:t>
                      </a:r>
                      <a:endParaRPr lang="tr-T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70</a:t>
                      </a:r>
                      <a:endParaRPr lang="tr-T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65</a:t>
                      </a:r>
                      <a:endParaRPr lang="tr-T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2.50/4.00</a:t>
                      </a:r>
                      <a:endParaRPr lang="tr-TR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0291175"/>
                  </a:ext>
                </a:extLst>
              </a:tr>
              <a:tr h="398368">
                <a:tc gridSpan="8"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bg1"/>
                          </a:solidFill>
                        </a:rPr>
                        <a:t>UNDERGRADUATE PROGRAMS ADMITTING STUDENTS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6893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26035" marR="0" indent="0" algn="just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893C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>
                    <a:solidFill>
                      <a:srgbClr val="6893C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>
                    <a:solidFill>
                      <a:srgbClr val="6893C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>
                    <a:solidFill>
                      <a:srgbClr val="6893C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>
                    <a:solidFill>
                      <a:srgbClr val="6893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624775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tr-TR" sz="1200" b="1" dirty="0" smtClean="0"/>
                        <a:t>DOCTORATE</a:t>
                      </a:r>
                      <a:endParaRPr lang="tr-T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latin typeface="+mn-lt"/>
                        </a:rPr>
                        <a:t>5370</a:t>
                      </a:r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Medıcıne</a:t>
                      </a:r>
                      <a:r>
                        <a:rPr lang="tr-T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Faculty</a:t>
                      </a:r>
                      <a:endParaRPr lang="tr-TR" sz="12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2121</a:t>
                      </a:r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err="1" smtClean="0"/>
                        <a:t>Biochemistry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and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Clinical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Biochemistry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151394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2544</a:t>
                      </a:r>
                      <a:endParaRPr lang="tr-TR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err="1" smtClean="0"/>
                        <a:t>Pharmacy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Faculty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4202</a:t>
                      </a:r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err="1" smtClean="0"/>
                        <a:t>Molecular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biology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and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genetics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24268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3648</a:t>
                      </a:r>
                      <a:endParaRPr lang="tr-TR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err="1" smtClean="0"/>
                        <a:t>Cancer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Biochemistry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2115</a:t>
                      </a:r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err="1" smtClean="0"/>
                        <a:t>Biochemistry</a:t>
                      </a:r>
                      <a:r>
                        <a:rPr lang="tr-TR" sz="1200" dirty="0" smtClean="0"/>
                        <a:t> (</a:t>
                      </a:r>
                      <a:r>
                        <a:rPr lang="tr-TR" sz="1200" dirty="0" err="1" smtClean="0"/>
                        <a:t>Pharmacy</a:t>
                      </a:r>
                      <a:r>
                        <a:rPr lang="tr-TR" sz="1200" dirty="0" smtClean="0"/>
                        <a:t>)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917034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2119</a:t>
                      </a:r>
                      <a:endParaRPr lang="tr-TR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err="1" smtClean="0"/>
                        <a:t>Biochemistry</a:t>
                      </a:r>
                      <a:r>
                        <a:rPr lang="tr-TR" sz="1200" dirty="0" smtClean="0"/>
                        <a:t> (</a:t>
                      </a:r>
                      <a:r>
                        <a:rPr lang="tr-TR" sz="1200" dirty="0" err="1" smtClean="0"/>
                        <a:t>Medicine</a:t>
                      </a:r>
                      <a:r>
                        <a:rPr lang="tr-TR" sz="1200" dirty="0" smtClean="0"/>
                        <a:t>)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2838</a:t>
                      </a:r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err="1" smtClean="0"/>
                        <a:t>Pharmaceutical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Biochemistry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959118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5315</a:t>
                      </a:r>
                      <a:endParaRPr lang="tr-TR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err="1" smtClean="0"/>
                        <a:t>Medical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Biochemistry</a:t>
                      </a:r>
                      <a:r>
                        <a:rPr lang="tr-TR" sz="1200" dirty="0" smtClean="0"/>
                        <a:t> (</a:t>
                      </a:r>
                      <a:r>
                        <a:rPr lang="tr-TR" sz="1200" dirty="0" err="1" smtClean="0"/>
                        <a:t>Medicine</a:t>
                      </a:r>
                      <a:r>
                        <a:rPr lang="tr-TR" sz="1200" dirty="0" smtClean="0"/>
                        <a:t>)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endParaRPr lang="tr-T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905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43498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3263</TotalTime>
  <Words>337</Words>
  <Application>Microsoft Office PowerPoint</Application>
  <PresentationFormat>Ekran Gösterisi (4:3)</PresentationFormat>
  <Paragraphs>109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5" baseType="lpstr">
      <vt:lpstr>MS PGothic</vt:lpstr>
      <vt:lpstr>MS PGothic</vt:lpstr>
      <vt:lpstr>Arial</vt:lpstr>
      <vt:lpstr>Calibri</vt:lpstr>
      <vt:lpstr>Georgia</vt:lpstr>
      <vt:lpstr>Tahoma</vt:lpstr>
      <vt:lpstr>Times New Roman</vt:lpstr>
      <vt:lpstr>Wingdings</vt:lpstr>
      <vt:lpstr>Ofis Teması</vt:lpstr>
      <vt:lpstr>PHARMACY (BIOCHEMİSTRY)GRADUATE PROGRAMS</vt:lpstr>
      <vt:lpstr>ACADEMIC STAFF</vt:lpstr>
      <vt:lpstr>FIELDS OF RESEARCH</vt:lpstr>
      <vt:lpstr>RESEARCH FACILITIES (LABORATORY INFRASTRUCTURE)</vt:lpstr>
      <vt:lpstr>QUOTA NUMBERS AND PROGRAM ADMISSION REQUIREMENTS FOR SPRING SEMESTER 2024/2025</vt:lpstr>
      <vt:lpstr>QUOTA NUMBERS AND PROGRAM ADMISSION REQUIREMENTS FOR SPRING SEMESTER 2023/2024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abc</dc:creator>
  <cp:lastModifiedBy>ECZACILIK</cp:lastModifiedBy>
  <cp:revision>656</cp:revision>
  <dcterms:created xsi:type="dcterms:W3CDTF">2013-04-01T11:03:06Z</dcterms:created>
  <dcterms:modified xsi:type="dcterms:W3CDTF">2025-03-10T12:06:20Z</dcterms:modified>
</cp:coreProperties>
</file>