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89" r:id="rId2"/>
    <p:sldId id="390" r:id="rId3"/>
    <p:sldId id="391" r:id="rId4"/>
    <p:sldId id="392" r:id="rId5"/>
    <p:sldId id="393" r:id="rId6"/>
    <p:sldId id="394" r:id="rId7"/>
  </p:sldIdLst>
  <p:sldSz cx="9144000" cy="6858000" type="screen4x3"/>
  <p:notesSz cx="9144000" cy="6858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3C6"/>
    <a:srgbClr val="0000FF"/>
    <a:srgbClr val="4F8AFF"/>
    <a:srgbClr val="23538D"/>
    <a:srgbClr val="5D8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2" autoAdjust="0"/>
    <p:restoredTop sz="94660"/>
  </p:normalViewPr>
  <p:slideViewPr>
    <p:cSldViewPr>
      <p:cViewPr varScale="1">
        <p:scale>
          <a:sx n="108" d="100"/>
          <a:sy n="108" d="100"/>
        </p:scale>
        <p:origin x="19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989C05-9B31-4A7F-B6E2-F29C50D4BC89}" type="datetimeFigureOut">
              <a:rPr lang="tr-TR" altLang="tr-TR"/>
              <a:pPr>
                <a:defRPr/>
              </a:pPr>
              <a:t>10.03.2025</a:t>
            </a:fld>
            <a:endParaRPr lang="tr-TR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283A8C-BF81-4930-A957-B95BC3B29A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4F96F0-451B-42F5-93CB-EEDD10686356}" type="datetimeFigureOut">
              <a:rPr lang="tr-TR" altLang="tr-TR"/>
              <a:pPr>
                <a:defRPr/>
              </a:pPr>
              <a:t>10.03.2025</a:t>
            </a:fld>
            <a:endParaRPr lang="tr-TR" alt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 smtClean="0"/>
              <a:t>Asıl metin stillerini düzenlemek için tıklatın</a:t>
            </a:r>
          </a:p>
          <a:p>
            <a:pPr lvl="1"/>
            <a:r>
              <a:rPr lang="tr-TR" altLang="tr-TR" noProof="0" smtClean="0"/>
              <a:t>İkinci düzey</a:t>
            </a:r>
          </a:p>
          <a:p>
            <a:pPr lvl="2"/>
            <a:r>
              <a:rPr lang="tr-TR" altLang="tr-TR" noProof="0" smtClean="0"/>
              <a:t>Üçüncü düzey</a:t>
            </a:r>
          </a:p>
          <a:p>
            <a:pPr lvl="3"/>
            <a:r>
              <a:rPr lang="tr-TR" altLang="tr-TR" noProof="0" smtClean="0"/>
              <a:t>Dördüncü düzey</a:t>
            </a:r>
          </a:p>
          <a:p>
            <a:pPr lvl="4"/>
            <a:r>
              <a:rPr lang="tr-TR" alt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CE69E1-5B31-416E-96FE-9864ABD8780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 userDrawn="1"/>
        </p:nvSpPr>
        <p:spPr>
          <a:xfrm>
            <a:off x="0" y="2132856"/>
            <a:ext cx="9144000" cy="3024088"/>
          </a:xfrm>
          <a:prstGeom prst="rect">
            <a:avLst/>
          </a:prstGeom>
          <a:gradFill>
            <a:gsLst>
              <a:gs pos="0">
                <a:schemeClr val="bg1">
                  <a:alpha val="40000"/>
                </a:schemeClr>
              </a:gs>
              <a:gs pos="50000">
                <a:schemeClr val="bg1">
                  <a:alpha val="75000"/>
                </a:schemeClr>
              </a:gs>
              <a:gs pos="100000">
                <a:schemeClr val="bg1">
                  <a:alpha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Georgia" panose="02040502050405020303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57" y="188640"/>
            <a:ext cx="3485579" cy="1475377"/>
          </a:xfrm>
          <a:prstGeom prst="rect">
            <a:avLst/>
          </a:prstGeom>
          <a:effectLst>
            <a:reflection stA="25000" endPos="55500" dir="5400000" sy="-100000" algn="bl" rotWithShape="0"/>
          </a:effec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36663"/>
            <a:ext cx="7772400" cy="1872208"/>
          </a:xfrm>
          <a:ln>
            <a:noFill/>
          </a:ln>
        </p:spPr>
        <p:txBody>
          <a:bodyPr/>
          <a:lstStyle>
            <a:lvl1pPr>
              <a:defRPr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orgia" panose="02040502050405020303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491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 userDrawn="1"/>
        </p:nvSpPr>
        <p:spPr>
          <a:xfrm>
            <a:off x="0" y="1125538"/>
            <a:ext cx="9180513" cy="496728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6170613"/>
            <a:ext cx="1836737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6760461" cy="936104"/>
          </a:xfrm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84234"/>
            <a:ext cx="8229600" cy="4841929"/>
          </a:xfrm>
        </p:spPr>
        <p:txBody>
          <a:bodyPr/>
          <a:lstStyle>
            <a:lvl1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spcAft>
                <a:spcPts val="600"/>
              </a:spcAft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61" y="260648"/>
            <a:ext cx="1836627" cy="77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8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 userDrawn="1"/>
        </p:nvSpPr>
        <p:spPr>
          <a:xfrm>
            <a:off x="0" y="1125538"/>
            <a:ext cx="9180513" cy="496728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" name="Slayt Numarası Yer Tutucusu 5"/>
          <p:cNvSpPr txBox="1">
            <a:spLocks/>
          </p:cNvSpPr>
          <p:nvPr userDrawn="1"/>
        </p:nvSpPr>
        <p:spPr>
          <a:xfrm>
            <a:off x="4678363" y="6356350"/>
            <a:ext cx="587375" cy="365125"/>
          </a:xfrm>
          <a:prstGeom prst="rect">
            <a:avLst/>
          </a:prstGeom>
        </p:spPr>
        <p:txBody>
          <a:bodyPr anchor="ctr"/>
          <a:lstStyle>
            <a:defPPr>
              <a:defRPr lang="tr-TR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5D8CBF"/>
                </a:solidFill>
              </a:rPr>
              <a:t>/</a:t>
            </a:r>
            <a:r>
              <a:rPr lang="tr-TR" sz="1000" dirty="0" smtClean="0">
                <a:solidFill>
                  <a:srgbClr val="5D8CBF"/>
                </a:solidFill>
              </a:rPr>
              <a:t> </a:t>
            </a:r>
            <a:r>
              <a:rPr lang="tr-TR" dirty="0" smtClean="0">
                <a:solidFill>
                  <a:srgbClr val="5D8CBF"/>
                </a:solidFill>
              </a:rPr>
              <a:t>17   </a:t>
            </a:r>
            <a:endParaRPr lang="tr-TR" dirty="0">
              <a:solidFill>
                <a:srgbClr val="5D8CBF"/>
              </a:solidFill>
            </a:endParaRPr>
          </a:p>
        </p:txBody>
      </p:sp>
      <p:pic>
        <p:nvPicPr>
          <p:cNvPr id="7" name="Resi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98450"/>
            <a:ext cx="125888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124744"/>
            <a:ext cx="4032448" cy="496855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35016" y="1124744"/>
            <a:ext cx="4069432" cy="496855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0"/>
          </p:nvPr>
        </p:nvSpPr>
        <p:spPr>
          <a:xfrm>
            <a:off x="3132138" y="6356350"/>
            <a:ext cx="16906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5D8CBF"/>
                </a:solidFill>
              </a:defRPr>
            </a:lvl1pPr>
          </a:lstStyle>
          <a:p>
            <a:pPr>
              <a:defRPr/>
            </a:pPr>
            <a:fld id="{D7F90D2A-BAA0-4218-96BE-75BA2B4B76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4789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Dikdörtgen 4"/>
          <p:cNvSpPr/>
          <p:nvPr userDrawn="1"/>
        </p:nvSpPr>
        <p:spPr>
          <a:xfrm>
            <a:off x="0" y="273050"/>
            <a:ext cx="9180513" cy="581977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" name="Slayt Numarası Yer Tutucusu 5"/>
          <p:cNvSpPr txBox="1">
            <a:spLocks/>
          </p:cNvSpPr>
          <p:nvPr userDrawn="1"/>
        </p:nvSpPr>
        <p:spPr>
          <a:xfrm>
            <a:off x="4678363" y="6356350"/>
            <a:ext cx="587375" cy="365125"/>
          </a:xfrm>
          <a:prstGeom prst="rect">
            <a:avLst/>
          </a:prstGeom>
        </p:spPr>
        <p:txBody>
          <a:bodyPr anchor="ctr"/>
          <a:lstStyle>
            <a:defPPr>
              <a:defRPr lang="tr-TR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5D8CBF"/>
                </a:solidFill>
              </a:rPr>
              <a:t>/</a:t>
            </a:r>
            <a:r>
              <a:rPr lang="tr-TR" sz="1000" dirty="0" smtClean="0">
                <a:solidFill>
                  <a:srgbClr val="5D8CBF"/>
                </a:solidFill>
              </a:rPr>
              <a:t> </a:t>
            </a:r>
            <a:r>
              <a:rPr lang="tr-TR" dirty="0" smtClean="0">
                <a:solidFill>
                  <a:srgbClr val="5D8CBF"/>
                </a:solidFill>
              </a:rPr>
              <a:t>17   </a:t>
            </a:r>
            <a:endParaRPr lang="tr-TR" dirty="0">
              <a:solidFill>
                <a:srgbClr val="5D8CBF"/>
              </a:solidFill>
            </a:endParaRPr>
          </a:p>
        </p:txBody>
      </p:sp>
      <p:pic>
        <p:nvPicPr>
          <p:cNvPr id="7" name="Resi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98450"/>
            <a:ext cx="125888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10"/>
          </p:nvPr>
        </p:nvSpPr>
        <p:spPr>
          <a:xfrm>
            <a:off x="3132138" y="6356350"/>
            <a:ext cx="16906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5D8CBF"/>
                </a:solidFill>
              </a:defRPr>
            </a:lvl1pPr>
          </a:lstStyle>
          <a:p>
            <a:pPr>
              <a:defRPr/>
            </a:pPr>
            <a:fld id="{03B63EEC-F776-4904-A84B-C50C0630508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2554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2627313" y="188913"/>
            <a:ext cx="64293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46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2636663"/>
            <a:ext cx="8062664" cy="1872208"/>
          </a:xfrm>
        </p:spPr>
        <p:txBody>
          <a:bodyPr/>
          <a:lstStyle/>
          <a:p>
            <a:r>
              <a:rPr lang="tr-TR" dirty="0" smtClean="0">
                <a:effectLst/>
              </a:rPr>
              <a:t>BİYOKİMYA (ECZ) ANABİLİM DALI</a:t>
            </a:r>
            <a:br>
              <a:rPr lang="tr-TR" dirty="0" smtClean="0">
                <a:effectLst/>
              </a:rPr>
            </a:br>
            <a:r>
              <a:rPr lang="tr-TR" dirty="0" smtClean="0">
                <a:effectLst/>
              </a:rPr>
              <a:t>LİSANSÜSTÜ PROGRAMLAR </a:t>
            </a:r>
            <a:endParaRPr lang="tr-T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800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376092"/>
                </a:solidFill>
              </a:rPr>
              <a:t>AKADEMİK KADRO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84235"/>
            <a:ext cx="8229600" cy="344091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b="1" u="sng" dirty="0">
                <a:solidFill>
                  <a:srgbClr val="0000FF"/>
                </a:solidFill>
              </a:rPr>
              <a:t>Prof. Dr. </a:t>
            </a:r>
            <a:r>
              <a:rPr lang="tr-TR" b="1" u="sng" dirty="0" err="1">
                <a:solidFill>
                  <a:srgbClr val="0000FF"/>
                </a:solidFill>
              </a:rPr>
              <a:t>Aymelek</a:t>
            </a:r>
            <a:r>
              <a:rPr lang="tr-TR" b="1" u="sng" dirty="0">
                <a:solidFill>
                  <a:srgbClr val="0000FF"/>
                </a:solidFill>
              </a:rPr>
              <a:t> GÖNENÇ </a:t>
            </a:r>
            <a:r>
              <a:rPr lang="tr-TR" b="1" u="sng" dirty="0"/>
              <a:t>(Anabilim Dalı Başkanı)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0000FF"/>
                </a:solidFill>
              </a:rPr>
              <a:t>Prof. Dr. Sevgi AKAYDIN</a:t>
            </a:r>
            <a:endParaRPr lang="tr-TR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0000FF"/>
                </a:solidFill>
              </a:rPr>
              <a:t>Prof. Dr. Yeşim ÖZKAN</a:t>
            </a:r>
            <a:r>
              <a:rPr lang="tr-TR" b="1" u="sng" dirty="0">
                <a:solidFill>
                  <a:srgbClr val="0000FF"/>
                </a:solidFill>
              </a:rPr>
              <a:t>  </a:t>
            </a:r>
            <a:endParaRPr lang="tr-TR" b="1" u="sng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0000FF"/>
                </a:solidFill>
              </a:rPr>
              <a:t>Doç. </a:t>
            </a:r>
            <a:r>
              <a:rPr lang="tr-TR" b="1" u="sng" dirty="0">
                <a:solidFill>
                  <a:srgbClr val="0000FF"/>
                </a:solidFill>
              </a:rPr>
              <a:t>Dr. </a:t>
            </a:r>
            <a:r>
              <a:rPr lang="tr-TR" b="1" u="sng" dirty="0" err="1" smtClean="0">
                <a:solidFill>
                  <a:srgbClr val="0000FF"/>
                </a:solidFill>
              </a:rPr>
              <a:t>Aysun</a:t>
            </a:r>
            <a:r>
              <a:rPr lang="tr-TR" b="1" u="sng" dirty="0" smtClean="0">
                <a:solidFill>
                  <a:srgbClr val="0000FF"/>
                </a:solidFill>
              </a:rPr>
              <a:t> HACIŞEVKİ</a:t>
            </a:r>
            <a:endParaRPr lang="tr-TR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0000FF"/>
                </a:solidFill>
              </a:rPr>
              <a:t>Dr. </a:t>
            </a:r>
            <a:r>
              <a:rPr lang="tr-TR" b="1" u="sng" dirty="0" err="1" smtClean="0">
                <a:solidFill>
                  <a:srgbClr val="0000FF"/>
                </a:solidFill>
              </a:rPr>
              <a:t>Öğr</a:t>
            </a:r>
            <a:r>
              <a:rPr lang="tr-TR" b="1" u="sng" dirty="0" smtClean="0">
                <a:solidFill>
                  <a:srgbClr val="0000FF"/>
                </a:solidFill>
              </a:rPr>
              <a:t>. Üyesi Emel ÇALIŞKAN CAN 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>
                <a:solidFill>
                  <a:srgbClr val="0000FF"/>
                </a:solidFill>
              </a:rPr>
              <a:t>Dr. </a:t>
            </a:r>
            <a:r>
              <a:rPr lang="tr-TR" b="1" u="sng" dirty="0" err="1" smtClean="0">
                <a:solidFill>
                  <a:srgbClr val="0000FF"/>
                </a:solidFill>
              </a:rPr>
              <a:t>Öğr</a:t>
            </a:r>
            <a:r>
              <a:rPr lang="tr-TR" b="1" u="sng" dirty="0" smtClean="0">
                <a:solidFill>
                  <a:srgbClr val="0000FF"/>
                </a:solidFill>
              </a:rPr>
              <a:t>.</a:t>
            </a:r>
            <a:r>
              <a:rPr lang="tr-TR" b="1" u="sng" dirty="0">
                <a:solidFill>
                  <a:srgbClr val="0000FF"/>
                </a:solidFill>
              </a:rPr>
              <a:t> </a:t>
            </a:r>
            <a:r>
              <a:rPr lang="tr-TR" b="1" u="sng" dirty="0" smtClean="0">
                <a:solidFill>
                  <a:srgbClr val="0000FF"/>
                </a:solidFill>
              </a:rPr>
              <a:t>Üyesi Ece MİSER SALİHOĞLU</a:t>
            </a:r>
            <a:endParaRPr lang="tr-TR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b="1" u="sng" dirty="0">
                <a:solidFill>
                  <a:srgbClr val="0000FF"/>
                </a:solidFill>
              </a:rPr>
              <a:t>Dr. </a:t>
            </a:r>
            <a:r>
              <a:rPr lang="tr-TR" b="1" u="sng" dirty="0" err="1">
                <a:solidFill>
                  <a:srgbClr val="0000FF"/>
                </a:solidFill>
              </a:rPr>
              <a:t>Öğr</a:t>
            </a:r>
            <a:r>
              <a:rPr lang="tr-TR" b="1" u="sng" dirty="0">
                <a:solidFill>
                  <a:srgbClr val="0000FF"/>
                </a:solidFill>
              </a:rPr>
              <a:t>. </a:t>
            </a:r>
            <a:r>
              <a:rPr lang="tr-TR" b="1" u="sng" dirty="0" smtClean="0">
                <a:solidFill>
                  <a:srgbClr val="0000FF"/>
                </a:solidFill>
              </a:rPr>
              <a:t>Üyesi </a:t>
            </a:r>
            <a:r>
              <a:rPr lang="tr-TR" b="1" u="sng" dirty="0" err="1" smtClean="0">
                <a:solidFill>
                  <a:srgbClr val="0000FF"/>
                </a:solidFill>
              </a:rPr>
              <a:t>Simla</a:t>
            </a:r>
            <a:r>
              <a:rPr lang="tr-TR" b="1" u="sng" dirty="0" smtClean="0">
                <a:solidFill>
                  <a:srgbClr val="0000FF"/>
                </a:solidFill>
              </a:rPr>
              <a:t> OLĞAÇ </a:t>
            </a:r>
            <a:endParaRPr lang="tr-TR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b="1" u="sng" dirty="0">
                <a:solidFill>
                  <a:srgbClr val="0000FF"/>
                </a:solidFill>
              </a:rPr>
              <a:t>Dr. </a:t>
            </a:r>
            <a:r>
              <a:rPr lang="tr-TR" b="1" u="sng" dirty="0" err="1">
                <a:solidFill>
                  <a:srgbClr val="0000FF"/>
                </a:solidFill>
              </a:rPr>
              <a:t>Öğr</a:t>
            </a:r>
            <a:r>
              <a:rPr lang="tr-TR" b="1" u="sng" dirty="0" smtClean="0">
                <a:solidFill>
                  <a:srgbClr val="0000FF"/>
                </a:solidFill>
              </a:rPr>
              <a:t>. Üyesi Taylan TURAN</a:t>
            </a:r>
            <a:endParaRPr lang="tr-TR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0000FF"/>
                </a:solidFill>
              </a:rPr>
              <a:t>Arş. Gör. Turgut KAYA</a:t>
            </a:r>
            <a:endParaRPr lang="tr-TR" b="1" u="sng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Ø"/>
            </a:pPr>
            <a:endParaRPr lang="tr-TR" sz="1200" b="1" u="sng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tr-TR" altLang="tr-TR" sz="1200" u="sng" dirty="0">
              <a:solidFill>
                <a:srgbClr val="0000FF"/>
              </a:solidFill>
            </a:endParaRPr>
          </a:p>
          <a:p>
            <a:endParaRPr lang="tr-TR" sz="120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5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ARAŞTIRMA ALANLARI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7859216" cy="5544616"/>
          </a:xfrm>
        </p:spPr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Kardiyovasküler, kanser, diyabet, böbrek hastalıkları, infertilite, Alzheimer ve </a:t>
            </a:r>
            <a:r>
              <a:rPr lang="tr-TR" dirty="0" err="1" smtClean="0"/>
              <a:t>inflamatuvar</a:t>
            </a:r>
            <a:r>
              <a:rPr lang="tr-TR" dirty="0" smtClean="0"/>
              <a:t> </a:t>
            </a:r>
            <a:r>
              <a:rPr lang="tr-TR" dirty="0"/>
              <a:t>hastalıklarda serbest radikal metabolizması, oksidan ve antioksidan ölçümleri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Platelet</a:t>
            </a:r>
            <a:r>
              <a:rPr lang="tr-TR" dirty="0" smtClean="0"/>
              <a:t> sinyal ileti yolakları ve </a:t>
            </a:r>
            <a:r>
              <a:rPr lang="tr-TR" dirty="0" err="1" smtClean="0"/>
              <a:t>agregasyon</a:t>
            </a:r>
            <a:r>
              <a:rPr lang="tr-TR" dirty="0" smtClean="0"/>
              <a:t> mekanizmaları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DNA </a:t>
            </a:r>
            <a:r>
              <a:rPr lang="tr-TR" dirty="0"/>
              <a:t>hasarı ve onarım </a:t>
            </a:r>
            <a:r>
              <a:rPr lang="tr-TR" dirty="0" smtClean="0"/>
              <a:t>mekanizmaları 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Endoplazmik</a:t>
            </a:r>
            <a:r>
              <a:rPr lang="tr-TR" dirty="0" smtClean="0"/>
              <a:t> </a:t>
            </a:r>
            <a:r>
              <a:rPr lang="tr-TR" dirty="0" err="1" smtClean="0"/>
              <a:t>retikulum</a:t>
            </a:r>
            <a:r>
              <a:rPr lang="tr-TR" dirty="0" smtClean="0"/>
              <a:t> stresi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Obezitede</a:t>
            </a:r>
            <a:r>
              <a:rPr lang="tr-TR" dirty="0"/>
              <a:t> kan-beyin bariyeri </a:t>
            </a:r>
            <a:r>
              <a:rPr lang="tr-TR" dirty="0" err="1"/>
              <a:t>homeostazı</a:t>
            </a:r>
            <a:r>
              <a:rPr lang="tr-TR" dirty="0"/>
              <a:t>, </a:t>
            </a:r>
            <a:r>
              <a:rPr lang="tr-TR" dirty="0" err="1"/>
              <a:t>mikrodamarlanma</a:t>
            </a:r>
            <a:r>
              <a:rPr lang="tr-TR" dirty="0"/>
              <a:t> ve sıkı bağlantılar </a:t>
            </a:r>
            <a:r>
              <a:rPr lang="tr-TR" dirty="0" smtClean="0"/>
              <a:t>ve </a:t>
            </a:r>
            <a:r>
              <a:rPr lang="tr-TR" dirty="0" err="1"/>
              <a:t>biyonörokritik</a:t>
            </a:r>
            <a:r>
              <a:rPr lang="tr-TR" dirty="0"/>
              <a:t> </a:t>
            </a:r>
            <a:r>
              <a:rPr lang="tr-TR" dirty="0" smtClean="0"/>
              <a:t>belirteçler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Apopitoz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/>
              <a:t>Genetik </a:t>
            </a:r>
            <a:r>
              <a:rPr lang="tr-TR" dirty="0" err="1"/>
              <a:t>polimorfizm</a:t>
            </a:r>
            <a:r>
              <a:rPr lang="tr-TR" dirty="0"/>
              <a:t> ve PCR temelli </a:t>
            </a:r>
            <a:r>
              <a:rPr lang="tr-TR" dirty="0" smtClean="0"/>
              <a:t>teknikler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Enzim aktivite tarama testleri ve inhibisyon mekanizmalarının </a:t>
            </a:r>
            <a:r>
              <a:rPr lang="tr-TR" dirty="0" smtClean="0"/>
              <a:t>aydınlatılması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96695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ARAŞTIRMA OLANAKLARI</a:t>
            </a:r>
            <a:br>
              <a:rPr lang="tr-TR" dirty="0" smtClean="0"/>
            </a:br>
            <a:r>
              <a:rPr lang="tr-TR" dirty="0" smtClean="0"/>
              <a:t>(LABORATUVAR ALTYAPISI)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7897" y="1484784"/>
            <a:ext cx="8229600" cy="484192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   3 adet araştırma </a:t>
            </a:r>
            <a:r>
              <a:rPr lang="tr-TR" dirty="0" err="1" smtClean="0"/>
              <a:t>laboratuvarımızda</a:t>
            </a:r>
            <a:r>
              <a:rPr lang="tr-TR" dirty="0" smtClean="0"/>
              <a:t>; </a:t>
            </a:r>
          </a:p>
          <a:p>
            <a:pPr>
              <a:buFont typeface="+mj-lt"/>
              <a:buAutoNum type="arabicPeriod"/>
            </a:pPr>
            <a:endParaRPr lang="tr-TR" dirty="0" smtClean="0"/>
          </a:p>
          <a:p>
            <a:pPr>
              <a:buFont typeface="+mj-lt"/>
              <a:buAutoNum type="arabicPeriod"/>
            </a:pPr>
            <a:r>
              <a:rPr lang="tr-TR" dirty="0" smtClean="0"/>
              <a:t>HPLC (High Performance Liquid Chromatography)</a:t>
            </a:r>
            <a:endParaRPr lang="tr-TR" dirty="0"/>
          </a:p>
          <a:p>
            <a:pPr>
              <a:buFont typeface="+mj-lt"/>
              <a:buAutoNum type="arabicPeriod"/>
            </a:pPr>
            <a:r>
              <a:rPr lang="tr-TR" dirty="0" smtClean="0"/>
              <a:t>PCR (Polimeraz Chain Reaction)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Jel görüntüleme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Western blot elektroforez</a:t>
            </a:r>
            <a:endParaRPr lang="tr-TR" dirty="0"/>
          </a:p>
          <a:p>
            <a:pPr>
              <a:buFont typeface="+mj-lt"/>
              <a:buAutoNum type="arabicPeriod"/>
            </a:pPr>
            <a:r>
              <a:rPr lang="tr-TR" dirty="0" smtClean="0"/>
              <a:t>Hücre kültürü laboratuvarı</a:t>
            </a:r>
            <a:endParaRPr lang="tr-TR" dirty="0"/>
          </a:p>
          <a:p>
            <a:pPr>
              <a:buFont typeface="+mj-lt"/>
              <a:buAutoNum type="arabicPeriod"/>
            </a:pPr>
            <a:r>
              <a:rPr lang="tr-TR" dirty="0" smtClean="0"/>
              <a:t>Agrogometre (APACT 4004)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Hematoloji  analizörü</a:t>
            </a:r>
          </a:p>
          <a:p>
            <a:pPr>
              <a:buFont typeface="+mj-lt"/>
              <a:buAutoNum type="arabicPeriod"/>
            </a:pPr>
            <a:r>
              <a:rPr lang="tr-TR" dirty="0" err="1" smtClean="0"/>
              <a:t>SpectraMax</a:t>
            </a:r>
            <a:r>
              <a:rPr lang="tr-TR" dirty="0" smtClean="0"/>
              <a:t> </a:t>
            </a:r>
            <a:r>
              <a:rPr lang="tr-TR" dirty="0"/>
              <a:t>i3x </a:t>
            </a:r>
            <a:r>
              <a:rPr lang="tr-TR" dirty="0" smtClean="0"/>
              <a:t>Multi-</a:t>
            </a:r>
            <a:r>
              <a:rPr lang="tr-TR" dirty="0" err="1" smtClean="0"/>
              <a:t>Mod</a:t>
            </a:r>
            <a:r>
              <a:rPr lang="tr-TR" dirty="0" smtClean="0"/>
              <a:t> </a:t>
            </a:r>
            <a:r>
              <a:rPr lang="tr-TR" dirty="0" err="1"/>
              <a:t>license</a:t>
            </a:r>
            <a:r>
              <a:rPr lang="tr-TR" dirty="0"/>
              <a:t> </a:t>
            </a:r>
            <a:r>
              <a:rPr lang="tr-TR" dirty="0" smtClean="0"/>
              <a:t>plaka okuyucu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Temel laboratuvar ekipmanları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>
              <a:buFont typeface="+mj-lt"/>
              <a:buAutoNum type="arabicPeriod"/>
            </a:pPr>
            <a:endParaRPr lang="tr-TR" dirty="0"/>
          </a:p>
          <a:p>
            <a:pPr>
              <a:buFont typeface="+mj-lt"/>
              <a:buAutoNum type="arabicPeriod"/>
            </a:pPr>
            <a:endParaRPr lang="tr-TR" dirty="0" smtClean="0"/>
          </a:p>
          <a:p>
            <a:pPr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59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064896" cy="9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2024/2025 </a:t>
            </a:r>
            <a:r>
              <a:rPr lang="tr-TR" dirty="0"/>
              <a:t>BAHAR DÖNEMİ </a:t>
            </a:r>
            <a:r>
              <a:rPr lang="tr-TR" dirty="0" smtClean="0"/>
              <a:t>İÇİN KONTENJAN </a:t>
            </a:r>
            <a:r>
              <a:rPr lang="tr-TR" dirty="0"/>
              <a:t>SAYILARI VE PROGRAMA KABUL ŞARTLARI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112958"/>
              </p:ext>
            </p:extLst>
          </p:nvPr>
        </p:nvGraphicFramePr>
        <p:xfrm>
          <a:off x="633008" y="1772816"/>
          <a:ext cx="8532442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345">
                  <a:extLst>
                    <a:ext uri="{9D8B030D-6E8A-4147-A177-3AD203B41FA5}">
                      <a16:colId xmlns:a16="http://schemas.microsoft.com/office/drawing/2014/main" val="1371005351"/>
                    </a:ext>
                  </a:extLst>
                </a:gridCol>
                <a:gridCol w="1056346">
                  <a:extLst>
                    <a:ext uri="{9D8B030D-6E8A-4147-A177-3AD203B41FA5}">
                      <a16:colId xmlns:a16="http://schemas.microsoft.com/office/drawing/2014/main" val="590046583"/>
                    </a:ext>
                  </a:extLst>
                </a:gridCol>
                <a:gridCol w="1056345">
                  <a:extLst>
                    <a:ext uri="{9D8B030D-6E8A-4147-A177-3AD203B41FA5}">
                      <a16:colId xmlns:a16="http://schemas.microsoft.com/office/drawing/2014/main" val="1774251753"/>
                    </a:ext>
                  </a:extLst>
                </a:gridCol>
                <a:gridCol w="1056346">
                  <a:extLst>
                    <a:ext uri="{9D8B030D-6E8A-4147-A177-3AD203B41FA5}">
                      <a16:colId xmlns:a16="http://schemas.microsoft.com/office/drawing/2014/main" val="92498398"/>
                    </a:ext>
                  </a:extLst>
                </a:gridCol>
                <a:gridCol w="635006">
                  <a:extLst>
                    <a:ext uri="{9D8B030D-6E8A-4147-A177-3AD203B41FA5}">
                      <a16:colId xmlns:a16="http://schemas.microsoft.com/office/drawing/2014/main" val="152785240"/>
                    </a:ext>
                  </a:extLst>
                </a:gridCol>
                <a:gridCol w="421339">
                  <a:extLst>
                    <a:ext uri="{9D8B030D-6E8A-4147-A177-3AD203B41FA5}">
                      <a16:colId xmlns:a16="http://schemas.microsoft.com/office/drawing/2014/main" val="1907118839"/>
                    </a:ext>
                  </a:extLst>
                </a:gridCol>
                <a:gridCol w="666808">
                  <a:extLst>
                    <a:ext uri="{9D8B030D-6E8A-4147-A177-3AD203B41FA5}">
                      <a16:colId xmlns:a16="http://schemas.microsoft.com/office/drawing/2014/main" val="3939280620"/>
                    </a:ext>
                  </a:extLst>
                </a:gridCol>
                <a:gridCol w="182411">
                  <a:extLst>
                    <a:ext uri="{9D8B030D-6E8A-4147-A177-3AD203B41FA5}">
                      <a16:colId xmlns:a16="http://schemas.microsoft.com/office/drawing/2014/main" val="2939671702"/>
                    </a:ext>
                  </a:extLst>
                </a:gridCol>
                <a:gridCol w="1204804">
                  <a:extLst>
                    <a:ext uri="{9D8B030D-6E8A-4147-A177-3AD203B41FA5}">
                      <a16:colId xmlns:a16="http://schemas.microsoft.com/office/drawing/2014/main" val="3829308081"/>
                    </a:ext>
                  </a:extLst>
                </a:gridCol>
                <a:gridCol w="1196692">
                  <a:extLst>
                    <a:ext uri="{9D8B030D-6E8A-4147-A177-3AD203B41FA5}">
                      <a16:colId xmlns:a16="http://schemas.microsoft.com/office/drawing/2014/main" val="1468094353"/>
                    </a:ext>
                  </a:extLst>
                </a:gridCol>
              </a:tblGrid>
              <a:tr h="41955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KONTENJAN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PUAN TÜRÜ</a:t>
                      </a: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PROGRAM TÜRÜ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PUAN KRİTERLERİ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47934"/>
                  </a:ext>
                </a:extLst>
              </a:tr>
              <a:tr h="1128308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Y.</a:t>
                      </a:r>
                      <a:r>
                        <a:rPr lang="tr-TR" sz="1200" b="1" baseline="0" dirty="0"/>
                        <a:t> LİSANS</a:t>
                      </a:r>
                      <a:endParaRPr lang="tr-TR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b="1" dirty="0"/>
                        <a:t>YABANCI UYRUKLU Y.L./DR.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" marR="74930">
                        <a:lnSpc>
                          <a:spcPts val="12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ALES PUANI/</a:t>
                      </a:r>
                    </a:p>
                    <a:p>
                      <a:pPr marL="1270" marR="73660">
                        <a:lnSpc>
                          <a:spcPts val="12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*TUS*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>
                          <a:effectLst/>
                        </a:rPr>
                        <a:t>YABANCI DİL PUANI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MEZUNİYET</a:t>
                      </a:r>
                      <a:r>
                        <a:rPr lang="tr-TR" sz="12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NOTU (LİSANS/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Y. LİSANS)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988178"/>
                  </a:ext>
                </a:extLst>
              </a:tr>
              <a:tr h="41955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</a:rPr>
                        <a:t>SAY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/>
                        <a:t>Y.</a:t>
                      </a:r>
                      <a:r>
                        <a:rPr lang="tr-TR" sz="1200" baseline="0" dirty="0"/>
                        <a:t> LİSANS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65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55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2.50/4.00</a:t>
                      </a:r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0291175"/>
                  </a:ext>
                </a:extLst>
              </a:tr>
              <a:tr h="419550">
                <a:tc gridSpan="10"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chemeClr val="bg1"/>
                          </a:solidFill>
                        </a:rPr>
                        <a:t>ÖĞRENCİ KABUL</a:t>
                      </a:r>
                      <a:r>
                        <a:rPr lang="tr-TR" sz="1600" b="1" baseline="0" dirty="0">
                          <a:solidFill>
                            <a:schemeClr val="bg1"/>
                          </a:solidFill>
                        </a:rPr>
                        <a:t> EDİLEN LİSANS PROGRAMLARI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7337282"/>
                  </a:ext>
                </a:extLst>
              </a:tr>
              <a:tr h="419550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/>
                        <a:t>Y.</a:t>
                      </a:r>
                      <a:r>
                        <a:rPr lang="tr-TR" sz="1200" b="1" baseline="0" dirty="0" smtClean="0"/>
                        <a:t> LİSANS</a:t>
                      </a: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latin typeface="+mn-lt"/>
                        </a:rPr>
                        <a:t>5370</a:t>
                      </a:r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Tıp (Lisans)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2116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Biyokimya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1513940"/>
                  </a:ext>
                </a:extLst>
              </a:tr>
              <a:tr h="419550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2544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Eczacılık (Lisans)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2154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Biyoteknoloji</a:t>
                      </a:r>
                      <a:r>
                        <a:rPr lang="tr-TR" sz="1200" dirty="0" smtClean="0"/>
                        <a:t> ve Moleküler Biyoloji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42680"/>
                  </a:ext>
                </a:extLst>
              </a:tr>
              <a:tr h="419550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4202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Moleküler Biyokimya ve Genetik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3754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Kimya ve Biyoloji Mühendisliği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17034"/>
                  </a:ext>
                </a:extLst>
              </a:tr>
              <a:tr h="28007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4203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Moleküler Biyoloji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1966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Beslenme ve Diyetetik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59118"/>
                  </a:ext>
                </a:extLst>
              </a:tr>
              <a:tr h="46679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7174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Moleküler Biyoloji, Genetik ve </a:t>
                      </a:r>
                      <a:r>
                        <a:rPr lang="tr-TR" sz="1200" dirty="0" err="1" smtClean="0"/>
                        <a:t>Biyomühendislik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967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89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36904" cy="9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2023/2024 </a:t>
            </a:r>
            <a:r>
              <a:rPr lang="tr-TR" dirty="0"/>
              <a:t>BAHAR DÖNEMİ </a:t>
            </a:r>
            <a:r>
              <a:rPr lang="tr-TR" dirty="0" smtClean="0"/>
              <a:t>İÇİN KONTENJAN </a:t>
            </a:r>
            <a:r>
              <a:rPr lang="tr-TR" dirty="0"/>
              <a:t>SAYILARI VE PROGRAMA KABUL ŞARTLARI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869924"/>
              </p:ext>
            </p:extLst>
          </p:nvPr>
        </p:nvGraphicFramePr>
        <p:xfrm>
          <a:off x="647056" y="1700808"/>
          <a:ext cx="8496944" cy="4463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552">
                  <a:extLst>
                    <a:ext uri="{9D8B030D-6E8A-4147-A177-3AD203B41FA5}">
                      <a16:colId xmlns:a16="http://schemas.microsoft.com/office/drawing/2014/main" val="1371005351"/>
                    </a:ext>
                  </a:extLst>
                </a:gridCol>
                <a:gridCol w="1039552">
                  <a:extLst>
                    <a:ext uri="{9D8B030D-6E8A-4147-A177-3AD203B41FA5}">
                      <a16:colId xmlns:a16="http://schemas.microsoft.com/office/drawing/2014/main" val="590046583"/>
                    </a:ext>
                  </a:extLst>
                </a:gridCol>
                <a:gridCol w="1039552">
                  <a:extLst>
                    <a:ext uri="{9D8B030D-6E8A-4147-A177-3AD203B41FA5}">
                      <a16:colId xmlns:a16="http://schemas.microsoft.com/office/drawing/2014/main" val="1774251753"/>
                    </a:ext>
                  </a:extLst>
                </a:gridCol>
                <a:gridCol w="1058105">
                  <a:extLst>
                    <a:ext uri="{9D8B030D-6E8A-4147-A177-3AD203B41FA5}">
                      <a16:colId xmlns:a16="http://schemas.microsoft.com/office/drawing/2014/main" val="92498398"/>
                    </a:ext>
                  </a:extLst>
                </a:gridCol>
                <a:gridCol w="196574">
                  <a:extLst>
                    <a:ext uri="{9D8B030D-6E8A-4147-A177-3AD203B41FA5}">
                      <a16:colId xmlns:a16="http://schemas.microsoft.com/office/drawing/2014/main" val="152785240"/>
                    </a:ext>
                  </a:extLst>
                </a:gridCol>
                <a:gridCol w="866434">
                  <a:extLst>
                    <a:ext uri="{9D8B030D-6E8A-4147-A177-3AD203B41FA5}">
                      <a16:colId xmlns:a16="http://schemas.microsoft.com/office/drawing/2014/main" val="347344344"/>
                    </a:ext>
                  </a:extLst>
                </a:gridCol>
                <a:gridCol w="232840">
                  <a:extLst>
                    <a:ext uri="{9D8B030D-6E8A-4147-A177-3AD203B41FA5}">
                      <a16:colId xmlns:a16="http://schemas.microsoft.com/office/drawing/2014/main" val="3939280620"/>
                    </a:ext>
                  </a:extLst>
                </a:gridCol>
                <a:gridCol w="602878">
                  <a:extLst>
                    <a:ext uri="{9D8B030D-6E8A-4147-A177-3AD203B41FA5}">
                      <a16:colId xmlns:a16="http://schemas.microsoft.com/office/drawing/2014/main" val="3749410138"/>
                    </a:ext>
                  </a:extLst>
                </a:gridCol>
                <a:gridCol w="1168555">
                  <a:extLst>
                    <a:ext uri="{9D8B030D-6E8A-4147-A177-3AD203B41FA5}">
                      <a16:colId xmlns:a16="http://schemas.microsoft.com/office/drawing/2014/main" val="3829308081"/>
                    </a:ext>
                  </a:extLst>
                </a:gridCol>
                <a:gridCol w="1252902">
                  <a:extLst>
                    <a:ext uri="{9D8B030D-6E8A-4147-A177-3AD203B41FA5}">
                      <a16:colId xmlns:a16="http://schemas.microsoft.com/office/drawing/2014/main" val="1468094353"/>
                    </a:ext>
                  </a:extLst>
                </a:gridCol>
              </a:tblGrid>
              <a:tr h="446059">
                <a:tc gridSpan="3"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KONTENJAN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PUAN TÜRÜ</a:t>
                      </a: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PROGRAM TÜRÜ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PUAN KRİTERLERİ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47934"/>
                  </a:ext>
                </a:extLst>
              </a:tr>
              <a:tr h="119960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DOKTORA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b="1" dirty="0"/>
                        <a:t>YABANCI UYRUKLU Y.L./DR.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" marR="74930">
                        <a:lnSpc>
                          <a:spcPts val="1200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ALES PUANI/</a:t>
                      </a:r>
                    </a:p>
                    <a:p>
                      <a:pPr marL="1270" marR="73660">
                        <a:lnSpc>
                          <a:spcPts val="12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*TUS*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>
                          <a:effectLst/>
                        </a:rPr>
                        <a:t>YABANCI DİL PUANI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MEZUNİYET</a:t>
                      </a:r>
                      <a:r>
                        <a:rPr lang="tr-TR" sz="12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NOTU (LİSANS/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Y. LİSANS)</a:t>
                      </a:r>
                      <a:endParaRPr lang="tr-T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988178"/>
                  </a:ext>
                </a:extLst>
              </a:tr>
              <a:tr h="442573"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</a:rPr>
                        <a:t>SAY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DR.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70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65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2.50/4.00</a:t>
                      </a:r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0291175"/>
                  </a:ext>
                </a:extLst>
              </a:tr>
              <a:tr h="432048">
                <a:tc gridSpan="10"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chemeClr val="bg1"/>
                          </a:solidFill>
                        </a:rPr>
                        <a:t>ÖĞRENCİ KABUL</a:t>
                      </a:r>
                      <a:r>
                        <a:rPr lang="tr-TR" sz="1600" b="1" baseline="0" dirty="0">
                          <a:solidFill>
                            <a:schemeClr val="bg1"/>
                          </a:solidFill>
                        </a:rPr>
                        <a:t> EDİLEN LİSANS PROGRAMLARI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6893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624775"/>
                  </a:ext>
                </a:extLst>
              </a:tr>
              <a:tr h="446059">
                <a:tc rowSpan="5">
                  <a:txBody>
                    <a:bodyPr/>
                    <a:lstStyle/>
                    <a:p>
                      <a:pPr algn="ctr"/>
                      <a:r>
                        <a:rPr lang="tr-TR" sz="1200" b="1" dirty="0"/>
                        <a:t>DOKTORA</a:t>
                      </a:r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latin typeface="+mn-lt"/>
                        </a:rPr>
                        <a:t>5370</a:t>
                      </a:r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Tıp (Lisans)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6035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2121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Biyokimya ve Klinik Biyokimya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1513940"/>
                  </a:ext>
                </a:extLst>
              </a:tr>
              <a:tr h="446059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2544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Eczacılık (Lisans)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4202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Moleküler Biyoloji ve Genetik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42680"/>
                  </a:ext>
                </a:extLst>
              </a:tr>
              <a:tr h="411047">
                <a:tc v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3648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Kanser Biyokimyası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2115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Biyokimya (Eczacılık)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17034"/>
                  </a:ext>
                </a:extLst>
              </a:tr>
              <a:tr h="19851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2119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Biyokimya (Tıp)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2838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err="1" smtClean="0"/>
                        <a:t>Farmasötik</a:t>
                      </a:r>
                      <a:r>
                        <a:rPr lang="tr-TR" sz="1200" dirty="0" smtClean="0"/>
                        <a:t> Biyokimya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59118"/>
                  </a:ext>
                </a:extLst>
              </a:tr>
              <a:tr h="1985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5315</a:t>
                      </a:r>
                      <a:endParaRPr lang="tr-TR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Tıbbi Biyokimya (Tıp)</a:t>
                      </a:r>
                      <a:endParaRPr lang="tr-T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324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80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3392</TotalTime>
  <Words>276</Words>
  <Application>Microsoft Office PowerPoint</Application>
  <PresentationFormat>Ekran Gösterisi (4:3)</PresentationFormat>
  <Paragraphs>114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Georgia</vt:lpstr>
      <vt:lpstr>Tahoma</vt:lpstr>
      <vt:lpstr>Times New Roman</vt:lpstr>
      <vt:lpstr>Wingdings</vt:lpstr>
      <vt:lpstr>Ofis Teması</vt:lpstr>
      <vt:lpstr>BİYOKİMYA (ECZ) ANABİLİM DALI LİSANSÜSTÜ PROGRAMLAR </vt:lpstr>
      <vt:lpstr>AKADEMİK KADRO</vt:lpstr>
      <vt:lpstr>ARAŞTIRMA ALANLARI</vt:lpstr>
      <vt:lpstr>ARAŞTIRMA OLANAKLARI (LABORATUVAR ALTYAPISI)</vt:lpstr>
      <vt:lpstr>2024/2025 BAHAR DÖNEMİ İÇİN KONTENJAN SAYILARI VE PROGRAMA KABUL ŞARTLARI</vt:lpstr>
      <vt:lpstr>2023/2024 BAHAR DÖNEMİ İÇİN KONTENJAN SAYILARI VE PROGRAMA KABUL ŞARTLARI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abc</dc:creator>
  <cp:lastModifiedBy>ECZACILIK</cp:lastModifiedBy>
  <cp:revision>658</cp:revision>
  <dcterms:created xsi:type="dcterms:W3CDTF">2013-04-01T11:03:06Z</dcterms:created>
  <dcterms:modified xsi:type="dcterms:W3CDTF">2025-03-10T12:04:43Z</dcterms:modified>
</cp:coreProperties>
</file>