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26"/>
  </p:notesMasterIdLst>
  <p:handoutMasterIdLst>
    <p:handoutMasterId r:id="rId27"/>
  </p:handoutMasterIdLst>
  <p:sldIdLst>
    <p:sldId id="394" r:id="rId2"/>
    <p:sldId id="395" r:id="rId3"/>
    <p:sldId id="399" r:id="rId4"/>
    <p:sldId id="402" r:id="rId5"/>
    <p:sldId id="401" r:id="rId6"/>
    <p:sldId id="409" r:id="rId7"/>
    <p:sldId id="417" r:id="rId8"/>
    <p:sldId id="420" r:id="rId9"/>
    <p:sldId id="396" r:id="rId10"/>
    <p:sldId id="406" r:id="rId11"/>
    <p:sldId id="418" r:id="rId12"/>
    <p:sldId id="403" r:id="rId13"/>
    <p:sldId id="404" r:id="rId14"/>
    <p:sldId id="419" r:id="rId15"/>
    <p:sldId id="405" r:id="rId16"/>
    <p:sldId id="397" r:id="rId17"/>
    <p:sldId id="415" r:id="rId18"/>
    <p:sldId id="414" r:id="rId19"/>
    <p:sldId id="411" r:id="rId20"/>
    <p:sldId id="410" r:id="rId21"/>
    <p:sldId id="412" r:id="rId22"/>
    <p:sldId id="413" r:id="rId23"/>
    <p:sldId id="416" r:id="rId24"/>
    <p:sldId id="400" r:id="rId25"/>
  </p:sldIdLst>
  <p:sldSz cx="9144000" cy="6858000" type="screen4x3"/>
  <p:notesSz cx="9144000" cy="6858000"/>
  <p:defaultTextStyle>
    <a:defPPr>
      <a:defRPr lang="tr-TR"/>
    </a:defPPr>
    <a:lvl1pPr algn="l" rtl="0" eaLnBrk="0" fontAlgn="base" hangingPunct="0">
      <a:spcBef>
        <a:spcPct val="0"/>
      </a:spcBef>
      <a:spcAft>
        <a:spcPct val="0"/>
      </a:spcAft>
      <a:defRPr kern="1200">
        <a:solidFill>
          <a:schemeClr val="tx1"/>
        </a:solidFill>
        <a:latin typeface="Calibri" panose="020F0502020204030204" pitchFamily="34" charset="0"/>
        <a:ea typeface="MS PGothic" panose="020B0600070205080204" pitchFamily="34" charset="-128"/>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MS PGothic" panose="020B0600070205080204" pitchFamily="34" charset="-128"/>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MS PGothic" panose="020B0600070205080204" pitchFamily="34" charset="-128"/>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MS PGothic" panose="020B0600070205080204" pitchFamily="34" charset="-128"/>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MS PGothic" panose="020B0600070205080204" pitchFamily="34" charset="-128"/>
        <a:cs typeface="+mn-cs"/>
      </a:defRPr>
    </a:lvl5pPr>
    <a:lvl6pPr marL="2286000" algn="l" defTabSz="914400" rtl="0" eaLnBrk="1" latinLnBrk="0" hangingPunct="1">
      <a:defRPr kern="1200">
        <a:solidFill>
          <a:schemeClr val="tx1"/>
        </a:solidFill>
        <a:latin typeface="Calibri" panose="020F0502020204030204" pitchFamily="34" charset="0"/>
        <a:ea typeface="MS PGothic" panose="020B0600070205080204" pitchFamily="34" charset="-128"/>
        <a:cs typeface="+mn-cs"/>
      </a:defRPr>
    </a:lvl6pPr>
    <a:lvl7pPr marL="2743200" algn="l" defTabSz="914400" rtl="0" eaLnBrk="1" latinLnBrk="0" hangingPunct="1">
      <a:defRPr kern="1200">
        <a:solidFill>
          <a:schemeClr val="tx1"/>
        </a:solidFill>
        <a:latin typeface="Calibri" panose="020F0502020204030204" pitchFamily="34" charset="0"/>
        <a:ea typeface="MS PGothic" panose="020B0600070205080204" pitchFamily="34" charset="-128"/>
        <a:cs typeface="+mn-cs"/>
      </a:defRPr>
    </a:lvl7pPr>
    <a:lvl8pPr marL="3200400" algn="l" defTabSz="914400" rtl="0" eaLnBrk="1" latinLnBrk="0" hangingPunct="1">
      <a:defRPr kern="1200">
        <a:solidFill>
          <a:schemeClr val="tx1"/>
        </a:solidFill>
        <a:latin typeface="Calibri" panose="020F0502020204030204" pitchFamily="34" charset="0"/>
        <a:ea typeface="MS PGothic" panose="020B0600070205080204" pitchFamily="34" charset="-128"/>
        <a:cs typeface="+mn-cs"/>
      </a:defRPr>
    </a:lvl8pPr>
    <a:lvl9pPr marL="3657600" algn="l" defTabSz="914400" rtl="0" eaLnBrk="1" latinLnBrk="0" hangingPunct="1">
      <a:defRPr kern="1200">
        <a:solidFill>
          <a:schemeClr val="tx1"/>
        </a:solidFill>
        <a:latin typeface="Calibri" panose="020F0502020204030204" pitchFamily="34"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893C6"/>
    <a:srgbClr val="23538D"/>
    <a:srgbClr val="5D8CBF"/>
    <a:srgbClr val="4F8A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012ECD-51FC-41F1-AA8D-1B2483CD663E}" styleName="Açık Stil 2 - Vurgu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1292" autoAdjust="0"/>
    <p:restoredTop sz="94660"/>
  </p:normalViewPr>
  <p:slideViewPr>
    <p:cSldViewPr>
      <p:cViewPr varScale="1">
        <p:scale>
          <a:sx n="108" d="100"/>
          <a:sy n="108" d="100"/>
        </p:scale>
        <p:origin x="1956" y="10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3962400" cy="342900"/>
          </a:xfrm>
          <a:prstGeom prst="rect">
            <a:avLst/>
          </a:prstGeom>
        </p:spPr>
        <p:txBody>
          <a:bodyPr vert="horz" lIns="91440" tIns="45720" rIns="91440" bIns="45720" rtlCol="0"/>
          <a:lstStyle>
            <a:lvl1pPr algn="l" eaLnBrk="1" fontAlgn="auto" hangingPunct="1">
              <a:spcBef>
                <a:spcPts val="0"/>
              </a:spcBef>
              <a:spcAft>
                <a:spcPts val="0"/>
              </a:spcAft>
              <a:defRPr sz="1200">
                <a:latin typeface="+mn-lt"/>
                <a:ea typeface="+mn-ea"/>
                <a:cs typeface="+mn-cs"/>
              </a:defRPr>
            </a:lvl1pPr>
          </a:lstStyle>
          <a:p>
            <a:pPr>
              <a:defRPr/>
            </a:pPr>
            <a:endParaRPr lang="tr-TR"/>
          </a:p>
        </p:txBody>
      </p:sp>
      <p:sp>
        <p:nvSpPr>
          <p:cNvPr id="3" name="Veri Yer Tutucusu 2"/>
          <p:cNvSpPr>
            <a:spLocks noGrp="1"/>
          </p:cNvSpPr>
          <p:nvPr>
            <p:ph type="dt" sz="quarter" idx="1"/>
          </p:nvPr>
        </p:nvSpPr>
        <p:spPr>
          <a:xfrm>
            <a:off x="5180013" y="0"/>
            <a:ext cx="3962400" cy="342900"/>
          </a:xfrm>
          <a:prstGeom prst="rect">
            <a:avLst/>
          </a:prstGeom>
        </p:spPr>
        <p:txBody>
          <a:bodyPr vert="horz" wrap="square" lIns="91440" tIns="45720" rIns="91440" bIns="45720" numCol="1" anchor="t" anchorCtr="0" compatLnSpc="1">
            <a:prstTxWarp prst="textNoShape">
              <a:avLst/>
            </a:prstTxWarp>
          </a:bodyPr>
          <a:lstStyle>
            <a:lvl1pPr algn="r" eaLnBrk="1" hangingPunct="1">
              <a:defRPr sz="1200"/>
            </a:lvl1pPr>
          </a:lstStyle>
          <a:p>
            <a:pPr>
              <a:defRPr/>
            </a:pPr>
            <a:fld id="{5D989C05-9B31-4A7F-B6E2-F29C50D4BC89}" type="datetimeFigureOut">
              <a:rPr lang="tr-TR" altLang="tr-TR"/>
              <a:pPr>
                <a:defRPr/>
              </a:pPr>
              <a:t>24.03.2025</a:t>
            </a:fld>
            <a:endParaRPr lang="tr-TR" altLang="tr-TR"/>
          </a:p>
        </p:txBody>
      </p:sp>
      <p:sp>
        <p:nvSpPr>
          <p:cNvPr id="4" name="Altbilgi Yer Tutucusu 3"/>
          <p:cNvSpPr>
            <a:spLocks noGrp="1"/>
          </p:cNvSpPr>
          <p:nvPr>
            <p:ph type="ftr" sz="quarter" idx="2"/>
          </p:nvPr>
        </p:nvSpPr>
        <p:spPr>
          <a:xfrm>
            <a:off x="0" y="6513513"/>
            <a:ext cx="3962400" cy="342900"/>
          </a:xfrm>
          <a:prstGeom prst="rect">
            <a:avLst/>
          </a:prstGeom>
        </p:spPr>
        <p:txBody>
          <a:bodyPr vert="horz" lIns="91440" tIns="45720" rIns="91440" bIns="45720" rtlCol="0" anchor="b"/>
          <a:lstStyle>
            <a:lvl1pPr algn="l" eaLnBrk="1" fontAlgn="auto" hangingPunct="1">
              <a:spcBef>
                <a:spcPts val="0"/>
              </a:spcBef>
              <a:spcAft>
                <a:spcPts val="0"/>
              </a:spcAft>
              <a:defRPr sz="1200">
                <a:latin typeface="+mn-lt"/>
                <a:ea typeface="+mn-ea"/>
                <a:cs typeface="+mn-cs"/>
              </a:defRPr>
            </a:lvl1pPr>
          </a:lstStyle>
          <a:p>
            <a:pPr>
              <a:defRPr/>
            </a:pPr>
            <a:endParaRPr lang="tr-TR"/>
          </a:p>
        </p:txBody>
      </p:sp>
      <p:sp>
        <p:nvSpPr>
          <p:cNvPr id="5" name="Slayt Numarası Yer Tutucusu 4"/>
          <p:cNvSpPr>
            <a:spLocks noGrp="1"/>
          </p:cNvSpPr>
          <p:nvPr>
            <p:ph type="sldNum" sz="quarter" idx="3"/>
          </p:nvPr>
        </p:nvSpPr>
        <p:spPr>
          <a:xfrm>
            <a:off x="5180013" y="6513513"/>
            <a:ext cx="3962400" cy="3429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27283A8C-BF81-4930-A957-B95BC3B29A90}" type="slidenum">
              <a:rPr lang="tr-TR" altLang="tr-TR"/>
              <a:pPr>
                <a:defRPr/>
              </a:pPr>
              <a:t>‹#›</a:t>
            </a:fld>
            <a:endParaRPr lang="tr-TR" altLang="tr-TR"/>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3962400" cy="342900"/>
          </a:xfrm>
          <a:prstGeom prst="rect">
            <a:avLst/>
          </a:prstGeom>
        </p:spPr>
        <p:txBody>
          <a:bodyPr vert="horz" lIns="91440" tIns="45720" rIns="91440" bIns="45720" rtlCol="0"/>
          <a:lstStyle>
            <a:lvl1pPr algn="l" eaLnBrk="1" fontAlgn="auto" hangingPunct="1">
              <a:spcBef>
                <a:spcPts val="0"/>
              </a:spcBef>
              <a:spcAft>
                <a:spcPts val="0"/>
              </a:spcAft>
              <a:defRPr sz="1200">
                <a:latin typeface="+mn-lt"/>
                <a:ea typeface="+mn-ea"/>
                <a:cs typeface="+mn-cs"/>
              </a:defRPr>
            </a:lvl1pPr>
          </a:lstStyle>
          <a:p>
            <a:pPr>
              <a:defRPr/>
            </a:pPr>
            <a:endParaRPr lang="tr-TR"/>
          </a:p>
        </p:txBody>
      </p:sp>
      <p:sp>
        <p:nvSpPr>
          <p:cNvPr id="3" name="Veri Yer Tutucusu 2"/>
          <p:cNvSpPr>
            <a:spLocks noGrp="1"/>
          </p:cNvSpPr>
          <p:nvPr>
            <p:ph type="dt" idx="1"/>
          </p:nvPr>
        </p:nvSpPr>
        <p:spPr>
          <a:xfrm>
            <a:off x="5180013" y="0"/>
            <a:ext cx="3962400" cy="342900"/>
          </a:xfrm>
          <a:prstGeom prst="rect">
            <a:avLst/>
          </a:prstGeom>
        </p:spPr>
        <p:txBody>
          <a:bodyPr vert="horz" wrap="square" lIns="91440" tIns="45720" rIns="91440" bIns="45720" numCol="1" anchor="t" anchorCtr="0" compatLnSpc="1">
            <a:prstTxWarp prst="textNoShape">
              <a:avLst/>
            </a:prstTxWarp>
          </a:bodyPr>
          <a:lstStyle>
            <a:lvl1pPr algn="r" eaLnBrk="1" hangingPunct="1">
              <a:defRPr sz="1200"/>
            </a:lvl1pPr>
          </a:lstStyle>
          <a:p>
            <a:pPr>
              <a:defRPr/>
            </a:pPr>
            <a:fld id="{294F96F0-451B-42F5-93CB-EEDD10686356}" type="datetimeFigureOut">
              <a:rPr lang="tr-TR" altLang="tr-TR"/>
              <a:pPr>
                <a:defRPr/>
              </a:pPr>
              <a:t>24.03.2025</a:t>
            </a:fld>
            <a:endParaRPr lang="tr-TR" altLang="tr-TR"/>
          </a:p>
        </p:txBody>
      </p:sp>
      <p:sp>
        <p:nvSpPr>
          <p:cNvPr id="4" name="Slayt Görüntüsü Yer Tutucusu 3"/>
          <p:cNvSpPr>
            <a:spLocks noGrp="1" noRot="1" noChangeAspect="1"/>
          </p:cNvSpPr>
          <p:nvPr>
            <p:ph type="sldImg" idx="2"/>
          </p:nvPr>
        </p:nvSpPr>
        <p:spPr>
          <a:xfrm>
            <a:off x="2857500" y="514350"/>
            <a:ext cx="3429000" cy="2571750"/>
          </a:xfrm>
          <a:prstGeom prst="rect">
            <a:avLst/>
          </a:prstGeom>
          <a:noFill/>
          <a:ln w="12700">
            <a:solidFill>
              <a:prstClr val="black"/>
            </a:solidFill>
          </a:ln>
        </p:spPr>
        <p:txBody>
          <a:bodyPr vert="horz" lIns="91440" tIns="45720" rIns="91440" bIns="45720" rtlCol="0" anchor="ctr"/>
          <a:lstStyle/>
          <a:p>
            <a:pPr lvl="0"/>
            <a:endParaRPr lang="tr-TR" noProof="0"/>
          </a:p>
        </p:txBody>
      </p:sp>
      <p:sp>
        <p:nvSpPr>
          <p:cNvPr id="5" name="Not Yer Tutucusu 4"/>
          <p:cNvSpPr>
            <a:spLocks noGrp="1"/>
          </p:cNvSpPr>
          <p:nvPr>
            <p:ph type="body" sz="quarter" idx="3"/>
          </p:nvPr>
        </p:nvSpPr>
        <p:spPr>
          <a:xfrm>
            <a:off x="914400" y="3257550"/>
            <a:ext cx="7315200" cy="3086100"/>
          </a:xfrm>
          <a:prstGeom prst="rect">
            <a:avLst/>
          </a:prstGeom>
        </p:spPr>
        <p:txBody>
          <a:bodyPr vert="horz" wrap="square" lIns="91440" tIns="45720" rIns="91440" bIns="45720" numCol="1" anchor="t" anchorCtr="0" compatLnSpc="1">
            <a:prstTxWarp prst="textNoShape">
              <a:avLst/>
            </a:prstTxWarp>
          </a:bodyPr>
          <a:lstStyle/>
          <a:p>
            <a:pPr lvl="0"/>
            <a:r>
              <a:rPr lang="tr-TR" altLang="tr-TR" noProof="0"/>
              <a:t>Asıl metin stillerini düzenlemek için tıklatın</a:t>
            </a:r>
          </a:p>
          <a:p>
            <a:pPr lvl="1"/>
            <a:r>
              <a:rPr lang="tr-TR" altLang="tr-TR" noProof="0"/>
              <a:t>İkinci düzey</a:t>
            </a:r>
          </a:p>
          <a:p>
            <a:pPr lvl="2"/>
            <a:r>
              <a:rPr lang="tr-TR" altLang="tr-TR" noProof="0"/>
              <a:t>Üçüncü düzey</a:t>
            </a:r>
          </a:p>
          <a:p>
            <a:pPr lvl="3"/>
            <a:r>
              <a:rPr lang="tr-TR" altLang="tr-TR" noProof="0"/>
              <a:t>Dördüncü düzey</a:t>
            </a:r>
          </a:p>
          <a:p>
            <a:pPr lvl="4"/>
            <a:r>
              <a:rPr lang="tr-TR" altLang="tr-TR" noProof="0"/>
              <a:t>Beşinci düzey</a:t>
            </a:r>
          </a:p>
        </p:txBody>
      </p:sp>
      <p:sp>
        <p:nvSpPr>
          <p:cNvPr id="6" name="Altbilgi Yer Tutucusu 5"/>
          <p:cNvSpPr>
            <a:spLocks noGrp="1"/>
          </p:cNvSpPr>
          <p:nvPr>
            <p:ph type="ftr" sz="quarter" idx="4"/>
          </p:nvPr>
        </p:nvSpPr>
        <p:spPr>
          <a:xfrm>
            <a:off x="0" y="6513513"/>
            <a:ext cx="3962400" cy="342900"/>
          </a:xfrm>
          <a:prstGeom prst="rect">
            <a:avLst/>
          </a:prstGeom>
        </p:spPr>
        <p:txBody>
          <a:bodyPr vert="horz" lIns="91440" tIns="45720" rIns="91440" bIns="45720" rtlCol="0" anchor="b"/>
          <a:lstStyle>
            <a:lvl1pPr algn="l" eaLnBrk="1" fontAlgn="auto" hangingPunct="1">
              <a:spcBef>
                <a:spcPts val="0"/>
              </a:spcBef>
              <a:spcAft>
                <a:spcPts val="0"/>
              </a:spcAft>
              <a:defRPr sz="1200">
                <a:latin typeface="+mn-lt"/>
                <a:ea typeface="+mn-ea"/>
                <a:cs typeface="+mn-cs"/>
              </a:defRPr>
            </a:lvl1pPr>
          </a:lstStyle>
          <a:p>
            <a:pPr>
              <a:defRPr/>
            </a:pPr>
            <a:endParaRPr lang="tr-TR"/>
          </a:p>
        </p:txBody>
      </p:sp>
      <p:sp>
        <p:nvSpPr>
          <p:cNvPr id="7" name="Slayt Numarası Yer Tutucusu 6"/>
          <p:cNvSpPr>
            <a:spLocks noGrp="1"/>
          </p:cNvSpPr>
          <p:nvPr>
            <p:ph type="sldNum" sz="quarter" idx="5"/>
          </p:nvPr>
        </p:nvSpPr>
        <p:spPr>
          <a:xfrm>
            <a:off x="5180013" y="6513513"/>
            <a:ext cx="3962400" cy="3429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FDCE69E1-5B31-416E-96FE-9864ABD87802}" type="slidenum">
              <a:rPr lang="tr-TR" altLang="tr-TR"/>
              <a:pPr>
                <a:defRPr/>
              </a:pPr>
              <a:t>‹#›</a:t>
            </a:fld>
            <a:endParaRPr lang="tr-TR" altLang="tr-TR"/>
          </a:p>
        </p:txBody>
      </p:sp>
    </p:spTree>
    <p:extLst>
      <p:ext uri="{BB962C8B-B14F-4D97-AF65-F5344CB8AC3E}">
        <p14:creationId xmlns:p14="http://schemas.microsoft.com/office/powerpoint/2010/main" val="308860880"/>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200" kern="1200">
        <a:solidFill>
          <a:schemeClr val="tx1"/>
        </a:solidFill>
        <a:latin typeface="+mn-lt"/>
        <a:ea typeface="MS PGothic" panose="020B0600070205080204" pitchFamily="34" charset="-128"/>
        <a:cs typeface="ＭＳ Ｐゴシック" charset="0"/>
      </a:defRPr>
    </a:lvl1pPr>
    <a:lvl2pPr marL="457200" algn="l" rtl="0" eaLnBrk="0" fontAlgn="base" hangingPunct="0">
      <a:spcBef>
        <a:spcPct val="30000"/>
      </a:spcBef>
      <a:spcAft>
        <a:spcPct val="0"/>
      </a:spcAft>
      <a:defRPr sz="1200" kern="1200">
        <a:solidFill>
          <a:schemeClr val="tx1"/>
        </a:solidFill>
        <a:latin typeface="+mn-lt"/>
        <a:ea typeface="MS PGothic" panose="020B0600070205080204" pitchFamily="34" charset="-128"/>
        <a:cs typeface="+mn-cs"/>
      </a:defRPr>
    </a:lvl2pPr>
    <a:lvl3pPr marL="914400" algn="l" rtl="0" eaLnBrk="0" fontAlgn="base" hangingPunct="0">
      <a:spcBef>
        <a:spcPct val="30000"/>
      </a:spcBef>
      <a:spcAft>
        <a:spcPct val="0"/>
      </a:spcAft>
      <a:defRPr sz="1200" kern="1200">
        <a:solidFill>
          <a:schemeClr val="tx1"/>
        </a:solidFill>
        <a:latin typeface="+mn-lt"/>
        <a:ea typeface="MS PGothic" panose="020B0600070205080204" pitchFamily="34" charset="-128"/>
        <a:cs typeface="+mn-cs"/>
      </a:defRPr>
    </a:lvl3pPr>
    <a:lvl4pPr marL="1371600" algn="l" rtl="0" eaLnBrk="0" fontAlgn="base" hangingPunct="0">
      <a:spcBef>
        <a:spcPct val="30000"/>
      </a:spcBef>
      <a:spcAft>
        <a:spcPct val="0"/>
      </a:spcAft>
      <a:defRPr sz="1200" kern="1200">
        <a:solidFill>
          <a:schemeClr val="tx1"/>
        </a:solidFill>
        <a:latin typeface="+mn-lt"/>
        <a:ea typeface="MS PGothic" panose="020B0600070205080204" pitchFamily="34" charset="-128"/>
        <a:cs typeface="+mn-cs"/>
      </a:defRPr>
    </a:lvl4pPr>
    <a:lvl5pPr marL="1828800" algn="l" rtl="0" eaLnBrk="0" fontAlgn="base" hangingPunct="0">
      <a:spcBef>
        <a:spcPct val="30000"/>
      </a:spcBef>
      <a:spcAft>
        <a:spcPct val="0"/>
      </a:spcAft>
      <a:defRPr sz="1200" kern="1200">
        <a:solidFill>
          <a:schemeClr val="tx1"/>
        </a:solidFill>
        <a:latin typeface="+mn-lt"/>
        <a:ea typeface="MS PGothic" panose="020B0600070205080204" pitchFamily="3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pPr>
              <a:defRPr/>
            </a:pPr>
            <a:fld id="{FDCE69E1-5B31-416E-96FE-9864ABD87802}" type="slidenum">
              <a:rPr lang="tr-TR" altLang="tr-TR" smtClean="0"/>
              <a:pPr>
                <a:defRPr/>
              </a:pPr>
              <a:t>9</a:t>
            </a:fld>
            <a:endParaRPr lang="tr-TR" altLang="tr-TR"/>
          </a:p>
        </p:txBody>
      </p:sp>
    </p:spTree>
    <p:extLst>
      <p:ext uri="{BB962C8B-B14F-4D97-AF65-F5344CB8AC3E}">
        <p14:creationId xmlns:p14="http://schemas.microsoft.com/office/powerpoint/2010/main" val="2368298385"/>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Başlık Slaydı">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5" name="Dikdörtgen 4"/>
          <p:cNvSpPr/>
          <p:nvPr userDrawn="1"/>
        </p:nvSpPr>
        <p:spPr>
          <a:xfrm>
            <a:off x="0" y="2132856"/>
            <a:ext cx="9144000" cy="3024088"/>
          </a:xfrm>
          <a:prstGeom prst="rect">
            <a:avLst/>
          </a:prstGeom>
          <a:gradFill>
            <a:gsLst>
              <a:gs pos="0">
                <a:schemeClr val="bg1">
                  <a:alpha val="40000"/>
                </a:schemeClr>
              </a:gs>
              <a:gs pos="50000">
                <a:schemeClr val="bg1">
                  <a:alpha val="75000"/>
                </a:schemeClr>
              </a:gs>
              <a:gs pos="100000">
                <a:schemeClr val="bg1">
                  <a:alpha val="40000"/>
                </a:schemeClr>
              </a:gs>
            </a:gsLst>
            <a:lin ang="0" scaled="0"/>
          </a:gradFill>
          <a:ln>
            <a:noFill/>
          </a:ln>
        </p:spPr>
        <p:style>
          <a:lnRef idx="2">
            <a:schemeClr val="accent5"/>
          </a:lnRef>
          <a:fillRef idx="1">
            <a:schemeClr val="lt1"/>
          </a:fillRef>
          <a:effectRef idx="0">
            <a:schemeClr val="accent5"/>
          </a:effectRef>
          <a:fontRef idx="minor">
            <a:schemeClr val="dk1"/>
          </a:fontRef>
        </p:style>
        <p:txBody>
          <a:bodyPr anchor="ctr"/>
          <a:lstStyle/>
          <a:p>
            <a:pPr algn="ctr" eaLnBrk="1" fontAlgn="auto" hangingPunct="1">
              <a:spcBef>
                <a:spcPts val="0"/>
              </a:spcBef>
              <a:spcAft>
                <a:spcPts val="0"/>
              </a:spcAft>
              <a:defRPr/>
            </a:pPr>
            <a:endParaRPr lang="tr-TR">
              <a:latin typeface="Georgia" panose="02040502050405020303" pitchFamily="18" charset="0"/>
            </a:endParaRPr>
          </a:p>
        </p:txBody>
      </p:sp>
      <p:pic>
        <p:nvPicPr>
          <p:cNvPr id="7" name="Resim 6"/>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510357" y="188640"/>
            <a:ext cx="3485579" cy="1475377"/>
          </a:xfrm>
          <a:prstGeom prst="rect">
            <a:avLst/>
          </a:prstGeom>
          <a:effectLst>
            <a:reflection stA="25000" endPos="55500" dir="5400000" sy="-100000" algn="bl" rotWithShape="0"/>
          </a:effectLst>
        </p:spPr>
      </p:pic>
      <p:sp>
        <p:nvSpPr>
          <p:cNvPr id="2" name="Başlık 1"/>
          <p:cNvSpPr>
            <a:spLocks noGrp="1"/>
          </p:cNvSpPr>
          <p:nvPr>
            <p:ph type="ctrTitle"/>
          </p:nvPr>
        </p:nvSpPr>
        <p:spPr>
          <a:xfrm>
            <a:off x="685800" y="2636663"/>
            <a:ext cx="7772400" cy="1872208"/>
          </a:xfrm>
          <a:ln>
            <a:noFill/>
          </a:ln>
        </p:spPr>
        <p:txBody>
          <a:bodyPr/>
          <a:lstStyle>
            <a:lvl1pPr>
              <a:defRPr b="1" cap="none" spc="0">
                <a:ln w="9525">
                  <a:solidFill>
                    <a:schemeClr val="bg1"/>
                  </a:solidFill>
                  <a:prstDash val="solid"/>
                </a:ln>
                <a:solidFill>
                  <a:schemeClr val="tx1"/>
                </a:solidFill>
                <a:effectLst>
                  <a:outerShdw blurRad="12700" dist="38100" dir="2700000" algn="tl" rotWithShape="0">
                    <a:schemeClr val="bg1">
                      <a:lumMod val="50000"/>
                    </a:schemeClr>
                  </a:outerShdw>
                </a:effectLst>
                <a:latin typeface="Georgia" panose="02040502050405020303" pitchFamily="18" charset="0"/>
              </a:defRPr>
            </a:lvl1pPr>
          </a:lstStyle>
          <a:p>
            <a:r>
              <a:rPr lang="tr-TR" dirty="0"/>
              <a:t>Asıl başlık stili için tıklatın</a:t>
            </a:r>
          </a:p>
        </p:txBody>
      </p:sp>
    </p:spTree>
    <p:extLst>
      <p:ext uri="{BB962C8B-B14F-4D97-AF65-F5344CB8AC3E}">
        <p14:creationId xmlns:p14="http://schemas.microsoft.com/office/powerpoint/2010/main" val="34049148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4" name="Dikdörtgen 3"/>
          <p:cNvSpPr/>
          <p:nvPr userDrawn="1"/>
        </p:nvSpPr>
        <p:spPr>
          <a:xfrm>
            <a:off x="0" y="1125538"/>
            <a:ext cx="9180513" cy="4967287"/>
          </a:xfrm>
          <a:prstGeom prst="rect">
            <a:avLst/>
          </a:prstGeom>
          <a:gradFill>
            <a:gsLst>
              <a:gs pos="0">
                <a:schemeClr val="bg1">
                  <a:alpha val="0"/>
                </a:schemeClr>
              </a:gs>
              <a:gs pos="50000">
                <a:schemeClr val="bg1">
                  <a:alpha val="75000"/>
                </a:schemeClr>
              </a:gs>
              <a:gs pos="100000">
                <a:schemeClr val="bg1">
                  <a:alpha val="0"/>
                </a:schemeClr>
              </a:gs>
            </a:gsLst>
            <a:lin ang="5400000" scaled="0"/>
          </a:gradFill>
          <a:ln>
            <a:noFill/>
          </a:ln>
        </p:spPr>
        <p:style>
          <a:lnRef idx="2">
            <a:schemeClr val="accent5"/>
          </a:lnRef>
          <a:fillRef idx="1">
            <a:schemeClr val="lt1"/>
          </a:fillRef>
          <a:effectRef idx="0">
            <a:schemeClr val="accent5"/>
          </a:effectRef>
          <a:fontRef idx="minor">
            <a:schemeClr val="dk1"/>
          </a:fontRef>
        </p:style>
        <p:txBody>
          <a:bodyPr anchor="ctr"/>
          <a:lstStyle/>
          <a:p>
            <a:pPr algn="ctr" eaLnBrk="1" fontAlgn="auto" hangingPunct="1">
              <a:spcBef>
                <a:spcPts val="0"/>
              </a:spcBef>
              <a:spcAft>
                <a:spcPts val="0"/>
              </a:spcAft>
              <a:defRPr/>
            </a:pPr>
            <a:endParaRPr lang="tr-TR"/>
          </a:p>
        </p:txBody>
      </p:sp>
      <p:pic>
        <p:nvPicPr>
          <p:cNvPr id="6" name="Resim 5"/>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3671888" y="6170613"/>
            <a:ext cx="1836737" cy="661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Başlık 1"/>
          <p:cNvSpPr>
            <a:spLocks noGrp="1"/>
          </p:cNvSpPr>
          <p:nvPr>
            <p:ph type="title"/>
          </p:nvPr>
        </p:nvSpPr>
        <p:spPr>
          <a:xfrm>
            <a:off x="457200" y="260648"/>
            <a:ext cx="6760461" cy="936104"/>
          </a:xfrm>
        </p:spPr>
        <p:txBody>
          <a:bodyPr anchor="ctr">
            <a:normAutofit/>
          </a:bodyPr>
          <a:lstStyle>
            <a:lvl1pPr algn="l">
              <a:defRPr sz="2800" b="1">
                <a:solidFill>
                  <a:schemeClr val="accent1">
                    <a:lumMod val="75000"/>
                  </a:schemeClr>
                </a:solidFill>
                <a:latin typeface="Georgia" panose="02040502050405020303" pitchFamily="18" charset="0"/>
              </a:defRPr>
            </a:lvl1pPr>
          </a:lstStyle>
          <a:p>
            <a:r>
              <a:rPr lang="tr-TR" dirty="0"/>
              <a:t>Asıl başlık stili için tıklatın</a:t>
            </a:r>
          </a:p>
        </p:txBody>
      </p:sp>
      <p:sp>
        <p:nvSpPr>
          <p:cNvPr id="3" name="İçerik Yer Tutucusu 2"/>
          <p:cNvSpPr>
            <a:spLocks noGrp="1"/>
          </p:cNvSpPr>
          <p:nvPr>
            <p:ph idx="1"/>
          </p:nvPr>
        </p:nvSpPr>
        <p:spPr>
          <a:xfrm>
            <a:off x="457200" y="1284234"/>
            <a:ext cx="8229600" cy="4841929"/>
          </a:xfrm>
        </p:spPr>
        <p:txBody>
          <a:bodyPr/>
          <a:lstStyle>
            <a:lvl1pPr>
              <a:spcAft>
                <a:spcPts val="600"/>
              </a:spcAft>
              <a:defRPr sz="1600">
                <a:latin typeface="Tahoma" panose="020B0604030504040204" pitchFamily="34" charset="0"/>
                <a:ea typeface="Tahoma" panose="020B0604030504040204" pitchFamily="34" charset="0"/>
                <a:cs typeface="Tahoma" panose="020B0604030504040204" pitchFamily="34" charset="0"/>
              </a:defRPr>
            </a:lvl1pPr>
            <a:lvl2pPr>
              <a:spcAft>
                <a:spcPts val="600"/>
              </a:spcAft>
              <a:defRPr sz="1600">
                <a:latin typeface="Tahoma" panose="020B0604030504040204" pitchFamily="34" charset="0"/>
                <a:ea typeface="Tahoma" panose="020B0604030504040204" pitchFamily="34" charset="0"/>
                <a:cs typeface="Tahoma" panose="020B0604030504040204" pitchFamily="34" charset="0"/>
              </a:defRPr>
            </a:lvl2pPr>
            <a:lvl3pPr>
              <a:spcAft>
                <a:spcPts val="600"/>
              </a:spcAft>
              <a:defRPr sz="1600">
                <a:latin typeface="Tahoma" panose="020B0604030504040204" pitchFamily="34" charset="0"/>
                <a:ea typeface="Tahoma" panose="020B0604030504040204" pitchFamily="34" charset="0"/>
                <a:cs typeface="Tahoma" panose="020B0604030504040204" pitchFamily="34" charset="0"/>
              </a:defRPr>
            </a:lvl3pPr>
            <a:lvl4pPr>
              <a:spcAft>
                <a:spcPts val="600"/>
              </a:spcAft>
              <a:defRPr sz="1600">
                <a:latin typeface="Tahoma" panose="020B0604030504040204" pitchFamily="34" charset="0"/>
                <a:ea typeface="Tahoma" panose="020B0604030504040204" pitchFamily="34" charset="0"/>
                <a:cs typeface="Tahoma" panose="020B0604030504040204" pitchFamily="34" charset="0"/>
              </a:defRPr>
            </a:lvl4pPr>
            <a:lvl5pPr>
              <a:spcAft>
                <a:spcPts val="600"/>
              </a:spcAft>
              <a:defRPr sz="1600">
                <a:latin typeface="Tahoma" panose="020B0604030504040204" pitchFamily="34" charset="0"/>
                <a:ea typeface="Tahoma" panose="020B0604030504040204" pitchFamily="34" charset="0"/>
                <a:cs typeface="Tahoma" panose="020B0604030504040204" pitchFamily="34" charset="0"/>
              </a:defRPr>
            </a:lvl5pPr>
          </a:lstStyle>
          <a:p>
            <a:pPr lvl="0"/>
            <a:r>
              <a:rPr lang="tr-TR" dirty="0"/>
              <a:t>Asıl metin stillerini düzenlemek için tıklatın</a:t>
            </a:r>
          </a:p>
          <a:p>
            <a:pPr lvl="1"/>
            <a:r>
              <a:rPr lang="tr-TR" dirty="0"/>
              <a:t>İkinci düzey</a:t>
            </a:r>
          </a:p>
          <a:p>
            <a:pPr lvl="2"/>
            <a:r>
              <a:rPr lang="tr-TR" dirty="0"/>
              <a:t>Üçüncü düzey</a:t>
            </a:r>
          </a:p>
          <a:p>
            <a:pPr lvl="3"/>
            <a:r>
              <a:rPr lang="tr-TR" dirty="0"/>
              <a:t>Dördüncü düzey</a:t>
            </a:r>
          </a:p>
          <a:p>
            <a:pPr lvl="4"/>
            <a:r>
              <a:rPr lang="tr-TR" dirty="0"/>
              <a:t>Beşinci düzey</a:t>
            </a:r>
          </a:p>
        </p:txBody>
      </p:sp>
      <p:pic>
        <p:nvPicPr>
          <p:cNvPr id="9" name="Resim 8"/>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217661" y="260648"/>
            <a:ext cx="1836627" cy="777408"/>
          </a:xfrm>
          <a:prstGeom prst="rect">
            <a:avLst/>
          </a:prstGeom>
        </p:spPr>
      </p:pic>
    </p:spTree>
    <p:extLst>
      <p:ext uri="{BB962C8B-B14F-4D97-AF65-F5344CB8AC3E}">
        <p14:creationId xmlns:p14="http://schemas.microsoft.com/office/powerpoint/2010/main" val="32103839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İki İçerik">
    <p:spTree>
      <p:nvGrpSpPr>
        <p:cNvPr id="1" name=""/>
        <p:cNvGrpSpPr/>
        <p:nvPr/>
      </p:nvGrpSpPr>
      <p:grpSpPr>
        <a:xfrm>
          <a:off x="0" y="0"/>
          <a:ext cx="0" cy="0"/>
          <a:chOff x="0" y="0"/>
          <a:chExt cx="0" cy="0"/>
        </a:xfrm>
      </p:grpSpPr>
      <p:sp>
        <p:nvSpPr>
          <p:cNvPr id="5" name="Dikdörtgen 4"/>
          <p:cNvSpPr/>
          <p:nvPr userDrawn="1"/>
        </p:nvSpPr>
        <p:spPr>
          <a:xfrm>
            <a:off x="0" y="1125538"/>
            <a:ext cx="9180513" cy="4967287"/>
          </a:xfrm>
          <a:prstGeom prst="rect">
            <a:avLst/>
          </a:prstGeom>
          <a:gradFill>
            <a:gsLst>
              <a:gs pos="0">
                <a:schemeClr val="bg1">
                  <a:alpha val="0"/>
                </a:schemeClr>
              </a:gs>
              <a:gs pos="50000">
                <a:schemeClr val="bg1">
                  <a:alpha val="75000"/>
                </a:schemeClr>
              </a:gs>
              <a:gs pos="100000">
                <a:schemeClr val="bg1">
                  <a:alpha val="0"/>
                </a:schemeClr>
              </a:gs>
            </a:gsLst>
            <a:lin ang="5400000" scaled="0"/>
          </a:gradFill>
          <a:ln>
            <a:noFill/>
          </a:ln>
        </p:spPr>
        <p:style>
          <a:lnRef idx="2">
            <a:schemeClr val="accent5"/>
          </a:lnRef>
          <a:fillRef idx="1">
            <a:schemeClr val="lt1"/>
          </a:fillRef>
          <a:effectRef idx="0">
            <a:schemeClr val="accent5"/>
          </a:effectRef>
          <a:fontRef idx="minor">
            <a:schemeClr val="dk1"/>
          </a:fontRef>
        </p:style>
        <p:txBody>
          <a:bodyPr anchor="ctr"/>
          <a:lstStyle/>
          <a:p>
            <a:pPr algn="ctr" eaLnBrk="1" fontAlgn="auto" hangingPunct="1">
              <a:spcBef>
                <a:spcPts val="0"/>
              </a:spcBef>
              <a:spcAft>
                <a:spcPts val="0"/>
              </a:spcAft>
              <a:defRPr/>
            </a:pPr>
            <a:endParaRPr lang="tr-TR"/>
          </a:p>
        </p:txBody>
      </p:sp>
      <p:sp>
        <p:nvSpPr>
          <p:cNvPr id="6" name="Slayt Numarası Yer Tutucusu 5"/>
          <p:cNvSpPr txBox="1">
            <a:spLocks/>
          </p:cNvSpPr>
          <p:nvPr userDrawn="1"/>
        </p:nvSpPr>
        <p:spPr>
          <a:xfrm>
            <a:off x="4678363" y="6356350"/>
            <a:ext cx="587375" cy="365125"/>
          </a:xfrm>
          <a:prstGeom prst="rect">
            <a:avLst/>
          </a:prstGeom>
        </p:spPr>
        <p:txBody>
          <a:bodyPr anchor="ctr"/>
          <a:lstStyle>
            <a:defPPr>
              <a:defRPr lang="tr-TR"/>
            </a:defPPr>
            <a:lvl1pPr marL="0" algn="r"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fontAlgn="auto">
              <a:spcBef>
                <a:spcPts val="0"/>
              </a:spcBef>
              <a:spcAft>
                <a:spcPts val="0"/>
              </a:spcAft>
              <a:defRPr/>
            </a:pPr>
            <a:r>
              <a:rPr lang="tr-TR" dirty="0">
                <a:solidFill>
                  <a:srgbClr val="5D8CBF"/>
                </a:solidFill>
              </a:rPr>
              <a:t>/</a:t>
            </a:r>
            <a:r>
              <a:rPr lang="tr-TR" sz="1000" dirty="0">
                <a:solidFill>
                  <a:srgbClr val="5D8CBF"/>
                </a:solidFill>
              </a:rPr>
              <a:t> </a:t>
            </a:r>
            <a:r>
              <a:rPr lang="tr-TR" dirty="0">
                <a:solidFill>
                  <a:srgbClr val="5D8CBF"/>
                </a:solidFill>
              </a:rPr>
              <a:t>17   </a:t>
            </a:r>
          </a:p>
        </p:txBody>
      </p:sp>
      <p:pic>
        <p:nvPicPr>
          <p:cNvPr id="7" name="Resim 5"/>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885113" y="298450"/>
            <a:ext cx="1258887" cy="1258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İçerik Yer Tutucusu 2"/>
          <p:cNvSpPr>
            <a:spLocks noGrp="1"/>
          </p:cNvSpPr>
          <p:nvPr>
            <p:ph sz="half" idx="1"/>
          </p:nvPr>
        </p:nvSpPr>
        <p:spPr>
          <a:xfrm>
            <a:off x="467544" y="1124744"/>
            <a:ext cx="4032448" cy="4968552"/>
          </a:xfrm>
        </p:spPr>
        <p:txBody>
          <a:bodyPr/>
          <a:lstStyle>
            <a:lvl1pPr>
              <a:defRPr sz="2400"/>
            </a:lvl1pPr>
            <a:lvl2pPr>
              <a:defRPr sz="22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dirty="0"/>
              <a:t>Asıl metin stillerini düzenlemek için tıklatın</a:t>
            </a:r>
          </a:p>
          <a:p>
            <a:pPr lvl="1"/>
            <a:r>
              <a:rPr lang="tr-TR" dirty="0"/>
              <a:t>İkinci düzey</a:t>
            </a:r>
          </a:p>
          <a:p>
            <a:pPr lvl="2"/>
            <a:r>
              <a:rPr lang="tr-TR" dirty="0"/>
              <a:t>Üçüncü düzey</a:t>
            </a:r>
          </a:p>
          <a:p>
            <a:pPr lvl="3"/>
            <a:r>
              <a:rPr lang="tr-TR" dirty="0"/>
              <a:t>Dördüncü düzey</a:t>
            </a:r>
          </a:p>
          <a:p>
            <a:pPr lvl="4"/>
            <a:r>
              <a:rPr lang="tr-TR" dirty="0"/>
              <a:t>Beşinci düzey</a:t>
            </a:r>
          </a:p>
        </p:txBody>
      </p:sp>
      <p:sp>
        <p:nvSpPr>
          <p:cNvPr id="4" name="İçerik Yer Tutucusu 3"/>
          <p:cNvSpPr>
            <a:spLocks noGrp="1"/>
          </p:cNvSpPr>
          <p:nvPr>
            <p:ph sz="half" idx="2"/>
          </p:nvPr>
        </p:nvSpPr>
        <p:spPr>
          <a:xfrm>
            <a:off x="4535016" y="1124744"/>
            <a:ext cx="4069432" cy="4968552"/>
          </a:xfrm>
        </p:spPr>
        <p:txBody>
          <a:bodyPr/>
          <a:lstStyle>
            <a:lvl1pPr>
              <a:defRPr sz="2400"/>
            </a:lvl1pPr>
            <a:lvl2pPr>
              <a:defRPr sz="22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dirty="0"/>
              <a:t>Asıl metin stillerini düzenlemek için tıklatın</a:t>
            </a:r>
          </a:p>
          <a:p>
            <a:pPr lvl="1"/>
            <a:r>
              <a:rPr lang="tr-TR" dirty="0"/>
              <a:t>İkinci düzey</a:t>
            </a:r>
          </a:p>
          <a:p>
            <a:pPr lvl="2"/>
            <a:r>
              <a:rPr lang="tr-TR" dirty="0"/>
              <a:t>Üçüncü düzey</a:t>
            </a:r>
          </a:p>
          <a:p>
            <a:pPr lvl="3"/>
            <a:r>
              <a:rPr lang="tr-TR" dirty="0"/>
              <a:t>Dördüncü düzey</a:t>
            </a:r>
          </a:p>
          <a:p>
            <a:pPr lvl="4"/>
            <a:r>
              <a:rPr lang="tr-TR" dirty="0"/>
              <a:t>Beşinci düzey</a:t>
            </a:r>
          </a:p>
        </p:txBody>
      </p:sp>
      <p:sp>
        <p:nvSpPr>
          <p:cNvPr id="9" name="Başlık 1"/>
          <p:cNvSpPr>
            <a:spLocks noGrp="1"/>
          </p:cNvSpPr>
          <p:nvPr>
            <p:ph type="title"/>
          </p:nvPr>
        </p:nvSpPr>
        <p:spPr>
          <a:xfrm>
            <a:off x="457200" y="260648"/>
            <a:ext cx="8229600" cy="720080"/>
          </a:xfrm>
        </p:spPr>
        <p:txBody>
          <a:bodyPr>
            <a:normAutofit/>
          </a:bodyPr>
          <a:lstStyle>
            <a:lvl1pPr>
              <a:defRPr sz="3200"/>
            </a:lvl1pPr>
          </a:lstStyle>
          <a:p>
            <a:r>
              <a:rPr lang="tr-TR" dirty="0"/>
              <a:t>Asıl başlık stili için tıklatın</a:t>
            </a:r>
          </a:p>
        </p:txBody>
      </p:sp>
      <p:sp>
        <p:nvSpPr>
          <p:cNvPr id="8" name="Slayt Numarası Yer Tutucusu 5"/>
          <p:cNvSpPr>
            <a:spLocks noGrp="1"/>
          </p:cNvSpPr>
          <p:nvPr>
            <p:ph type="sldNum" sz="quarter" idx="10"/>
          </p:nvPr>
        </p:nvSpPr>
        <p:spPr>
          <a:xfrm>
            <a:off x="3132138" y="6356350"/>
            <a:ext cx="1690687" cy="365125"/>
          </a:xfrm>
          <a:prstGeom prst="rect">
            <a:avLst/>
          </a:prstGeom>
        </p:spPr>
        <p:txBody>
          <a:bodyPr vert="horz" wrap="square" lIns="91440" tIns="45720" rIns="91440" bIns="45720" numCol="1" anchor="t" anchorCtr="0" compatLnSpc="1">
            <a:prstTxWarp prst="textNoShape">
              <a:avLst/>
            </a:prstTxWarp>
          </a:bodyPr>
          <a:lstStyle>
            <a:lvl1pPr algn="r" eaLnBrk="1" hangingPunct="1">
              <a:defRPr>
                <a:solidFill>
                  <a:srgbClr val="5D8CBF"/>
                </a:solidFill>
              </a:defRPr>
            </a:lvl1pPr>
          </a:lstStyle>
          <a:p>
            <a:pPr>
              <a:defRPr/>
            </a:pPr>
            <a:fld id="{D7F90D2A-BAA0-4218-96BE-75BA2B4B762C}" type="slidenum">
              <a:rPr lang="tr-TR" altLang="tr-TR"/>
              <a:pPr>
                <a:defRPr/>
              </a:pPr>
              <a:t>‹#›</a:t>
            </a:fld>
            <a:endParaRPr lang="tr-TR" altLang="tr-TR"/>
          </a:p>
        </p:txBody>
      </p:sp>
    </p:spTree>
    <p:extLst>
      <p:ext uri="{BB962C8B-B14F-4D97-AF65-F5344CB8AC3E}">
        <p14:creationId xmlns:p14="http://schemas.microsoft.com/office/powerpoint/2010/main" val="22478937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useBgFill="1">
        <p:nvSpPr>
          <p:cNvPr id="5" name="Dikdörtgen 4"/>
          <p:cNvSpPr/>
          <p:nvPr userDrawn="1"/>
        </p:nvSpPr>
        <p:spPr>
          <a:xfrm>
            <a:off x="0" y="273050"/>
            <a:ext cx="9180513" cy="5819775"/>
          </a:xfrm>
          <a:prstGeom prst="rect">
            <a:avLst/>
          </a:prstGeom>
          <a:ln>
            <a:noFill/>
          </a:ln>
        </p:spPr>
        <p:style>
          <a:lnRef idx="2">
            <a:schemeClr val="accent5"/>
          </a:lnRef>
          <a:fillRef idx="1">
            <a:schemeClr val="lt1"/>
          </a:fillRef>
          <a:effectRef idx="0">
            <a:schemeClr val="accent5"/>
          </a:effectRef>
          <a:fontRef idx="minor">
            <a:schemeClr val="dk1"/>
          </a:fontRef>
        </p:style>
        <p:txBody>
          <a:bodyPr anchor="ctr"/>
          <a:lstStyle/>
          <a:p>
            <a:pPr algn="ctr" eaLnBrk="1" fontAlgn="auto" hangingPunct="1">
              <a:spcBef>
                <a:spcPts val="0"/>
              </a:spcBef>
              <a:spcAft>
                <a:spcPts val="0"/>
              </a:spcAft>
              <a:defRPr/>
            </a:pPr>
            <a:endParaRPr lang="tr-TR"/>
          </a:p>
        </p:txBody>
      </p:sp>
      <p:sp>
        <p:nvSpPr>
          <p:cNvPr id="6" name="Slayt Numarası Yer Tutucusu 5"/>
          <p:cNvSpPr txBox="1">
            <a:spLocks/>
          </p:cNvSpPr>
          <p:nvPr userDrawn="1"/>
        </p:nvSpPr>
        <p:spPr>
          <a:xfrm>
            <a:off x="4678363" y="6356350"/>
            <a:ext cx="587375" cy="365125"/>
          </a:xfrm>
          <a:prstGeom prst="rect">
            <a:avLst/>
          </a:prstGeom>
        </p:spPr>
        <p:txBody>
          <a:bodyPr anchor="ctr"/>
          <a:lstStyle>
            <a:defPPr>
              <a:defRPr lang="tr-TR"/>
            </a:defPPr>
            <a:lvl1pPr marL="0" algn="r"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fontAlgn="auto">
              <a:spcBef>
                <a:spcPts val="0"/>
              </a:spcBef>
              <a:spcAft>
                <a:spcPts val="0"/>
              </a:spcAft>
              <a:defRPr/>
            </a:pPr>
            <a:r>
              <a:rPr lang="tr-TR" dirty="0">
                <a:solidFill>
                  <a:srgbClr val="5D8CBF"/>
                </a:solidFill>
              </a:rPr>
              <a:t>/</a:t>
            </a:r>
            <a:r>
              <a:rPr lang="tr-TR" sz="1000" dirty="0">
                <a:solidFill>
                  <a:srgbClr val="5D8CBF"/>
                </a:solidFill>
              </a:rPr>
              <a:t> </a:t>
            </a:r>
            <a:r>
              <a:rPr lang="tr-TR" dirty="0">
                <a:solidFill>
                  <a:srgbClr val="5D8CBF"/>
                </a:solidFill>
              </a:rPr>
              <a:t>17   </a:t>
            </a:r>
          </a:p>
        </p:txBody>
      </p:sp>
      <p:pic>
        <p:nvPicPr>
          <p:cNvPr id="7" name="Resim 5"/>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885113" y="298450"/>
            <a:ext cx="1258887" cy="1258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Başlık 1"/>
          <p:cNvSpPr>
            <a:spLocks noGrp="1"/>
          </p:cNvSpPr>
          <p:nvPr>
            <p:ph type="title"/>
          </p:nvPr>
        </p:nvSpPr>
        <p:spPr>
          <a:xfrm>
            <a:off x="457200" y="273050"/>
            <a:ext cx="3008313" cy="1162050"/>
          </a:xfrm>
        </p:spPr>
        <p:txBody>
          <a:bodyPr anchor="b"/>
          <a:lstStyle>
            <a:lvl1pPr algn="l">
              <a:defRPr sz="2000" b="1"/>
            </a:lvl1pPr>
          </a:lstStyle>
          <a:p>
            <a:r>
              <a:rPr lang="tr-TR"/>
              <a:t>Asıl başlık stili için tıklatın</a:t>
            </a:r>
          </a:p>
        </p:txBody>
      </p:sp>
      <p:sp>
        <p:nvSpPr>
          <p:cNvPr id="3" name="İçerik Yer Tutucusu 2"/>
          <p:cNvSpPr>
            <a:spLocks noGrp="1"/>
          </p:cNvSpPr>
          <p:nvPr>
            <p:ph idx="1"/>
          </p:nvPr>
        </p:nvSpPr>
        <p:spPr>
          <a:xfrm>
            <a:off x="3575050" y="273051"/>
            <a:ext cx="5111750" cy="5853112"/>
          </a:xfrm>
        </p:spPr>
        <p:txBody>
          <a:bodyP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tr-TR" dirty="0"/>
              <a:t>Asıl metin stillerini düzenlemek için tıklatın</a:t>
            </a:r>
          </a:p>
          <a:p>
            <a:pPr lvl="1"/>
            <a:r>
              <a:rPr lang="tr-TR" dirty="0"/>
              <a:t>İkinci düzey</a:t>
            </a:r>
          </a:p>
          <a:p>
            <a:pPr lvl="2"/>
            <a:r>
              <a:rPr lang="tr-TR" dirty="0"/>
              <a:t>Üçüncü düzey</a:t>
            </a:r>
          </a:p>
          <a:p>
            <a:pPr lvl="3"/>
            <a:r>
              <a:rPr lang="tr-TR" dirty="0"/>
              <a:t>Dördüncü düzey</a:t>
            </a:r>
          </a:p>
          <a:p>
            <a:pPr lvl="4"/>
            <a:r>
              <a:rPr lang="tr-TR" dirty="0"/>
              <a:t>Beşinci düzey</a:t>
            </a:r>
          </a:p>
        </p:txBody>
      </p:sp>
      <p:sp>
        <p:nvSpPr>
          <p:cNvPr id="4" name="Metin Yer Tutucus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8" name="Slayt Numarası Yer Tutucusu 5"/>
          <p:cNvSpPr>
            <a:spLocks noGrp="1"/>
          </p:cNvSpPr>
          <p:nvPr>
            <p:ph type="sldNum" sz="quarter" idx="10"/>
          </p:nvPr>
        </p:nvSpPr>
        <p:spPr>
          <a:xfrm>
            <a:off x="3132138" y="6356350"/>
            <a:ext cx="1690687" cy="365125"/>
          </a:xfrm>
          <a:prstGeom prst="rect">
            <a:avLst/>
          </a:prstGeom>
        </p:spPr>
        <p:txBody>
          <a:bodyPr vert="horz" wrap="square" lIns="91440" tIns="45720" rIns="91440" bIns="45720" numCol="1" anchor="t" anchorCtr="0" compatLnSpc="1">
            <a:prstTxWarp prst="textNoShape">
              <a:avLst/>
            </a:prstTxWarp>
          </a:bodyPr>
          <a:lstStyle>
            <a:lvl1pPr algn="r" eaLnBrk="1" hangingPunct="1">
              <a:defRPr>
                <a:solidFill>
                  <a:srgbClr val="5D8CBF"/>
                </a:solidFill>
              </a:defRPr>
            </a:lvl1pPr>
          </a:lstStyle>
          <a:p>
            <a:pPr>
              <a:defRPr/>
            </a:pPr>
            <a:fld id="{03B63EEC-F776-4904-A84B-C50C06305080}" type="slidenum">
              <a:rPr lang="tr-TR" altLang="tr-TR"/>
              <a:pPr>
                <a:defRPr/>
              </a:pPr>
              <a:t>‹#›</a:t>
            </a:fld>
            <a:endParaRPr lang="tr-TR" altLang="tr-TR"/>
          </a:p>
        </p:txBody>
      </p:sp>
    </p:spTree>
    <p:extLst>
      <p:ext uri="{BB962C8B-B14F-4D97-AF65-F5344CB8AC3E}">
        <p14:creationId xmlns:p14="http://schemas.microsoft.com/office/powerpoint/2010/main" val="142554291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jpe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6"/>
          <a:srcRect/>
          <a:stretch>
            <a:fillRect/>
          </a:stretch>
        </a:blipFill>
        <a:effectLst/>
      </p:bgPr>
    </p:bg>
    <p:spTree>
      <p:nvGrpSpPr>
        <p:cNvPr id="1" name=""/>
        <p:cNvGrpSpPr/>
        <p:nvPr/>
      </p:nvGrpSpPr>
      <p:grpSpPr>
        <a:xfrm>
          <a:off x="0" y="0"/>
          <a:ext cx="0" cy="0"/>
          <a:chOff x="0" y="0"/>
          <a:chExt cx="0" cy="0"/>
        </a:xfrm>
      </p:grpSpPr>
      <p:sp>
        <p:nvSpPr>
          <p:cNvPr id="1026" name="Başlık Yer Tutucusu 1"/>
          <p:cNvSpPr>
            <a:spLocks noGrp="1"/>
          </p:cNvSpPr>
          <p:nvPr>
            <p:ph type="title"/>
          </p:nvPr>
        </p:nvSpPr>
        <p:spPr bwMode="auto">
          <a:xfrm>
            <a:off x="2627313" y="188913"/>
            <a:ext cx="6429375" cy="719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tr-TR" altLang="tr-TR"/>
              <a:t>Asıl başlık stili için tıklatın</a:t>
            </a:r>
          </a:p>
        </p:txBody>
      </p:sp>
      <p:sp>
        <p:nvSpPr>
          <p:cNvPr id="1027" name="Metin Yer Tutucusu 2"/>
          <p:cNvSpPr>
            <a:spLocks noGrp="1"/>
          </p:cNvSpPr>
          <p:nvPr>
            <p:ph type="body" idx="1"/>
          </p:nvPr>
        </p:nvSpPr>
        <p:spPr bwMode="auto">
          <a:xfrm>
            <a:off x="457200" y="981075"/>
            <a:ext cx="8229600" cy="5468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tr-TR" altLang="tr-TR"/>
              <a:t>Asıl metin stillerini düzenlemek için tıklatın</a:t>
            </a:r>
          </a:p>
          <a:p>
            <a:pPr lvl="1"/>
            <a:r>
              <a:rPr lang="tr-TR" altLang="tr-TR"/>
              <a:t>İkinci düzey</a:t>
            </a:r>
          </a:p>
          <a:p>
            <a:pPr lvl="2"/>
            <a:r>
              <a:rPr lang="tr-TR" altLang="tr-TR"/>
              <a:t>Üçüncü düzey</a:t>
            </a:r>
          </a:p>
          <a:p>
            <a:pPr lvl="3"/>
            <a:r>
              <a:rPr lang="tr-TR" altLang="tr-TR"/>
              <a:t>Dördüncü düzey</a:t>
            </a:r>
          </a:p>
          <a:p>
            <a:pPr lvl="4"/>
            <a:r>
              <a:rPr lang="tr-TR" altLang="tr-TR"/>
              <a:t>Beşinci düzey</a:t>
            </a:r>
          </a:p>
        </p:txBody>
      </p:sp>
    </p:spTree>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Lst>
  <p:hf hdr="0" ftr="0"/>
  <p:txStyles>
    <p:titleStyle>
      <a:lvl1pPr algn="ctr" rtl="0" eaLnBrk="0" fontAlgn="base" hangingPunct="0">
        <a:spcBef>
          <a:spcPct val="0"/>
        </a:spcBef>
        <a:spcAft>
          <a:spcPct val="0"/>
        </a:spcAft>
        <a:defRPr sz="3200" kern="1200">
          <a:solidFill>
            <a:schemeClr val="tx1"/>
          </a:solidFill>
          <a:latin typeface="+mj-lt"/>
          <a:ea typeface="MS PGothic" panose="020B0600070205080204" pitchFamily="34" charset="-128"/>
          <a:cs typeface="ＭＳ Ｐゴシック" charset="0"/>
        </a:defRPr>
      </a:lvl1pPr>
      <a:lvl2pPr algn="ctr" rtl="0" eaLnBrk="0" fontAlgn="base" hangingPunct="0">
        <a:spcBef>
          <a:spcPct val="0"/>
        </a:spcBef>
        <a:spcAft>
          <a:spcPct val="0"/>
        </a:spcAft>
        <a:defRPr sz="3200">
          <a:solidFill>
            <a:schemeClr val="tx1"/>
          </a:solidFill>
          <a:latin typeface="Calibri" panose="020F0502020204030204" pitchFamily="34" charset="0"/>
          <a:ea typeface="MS PGothic" panose="020B0600070205080204" pitchFamily="34" charset="-128"/>
          <a:cs typeface="ＭＳ Ｐゴシック" charset="0"/>
        </a:defRPr>
      </a:lvl2pPr>
      <a:lvl3pPr algn="ctr" rtl="0" eaLnBrk="0" fontAlgn="base" hangingPunct="0">
        <a:spcBef>
          <a:spcPct val="0"/>
        </a:spcBef>
        <a:spcAft>
          <a:spcPct val="0"/>
        </a:spcAft>
        <a:defRPr sz="3200">
          <a:solidFill>
            <a:schemeClr val="tx1"/>
          </a:solidFill>
          <a:latin typeface="Calibri" panose="020F0502020204030204" pitchFamily="34" charset="0"/>
          <a:ea typeface="MS PGothic" panose="020B0600070205080204" pitchFamily="34" charset="-128"/>
          <a:cs typeface="ＭＳ Ｐゴシック" charset="0"/>
        </a:defRPr>
      </a:lvl3pPr>
      <a:lvl4pPr algn="ctr" rtl="0" eaLnBrk="0" fontAlgn="base" hangingPunct="0">
        <a:spcBef>
          <a:spcPct val="0"/>
        </a:spcBef>
        <a:spcAft>
          <a:spcPct val="0"/>
        </a:spcAft>
        <a:defRPr sz="3200">
          <a:solidFill>
            <a:schemeClr val="tx1"/>
          </a:solidFill>
          <a:latin typeface="Calibri" panose="020F0502020204030204" pitchFamily="34" charset="0"/>
          <a:ea typeface="MS PGothic" panose="020B0600070205080204" pitchFamily="34" charset="-128"/>
          <a:cs typeface="ＭＳ Ｐゴシック" charset="0"/>
        </a:defRPr>
      </a:lvl4pPr>
      <a:lvl5pPr algn="ctr" rtl="0" eaLnBrk="0" fontAlgn="base" hangingPunct="0">
        <a:spcBef>
          <a:spcPct val="0"/>
        </a:spcBef>
        <a:spcAft>
          <a:spcPct val="0"/>
        </a:spcAft>
        <a:defRPr sz="3200">
          <a:solidFill>
            <a:schemeClr val="tx1"/>
          </a:solidFill>
          <a:latin typeface="Calibri" panose="020F0502020204030204" pitchFamily="34" charset="0"/>
          <a:ea typeface="MS PGothic" panose="020B0600070205080204" pitchFamily="34" charset="-128"/>
          <a:cs typeface="ＭＳ Ｐゴシック" charset="0"/>
        </a:defRPr>
      </a:lvl5pPr>
      <a:lvl6pPr marL="457200" algn="ctr" rtl="0" fontAlgn="base">
        <a:spcBef>
          <a:spcPct val="0"/>
        </a:spcBef>
        <a:spcAft>
          <a:spcPct val="0"/>
        </a:spcAft>
        <a:defRPr sz="3200">
          <a:solidFill>
            <a:schemeClr val="tx1"/>
          </a:solidFill>
          <a:latin typeface="Calibri" panose="020F0502020204030204" pitchFamily="34" charset="0"/>
        </a:defRPr>
      </a:lvl6pPr>
      <a:lvl7pPr marL="914400" algn="ctr" rtl="0" fontAlgn="base">
        <a:spcBef>
          <a:spcPct val="0"/>
        </a:spcBef>
        <a:spcAft>
          <a:spcPct val="0"/>
        </a:spcAft>
        <a:defRPr sz="3200">
          <a:solidFill>
            <a:schemeClr val="tx1"/>
          </a:solidFill>
          <a:latin typeface="Calibri" panose="020F0502020204030204" pitchFamily="34" charset="0"/>
        </a:defRPr>
      </a:lvl7pPr>
      <a:lvl8pPr marL="1371600" algn="ctr" rtl="0" fontAlgn="base">
        <a:spcBef>
          <a:spcPct val="0"/>
        </a:spcBef>
        <a:spcAft>
          <a:spcPct val="0"/>
        </a:spcAft>
        <a:defRPr sz="3200">
          <a:solidFill>
            <a:schemeClr val="tx1"/>
          </a:solidFill>
          <a:latin typeface="Calibri" panose="020F0502020204030204" pitchFamily="34" charset="0"/>
        </a:defRPr>
      </a:lvl8pPr>
      <a:lvl9pPr marL="1828800" algn="ctr" rtl="0" fontAlgn="base">
        <a:spcBef>
          <a:spcPct val="0"/>
        </a:spcBef>
        <a:spcAft>
          <a:spcPct val="0"/>
        </a:spcAft>
        <a:defRPr sz="3200">
          <a:solidFill>
            <a:schemeClr val="tx1"/>
          </a:solidFill>
          <a:latin typeface="Calibri" panose="020F0502020204030204"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S PGothic" panose="020B0600070205080204" pitchFamily="34" charset="-128"/>
          <a:cs typeface="ＭＳ Ｐゴシック" charset="0"/>
        </a:defRPr>
      </a:lvl1pPr>
      <a:lvl2pPr marL="742950" indent="-285750" algn="l" rtl="0" eaLnBrk="0" fontAlgn="base" hangingPunct="0">
        <a:spcBef>
          <a:spcPct val="20000"/>
        </a:spcBef>
        <a:spcAft>
          <a:spcPct val="0"/>
        </a:spcAft>
        <a:buFont typeface="Arial" panose="020B0604020202020204" pitchFamily="34" charset="0"/>
        <a:buChar char="–"/>
        <a:defRPr sz="2200" kern="1200">
          <a:solidFill>
            <a:schemeClr val="tx1"/>
          </a:solidFill>
          <a:latin typeface="+mn-lt"/>
          <a:ea typeface="MS PGothic" panose="020B0600070205080204" pitchFamily="34" charset="-128"/>
          <a:cs typeface="+mn-cs"/>
        </a:defRPr>
      </a:lvl2pPr>
      <a:lvl3pPr marL="11430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S PGothic" panose="020B0600070205080204" pitchFamily="34" charset="-128"/>
          <a:cs typeface="+mn-cs"/>
        </a:defRPr>
      </a:lvl3pPr>
      <a:lvl4pPr marL="1600200" indent="-228600" algn="l" rtl="0" eaLnBrk="0" fontAlgn="base" hangingPunct="0">
        <a:spcBef>
          <a:spcPct val="20000"/>
        </a:spcBef>
        <a:spcAft>
          <a:spcPct val="0"/>
        </a:spcAft>
        <a:buFont typeface="Arial" panose="020B0604020202020204" pitchFamily="34" charset="0"/>
        <a:buChar char="–"/>
        <a:defRPr kern="1200">
          <a:solidFill>
            <a:schemeClr val="tx1"/>
          </a:solidFill>
          <a:latin typeface="+mn-lt"/>
          <a:ea typeface="MS PGothic" panose="020B0600070205080204" pitchFamily="34" charset="-128"/>
          <a:cs typeface="+mn-cs"/>
        </a:defRPr>
      </a:lvl4pPr>
      <a:lvl5pPr marL="2057400" indent="-228600" algn="l" rtl="0" eaLnBrk="0" fontAlgn="base" hangingPunct="0">
        <a:spcBef>
          <a:spcPct val="20000"/>
        </a:spcBef>
        <a:spcAft>
          <a:spcPct val="0"/>
        </a:spcAft>
        <a:buFont typeface="Arial" panose="020B0604020202020204" pitchFamily="34" charset="0"/>
        <a:buChar char="»"/>
        <a:defRPr kern="1200">
          <a:solidFill>
            <a:schemeClr val="tx1"/>
          </a:solidFill>
          <a:latin typeface="+mn-lt"/>
          <a:ea typeface="MS PGothic" panose="020B0600070205080204" pitchFamily="34" charset="-128"/>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hyperlink" Target="https://avesis.gazi.edu.tr/sisyaman"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avesis.gazi.edu.tr/sisyaman"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251520" y="2636663"/>
            <a:ext cx="8568952" cy="1872208"/>
          </a:xfrm>
        </p:spPr>
        <p:txBody>
          <a:bodyPr/>
          <a:lstStyle/>
          <a:p>
            <a:r>
              <a:rPr lang="tr-TR" dirty="0"/>
              <a:t>FİZYOTERAPİ VE REHABİLİTASYON ANA BİLİM DALI</a:t>
            </a:r>
            <a:br>
              <a:rPr lang="tr-TR" dirty="0"/>
            </a:br>
            <a:r>
              <a:rPr lang="tr-TR" dirty="0"/>
              <a:t>LİSANSÜSTÜ PROGRAMLAR</a:t>
            </a:r>
          </a:p>
        </p:txBody>
      </p:sp>
    </p:spTree>
    <p:extLst>
      <p:ext uri="{BB962C8B-B14F-4D97-AF65-F5344CB8AC3E}">
        <p14:creationId xmlns:p14="http://schemas.microsoft.com/office/powerpoint/2010/main" val="380923386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99592" y="980728"/>
            <a:ext cx="6760461" cy="936104"/>
          </a:xfrm>
        </p:spPr>
        <p:txBody>
          <a:bodyPr>
            <a:normAutofit fontScale="90000"/>
          </a:bodyPr>
          <a:lstStyle/>
          <a:p>
            <a:r>
              <a:rPr lang="tr-TR" dirty="0"/>
              <a:t>ARAŞTIRMA ALANLARI</a:t>
            </a:r>
            <a:br>
              <a:rPr lang="en-US" dirty="0"/>
            </a:br>
            <a:br>
              <a:rPr lang="tr-TR" dirty="0"/>
            </a:br>
            <a:r>
              <a:rPr lang="tr-TR" dirty="0"/>
              <a:t>Onkolojik Fizyoterapi ve Rehabilitasyon</a:t>
            </a:r>
            <a:br>
              <a:rPr lang="tr-TR" dirty="0"/>
            </a:br>
            <a:endParaRPr lang="tr-TR" dirty="0"/>
          </a:p>
        </p:txBody>
      </p:sp>
      <p:sp>
        <p:nvSpPr>
          <p:cNvPr id="3" name="İçerik Yer Tutucusu 2"/>
          <p:cNvSpPr>
            <a:spLocks noGrp="1"/>
          </p:cNvSpPr>
          <p:nvPr>
            <p:ph idx="1"/>
          </p:nvPr>
        </p:nvSpPr>
        <p:spPr>
          <a:xfrm>
            <a:off x="457200" y="2276872"/>
            <a:ext cx="8229600" cy="3744416"/>
          </a:xfrm>
        </p:spPr>
        <p:txBody>
          <a:bodyPr/>
          <a:lstStyle/>
          <a:p>
            <a:pPr lvl="0" algn="just"/>
            <a:r>
              <a:rPr lang="tr-TR" dirty="0"/>
              <a:t>Kanser hakkında toplumun bilinçlendirilmesi, kanser ve eşlik eden sorunların rehabilitasyonu</a:t>
            </a:r>
          </a:p>
          <a:p>
            <a:pPr lvl="0" algn="just"/>
            <a:r>
              <a:rPr lang="tr-TR" dirty="0"/>
              <a:t>Sağlıklı bireylerin kanser hakkında bilinçlendirilmesi ve farkındalıklarının artırılması, kanser tanısı, kanser tedavi aşamaları (cerrahi, kemoterapi, radyoterapi, hormon tedavisi) sırasında, kanser sonrası yaşama ve palyatif bakım dönemlerine kadar devam eden süreçlerde hastaların bireysel ihtiyaçlarına göre fizyoterapi ve rehabilitasyon uygulamalarının öğretildiği bir </a:t>
            </a:r>
            <a:r>
              <a:rPr lang="en-US" dirty="0" err="1"/>
              <a:t>alandır</a:t>
            </a:r>
            <a:r>
              <a:rPr lang="en-US" dirty="0"/>
              <a:t>.</a:t>
            </a:r>
            <a:endParaRPr lang="tr-TR" dirty="0"/>
          </a:p>
          <a:p>
            <a:pPr lvl="0" algn="just"/>
            <a:r>
              <a:rPr lang="tr-TR" dirty="0"/>
              <a:t>Bu çerçevede, vücutta görülen tüm kanser oluşumları (meme, prostat, </a:t>
            </a:r>
            <a:r>
              <a:rPr lang="tr-TR" dirty="0" err="1"/>
              <a:t>kolorektal</a:t>
            </a:r>
            <a:r>
              <a:rPr lang="tr-TR" dirty="0"/>
              <a:t>, baş boyun, hematolojik </a:t>
            </a:r>
            <a:r>
              <a:rPr lang="tr-TR" dirty="0" err="1"/>
              <a:t>maligniteler</a:t>
            </a:r>
            <a:r>
              <a:rPr lang="tr-TR" dirty="0"/>
              <a:t>, jinekolojik kanserler, çocukluk çağı kanserleri, sinir sistemi, kas iskelet sistemi kanserleri) gibi pek çok farklı kanser türünde, kanser tedavisinin yan etkileri (</a:t>
            </a:r>
            <a:r>
              <a:rPr lang="tr-TR" dirty="0" err="1"/>
              <a:t>lenfödem</a:t>
            </a:r>
            <a:r>
              <a:rPr lang="tr-TR" dirty="0"/>
              <a:t>, kas kuvvet kaybı, hareket problemleri, denge-duyu kaybı gibi problemler) ile başa çıkmada etkili fizyoterapi ve rehabilitasyon yöntemleri hakkında danışmanlık verilmektedir.</a:t>
            </a:r>
          </a:p>
          <a:p>
            <a:pPr lvl="0"/>
            <a:endParaRPr lang="tr-TR" dirty="0">
              <a:solidFill>
                <a:srgbClr val="FF0000"/>
              </a:solidFill>
            </a:endParaRPr>
          </a:p>
          <a:p>
            <a:pPr lvl="0"/>
            <a:endParaRPr lang="tr-TR" dirty="0"/>
          </a:p>
          <a:p>
            <a:endParaRPr lang="tr-TR" dirty="0"/>
          </a:p>
        </p:txBody>
      </p:sp>
    </p:spTree>
    <p:extLst>
      <p:ext uri="{BB962C8B-B14F-4D97-AF65-F5344CB8AC3E}">
        <p14:creationId xmlns:p14="http://schemas.microsoft.com/office/powerpoint/2010/main" val="398475870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755576" y="1124744"/>
            <a:ext cx="6760461" cy="936104"/>
          </a:xfrm>
        </p:spPr>
        <p:txBody>
          <a:bodyPr>
            <a:normAutofit fontScale="90000"/>
          </a:bodyPr>
          <a:lstStyle/>
          <a:p>
            <a:r>
              <a:rPr lang="tr-TR" dirty="0"/>
              <a:t>ARAŞTIRMA ALANLARI</a:t>
            </a:r>
            <a:br>
              <a:rPr lang="en-US" dirty="0"/>
            </a:br>
            <a:br>
              <a:rPr lang="tr-TR" dirty="0"/>
            </a:br>
            <a:r>
              <a:rPr lang="tr-TR" dirty="0"/>
              <a:t>Onkolojik Fizyoterapi ve Rehabilitasyon</a:t>
            </a:r>
          </a:p>
        </p:txBody>
      </p:sp>
      <p:sp>
        <p:nvSpPr>
          <p:cNvPr id="3" name="İçerik Yer Tutucusu 2"/>
          <p:cNvSpPr>
            <a:spLocks noGrp="1"/>
          </p:cNvSpPr>
          <p:nvPr>
            <p:ph idx="1"/>
          </p:nvPr>
        </p:nvSpPr>
        <p:spPr>
          <a:xfrm>
            <a:off x="457200" y="2492896"/>
            <a:ext cx="8229600" cy="3024336"/>
          </a:xfrm>
        </p:spPr>
        <p:txBody>
          <a:bodyPr/>
          <a:lstStyle/>
          <a:p>
            <a:pPr lvl="0" algn="just"/>
            <a:r>
              <a:rPr lang="tr-TR" sz="2000" dirty="0"/>
              <a:t>Doğuştan ya da kanser, enfeksiyon ve </a:t>
            </a:r>
            <a:r>
              <a:rPr lang="tr-TR" sz="2000" dirty="0" err="1"/>
              <a:t>travmatik</a:t>
            </a:r>
            <a:r>
              <a:rPr lang="tr-TR" sz="2000" dirty="0"/>
              <a:t> yaralanmalar gibi sonradan oluşan lenf sistemi hasarları sonucunda vücut kısımlarında meydana gelen şişlikler yani </a:t>
            </a:r>
            <a:r>
              <a:rPr lang="tr-TR" sz="2000" dirty="0" err="1"/>
              <a:t>lenfödemin</a:t>
            </a:r>
            <a:r>
              <a:rPr lang="tr-TR" sz="2000" dirty="0"/>
              <a:t> tedavisinde kullanılan fizyoterapi ve rehabilitasyon yöntemleri hakkında danışmanlık yapılmaktadır. </a:t>
            </a:r>
          </a:p>
          <a:p>
            <a:pPr lvl="0" algn="just"/>
            <a:r>
              <a:rPr lang="tr-TR" sz="2000" dirty="0"/>
              <a:t>Ayrıca kronik </a:t>
            </a:r>
            <a:r>
              <a:rPr lang="tr-TR" sz="2000" dirty="0" err="1"/>
              <a:t>venöz</a:t>
            </a:r>
            <a:r>
              <a:rPr lang="tr-TR" sz="2000" dirty="0"/>
              <a:t> yetmezlik (varis) ve </a:t>
            </a:r>
            <a:r>
              <a:rPr lang="tr-TR" sz="2000" dirty="0" err="1"/>
              <a:t>lipödem</a:t>
            </a:r>
            <a:r>
              <a:rPr lang="tr-TR" sz="2000" dirty="0"/>
              <a:t> gibi toplumda sık görülen hastalıklara bağlı olarak oluşan </a:t>
            </a:r>
            <a:r>
              <a:rPr lang="tr-TR" sz="2000" dirty="0" err="1"/>
              <a:t>lenfödeme</a:t>
            </a:r>
            <a:r>
              <a:rPr lang="tr-TR" sz="2000" dirty="0"/>
              <a:t> özgü yaklaşımları da içermektedir. Kompleks boşaltıcı fizyoterapi uygulamaları hakkında bilgi ve danışmanlık yapılmaktadır. </a:t>
            </a:r>
          </a:p>
          <a:p>
            <a:endParaRPr lang="tr-TR" dirty="0"/>
          </a:p>
        </p:txBody>
      </p:sp>
    </p:spTree>
    <p:extLst>
      <p:ext uri="{BB962C8B-B14F-4D97-AF65-F5344CB8AC3E}">
        <p14:creationId xmlns:p14="http://schemas.microsoft.com/office/powerpoint/2010/main" val="425606641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457200" y="332656"/>
            <a:ext cx="7715200" cy="1368152"/>
          </a:xfrm>
        </p:spPr>
        <p:txBody>
          <a:bodyPr>
            <a:normAutofit fontScale="90000"/>
          </a:bodyPr>
          <a:lstStyle/>
          <a:p>
            <a:r>
              <a:rPr lang="tr-TR" dirty="0"/>
              <a:t>ARAŞTIRMA ALANLARI</a:t>
            </a:r>
            <a:br>
              <a:rPr lang="en-US" dirty="0"/>
            </a:br>
            <a:br>
              <a:rPr lang="tr-TR" dirty="0"/>
            </a:br>
            <a:r>
              <a:rPr lang="tr-TR" dirty="0"/>
              <a:t>Ortopedik Fizyoterapi ve Rehabilitasyon</a:t>
            </a:r>
            <a:br>
              <a:rPr lang="tr-TR" dirty="0"/>
            </a:br>
            <a:endParaRPr lang="tr-TR" dirty="0"/>
          </a:p>
        </p:txBody>
      </p:sp>
      <p:sp>
        <p:nvSpPr>
          <p:cNvPr id="3" name="İçerik Yer Tutucusu 2"/>
          <p:cNvSpPr>
            <a:spLocks noGrp="1"/>
          </p:cNvSpPr>
          <p:nvPr>
            <p:ph idx="1"/>
          </p:nvPr>
        </p:nvSpPr>
        <p:spPr>
          <a:xfrm>
            <a:off x="323528" y="1700808"/>
            <a:ext cx="8229600" cy="4160990"/>
          </a:xfrm>
        </p:spPr>
        <p:txBody>
          <a:bodyPr/>
          <a:lstStyle/>
          <a:p>
            <a:pPr algn="just"/>
            <a:r>
              <a:rPr lang="tr-TR" dirty="0"/>
              <a:t>Ortopedik ve travmatolojik hastalıklarda değerlendirme analiz ve tedavi programı planlama ve uygulama</a:t>
            </a:r>
          </a:p>
          <a:p>
            <a:pPr lvl="0" algn="just"/>
            <a:r>
              <a:rPr lang="tr-TR" dirty="0"/>
              <a:t>Ortopedik ve travmatolojik hastalıklarda fizyoterapi ve rehabilitasyon yaklaşımları</a:t>
            </a:r>
          </a:p>
          <a:p>
            <a:pPr lvl="0" algn="just"/>
            <a:r>
              <a:rPr lang="tr-TR" dirty="0"/>
              <a:t>Cerrahi öncesi ve sonrasında fizyoterapi ve rehabilitasyon uygulamaları</a:t>
            </a:r>
          </a:p>
          <a:p>
            <a:pPr lvl="0" algn="just"/>
            <a:r>
              <a:rPr lang="tr-TR" dirty="0"/>
              <a:t>Sağlıklı bireylerde bilinçlendirme ve farkındalığın artırılmasına yönelik araştırma ve geliştirme uygulamaları</a:t>
            </a:r>
          </a:p>
          <a:p>
            <a:pPr lvl="0" algn="just"/>
            <a:r>
              <a:rPr lang="tr-TR" dirty="0"/>
              <a:t>Çocuk, genç veya yaşlı bireylere özel değerlendirme, analizler ve aktivite programları.</a:t>
            </a:r>
          </a:p>
          <a:p>
            <a:pPr lvl="0" algn="just"/>
            <a:r>
              <a:rPr lang="tr-TR" dirty="0" err="1"/>
              <a:t>Geriatrik</a:t>
            </a:r>
            <a:r>
              <a:rPr lang="tr-TR" dirty="0"/>
              <a:t> değerlendirme ve </a:t>
            </a:r>
            <a:r>
              <a:rPr lang="tr-TR" dirty="0" err="1"/>
              <a:t>geriatrik</a:t>
            </a:r>
            <a:r>
              <a:rPr lang="tr-TR" dirty="0"/>
              <a:t> fizyoterapi ve rehabilitasyon uygulamaları.</a:t>
            </a:r>
          </a:p>
          <a:p>
            <a:pPr lvl="0" algn="just"/>
            <a:r>
              <a:rPr lang="tr-TR" dirty="0"/>
              <a:t>Ortopedik fizyoterapi ve rehabilitasyonda teknoloji destekli ölçme ve değerlendirme ve  rehabilitasyon yaklaşımları</a:t>
            </a:r>
          </a:p>
          <a:p>
            <a:pPr lvl="0" algn="just"/>
            <a:r>
              <a:rPr lang="tr-TR" dirty="0"/>
              <a:t>Ortopedik fizyoterapi ve rehabilitasyonda kullanılan yöntemler ve etkilerine yönelik araştırma ve geliştirme faaliyetleri</a:t>
            </a:r>
            <a:r>
              <a:rPr lang="en-US" dirty="0"/>
              <a:t>. </a:t>
            </a:r>
            <a:endParaRPr lang="tr-TR" dirty="0"/>
          </a:p>
          <a:p>
            <a:pPr marL="0" lvl="0" indent="0">
              <a:buNone/>
            </a:pPr>
            <a:endParaRPr lang="tr-TR" dirty="0"/>
          </a:p>
          <a:p>
            <a:endParaRPr lang="tr-TR" dirty="0"/>
          </a:p>
        </p:txBody>
      </p:sp>
    </p:spTree>
    <p:extLst>
      <p:ext uri="{BB962C8B-B14F-4D97-AF65-F5344CB8AC3E}">
        <p14:creationId xmlns:p14="http://schemas.microsoft.com/office/powerpoint/2010/main" val="176504266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971600" y="404664"/>
            <a:ext cx="6760461" cy="936104"/>
          </a:xfrm>
        </p:spPr>
        <p:txBody>
          <a:bodyPr>
            <a:normAutofit fontScale="90000"/>
          </a:bodyPr>
          <a:lstStyle/>
          <a:p>
            <a:r>
              <a:rPr lang="tr-TR" dirty="0"/>
              <a:t>ARAŞTIRMA ALANLARI</a:t>
            </a:r>
            <a:br>
              <a:rPr lang="en-US" dirty="0"/>
            </a:br>
            <a:br>
              <a:rPr lang="tr-TR" dirty="0"/>
            </a:br>
            <a:r>
              <a:rPr lang="tr-TR" dirty="0"/>
              <a:t>Pediatrik Fizyoterapi ve Rehabilitasyon</a:t>
            </a:r>
          </a:p>
        </p:txBody>
      </p:sp>
      <p:sp>
        <p:nvSpPr>
          <p:cNvPr id="3" name="İçerik Yer Tutucusu 2"/>
          <p:cNvSpPr>
            <a:spLocks noGrp="1"/>
          </p:cNvSpPr>
          <p:nvPr>
            <p:ph idx="1"/>
          </p:nvPr>
        </p:nvSpPr>
        <p:spPr>
          <a:xfrm>
            <a:off x="611560" y="1628800"/>
            <a:ext cx="8229600" cy="4176464"/>
          </a:xfrm>
        </p:spPr>
        <p:txBody>
          <a:bodyPr/>
          <a:lstStyle/>
          <a:p>
            <a:pPr marL="0" indent="0" algn="just">
              <a:buNone/>
            </a:pPr>
            <a:endParaRPr lang="tr-TR" dirty="0"/>
          </a:p>
          <a:p>
            <a:pPr lvl="0" algn="just"/>
            <a:r>
              <a:rPr lang="tr-TR" sz="2000" dirty="0"/>
              <a:t>Riskli bebeklerin </a:t>
            </a:r>
            <a:r>
              <a:rPr lang="tr-TR" sz="2000" dirty="0" err="1"/>
              <a:t>nörogelişimsel</a:t>
            </a:r>
            <a:r>
              <a:rPr lang="tr-TR" sz="2000" dirty="0"/>
              <a:t> takibi, </a:t>
            </a:r>
            <a:r>
              <a:rPr lang="tr-TR" sz="2000" dirty="0" err="1"/>
              <a:t>psikomotor</a:t>
            </a:r>
            <a:r>
              <a:rPr lang="tr-TR" sz="2000" dirty="0"/>
              <a:t> değerlendirmeleri, </a:t>
            </a:r>
            <a:r>
              <a:rPr lang="tr-TR" sz="2000" dirty="0" err="1"/>
              <a:t>nöromotor</a:t>
            </a:r>
            <a:r>
              <a:rPr lang="tr-TR" sz="2000" dirty="0"/>
              <a:t> gecikmeler ve pediatrik popülasyonun nörolojik ve </a:t>
            </a:r>
            <a:r>
              <a:rPr lang="tr-TR" sz="2000" dirty="0" err="1"/>
              <a:t>musküler</a:t>
            </a:r>
            <a:r>
              <a:rPr lang="tr-TR" sz="2000" dirty="0"/>
              <a:t> hastalıklarıyla ilişkili risk altındaki ve/veya tanı almış çocukların değerlendirme ve tedavisi</a:t>
            </a:r>
          </a:p>
          <a:p>
            <a:pPr lvl="0" algn="just"/>
            <a:r>
              <a:rPr lang="tr-TR" sz="2000" dirty="0"/>
              <a:t>Riskli bebek ve </a:t>
            </a:r>
            <a:r>
              <a:rPr lang="tr-TR" sz="2000" dirty="0" err="1"/>
              <a:t>nöromotor</a:t>
            </a:r>
            <a:r>
              <a:rPr lang="tr-TR" sz="2000" dirty="0"/>
              <a:t> değerlendirme yöntemleri</a:t>
            </a:r>
          </a:p>
          <a:p>
            <a:pPr lvl="0" algn="just"/>
            <a:r>
              <a:rPr lang="tr-TR" sz="2000" dirty="0"/>
              <a:t>Riskli bebeklerde </a:t>
            </a:r>
            <a:r>
              <a:rPr lang="tr-TR" sz="2000" dirty="0" err="1"/>
              <a:t>nörogelişimsel</a:t>
            </a:r>
            <a:r>
              <a:rPr lang="tr-TR" sz="2000" dirty="0"/>
              <a:t> izlem</a:t>
            </a:r>
          </a:p>
          <a:p>
            <a:pPr lvl="0" algn="just"/>
            <a:r>
              <a:rPr lang="tr-TR" sz="2000" dirty="0"/>
              <a:t>Serebral </a:t>
            </a:r>
            <a:r>
              <a:rPr lang="en-US" sz="2000" dirty="0"/>
              <a:t>p</a:t>
            </a:r>
            <a:r>
              <a:rPr lang="tr-TR" sz="2000" dirty="0" err="1"/>
              <a:t>alside</a:t>
            </a:r>
            <a:r>
              <a:rPr lang="tr-TR" sz="2000" dirty="0"/>
              <a:t> fizyoterapi ve rehabilitasyon</a:t>
            </a:r>
          </a:p>
          <a:p>
            <a:pPr lvl="0" algn="just"/>
            <a:r>
              <a:rPr lang="tr-TR" sz="2000" dirty="0" err="1"/>
              <a:t>Spina</a:t>
            </a:r>
            <a:r>
              <a:rPr lang="tr-TR" sz="2000" dirty="0"/>
              <a:t> </a:t>
            </a:r>
            <a:r>
              <a:rPr lang="en-US" sz="2000" dirty="0"/>
              <a:t>b</a:t>
            </a:r>
            <a:r>
              <a:rPr lang="tr-TR" sz="2000" dirty="0" err="1"/>
              <a:t>ifidada</a:t>
            </a:r>
            <a:r>
              <a:rPr lang="tr-TR" sz="2000" dirty="0"/>
              <a:t> fizyoterapi ve rehabilitasyon</a:t>
            </a:r>
          </a:p>
          <a:p>
            <a:pPr lvl="0" algn="just"/>
            <a:r>
              <a:rPr lang="tr-TR" sz="2000" dirty="0" err="1"/>
              <a:t>Down</a:t>
            </a:r>
            <a:r>
              <a:rPr lang="tr-TR" sz="2000" dirty="0"/>
              <a:t> Sendromunda fizyoterapi ve rehabilitasyon</a:t>
            </a:r>
          </a:p>
          <a:p>
            <a:pPr lvl="0"/>
            <a:endParaRPr lang="tr-TR" dirty="0">
              <a:solidFill>
                <a:srgbClr val="FF0000"/>
              </a:solidFill>
            </a:endParaRPr>
          </a:p>
          <a:p>
            <a:endParaRPr lang="tr-TR" dirty="0"/>
          </a:p>
        </p:txBody>
      </p:sp>
    </p:spTree>
    <p:extLst>
      <p:ext uri="{BB962C8B-B14F-4D97-AF65-F5344CB8AC3E}">
        <p14:creationId xmlns:p14="http://schemas.microsoft.com/office/powerpoint/2010/main" val="4044229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683568" y="548680"/>
            <a:ext cx="7128792" cy="1152128"/>
          </a:xfrm>
        </p:spPr>
        <p:txBody>
          <a:bodyPr>
            <a:normAutofit fontScale="90000"/>
          </a:bodyPr>
          <a:lstStyle/>
          <a:p>
            <a:r>
              <a:rPr lang="tr-TR" dirty="0"/>
              <a:t>ARAŞTIRMA ALANLARI</a:t>
            </a:r>
            <a:br>
              <a:rPr lang="en-US" dirty="0"/>
            </a:br>
            <a:br>
              <a:rPr lang="tr-TR" dirty="0"/>
            </a:br>
            <a:r>
              <a:rPr lang="tr-TR" dirty="0"/>
              <a:t>Pediatrik Fizyoterapi ve Rehabilitasyon</a:t>
            </a:r>
          </a:p>
        </p:txBody>
      </p:sp>
      <p:sp>
        <p:nvSpPr>
          <p:cNvPr id="3" name="İçerik Yer Tutucusu 2"/>
          <p:cNvSpPr>
            <a:spLocks noGrp="1"/>
          </p:cNvSpPr>
          <p:nvPr>
            <p:ph idx="1"/>
          </p:nvPr>
        </p:nvSpPr>
        <p:spPr>
          <a:xfrm>
            <a:off x="574785" y="2348880"/>
            <a:ext cx="8229600" cy="3024336"/>
          </a:xfrm>
        </p:spPr>
        <p:txBody>
          <a:bodyPr/>
          <a:lstStyle/>
          <a:p>
            <a:pPr lvl="0" algn="just"/>
            <a:r>
              <a:rPr lang="tr-TR" sz="2000" dirty="0"/>
              <a:t>Nöromusküler </a:t>
            </a:r>
            <a:r>
              <a:rPr lang="tr-TR" sz="2000" dirty="0" err="1"/>
              <a:t>hastalıklar’da</a:t>
            </a:r>
            <a:r>
              <a:rPr lang="tr-TR" sz="2000" dirty="0"/>
              <a:t> (</a:t>
            </a:r>
            <a:r>
              <a:rPr lang="tr-TR" sz="2000" dirty="0" err="1"/>
              <a:t>Duchenne</a:t>
            </a:r>
            <a:r>
              <a:rPr lang="tr-TR" sz="2000" dirty="0"/>
              <a:t> </a:t>
            </a:r>
            <a:r>
              <a:rPr lang="tr-TR" sz="2000" dirty="0" err="1"/>
              <a:t>Musküler</a:t>
            </a:r>
            <a:r>
              <a:rPr lang="tr-TR" sz="2000" dirty="0"/>
              <a:t> </a:t>
            </a:r>
            <a:r>
              <a:rPr lang="tr-TR" sz="2000" dirty="0" err="1"/>
              <a:t>Distofi</a:t>
            </a:r>
            <a:r>
              <a:rPr lang="tr-TR" sz="2000" dirty="0"/>
              <a:t>, </a:t>
            </a:r>
            <a:r>
              <a:rPr lang="tr-TR" sz="2000" dirty="0" err="1"/>
              <a:t>Becker</a:t>
            </a:r>
            <a:r>
              <a:rPr lang="tr-TR" sz="2000" dirty="0"/>
              <a:t> </a:t>
            </a:r>
            <a:r>
              <a:rPr lang="tr-TR" sz="2000" dirty="0" err="1"/>
              <a:t>Musküler</a:t>
            </a:r>
            <a:r>
              <a:rPr lang="tr-TR" sz="2000" dirty="0"/>
              <a:t> </a:t>
            </a:r>
            <a:r>
              <a:rPr lang="tr-TR" sz="2000" dirty="0" err="1"/>
              <a:t>Distrofi</a:t>
            </a:r>
            <a:r>
              <a:rPr lang="tr-TR" sz="2000" dirty="0"/>
              <a:t> vb.) fizyoterapi ve rehabilitasyonu</a:t>
            </a:r>
          </a:p>
          <a:p>
            <a:pPr lvl="0" algn="just"/>
            <a:r>
              <a:rPr lang="tr-TR" sz="2000" dirty="0" err="1"/>
              <a:t>Nörometabolik</a:t>
            </a:r>
            <a:r>
              <a:rPr lang="tr-TR" sz="2000" dirty="0"/>
              <a:t> sendromlarda fizyoterapi ve rehabilitasyonu</a:t>
            </a:r>
          </a:p>
          <a:p>
            <a:pPr lvl="0" algn="just"/>
            <a:r>
              <a:rPr lang="tr-TR" sz="2000" dirty="0" err="1"/>
              <a:t>Tortikollis’te</a:t>
            </a:r>
            <a:r>
              <a:rPr lang="tr-TR" sz="2000" dirty="0"/>
              <a:t> fizyoterapi ve rehabilitasyon</a:t>
            </a:r>
          </a:p>
          <a:p>
            <a:pPr lvl="0" algn="just"/>
            <a:r>
              <a:rPr lang="tr-TR" sz="2000" dirty="0"/>
              <a:t>Obstetrik </a:t>
            </a:r>
            <a:r>
              <a:rPr lang="en-US" sz="2000" dirty="0"/>
              <a:t>b</a:t>
            </a:r>
            <a:r>
              <a:rPr lang="tr-TR" sz="2000" dirty="0" err="1"/>
              <a:t>rakial</a:t>
            </a:r>
            <a:r>
              <a:rPr lang="tr-TR" sz="2000" dirty="0"/>
              <a:t> </a:t>
            </a:r>
            <a:r>
              <a:rPr lang="tr-TR" sz="2000" dirty="0" err="1"/>
              <a:t>pleksus</a:t>
            </a:r>
            <a:r>
              <a:rPr lang="tr-TR" sz="2000" dirty="0"/>
              <a:t> yaralanmalarında fizyoterapi ve rehabilitasyonu</a:t>
            </a:r>
          </a:p>
          <a:p>
            <a:pPr lvl="0" algn="just"/>
            <a:r>
              <a:rPr lang="tr-TR" sz="2000" dirty="0"/>
              <a:t>Diğer nörolojik ve metabolik hastalıklar ve rehabilitasyonu</a:t>
            </a:r>
            <a:r>
              <a:rPr lang="en-US" sz="2000" dirty="0"/>
              <a:t>.</a:t>
            </a:r>
            <a:endParaRPr lang="tr-TR" sz="2000" dirty="0"/>
          </a:p>
          <a:p>
            <a:endParaRPr lang="tr-TR" dirty="0"/>
          </a:p>
        </p:txBody>
      </p:sp>
    </p:spTree>
    <p:extLst>
      <p:ext uri="{BB962C8B-B14F-4D97-AF65-F5344CB8AC3E}">
        <p14:creationId xmlns:p14="http://schemas.microsoft.com/office/powerpoint/2010/main" val="5710708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755576" y="980728"/>
            <a:ext cx="6760461" cy="792088"/>
          </a:xfrm>
        </p:spPr>
        <p:txBody>
          <a:bodyPr>
            <a:normAutofit fontScale="90000"/>
          </a:bodyPr>
          <a:lstStyle/>
          <a:p>
            <a:r>
              <a:rPr lang="tr-TR" dirty="0"/>
              <a:t>ARAŞTIRMA ALANLARI</a:t>
            </a:r>
            <a:br>
              <a:rPr lang="en-US" dirty="0"/>
            </a:br>
            <a:br>
              <a:rPr lang="tr-TR" dirty="0"/>
            </a:br>
            <a:r>
              <a:rPr lang="tr-TR" dirty="0"/>
              <a:t>Sporda Fizyoterapi ve Rehabilitasyon </a:t>
            </a:r>
            <a:br>
              <a:rPr lang="tr-TR" dirty="0"/>
            </a:br>
            <a:endParaRPr lang="tr-TR" dirty="0"/>
          </a:p>
        </p:txBody>
      </p:sp>
      <p:sp>
        <p:nvSpPr>
          <p:cNvPr id="3" name="İçerik Yer Tutucusu 2"/>
          <p:cNvSpPr>
            <a:spLocks noGrp="1"/>
          </p:cNvSpPr>
          <p:nvPr>
            <p:ph idx="1"/>
          </p:nvPr>
        </p:nvSpPr>
        <p:spPr>
          <a:xfrm>
            <a:off x="457200" y="2132856"/>
            <a:ext cx="8229600" cy="4032448"/>
          </a:xfrm>
        </p:spPr>
        <p:txBody>
          <a:bodyPr/>
          <a:lstStyle/>
          <a:p>
            <a:pPr algn="just"/>
            <a:r>
              <a:rPr lang="tr-TR" dirty="0"/>
              <a:t>Sporcularda kas-iskelet sistemi yaralanmalarının önlenmesi, tedavisi ve rehabilitasyonu</a:t>
            </a:r>
          </a:p>
          <a:p>
            <a:pPr algn="just"/>
            <a:r>
              <a:rPr lang="tr-TR" dirty="0"/>
              <a:t>Spor yaralanmalarının değerlendirilmesi ve spora dönüş kriterlerinin belirlenmesi</a:t>
            </a:r>
          </a:p>
          <a:p>
            <a:pPr algn="just"/>
            <a:r>
              <a:rPr lang="tr-TR" dirty="0"/>
              <a:t>Ortopedik cerrahi geçiren sporcularda </a:t>
            </a:r>
            <a:r>
              <a:rPr lang="tr-TR" dirty="0" err="1"/>
              <a:t>pre-operatif</a:t>
            </a:r>
            <a:r>
              <a:rPr lang="tr-TR" dirty="0"/>
              <a:t> ve post-</a:t>
            </a:r>
            <a:r>
              <a:rPr lang="tr-TR" dirty="0" err="1"/>
              <a:t>operatif</a:t>
            </a:r>
            <a:r>
              <a:rPr lang="tr-TR" dirty="0"/>
              <a:t> rehabilitasyon süreçlerinin planlanması ve uygulanması</a:t>
            </a:r>
          </a:p>
          <a:p>
            <a:pPr algn="just"/>
            <a:r>
              <a:rPr lang="tr-TR" dirty="0"/>
              <a:t>Sporcularda </a:t>
            </a:r>
            <a:r>
              <a:rPr lang="tr-TR" dirty="0" err="1"/>
              <a:t>propriosepsiyon</a:t>
            </a:r>
            <a:r>
              <a:rPr lang="tr-TR" dirty="0"/>
              <a:t>, denge ve </a:t>
            </a:r>
            <a:r>
              <a:rPr lang="tr-TR" dirty="0" err="1"/>
              <a:t>nöromüsküler</a:t>
            </a:r>
            <a:r>
              <a:rPr lang="tr-TR" dirty="0"/>
              <a:t> kontrol eğitimleri</a:t>
            </a:r>
          </a:p>
          <a:p>
            <a:pPr algn="just"/>
            <a:r>
              <a:rPr lang="tr-TR" dirty="0"/>
              <a:t>Çocuk, genç, yetişkin ve engelli sporcularda rehabilitasyon süreçlerinin ve spora katılım süreçlerinin planlanması</a:t>
            </a:r>
          </a:p>
          <a:p>
            <a:pPr algn="just"/>
            <a:r>
              <a:rPr lang="tr-TR" dirty="0"/>
              <a:t>Sporcularda biyomekanik analizler ile yaralanma risk faktörlerinin belirlenmesi</a:t>
            </a:r>
          </a:p>
          <a:p>
            <a:pPr algn="just"/>
            <a:r>
              <a:rPr lang="tr-TR" dirty="0" err="1"/>
              <a:t>Multidisipliner</a:t>
            </a:r>
            <a:r>
              <a:rPr lang="tr-TR" dirty="0"/>
              <a:t> iş birlikleriyle bilimsel araştırmalar yürütülmesi ve uygulamalı eğitimler sunulması</a:t>
            </a:r>
          </a:p>
          <a:p>
            <a:pPr algn="just"/>
            <a:r>
              <a:rPr lang="tr-TR" dirty="0"/>
              <a:t>Sağlıklı bireylerin değerlendirilmesi ve bireye özgü egzersiz danışmanlığı</a:t>
            </a:r>
            <a:r>
              <a:rPr lang="en-US" dirty="0"/>
              <a:t>.</a:t>
            </a:r>
            <a:endParaRPr lang="tr-TR" dirty="0"/>
          </a:p>
          <a:p>
            <a:endParaRPr lang="tr-TR" dirty="0"/>
          </a:p>
          <a:p>
            <a:endParaRPr lang="tr-TR" dirty="0"/>
          </a:p>
          <a:p>
            <a:pPr marL="0" indent="0">
              <a:buNone/>
            </a:pPr>
            <a:endParaRPr lang="tr-TR" dirty="0"/>
          </a:p>
        </p:txBody>
      </p:sp>
    </p:spTree>
    <p:extLst>
      <p:ext uri="{BB962C8B-B14F-4D97-AF65-F5344CB8AC3E}">
        <p14:creationId xmlns:p14="http://schemas.microsoft.com/office/powerpoint/2010/main" val="345119666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191769" y="764704"/>
            <a:ext cx="6760461" cy="936104"/>
          </a:xfrm>
        </p:spPr>
        <p:txBody>
          <a:bodyPr>
            <a:normAutofit fontScale="90000"/>
          </a:bodyPr>
          <a:lstStyle/>
          <a:p>
            <a:r>
              <a:rPr lang="tr-TR" dirty="0"/>
              <a:t>ARAŞTIRMA OLANAKLARI</a:t>
            </a:r>
            <a:br>
              <a:rPr lang="en-US" dirty="0"/>
            </a:br>
            <a:br>
              <a:rPr lang="tr-TR" dirty="0"/>
            </a:br>
            <a:r>
              <a:rPr lang="tr-TR" dirty="0"/>
              <a:t>(LABORATUVAR ALTYAPISI)</a:t>
            </a:r>
          </a:p>
        </p:txBody>
      </p:sp>
      <p:sp>
        <p:nvSpPr>
          <p:cNvPr id="3" name="İçerik Yer Tutucusu 2"/>
          <p:cNvSpPr>
            <a:spLocks noGrp="1"/>
          </p:cNvSpPr>
          <p:nvPr>
            <p:ph idx="1"/>
          </p:nvPr>
        </p:nvSpPr>
        <p:spPr>
          <a:xfrm>
            <a:off x="935596" y="2204864"/>
            <a:ext cx="7272808" cy="3888432"/>
          </a:xfrm>
        </p:spPr>
        <p:txBody>
          <a:bodyPr/>
          <a:lstStyle/>
          <a:p>
            <a:pPr>
              <a:spcBef>
                <a:spcPts val="0"/>
              </a:spcBef>
              <a:spcAft>
                <a:spcPts val="0"/>
              </a:spcAft>
            </a:pPr>
            <a:r>
              <a:rPr lang="tr-TR" sz="2000" dirty="0"/>
              <a:t>El Rehabilitasyonu Ünitesi</a:t>
            </a:r>
          </a:p>
          <a:p>
            <a:pPr>
              <a:spcBef>
                <a:spcPts val="0"/>
              </a:spcBef>
              <a:spcAft>
                <a:spcPts val="0"/>
              </a:spcAft>
            </a:pPr>
            <a:r>
              <a:rPr lang="tr-TR" sz="2000" dirty="0"/>
              <a:t>Kardiyak Rehabilitasyon Ünitesi</a:t>
            </a:r>
          </a:p>
          <a:p>
            <a:pPr>
              <a:spcBef>
                <a:spcPts val="0"/>
              </a:spcBef>
              <a:spcAft>
                <a:spcPts val="0"/>
              </a:spcAft>
            </a:pPr>
            <a:r>
              <a:rPr lang="tr-TR" sz="2000" dirty="0"/>
              <a:t>Kronik Hastalıklar, Sağlıklı Yaşam ve Fiziksel Aktivite Danışmanlığı Merkezi</a:t>
            </a:r>
          </a:p>
          <a:p>
            <a:pPr>
              <a:spcBef>
                <a:spcPts val="0"/>
              </a:spcBef>
              <a:spcAft>
                <a:spcPts val="0"/>
              </a:spcAft>
            </a:pPr>
            <a:r>
              <a:rPr lang="tr-TR" sz="2000" dirty="0"/>
              <a:t>Onkolojik ve </a:t>
            </a:r>
            <a:r>
              <a:rPr lang="tr-TR" sz="2000" dirty="0" err="1"/>
              <a:t>Lenfödem</a:t>
            </a:r>
            <a:r>
              <a:rPr lang="tr-TR" sz="2000" dirty="0"/>
              <a:t> Rehabilitasyon Ünitesi</a:t>
            </a:r>
          </a:p>
          <a:p>
            <a:pPr>
              <a:spcBef>
                <a:spcPts val="0"/>
              </a:spcBef>
              <a:spcAft>
                <a:spcPts val="0"/>
              </a:spcAft>
            </a:pPr>
            <a:r>
              <a:rPr lang="tr-TR" sz="2000" dirty="0"/>
              <a:t>Ortopedik Rehabilitasyon Ünitesi</a:t>
            </a:r>
          </a:p>
          <a:p>
            <a:pPr>
              <a:spcBef>
                <a:spcPts val="0"/>
              </a:spcBef>
              <a:spcAft>
                <a:spcPts val="0"/>
              </a:spcAft>
            </a:pPr>
            <a:r>
              <a:rPr lang="tr-TR" sz="2000" dirty="0"/>
              <a:t>Nörolojik Rehabilitasyon Ünitesi</a:t>
            </a:r>
          </a:p>
          <a:p>
            <a:pPr>
              <a:spcBef>
                <a:spcPts val="0"/>
              </a:spcBef>
              <a:spcAft>
                <a:spcPts val="0"/>
              </a:spcAft>
            </a:pPr>
            <a:r>
              <a:rPr lang="tr-TR" sz="2000" dirty="0"/>
              <a:t>Gelişimsel Fizyoterapi Pediatrik Rehabilitasyon Ünitesi</a:t>
            </a:r>
          </a:p>
          <a:p>
            <a:pPr>
              <a:spcBef>
                <a:spcPts val="0"/>
              </a:spcBef>
              <a:spcAft>
                <a:spcPts val="0"/>
              </a:spcAft>
            </a:pPr>
            <a:r>
              <a:rPr lang="tr-TR" sz="2000" dirty="0"/>
              <a:t>Pulmoner Rehabilitasyon Ünitesi</a:t>
            </a:r>
          </a:p>
          <a:p>
            <a:pPr>
              <a:spcBef>
                <a:spcPts val="0"/>
              </a:spcBef>
              <a:spcAft>
                <a:spcPts val="0"/>
              </a:spcAft>
            </a:pPr>
            <a:r>
              <a:rPr lang="tr-TR" sz="2000" dirty="0"/>
              <a:t>Romatolojik Rehabilitasyon Ünitesi</a:t>
            </a:r>
          </a:p>
          <a:p>
            <a:pPr>
              <a:spcBef>
                <a:spcPts val="0"/>
              </a:spcBef>
              <a:spcAft>
                <a:spcPts val="0"/>
              </a:spcAft>
            </a:pPr>
            <a:r>
              <a:rPr lang="tr-TR" sz="2000" dirty="0"/>
              <a:t>Sporcu Sağlığı Ünitesi</a:t>
            </a:r>
            <a:endParaRPr lang="en-US" sz="2000" dirty="0"/>
          </a:p>
          <a:p>
            <a:pPr>
              <a:spcBef>
                <a:spcPts val="0"/>
              </a:spcBef>
              <a:spcAft>
                <a:spcPts val="0"/>
              </a:spcAft>
            </a:pPr>
            <a:r>
              <a:rPr lang="en-US" sz="2000" dirty="0"/>
              <a:t>Oral Motor </a:t>
            </a:r>
            <a:r>
              <a:rPr lang="en-US" sz="2000" dirty="0" err="1"/>
              <a:t>Eğitim</a:t>
            </a:r>
            <a:r>
              <a:rPr lang="en-US" sz="2000" dirty="0"/>
              <a:t> Ü</a:t>
            </a:r>
            <a:r>
              <a:rPr lang="en-US" sz="2000"/>
              <a:t>nitesi</a:t>
            </a:r>
            <a:endParaRPr lang="en-US" sz="2000" dirty="0"/>
          </a:p>
          <a:p>
            <a:pPr marL="0" indent="0" rtl="0">
              <a:spcBef>
                <a:spcPts val="0"/>
              </a:spcBef>
              <a:spcAft>
                <a:spcPts val="0"/>
              </a:spcAft>
              <a:buNone/>
            </a:pPr>
            <a:endParaRPr lang="tr-TR" b="0" dirty="0">
              <a:effectLst/>
            </a:endParaRPr>
          </a:p>
        </p:txBody>
      </p:sp>
    </p:spTree>
    <p:extLst>
      <p:ext uri="{BB962C8B-B14F-4D97-AF65-F5344CB8AC3E}">
        <p14:creationId xmlns:p14="http://schemas.microsoft.com/office/powerpoint/2010/main" val="53541841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548730" y="1215860"/>
            <a:ext cx="8229600" cy="1781092"/>
          </a:xfrm>
        </p:spPr>
        <p:txBody>
          <a:bodyPr>
            <a:normAutofit fontScale="90000"/>
          </a:bodyPr>
          <a:lstStyle/>
          <a:p>
            <a:r>
              <a:rPr lang="tr-TR" dirty="0"/>
              <a:t>ARAŞTIRMA OLANAKLARI</a:t>
            </a:r>
            <a:r>
              <a:rPr lang="en-US" dirty="0"/>
              <a:t> </a:t>
            </a:r>
            <a:r>
              <a:rPr lang="tr-TR" dirty="0"/>
              <a:t>(LABORATUVAR ALTYAPISI)</a:t>
            </a:r>
            <a:br>
              <a:rPr lang="en-US" dirty="0"/>
            </a:br>
            <a:br>
              <a:rPr lang="tr-TR" dirty="0"/>
            </a:br>
            <a:r>
              <a:rPr lang="es-ES" dirty="0"/>
              <a:t>El Rehabilitasyonu ve Romatolojik Rehabilitasyon Ünitesi</a:t>
            </a:r>
            <a:br>
              <a:rPr lang="es-ES" dirty="0"/>
            </a:br>
            <a:endParaRPr lang="tr-TR" dirty="0"/>
          </a:p>
        </p:txBody>
      </p:sp>
      <p:sp>
        <p:nvSpPr>
          <p:cNvPr id="3" name="İçerik Yer Tutucusu 2"/>
          <p:cNvSpPr>
            <a:spLocks noGrp="1"/>
          </p:cNvSpPr>
          <p:nvPr>
            <p:ph idx="1"/>
          </p:nvPr>
        </p:nvSpPr>
        <p:spPr>
          <a:xfrm>
            <a:off x="457200" y="3140968"/>
            <a:ext cx="8229600" cy="2088232"/>
          </a:xfrm>
        </p:spPr>
        <p:txBody>
          <a:bodyPr/>
          <a:lstStyle/>
          <a:p>
            <a:r>
              <a:rPr lang="tr-TR" sz="2000" dirty="0"/>
              <a:t>Minnesota el beceri testi </a:t>
            </a:r>
          </a:p>
          <a:p>
            <a:r>
              <a:rPr lang="tr-TR" sz="2000" dirty="0" err="1"/>
              <a:t>Jebsen</a:t>
            </a:r>
            <a:r>
              <a:rPr lang="tr-TR" sz="2000" dirty="0"/>
              <a:t> Taylor el fonksiyon testi</a:t>
            </a:r>
          </a:p>
          <a:p>
            <a:r>
              <a:rPr lang="tr-TR" sz="2000" dirty="0"/>
              <a:t>Hidrolik el dinamometresi</a:t>
            </a:r>
          </a:p>
          <a:p>
            <a:r>
              <a:rPr lang="tr-TR" sz="2000" dirty="0"/>
              <a:t>Hidrolik </a:t>
            </a:r>
            <a:r>
              <a:rPr lang="tr-TR" sz="2000" dirty="0" err="1"/>
              <a:t>pinçmetre</a:t>
            </a:r>
            <a:endParaRPr lang="tr-TR" sz="2000" dirty="0"/>
          </a:p>
          <a:p>
            <a:r>
              <a:rPr lang="tr-TR" sz="2000" dirty="0" err="1"/>
              <a:t>Semmes-Weinstein</a:t>
            </a:r>
            <a:r>
              <a:rPr lang="tr-TR" sz="2000" dirty="0"/>
              <a:t> </a:t>
            </a:r>
            <a:r>
              <a:rPr lang="tr-TR" sz="2000" dirty="0" err="1"/>
              <a:t>monofilament</a:t>
            </a:r>
            <a:r>
              <a:rPr lang="tr-TR" sz="2000" dirty="0"/>
              <a:t> seti</a:t>
            </a:r>
          </a:p>
        </p:txBody>
      </p:sp>
    </p:spTree>
    <p:extLst>
      <p:ext uri="{BB962C8B-B14F-4D97-AF65-F5344CB8AC3E}">
        <p14:creationId xmlns:p14="http://schemas.microsoft.com/office/powerpoint/2010/main" val="51773834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473362" y="1196752"/>
            <a:ext cx="8363272" cy="1872208"/>
          </a:xfrm>
        </p:spPr>
        <p:txBody>
          <a:bodyPr>
            <a:normAutofit fontScale="90000"/>
          </a:bodyPr>
          <a:lstStyle/>
          <a:p>
            <a:r>
              <a:rPr lang="tr-TR" dirty="0"/>
              <a:t>ARAŞTIRMA OLANAKLARI</a:t>
            </a:r>
            <a:br>
              <a:rPr lang="tr-TR" dirty="0"/>
            </a:br>
            <a:r>
              <a:rPr lang="tr-TR" dirty="0"/>
              <a:t>(LABORATUVAR ALTYAPISI)</a:t>
            </a:r>
            <a:br>
              <a:rPr lang="en-US" dirty="0"/>
            </a:br>
            <a:br>
              <a:rPr lang="tr-TR" dirty="0"/>
            </a:br>
            <a:r>
              <a:rPr lang="tr-TR" dirty="0"/>
              <a:t>Gelişimsel Fizyoterapi Pediatrik Rehabilitasyon Ünitesi</a:t>
            </a:r>
            <a:br>
              <a:rPr lang="tr-TR" dirty="0"/>
            </a:br>
            <a:endParaRPr lang="tr-TR" dirty="0"/>
          </a:p>
        </p:txBody>
      </p:sp>
      <p:sp>
        <p:nvSpPr>
          <p:cNvPr id="3" name="İçerik Yer Tutucusu 2"/>
          <p:cNvSpPr>
            <a:spLocks noGrp="1"/>
          </p:cNvSpPr>
          <p:nvPr>
            <p:ph idx="1"/>
          </p:nvPr>
        </p:nvSpPr>
        <p:spPr>
          <a:xfrm>
            <a:off x="457200" y="3717033"/>
            <a:ext cx="8229600" cy="1008112"/>
          </a:xfrm>
        </p:spPr>
        <p:txBody>
          <a:bodyPr/>
          <a:lstStyle/>
          <a:p>
            <a:r>
              <a:rPr lang="tr-TR" dirty="0" err="1"/>
              <a:t>İnklinometre</a:t>
            </a:r>
            <a:endParaRPr lang="tr-TR" dirty="0"/>
          </a:p>
          <a:p>
            <a:r>
              <a:rPr lang="tr-TR" dirty="0"/>
              <a:t>-</a:t>
            </a:r>
            <a:r>
              <a:rPr lang="tr-TR" dirty="0" err="1"/>
              <a:t>Bruininks</a:t>
            </a:r>
            <a:r>
              <a:rPr lang="tr-TR" dirty="0"/>
              <a:t> </a:t>
            </a:r>
            <a:r>
              <a:rPr lang="tr-TR" dirty="0" err="1"/>
              <a:t>Oseretsky</a:t>
            </a:r>
            <a:r>
              <a:rPr lang="tr-TR" dirty="0"/>
              <a:t> Motor Yeterlilik Testi-2</a:t>
            </a:r>
          </a:p>
          <a:p>
            <a:pPr marL="0" indent="0">
              <a:buNone/>
            </a:pPr>
            <a:endParaRPr lang="tr-TR" b="1" dirty="0"/>
          </a:p>
          <a:p>
            <a:endParaRPr lang="tr-TR" dirty="0"/>
          </a:p>
        </p:txBody>
      </p:sp>
    </p:spTree>
    <p:extLst>
      <p:ext uri="{BB962C8B-B14F-4D97-AF65-F5344CB8AC3E}">
        <p14:creationId xmlns:p14="http://schemas.microsoft.com/office/powerpoint/2010/main" val="253670531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half" idx="1"/>
          </p:nvPr>
        </p:nvSpPr>
        <p:spPr>
          <a:xfrm>
            <a:off x="467544" y="2348880"/>
            <a:ext cx="4067472" cy="3672408"/>
          </a:xfrm>
        </p:spPr>
        <p:txBody>
          <a:bodyPr/>
          <a:lstStyle/>
          <a:p>
            <a:r>
              <a:rPr lang="tr-TR" sz="1800" dirty="0">
                <a:latin typeface="Tahoma" panose="020B0604030504040204" pitchFamily="34" charset="0"/>
                <a:ea typeface="Tahoma" panose="020B0604030504040204" pitchFamily="34" charset="0"/>
                <a:cs typeface="Tahoma" panose="020B0604030504040204" pitchFamily="34" charset="0"/>
              </a:rPr>
              <a:t>Kardiyopulmoner </a:t>
            </a:r>
            <a:r>
              <a:rPr lang="en-US" sz="1800" dirty="0">
                <a:latin typeface="Tahoma" panose="020B0604030504040204" pitchFamily="34" charset="0"/>
                <a:ea typeface="Tahoma" panose="020B0604030504040204" pitchFamily="34" charset="0"/>
                <a:cs typeface="Tahoma" panose="020B0604030504040204" pitchFamily="34" charset="0"/>
              </a:rPr>
              <a:t>e</a:t>
            </a:r>
            <a:r>
              <a:rPr lang="tr-TR" sz="1800" dirty="0" err="1">
                <a:latin typeface="Tahoma" panose="020B0604030504040204" pitchFamily="34" charset="0"/>
                <a:ea typeface="Tahoma" panose="020B0604030504040204" pitchFamily="34" charset="0"/>
                <a:cs typeface="Tahoma" panose="020B0604030504040204" pitchFamily="34" charset="0"/>
              </a:rPr>
              <a:t>gzersiz</a:t>
            </a:r>
            <a:r>
              <a:rPr lang="tr-TR" sz="1800" dirty="0">
                <a:latin typeface="Tahoma" panose="020B0604030504040204" pitchFamily="34" charset="0"/>
                <a:ea typeface="Tahoma" panose="020B0604030504040204" pitchFamily="34" charset="0"/>
                <a:cs typeface="Tahoma" panose="020B0604030504040204" pitchFamily="34" charset="0"/>
              </a:rPr>
              <a:t> </a:t>
            </a:r>
            <a:r>
              <a:rPr lang="en-US" sz="1800" dirty="0">
                <a:latin typeface="Tahoma" panose="020B0604030504040204" pitchFamily="34" charset="0"/>
                <a:ea typeface="Tahoma" panose="020B0604030504040204" pitchFamily="34" charset="0"/>
                <a:cs typeface="Tahoma" panose="020B0604030504040204" pitchFamily="34" charset="0"/>
              </a:rPr>
              <a:t>t</a:t>
            </a:r>
            <a:r>
              <a:rPr lang="tr-TR" sz="1800" dirty="0" err="1">
                <a:latin typeface="Tahoma" panose="020B0604030504040204" pitchFamily="34" charset="0"/>
                <a:ea typeface="Tahoma" panose="020B0604030504040204" pitchFamily="34" charset="0"/>
                <a:cs typeface="Tahoma" panose="020B0604030504040204" pitchFamily="34" charset="0"/>
              </a:rPr>
              <a:t>est</a:t>
            </a:r>
            <a:r>
              <a:rPr lang="en-US" sz="1800" dirty="0">
                <a:latin typeface="Tahoma" panose="020B0604030504040204" pitchFamily="34" charset="0"/>
                <a:ea typeface="Tahoma" panose="020B0604030504040204" pitchFamily="34" charset="0"/>
                <a:cs typeface="Tahoma" panose="020B0604030504040204" pitchFamily="34" charset="0"/>
              </a:rPr>
              <a:t> </a:t>
            </a:r>
            <a:r>
              <a:rPr lang="en-US" sz="1800" dirty="0" err="1">
                <a:latin typeface="Tahoma" panose="020B0604030504040204" pitchFamily="34" charset="0"/>
                <a:ea typeface="Tahoma" panose="020B0604030504040204" pitchFamily="34" charset="0"/>
                <a:cs typeface="Tahoma" panose="020B0604030504040204" pitchFamily="34" charset="0"/>
              </a:rPr>
              <a:t>sistemi</a:t>
            </a:r>
            <a:endParaRPr lang="tr-TR" sz="1800" dirty="0">
              <a:latin typeface="Tahoma" panose="020B0604030504040204" pitchFamily="34" charset="0"/>
              <a:ea typeface="Tahoma" panose="020B0604030504040204" pitchFamily="34" charset="0"/>
              <a:cs typeface="Tahoma" panose="020B0604030504040204" pitchFamily="34" charset="0"/>
            </a:endParaRPr>
          </a:p>
          <a:p>
            <a:r>
              <a:rPr lang="tr-TR" sz="1800" dirty="0">
                <a:latin typeface="Tahoma" panose="020B0604030504040204" pitchFamily="34" charset="0"/>
                <a:ea typeface="Tahoma" panose="020B0604030504040204" pitchFamily="34" charset="0"/>
                <a:cs typeface="Tahoma" panose="020B0604030504040204" pitchFamily="34" charset="0"/>
              </a:rPr>
              <a:t>Yakın </a:t>
            </a:r>
            <a:r>
              <a:rPr lang="en-US" sz="1800" dirty="0">
                <a:latin typeface="Tahoma" panose="020B0604030504040204" pitchFamily="34" charset="0"/>
                <a:ea typeface="Tahoma" panose="020B0604030504040204" pitchFamily="34" charset="0"/>
                <a:cs typeface="Tahoma" panose="020B0604030504040204" pitchFamily="34" charset="0"/>
              </a:rPr>
              <a:t>k</a:t>
            </a:r>
            <a:r>
              <a:rPr lang="tr-TR" sz="1800" dirty="0" err="1">
                <a:latin typeface="Tahoma" panose="020B0604030504040204" pitchFamily="34" charset="0"/>
                <a:ea typeface="Tahoma" panose="020B0604030504040204" pitchFamily="34" charset="0"/>
                <a:cs typeface="Tahoma" panose="020B0604030504040204" pitchFamily="34" charset="0"/>
              </a:rPr>
              <a:t>ızılötesi</a:t>
            </a:r>
            <a:r>
              <a:rPr lang="tr-TR" sz="1800" dirty="0">
                <a:latin typeface="Tahoma" panose="020B0604030504040204" pitchFamily="34" charset="0"/>
                <a:ea typeface="Tahoma" panose="020B0604030504040204" pitchFamily="34" charset="0"/>
                <a:cs typeface="Tahoma" panose="020B0604030504040204" pitchFamily="34" charset="0"/>
              </a:rPr>
              <a:t> </a:t>
            </a:r>
            <a:r>
              <a:rPr lang="en-US" sz="1800" dirty="0">
                <a:latin typeface="Tahoma" panose="020B0604030504040204" pitchFamily="34" charset="0"/>
                <a:ea typeface="Tahoma" panose="020B0604030504040204" pitchFamily="34" charset="0"/>
                <a:cs typeface="Tahoma" panose="020B0604030504040204" pitchFamily="34" charset="0"/>
              </a:rPr>
              <a:t>s</a:t>
            </a:r>
            <a:r>
              <a:rPr lang="tr-TR" sz="1800" dirty="0" err="1">
                <a:latin typeface="Tahoma" panose="020B0604030504040204" pitchFamily="34" charset="0"/>
                <a:ea typeface="Tahoma" panose="020B0604030504040204" pitchFamily="34" charset="0"/>
                <a:cs typeface="Tahoma" panose="020B0604030504040204" pitchFamily="34" charset="0"/>
              </a:rPr>
              <a:t>pektroskop</a:t>
            </a:r>
            <a:r>
              <a:rPr lang="en-US" sz="1800" dirty="0" err="1">
                <a:latin typeface="Tahoma" panose="020B0604030504040204" pitchFamily="34" charset="0"/>
                <a:ea typeface="Tahoma" panose="020B0604030504040204" pitchFamily="34" charset="0"/>
                <a:cs typeface="Tahoma" panose="020B0604030504040204" pitchFamily="34" charset="0"/>
              </a:rPr>
              <a:t>i</a:t>
            </a:r>
            <a:r>
              <a:rPr lang="tr-TR" sz="1800" dirty="0">
                <a:latin typeface="Tahoma" panose="020B0604030504040204" pitchFamily="34" charset="0"/>
                <a:ea typeface="Tahoma" panose="020B0604030504040204" pitchFamily="34" charset="0"/>
                <a:cs typeface="Tahoma" panose="020B0604030504040204" pitchFamily="34" charset="0"/>
              </a:rPr>
              <a:t> (NIRS)</a:t>
            </a:r>
          </a:p>
          <a:p>
            <a:r>
              <a:rPr lang="tr-TR" sz="1800" dirty="0">
                <a:latin typeface="Tahoma" panose="020B0604030504040204" pitchFamily="34" charset="0"/>
                <a:ea typeface="Tahoma" panose="020B0604030504040204" pitchFamily="34" charset="0"/>
                <a:cs typeface="Tahoma" panose="020B0604030504040204" pitchFamily="34" charset="0"/>
              </a:rPr>
              <a:t>Fiziksel aktivite monitörleri</a:t>
            </a:r>
          </a:p>
          <a:p>
            <a:r>
              <a:rPr lang="tr-TR" sz="1800" dirty="0">
                <a:latin typeface="Tahoma" panose="020B0604030504040204" pitchFamily="34" charset="0"/>
                <a:ea typeface="Tahoma" panose="020B0604030504040204" pitchFamily="34" charset="0"/>
                <a:cs typeface="Tahoma" panose="020B0604030504040204" pitchFamily="34" charset="0"/>
              </a:rPr>
              <a:t>Koşu bandı</a:t>
            </a:r>
          </a:p>
          <a:p>
            <a:r>
              <a:rPr lang="tr-TR" sz="1800" dirty="0" err="1">
                <a:latin typeface="Tahoma" panose="020B0604030504040204" pitchFamily="34" charset="0"/>
                <a:ea typeface="Tahoma" panose="020B0604030504040204" pitchFamily="34" charset="0"/>
                <a:cs typeface="Tahoma" panose="020B0604030504040204" pitchFamily="34" charset="0"/>
              </a:rPr>
              <a:t>Spirometre</a:t>
            </a:r>
            <a:endParaRPr lang="tr-TR" sz="1800" dirty="0">
              <a:latin typeface="Tahoma" panose="020B0604030504040204" pitchFamily="34" charset="0"/>
              <a:ea typeface="Tahoma" panose="020B0604030504040204" pitchFamily="34" charset="0"/>
              <a:cs typeface="Tahoma" panose="020B0604030504040204" pitchFamily="34" charset="0"/>
            </a:endParaRPr>
          </a:p>
          <a:p>
            <a:r>
              <a:rPr lang="tr-TR" sz="1800" dirty="0">
                <a:latin typeface="Tahoma" panose="020B0604030504040204" pitchFamily="34" charset="0"/>
                <a:ea typeface="Tahoma" panose="020B0604030504040204" pitchFamily="34" charset="0"/>
                <a:cs typeface="Tahoma" panose="020B0604030504040204" pitchFamily="34" charset="0"/>
              </a:rPr>
              <a:t>Bisiklet </a:t>
            </a:r>
            <a:r>
              <a:rPr lang="tr-TR" sz="1800" dirty="0" err="1">
                <a:latin typeface="Tahoma" panose="020B0604030504040204" pitchFamily="34" charset="0"/>
                <a:ea typeface="Tahoma" panose="020B0604030504040204" pitchFamily="34" charset="0"/>
                <a:cs typeface="Tahoma" panose="020B0604030504040204" pitchFamily="34" charset="0"/>
              </a:rPr>
              <a:t>ergometresi</a:t>
            </a:r>
            <a:endParaRPr lang="tr-TR" sz="1800" dirty="0">
              <a:latin typeface="Tahoma" panose="020B0604030504040204" pitchFamily="34" charset="0"/>
              <a:ea typeface="Tahoma" panose="020B0604030504040204" pitchFamily="34" charset="0"/>
              <a:cs typeface="Tahoma" panose="020B0604030504040204" pitchFamily="34" charset="0"/>
            </a:endParaRPr>
          </a:p>
          <a:p>
            <a:r>
              <a:rPr lang="tr-TR" sz="1800" dirty="0">
                <a:latin typeface="Tahoma" panose="020B0604030504040204" pitchFamily="34" charset="0"/>
                <a:ea typeface="Tahoma" panose="020B0604030504040204" pitchFamily="34" charset="0"/>
                <a:cs typeface="Tahoma" panose="020B0604030504040204" pitchFamily="34" charset="0"/>
              </a:rPr>
              <a:t>Üst </a:t>
            </a:r>
            <a:r>
              <a:rPr lang="tr-TR" sz="1800" dirty="0" err="1">
                <a:latin typeface="Tahoma" panose="020B0604030504040204" pitchFamily="34" charset="0"/>
                <a:ea typeface="Tahoma" panose="020B0604030504040204" pitchFamily="34" charset="0"/>
                <a:cs typeface="Tahoma" panose="020B0604030504040204" pitchFamily="34" charset="0"/>
              </a:rPr>
              <a:t>ekstremite</a:t>
            </a:r>
            <a:r>
              <a:rPr lang="tr-TR" sz="1800" dirty="0">
                <a:latin typeface="Tahoma" panose="020B0604030504040204" pitchFamily="34" charset="0"/>
                <a:ea typeface="Tahoma" panose="020B0604030504040204" pitchFamily="34" charset="0"/>
                <a:cs typeface="Tahoma" panose="020B0604030504040204" pitchFamily="34" charset="0"/>
              </a:rPr>
              <a:t> bisiklet </a:t>
            </a:r>
            <a:r>
              <a:rPr lang="tr-TR" sz="1800" dirty="0" err="1">
                <a:latin typeface="Tahoma" panose="020B0604030504040204" pitchFamily="34" charset="0"/>
                <a:ea typeface="Tahoma" panose="020B0604030504040204" pitchFamily="34" charset="0"/>
                <a:cs typeface="Tahoma" panose="020B0604030504040204" pitchFamily="34" charset="0"/>
              </a:rPr>
              <a:t>ergometresi</a:t>
            </a:r>
            <a:endParaRPr lang="tr-TR" sz="1800" dirty="0">
              <a:latin typeface="Tahoma" panose="020B0604030504040204" pitchFamily="34" charset="0"/>
              <a:ea typeface="Tahoma" panose="020B0604030504040204" pitchFamily="34" charset="0"/>
              <a:cs typeface="Tahoma" panose="020B0604030504040204" pitchFamily="34" charset="0"/>
            </a:endParaRPr>
          </a:p>
          <a:p>
            <a:r>
              <a:rPr lang="tr-TR" sz="1800" dirty="0">
                <a:latin typeface="Tahoma" panose="020B0604030504040204" pitchFamily="34" charset="0"/>
                <a:ea typeface="Tahoma" panose="020B0604030504040204" pitchFamily="34" charset="0"/>
                <a:cs typeface="Tahoma" panose="020B0604030504040204" pitchFamily="34" charset="0"/>
              </a:rPr>
              <a:t>EKG Cihazı</a:t>
            </a:r>
          </a:p>
          <a:p>
            <a:r>
              <a:rPr lang="tr-TR" sz="1800" dirty="0">
                <a:latin typeface="Tahoma" panose="020B0604030504040204" pitchFamily="34" charset="0"/>
                <a:ea typeface="Tahoma" panose="020B0604030504040204" pitchFamily="34" charset="0"/>
                <a:cs typeface="Tahoma" panose="020B0604030504040204" pitchFamily="34" charset="0"/>
              </a:rPr>
              <a:t>Dijital dinamometre</a:t>
            </a:r>
          </a:p>
          <a:p>
            <a:r>
              <a:rPr lang="en-US" sz="1800" dirty="0" err="1">
                <a:latin typeface="Tahoma" panose="020B0604030504040204" pitchFamily="34" charset="0"/>
                <a:ea typeface="Tahoma" panose="020B0604030504040204" pitchFamily="34" charset="0"/>
                <a:cs typeface="Tahoma" panose="020B0604030504040204" pitchFamily="34" charset="0"/>
              </a:rPr>
              <a:t>Ağız</a:t>
            </a:r>
            <a:r>
              <a:rPr lang="en-US" sz="1800" dirty="0">
                <a:latin typeface="Tahoma" panose="020B0604030504040204" pitchFamily="34" charset="0"/>
                <a:ea typeface="Tahoma" panose="020B0604030504040204" pitchFamily="34" charset="0"/>
                <a:cs typeface="Tahoma" panose="020B0604030504040204" pitchFamily="34" charset="0"/>
              </a:rPr>
              <a:t> </a:t>
            </a:r>
            <a:r>
              <a:rPr lang="en-US" sz="1800" dirty="0" err="1">
                <a:latin typeface="Tahoma" panose="020B0604030504040204" pitchFamily="34" charset="0"/>
                <a:ea typeface="Tahoma" panose="020B0604030504040204" pitchFamily="34" charset="0"/>
                <a:cs typeface="Tahoma" panose="020B0604030504040204" pitchFamily="34" charset="0"/>
              </a:rPr>
              <a:t>basınç</a:t>
            </a:r>
            <a:r>
              <a:rPr lang="en-US" sz="1800" dirty="0">
                <a:latin typeface="Tahoma" panose="020B0604030504040204" pitchFamily="34" charset="0"/>
                <a:ea typeface="Tahoma" panose="020B0604030504040204" pitchFamily="34" charset="0"/>
                <a:cs typeface="Tahoma" panose="020B0604030504040204" pitchFamily="34" charset="0"/>
              </a:rPr>
              <a:t> </a:t>
            </a:r>
            <a:r>
              <a:rPr lang="en-US" sz="1800" dirty="0" err="1">
                <a:latin typeface="Tahoma" panose="020B0604030504040204" pitchFamily="34" charset="0"/>
                <a:ea typeface="Tahoma" panose="020B0604030504040204" pitchFamily="34" charset="0"/>
                <a:cs typeface="Tahoma" panose="020B0604030504040204" pitchFamily="34" charset="0"/>
              </a:rPr>
              <a:t>ölçüm</a:t>
            </a:r>
            <a:r>
              <a:rPr lang="en-US" sz="1800" dirty="0">
                <a:latin typeface="Tahoma" panose="020B0604030504040204" pitchFamily="34" charset="0"/>
                <a:ea typeface="Tahoma" panose="020B0604030504040204" pitchFamily="34" charset="0"/>
                <a:cs typeface="Tahoma" panose="020B0604030504040204" pitchFamily="34" charset="0"/>
              </a:rPr>
              <a:t> </a:t>
            </a:r>
            <a:r>
              <a:rPr lang="en-US" sz="1800" dirty="0" err="1">
                <a:latin typeface="Tahoma" panose="020B0604030504040204" pitchFamily="34" charset="0"/>
                <a:ea typeface="Tahoma" panose="020B0604030504040204" pitchFamily="34" charset="0"/>
                <a:cs typeface="Tahoma" panose="020B0604030504040204" pitchFamily="34" charset="0"/>
              </a:rPr>
              <a:t>cihazı</a:t>
            </a:r>
            <a:endParaRPr lang="tr-TR" sz="1800" dirty="0">
              <a:latin typeface="Tahoma" panose="020B0604030504040204" pitchFamily="34" charset="0"/>
              <a:ea typeface="Tahoma" panose="020B0604030504040204" pitchFamily="34" charset="0"/>
              <a:cs typeface="Tahoma" panose="020B0604030504040204" pitchFamily="34" charset="0"/>
            </a:endParaRPr>
          </a:p>
          <a:p>
            <a:endParaRPr lang="tr-TR" sz="1800" dirty="0">
              <a:latin typeface="Tahoma" panose="020B0604030504040204" pitchFamily="34" charset="0"/>
              <a:ea typeface="Tahoma" panose="020B0604030504040204" pitchFamily="34" charset="0"/>
              <a:cs typeface="Tahoma" panose="020B0604030504040204" pitchFamily="34" charset="0"/>
            </a:endParaRPr>
          </a:p>
          <a:p>
            <a:pPr marL="0" indent="0">
              <a:buNone/>
            </a:pPr>
            <a:endParaRPr lang="tr-TR" b="1" dirty="0"/>
          </a:p>
          <a:p>
            <a:endParaRPr lang="tr-TR" b="1" dirty="0"/>
          </a:p>
        </p:txBody>
      </p:sp>
      <p:sp>
        <p:nvSpPr>
          <p:cNvPr id="4" name="İçerik Yer Tutucusu 3"/>
          <p:cNvSpPr>
            <a:spLocks noGrp="1"/>
          </p:cNvSpPr>
          <p:nvPr>
            <p:ph sz="half" idx="2"/>
          </p:nvPr>
        </p:nvSpPr>
        <p:spPr>
          <a:xfrm>
            <a:off x="4535016" y="2348880"/>
            <a:ext cx="4357464" cy="4752528"/>
          </a:xfrm>
        </p:spPr>
        <p:txBody>
          <a:bodyPr/>
          <a:lstStyle/>
          <a:p>
            <a:r>
              <a:rPr lang="tr-TR" sz="1800" dirty="0">
                <a:latin typeface="Tahoma" panose="020B0604030504040204" pitchFamily="34" charset="0"/>
                <a:ea typeface="Tahoma" panose="020B0604030504040204" pitchFamily="34" charset="0"/>
                <a:cs typeface="Tahoma" panose="020B0604030504040204" pitchFamily="34" charset="0"/>
              </a:rPr>
              <a:t>Fizyoterapi ve Rehabilitasyon ekipmanları</a:t>
            </a:r>
          </a:p>
          <a:p>
            <a:r>
              <a:rPr lang="en-US" sz="1800" dirty="0" err="1">
                <a:latin typeface="Tahoma" panose="020B0604030504040204" pitchFamily="34" charset="0"/>
                <a:ea typeface="Tahoma" panose="020B0604030504040204" pitchFamily="34" charset="0"/>
                <a:cs typeface="Tahoma" panose="020B0604030504040204" pitchFamily="34" charset="0"/>
              </a:rPr>
              <a:t>Fiziksel</a:t>
            </a:r>
            <a:r>
              <a:rPr lang="en-US" sz="1800" dirty="0">
                <a:latin typeface="Tahoma" panose="020B0604030504040204" pitchFamily="34" charset="0"/>
                <a:ea typeface="Tahoma" panose="020B0604030504040204" pitchFamily="34" charset="0"/>
                <a:cs typeface="Tahoma" panose="020B0604030504040204" pitchFamily="34" charset="0"/>
              </a:rPr>
              <a:t> </a:t>
            </a:r>
            <a:r>
              <a:rPr lang="en-US" sz="1800" dirty="0" err="1">
                <a:latin typeface="Tahoma" panose="020B0604030504040204" pitchFamily="34" charset="0"/>
                <a:ea typeface="Tahoma" panose="020B0604030504040204" pitchFamily="34" charset="0"/>
                <a:cs typeface="Tahoma" panose="020B0604030504040204" pitchFamily="34" charset="0"/>
              </a:rPr>
              <a:t>aktivite</a:t>
            </a:r>
            <a:r>
              <a:rPr lang="en-US" sz="1800" dirty="0">
                <a:latin typeface="Tahoma" panose="020B0604030504040204" pitchFamily="34" charset="0"/>
                <a:ea typeface="Tahoma" panose="020B0604030504040204" pitchFamily="34" charset="0"/>
                <a:cs typeface="Tahoma" panose="020B0604030504040204" pitchFamily="34" charset="0"/>
              </a:rPr>
              <a:t> </a:t>
            </a:r>
            <a:r>
              <a:rPr lang="en-US" sz="1800" dirty="0" err="1">
                <a:latin typeface="Tahoma" panose="020B0604030504040204" pitchFamily="34" charset="0"/>
                <a:ea typeface="Tahoma" panose="020B0604030504040204" pitchFamily="34" charset="0"/>
                <a:cs typeface="Tahoma" panose="020B0604030504040204" pitchFamily="34" charset="0"/>
              </a:rPr>
              <a:t>monitörleri</a:t>
            </a:r>
            <a:endParaRPr lang="tr-TR" sz="1800" dirty="0">
              <a:latin typeface="Tahoma" panose="020B0604030504040204" pitchFamily="34" charset="0"/>
              <a:ea typeface="Tahoma" panose="020B0604030504040204" pitchFamily="34" charset="0"/>
              <a:cs typeface="Tahoma" panose="020B0604030504040204" pitchFamily="34" charset="0"/>
            </a:endParaRPr>
          </a:p>
          <a:p>
            <a:r>
              <a:rPr lang="tr-TR" sz="1800" dirty="0">
                <a:latin typeface="Tahoma" panose="020B0604030504040204" pitchFamily="34" charset="0"/>
                <a:ea typeface="Tahoma" panose="020B0604030504040204" pitchFamily="34" charset="0"/>
                <a:cs typeface="Tahoma" panose="020B0604030504040204" pitchFamily="34" charset="0"/>
              </a:rPr>
              <a:t>Denge </a:t>
            </a:r>
            <a:r>
              <a:rPr lang="en-US" sz="1800" dirty="0">
                <a:latin typeface="Tahoma" panose="020B0604030504040204" pitchFamily="34" charset="0"/>
                <a:ea typeface="Tahoma" panose="020B0604030504040204" pitchFamily="34" charset="0"/>
                <a:cs typeface="Tahoma" panose="020B0604030504040204" pitchFamily="34" charset="0"/>
              </a:rPr>
              <a:t>d</a:t>
            </a:r>
            <a:r>
              <a:rPr lang="tr-TR" sz="1800" dirty="0" err="1">
                <a:latin typeface="Tahoma" panose="020B0604030504040204" pitchFamily="34" charset="0"/>
                <a:ea typeface="Tahoma" panose="020B0604030504040204" pitchFamily="34" charset="0"/>
                <a:cs typeface="Tahoma" panose="020B0604030504040204" pitchFamily="34" charset="0"/>
              </a:rPr>
              <a:t>eğerlendirme</a:t>
            </a:r>
            <a:r>
              <a:rPr lang="tr-TR" sz="1800" dirty="0">
                <a:latin typeface="Tahoma" panose="020B0604030504040204" pitchFamily="34" charset="0"/>
                <a:ea typeface="Tahoma" panose="020B0604030504040204" pitchFamily="34" charset="0"/>
                <a:cs typeface="Tahoma" panose="020B0604030504040204" pitchFamily="34" charset="0"/>
              </a:rPr>
              <a:t> </a:t>
            </a:r>
            <a:r>
              <a:rPr lang="en-US" sz="1800" dirty="0">
                <a:latin typeface="Tahoma" panose="020B0604030504040204" pitchFamily="34" charset="0"/>
                <a:ea typeface="Tahoma" panose="020B0604030504040204" pitchFamily="34" charset="0"/>
                <a:cs typeface="Tahoma" panose="020B0604030504040204" pitchFamily="34" charset="0"/>
              </a:rPr>
              <a:t>c</a:t>
            </a:r>
            <a:r>
              <a:rPr lang="tr-TR" sz="1800" dirty="0" err="1">
                <a:latin typeface="Tahoma" panose="020B0604030504040204" pitchFamily="34" charset="0"/>
                <a:ea typeface="Tahoma" panose="020B0604030504040204" pitchFamily="34" charset="0"/>
                <a:cs typeface="Tahoma" panose="020B0604030504040204" pitchFamily="34" charset="0"/>
              </a:rPr>
              <a:t>ihazı</a:t>
            </a:r>
            <a:endParaRPr lang="tr-TR" sz="1800" dirty="0">
              <a:latin typeface="Tahoma" panose="020B0604030504040204" pitchFamily="34" charset="0"/>
              <a:ea typeface="Tahoma" panose="020B0604030504040204" pitchFamily="34" charset="0"/>
              <a:cs typeface="Tahoma" panose="020B0604030504040204" pitchFamily="34" charset="0"/>
            </a:endParaRPr>
          </a:p>
          <a:p>
            <a:r>
              <a:rPr lang="tr-TR" sz="1800" dirty="0">
                <a:latin typeface="Tahoma" panose="020B0604030504040204" pitchFamily="34" charset="0"/>
                <a:ea typeface="Tahoma" panose="020B0604030504040204" pitchFamily="34" charset="0"/>
                <a:cs typeface="Tahoma" panose="020B0604030504040204" pitchFamily="34" charset="0"/>
              </a:rPr>
              <a:t>Ayak </a:t>
            </a:r>
            <a:r>
              <a:rPr lang="en-US" sz="1800" dirty="0">
                <a:latin typeface="Tahoma" panose="020B0604030504040204" pitchFamily="34" charset="0"/>
                <a:ea typeface="Tahoma" panose="020B0604030504040204" pitchFamily="34" charset="0"/>
                <a:cs typeface="Tahoma" panose="020B0604030504040204" pitchFamily="34" charset="0"/>
              </a:rPr>
              <a:t>e</a:t>
            </a:r>
            <a:r>
              <a:rPr lang="tr-TR" sz="1800" dirty="0" err="1">
                <a:latin typeface="Tahoma" panose="020B0604030504040204" pitchFamily="34" charset="0"/>
                <a:ea typeface="Tahoma" panose="020B0604030504040204" pitchFamily="34" charset="0"/>
                <a:cs typeface="Tahoma" panose="020B0604030504040204" pitchFamily="34" charset="0"/>
              </a:rPr>
              <a:t>rgometres</a:t>
            </a:r>
            <a:r>
              <a:rPr lang="en-US" sz="1800" dirty="0" err="1">
                <a:latin typeface="Tahoma" panose="020B0604030504040204" pitchFamily="34" charset="0"/>
                <a:ea typeface="Tahoma" panose="020B0604030504040204" pitchFamily="34" charset="0"/>
                <a:cs typeface="Tahoma" panose="020B0604030504040204" pitchFamily="34" charset="0"/>
              </a:rPr>
              <a:t>i</a:t>
            </a:r>
            <a:endParaRPr lang="en-US" sz="1800" dirty="0">
              <a:latin typeface="Tahoma" panose="020B0604030504040204" pitchFamily="34" charset="0"/>
              <a:ea typeface="Tahoma" panose="020B0604030504040204" pitchFamily="34" charset="0"/>
              <a:cs typeface="Tahoma" panose="020B0604030504040204" pitchFamily="34" charset="0"/>
            </a:endParaRPr>
          </a:p>
          <a:p>
            <a:r>
              <a:rPr lang="en-US" sz="1800" dirty="0">
                <a:latin typeface="Tahoma" panose="020B0604030504040204" pitchFamily="34" charset="0"/>
                <a:ea typeface="Tahoma" panose="020B0604030504040204" pitchFamily="34" charset="0"/>
                <a:cs typeface="Tahoma" panose="020B0604030504040204" pitchFamily="34" charset="0"/>
              </a:rPr>
              <a:t>Kas </a:t>
            </a:r>
            <a:r>
              <a:rPr lang="en-US" sz="1800" dirty="0" err="1">
                <a:latin typeface="Tahoma" panose="020B0604030504040204" pitchFamily="34" charset="0"/>
                <a:ea typeface="Tahoma" panose="020B0604030504040204" pitchFamily="34" charset="0"/>
                <a:cs typeface="Tahoma" panose="020B0604030504040204" pitchFamily="34" charset="0"/>
              </a:rPr>
              <a:t>kuvveti</a:t>
            </a:r>
            <a:r>
              <a:rPr lang="en-US" sz="1800" dirty="0">
                <a:latin typeface="Tahoma" panose="020B0604030504040204" pitchFamily="34" charset="0"/>
                <a:ea typeface="Tahoma" panose="020B0604030504040204" pitchFamily="34" charset="0"/>
                <a:cs typeface="Tahoma" panose="020B0604030504040204" pitchFamily="34" charset="0"/>
              </a:rPr>
              <a:t> </a:t>
            </a:r>
            <a:r>
              <a:rPr lang="en-US" sz="1800" dirty="0" err="1">
                <a:latin typeface="Tahoma" panose="020B0604030504040204" pitchFamily="34" charset="0"/>
                <a:ea typeface="Tahoma" panose="020B0604030504040204" pitchFamily="34" charset="0"/>
                <a:cs typeface="Tahoma" panose="020B0604030504040204" pitchFamily="34" charset="0"/>
              </a:rPr>
              <a:t>ölçüm</a:t>
            </a:r>
            <a:r>
              <a:rPr lang="en-US" sz="1800" dirty="0">
                <a:latin typeface="Tahoma" panose="020B0604030504040204" pitchFamily="34" charset="0"/>
                <a:ea typeface="Tahoma" panose="020B0604030504040204" pitchFamily="34" charset="0"/>
                <a:cs typeface="Tahoma" panose="020B0604030504040204" pitchFamily="34" charset="0"/>
              </a:rPr>
              <a:t> </a:t>
            </a:r>
            <a:r>
              <a:rPr lang="en-US" sz="1800" dirty="0" err="1">
                <a:latin typeface="Tahoma" panose="020B0604030504040204" pitchFamily="34" charset="0"/>
                <a:ea typeface="Tahoma" panose="020B0604030504040204" pitchFamily="34" charset="0"/>
                <a:cs typeface="Tahoma" panose="020B0604030504040204" pitchFamily="34" charset="0"/>
              </a:rPr>
              <a:t>cihazı</a:t>
            </a:r>
            <a:endParaRPr lang="en-US" sz="1800" dirty="0">
              <a:latin typeface="Tahoma" panose="020B0604030504040204" pitchFamily="34" charset="0"/>
              <a:ea typeface="Tahoma" panose="020B0604030504040204" pitchFamily="34" charset="0"/>
              <a:cs typeface="Tahoma" panose="020B0604030504040204" pitchFamily="34" charset="0"/>
            </a:endParaRPr>
          </a:p>
        </p:txBody>
      </p:sp>
      <p:sp>
        <p:nvSpPr>
          <p:cNvPr id="2" name="Unvan 1"/>
          <p:cNvSpPr>
            <a:spLocks noGrp="1"/>
          </p:cNvSpPr>
          <p:nvPr>
            <p:ph type="title"/>
          </p:nvPr>
        </p:nvSpPr>
        <p:spPr>
          <a:xfrm>
            <a:off x="677416" y="548680"/>
            <a:ext cx="7715200" cy="1728192"/>
          </a:xfrm>
        </p:spPr>
        <p:txBody>
          <a:bodyPr>
            <a:normAutofit fontScale="90000"/>
          </a:bodyPr>
          <a:lstStyle/>
          <a:p>
            <a:pPr algn="l"/>
            <a:r>
              <a:rPr lang="tr-TR" sz="2800" b="1" dirty="0">
                <a:solidFill>
                  <a:srgbClr val="4F81BD">
                    <a:lumMod val="75000"/>
                  </a:srgbClr>
                </a:solidFill>
                <a:latin typeface="Georgia" panose="02040502050405020303" pitchFamily="18" charset="0"/>
              </a:rPr>
              <a:t>ARAŞTIRMA OLANAKLARI</a:t>
            </a:r>
            <a:br>
              <a:rPr lang="tr-TR" sz="2800" b="1" dirty="0">
                <a:solidFill>
                  <a:srgbClr val="4F81BD">
                    <a:lumMod val="75000"/>
                  </a:srgbClr>
                </a:solidFill>
                <a:latin typeface="Georgia" panose="02040502050405020303" pitchFamily="18" charset="0"/>
              </a:rPr>
            </a:br>
            <a:r>
              <a:rPr lang="tr-TR" sz="2800" b="1" dirty="0">
                <a:solidFill>
                  <a:srgbClr val="4F81BD">
                    <a:lumMod val="75000"/>
                  </a:srgbClr>
                </a:solidFill>
                <a:latin typeface="Georgia" panose="02040502050405020303" pitchFamily="18" charset="0"/>
              </a:rPr>
              <a:t>(LABORATUVAR ALTYAPISI)</a:t>
            </a:r>
            <a:r>
              <a:rPr lang="es-ES" sz="2800" b="1" dirty="0">
                <a:solidFill>
                  <a:srgbClr val="4F81BD">
                    <a:lumMod val="75000"/>
                  </a:srgbClr>
                </a:solidFill>
                <a:latin typeface="Georgia" panose="02040502050405020303" pitchFamily="18" charset="0"/>
              </a:rPr>
              <a:t> </a:t>
            </a:r>
            <a:br>
              <a:rPr lang="tr-TR" sz="2800" b="1" dirty="0">
                <a:solidFill>
                  <a:srgbClr val="4F81BD">
                    <a:lumMod val="75000"/>
                  </a:srgbClr>
                </a:solidFill>
                <a:latin typeface="Georgia" panose="02040502050405020303" pitchFamily="18" charset="0"/>
              </a:rPr>
            </a:br>
            <a:r>
              <a:rPr lang="es-ES" sz="2800" b="1" dirty="0">
                <a:solidFill>
                  <a:srgbClr val="4F81BD">
                    <a:lumMod val="75000"/>
                  </a:srgbClr>
                </a:solidFill>
                <a:latin typeface="Georgia" panose="02040502050405020303" pitchFamily="18" charset="0"/>
              </a:rPr>
              <a:t>Kardiyak ve Pulmoner </a:t>
            </a:r>
            <a:r>
              <a:rPr lang="es-ES" sz="2800" b="1" dirty="0" err="1">
                <a:solidFill>
                  <a:srgbClr val="4F81BD">
                    <a:lumMod val="75000"/>
                  </a:srgbClr>
                </a:solidFill>
                <a:latin typeface="Georgia" panose="02040502050405020303" pitchFamily="18" charset="0"/>
              </a:rPr>
              <a:t>Rehabilitasyon</a:t>
            </a:r>
            <a:r>
              <a:rPr lang="es-ES" sz="2800" b="1" dirty="0">
                <a:solidFill>
                  <a:srgbClr val="4F81BD">
                    <a:lumMod val="75000"/>
                  </a:srgbClr>
                </a:solidFill>
                <a:latin typeface="Georgia" panose="02040502050405020303" pitchFamily="18" charset="0"/>
              </a:rPr>
              <a:t> </a:t>
            </a:r>
            <a:r>
              <a:rPr lang="es-ES" sz="2800" b="1" dirty="0" err="1">
                <a:solidFill>
                  <a:srgbClr val="4F81BD">
                    <a:lumMod val="75000"/>
                  </a:srgbClr>
                </a:solidFill>
                <a:latin typeface="Georgia" panose="02040502050405020303" pitchFamily="18" charset="0"/>
              </a:rPr>
              <a:t>Ünitesi</a:t>
            </a:r>
            <a:endParaRPr lang="tr-TR" dirty="0"/>
          </a:p>
        </p:txBody>
      </p:sp>
    </p:spTree>
    <p:extLst>
      <p:ext uri="{BB962C8B-B14F-4D97-AF65-F5344CB8AC3E}">
        <p14:creationId xmlns:p14="http://schemas.microsoft.com/office/powerpoint/2010/main" val="18658813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2051720" y="260648"/>
            <a:ext cx="5165941" cy="936104"/>
          </a:xfrm>
        </p:spPr>
        <p:txBody>
          <a:bodyPr/>
          <a:lstStyle/>
          <a:p>
            <a:r>
              <a:rPr lang="tr-TR" altLang="tr-TR" dirty="0">
                <a:solidFill>
                  <a:srgbClr val="376092"/>
                </a:solidFill>
              </a:rPr>
              <a:t>AKADEMİK KADRO</a:t>
            </a:r>
            <a:endParaRPr lang="tr-TR" dirty="0"/>
          </a:p>
        </p:txBody>
      </p:sp>
      <p:sp>
        <p:nvSpPr>
          <p:cNvPr id="3" name="İçerik Yer Tutucusu 2"/>
          <p:cNvSpPr>
            <a:spLocks noGrp="1"/>
          </p:cNvSpPr>
          <p:nvPr>
            <p:ph idx="1"/>
          </p:nvPr>
        </p:nvSpPr>
        <p:spPr>
          <a:xfrm>
            <a:off x="1907704" y="1340768"/>
            <a:ext cx="5698976" cy="5169102"/>
          </a:xfrm>
        </p:spPr>
        <p:txBody>
          <a:bodyPr/>
          <a:lstStyle/>
          <a:p>
            <a:r>
              <a:rPr lang="tr-TR" sz="1400" b="1" u="sng" dirty="0">
                <a:hlinkClick r:id="rId2"/>
              </a:rPr>
              <a:t>Prof. Dr. Meral BOŞNAK GÜÇLÜ, Ana Bilim Dalı Başkanı</a:t>
            </a:r>
          </a:p>
          <a:p>
            <a:r>
              <a:rPr lang="tr-TR" sz="1400" b="1" u="sng" dirty="0">
                <a:hlinkClick r:id="rId2"/>
              </a:rPr>
              <a:t>Prof. Dr. Nevin Aysel GÜZEL</a:t>
            </a:r>
          </a:p>
          <a:p>
            <a:r>
              <a:rPr lang="tr-TR" sz="1400" b="1" u="sng" dirty="0">
                <a:hlinkClick r:id="rId2"/>
              </a:rPr>
              <a:t>Prof. Dr. Seyit ÇITAKER</a:t>
            </a:r>
          </a:p>
          <a:p>
            <a:r>
              <a:rPr lang="tr-TR" sz="1400" b="1" u="sng" dirty="0">
                <a:hlinkClick r:id="rId2"/>
              </a:rPr>
              <a:t>Prof. Dr. </a:t>
            </a:r>
            <a:r>
              <a:rPr lang="tr-TR" sz="1400" b="1" u="sng" dirty="0" err="1">
                <a:hlinkClick r:id="rId2"/>
              </a:rPr>
              <a:t>Deran</a:t>
            </a:r>
            <a:r>
              <a:rPr lang="tr-TR" sz="1400" b="1" u="sng" dirty="0">
                <a:hlinkClick r:id="rId2"/>
              </a:rPr>
              <a:t> OSKAY</a:t>
            </a:r>
          </a:p>
          <a:p>
            <a:r>
              <a:rPr lang="tr-TR" sz="1400" b="1" u="sng" dirty="0">
                <a:hlinkClick r:id="rId2"/>
              </a:rPr>
              <a:t>Prof. Dr. Arzu GÜÇLÜ GÜNDÜZ</a:t>
            </a:r>
          </a:p>
          <a:p>
            <a:pPr lvl="0"/>
            <a:r>
              <a:rPr lang="tr-TR" sz="1400" b="1" u="sng" dirty="0">
                <a:hlinkClick r:id="rId2"/>
              </a:rPr>
              <a:t>Prof. Dr. Bülent ELBASAN</a:t>
            </a:r>
          </a:p>
          <a:p>
            <a:pPr lvl="0"/>
            <a:r>
              <a:rPr lang="tr-TR" sz="1400" b="1" u="sng" dirty="0">
                <a:hlinkClick r:id="rId2"/>
              </a:rPr>
              <a:t>Prof. Dr. İlke KESER</a:t>
            </a:r>
          </a:p>
          <a:p>
            <a:pPr lvl="0"/>
            <a:r>
              <a:rPr lang="tr-TR" sz="1400" b="1" u="sng" dirty="0">
                <a:hlinkClick r:id="rId2"/>
              </a:rPr>
              <a:t>Prof. Dr. Selda BAŞAR</a:t>
            </a:r>
          </a:p>
          <a:p>
            <a:pPr lvl="0"/>
            <a:r>
              <a:rPr lang="tr-TR" sz="1400" b="1" u="sng" dirty="0">
                <a:hlinkClick r:id="rId2"/>
              </a:rPr>
              <a:t>Prof. Dr. Nihan KAFA</a:t>
            </a:r>
          </a:p>
          <a:p>
            <a:pPr lvl="0"/>
            <a:r>
              <a:rPr lang="tr-TR" sz="1400" b="1" u="sng" dirty="0">
                <a:hlinkClick r:id="rId2"/>
              </a:rPr>
              <a:t>Prof. Dr. Zeynep HAZAR </a:t>
            </a:r>
          </a:p>
          <a:p>
            <a:pPr lvl="0"/>
            <a:r>
              <a:rPr lang="tr-TR" sz="1400" b="1" u="sng" dirty="0">
                <a:hlinkClick r:id="rId2"/>
              </a:rPr>
              <a:t>Doç. Dr.</a:t>
            </a:r>
            <a:r>
              <a:rPr lang="en-US" sz="1400" b="1" u="sng" dirty="0">
                <a:hlinkClick r:id="rId2"/>
              </a:rPr>
              <a:t>Ç</a:t>
            </a:r>
            <a:r>
              <a:rPr lang="tr-TR" sz="1400" b="1" u="sng" dirty="0">
                <a:hlinkClick r:id="rId2"/>
              </a:rPr>
              <a:t>ağla ÖZKUL</a:t>
            </a:r>
          </a:p>
          <a:p>
            <a:pPr lvl="0"/>
            <a:r>
              <a:rPr lang="tr-TR" sz="1400" b="1" u="sng" dirty="0">
                <a:hlinkClick r:id="rId2"/>
              </a:rPr>
              <a:t>Doç. Dr. Zeynep EMİR</a:t>
            </a:r>
          </a:p>
          <a:p>
            <a:r>
              <a:rPr lang="tr-TR" sz="1400" b="1" u="sng" dirty="0">
                <a:hlinkClick r:id="rId2"/>
              </a:rPr>
              <a:t>Doç. Dr. Gökhan YAZICI</a:t>
            </a:r>
          </a:p>
          <a:p>
            <a:pPr lvl="0"/>
            <a:r>
              <a:rPr lang="tr-TR" sz="1400" b="1" u="sng" dirty="0">
                <a:hlinkClick r:id="rId2"/>
              </a:rPr>
              <a:t>Doç. Dr. Kamile UZUN AKKAYA</a:t>
            </a:r>
          </a:p>
          <a:p>
            <a:pPr lvl="0"/>
            <a:endParaRPr lang="tr-TR" sz="1200" b="1" u="sng" dirty="0">
              <a:hlinkClick r:id="rId2"/>
            </a:endParaRPr>
          </a:p>
          <a:p>
            <a:pPr>
              <a:buFont typeface="Wingdings" panose="05000000000000000000" pitchFamily="2" charset="2"/>
              <a:buChar char="Ø"/>
            </a:pPr>
            <a:endParaRPr lang="tr-TR" sz="1200" b="1" dirty="0"/>
          </a:p>
          <a:p>
            <a:endParaRPr lang="tr-TR" sz="1200" dirty="0"/>
          </a:p>
        </p:txBody>
      </p:sp>
    </p:spTree>
    <p:extLst>
      <p:ext uri="{BB962C8B-B14F-4D97-AF65-F5344CB8AC3E}">
        <p14:creationId xmlns:p14="http://schemas.microsoft.com/office/powerpoint/2010/main" val="69896449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419334" y="764704"/>
            <a:ext cx="7715200" cy="1512168"/>
          </a:xfrm>
        </p:spPr>
        <p:txBody>
          <a:bodyPr>
            <a:normAutofit fontScale="90000"/>
          </a:bodyPr>
          <a:lstStyle/>
          <a:p>
            <a:r>
              <a:rPr lang="tr-TR" dirty="0"/>
              <a:t>ARAŞTIRMA OLANAKLARI</a:t>
            </a:r>
            <a:r>
              <a:rPr lang="en-US" dirty="0"/>
              <a:t> </a:t>
            </a:r>
            <a:r>
              <a:rPr lang="tr-TR" dirty="0"/>
              <a:t>(LABORATUVAR ALTYAPISI)</a:t>
            </a:r>
            <a:br>
              <a:rPr lang="en-US" dirty="0"/>
            </a:br>
            <a:br>
              <a:rPr lang="tr-TR" dirty="0"/>
            </a:br>
            <a:r>
              <a:rPr lang="tr-TR" dirty="0"/>
              <a:t>Nörolojik Rehabilitasyon Ünitesi</a:t>
            </a:r>
            <a:br>
              <a:rPr lang="tr-TR" dirty="0"/>
            </a:br>
            <a:endParaRPr lang="tr-TR" dirty="0"/>
          </a:p>
        </p:txBody>
      </p:sp>
      <p:sp>
        <p:nvSpPr>
          <p:cNvPr id="3" name="İçerik Yer Tutucusu 2"/>
          <p:cNvSpPr>
            <a:spLocks noGrp="1"/>
          </p:cNvSpPr>
          <p:nvPr>
            <p:ph idx="1"/>
          </p:nvPr>
        </p:nvSpPr>
        <p:spPr>
          <a:xfrm>
            <a:off x="448937" y="2492896"/>
            <a:ext cx="8229600" cy="3096344"/>
          </a:xfrm>
        </p:spPr>
        <p:txBody>
          <a:bodyPr/>
          <a:lstStyle/>
          <a:p>
            <a:pPr lvl="0"/>
            <a:r>
              <a:rPr lang="tr-TR" dirty="0"/>
              <a:t>Denge </a:t>
            </a:r>
            <a:r>
              <a:rPr lang="en-US" dirty="0"/>
              <a:t>d</a:t>
            </a:r>
            <a:r>
              <a:rPr lang="tr-TR" dirty="0" err="1"/>
              <a:t>eğerlendirme</a:t>
            </a:r>
            <a:r>
              <a:rPr lang="tr-TR" dirty="0"/>
              <a:t> ve eğitim cihazı</a:t>
            </a:r>
            <a:endParaRPr lang="tr-TR" sz="2000" dirty="0"/>
          </a:p>
          <a:p>
            <a:pPr lvl="0"/>
            <a:r>
              <a:rPr lang="tr-TR" dirty="0"/>
              <a:t>EMG Kayıt Cihazı</a:t>
            </a:r>
            <a:endParaRPr lang="tr-TR" sz="2000" dirty="0"/>
          </a:p>
          <a:p>
            <a:pPr lvl="0"/>
            <a:r>
              <a:rPr lang="tr-TR" dirty="0" err="1"/>
              <a:t>Lifter</a:t>
            </a:r>
            <a:r>
              <a:rPr lang="tr-TR" dirty="0"/>
              <a:t>, koşu bandı, sabit bisiklet</a:t>
            </a:r>
            <a:endParaRPr lang="tr-TR" sz="2000" dirty="0"/>
          </a:p>
          <a:p>
            <a:pPr lvl="0"/>
            <a:r>
              <a:rPr lang="tr-TR" dirty="0"/>
              <a:t>Fizyoterapi ve </a:t>
            </a:r>
            <a:r>
              <a:rPr lang="en-US" dirty="0"/>
              <a:t>r</a:t>
            </a:r>
            <a:r>
              <a:rPr lang="tr-TR" dirty="0" err="1"/>
              <a:t>ehabilitasyon</a:t>
            </a:r>
            <a:r>
              <a:rPr lang="tr-TR" dirty="0"/>
              <a:t> ekipmanları</a:t>
            </a:r>
            <a:endParaRPr lang="tr-TR" sz="2000" dirty="0"/>
          </a:p>
          <a:p>
            <a:pPr lvl="0"/>
            <a:r>
              <a:rPr lang="tr-TR" dirty="0"/>
              <a:t>Denge ve yürüme eğitim ekipmanları</a:t>
            </a:r>
            <a:endParaRPr lang="tr-TR" sz="2000" dirty="0"/>
          </a:p>
          <a:p>
            <a:pPr lvl="0"/>
            <a:r>
              <a:rPr lang="tr-TR" dirty="0" err="1"/>
              <a:t>Blazepod</a:t>
            </a:r>
            <a:r>
              <a:rPr lang="tr-TR" dirty="0"/>
              <a:t> denge ve yürüme cihazı</a:t>
            </a:r>
            <a:endParaRPr lang="tr-TR" sz="2000" dirty="0"/>
          </a:p>
          <a:p>
            <a:pPr lvl="0"/>
            <a:r>
              <a:rPr lang="tr-TR" dirty="0"/>
              <a:t>Nöromusküler </a:t>
            </a:r>
            <a:r>
              <a:rPr lang="tr-TR" dirty="0" err="1"/>
              <a:t>stimülasyon</a:t>
            </a:r>
            <a:r>
              <a:rPr lang="tr-TR" dirty="0"/>
              <a:t> cihazı</a:t>
            </a:r>
            <a:endParaRPr lang="tr-TR" sz="2000" dirty="0"/>
          </a:p>
          <a:p>
            <a:endParaRPr lang="tr-TR" dirty="0"/>
          </a:p>
        </p:txBody>
      </p:sp>
    </p:spTree>
    <p:extLst>
      <p:ext uri="{BB962C8B-B14F-4D97-AF65-F5344CB8AC3E}">
        <p14:creationId xmlns:p14="http://schemas.microsoft.com/office/powerpoint/2010/main" val="231886034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683568" y="836712"/>
            <a:ext cx="7840246" cy="1512168"/>
          </a:xfrm>
        </p:spPr>
        <p:txBody>
          <a:bodyPr>
            <a:normAutofit fontScale="90000"/>
          </a:bodyPr>
          <a:lstStyle/>
          <a:p>
            <a:r>
              <a:rPr lang="tr-TR" dirty="0"/>
              <a:t>ARAŞTIRMA OLANAKLARI</a:t>
            </a:r>
            <a:br>
              <a:rPr lang="tr-TR" dirty="0"/>
            </a:br>
            <a:r>
              <a:rPr lang="tr-TR" dirty="0"/>
              <a:t>(LABORATUVAR ALTYAPISI)</a:t>
            </a:r>
            <a:br>
              <a:rPr lang="en-US" dirty="0"/>
            </a:br>
            <a:br>
              <a:rPr lang="tr-TR" dirty="0"/>
            </a:br>
            <a:r>
              <a:rPr lang="tr-TR" dirty="0"/>
              <a:t>Onkolojik ve </a:t>
            </a:r>
            <a:r>
              <a:rPr lang="tr-TR" dirty="0" err="1"/>
              <a:t>Lenfödem</a:t>
            </a:r>
            <a:r>
              <a:rPr lang="tr-TR" dirty="0"/>
              <a:t> Rehabilitasyon Ünitesi</a:t>
            </a:r>
            <a:br>
              <a:rPr lang="tr-TR" dirty="0"/>
            </a:br>
            <a:endParaRPr lang="tr-TR" dirty="0"/>
          </a:p>
        </p:txBody>
      </p:sp>
      <p:sp>
        <p:nvSpPr>
          <p:cNvPr id="3" name="İçerik Yer Tutucusu 2"/>
          <p:cNvSpPr>
            <a:spLocks noGrp="1"/>
          </p:cNvSpPr>
          <p:nvPr>
            <p:ph idx="1"/>
          </p:nvPr>
        </p:nvSpPr>
        <p:spPr>
          <a:xfrm>
            <a:off x="457200" y="2636912"/>
            <a:ext cx="8229600" cy="3384376"/>
          </a:xfrm>
        </p:spPr>
        <p:txBody>
          <a:bodyPr/>
          <a:lstStyle/>
          <a:p>
            <a:r>
              <a:rPr lang="tr-TR" dirty="0"/>
              <a:t>Kas kuvveti ölçüm cihazı </a:t>
            </a:r>
          </a:p>
          <a:p>
            <a:r>
              <a:rPr lang="tr-TR" dirty="0"/>
              <a:t>El kavrama gücü ölçüm cihazı </a:t>
            </a:r>
          </a:p>
          <a:p>
            <a:r>
              <a:rPr lang="tr-TR" dirty="0"/>
              <a:t>Lokal doku su yüzdesi ölçüm cihazı </a:t>
            </a:r>
          </a:p>
          <a:p>
            <a:r>
              <a:rPr lang="tr-TR" dirty="0"/>
              <a:t>Koşu bandı</a:t>
            </a:r>
          </a:p>
          <a:p>
            <a:r>
              <a:rPr lang="tr-TR" dirty="0" err="1"/>
              <a:t>Steteskop</a:t>
            </a:r>
            <a:endParaRPr lang="tr-TR" dirty="0"/>
          </a:p>
          <a:p>
            <a:r>
              <a:rPr lang="tr-TR" dirty="0"/>
              <a:t>TENS </a:t>
            </a:r>
          </a:p>
          <a:p>
            <a:r>
              <a:rPr lang="tr-TR" dirty="0"/>
              <a:t>Elektro </a:t>
            </a:r>
            <a:r>
              <a:rPr lang="tr-TR" dirty="0" err="1"/>
              <a:t>gonyometre</a:t>
            </a:r>
            <a:r>
              <a:rPr lang="tr-TR" dirty="0"/>
              <a:t> </a:t>
            </a:r>
          </a:p>
          <a:p>
            <a:r>
              <a:rPr lang="tr-TR" dirty="0" err="1"/>
              <a:t>Lenfödem</a:t>
            </a:r>
            <a:r>
              <a:rPr lang="tr-TR" dirty="0"/>
              <a:t> bandaj basınç ölçer cihazı </a:t>
            </a:r>
          </a:p>
          <a:p>
            <a:r>
              <a:rPr lang="tr-TR" dirty="0" err="1"/>
              <a:t>İnklinometre</a:t>
            </a:r>
            <a:r>
              <a:rPr lang="tr-TR" dirty="0"/>
              <a:t> cihazı</a:t>
            </a:r>
          </a:p>
          <a:p>
            <a:endParaRPr lang="tr-TR" dirty="0"/>
          </a:p>
        </p:txBody>
      </p:sp>
    </p:spTree>
    <p:extLst>
      <p:ext uri="{BB962C8B-B14F-4D97-AF65-F5344CB8AC3E}">
        <p14:creationId xmlns:p14="http://schemas.microsoft.com/office/powerpoint/2010/main" val="278038610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434681" y="1124744"/>
            <a:ext cx="8229600" cy="504056"/>
          </a:xfrm>
        </p:spPr>
        <p:txBody>
          <a:bodyPr>
            <a:normAutofit fontScale="90000"/>
          </a:bodyPr>
          <a:lstStyle/>
          <a:p>
            <a:r>
              <a:rPr lang="tr-TR" dirty="0"/>
              <a:t>ARAŞTIRMA OLANAKLARI</a:t>
            </a:r>
            <a:br>
              <a:rPr lang="tr-TR" dirty="0"/>
            </a:br>
            <a:r>
              <a:rPr lang="tr-TR" dirty="0"/>
              <a:t>(LABORATUVAR ALTYAPISI)</a:t>
            </a:r>
            <a:br>
              <a:rPr lang="en-US" dirty="0"/>
            </a:br>
            <a:br>
              <a:rPr lang="tr-TR" dirty="0"/>
            </a:br>
            <a:r>
              <a:rPr lang="tr-TR" dirty="0"/>
              <a:t>Ortopedik Rehabilitasyon Ünitesi</a:t>
            </a:r>
            <a:br>
              <a:rPr lang="tr-TR" dirty="0"/>
            </a:br>
            <a:endParaRPr lang="tr-TR" dirty="0"/>
          </a:p>
        </p:txBody>
      </p:sp>
      <p:sp>
        <p:nvSpPr>
          <p:cNvPr id="3" name="İçerik Yer Tutucusu 2"/>
          <p:cNvSpPr>
            <a:spLocks noGrp="1"/>
          </p:cNvSpPr>
          <p:nvPr>
            <p:ph idx="1"/>
          </p:nvPr>
        </p:nvSpPr>
        <p:spPr>
          <a:xfrm>
            <a:off x="434681" y="2060848"/>
            <a:ext cx="8229600" cy="3744416"/>
          </a:xfrm>
        </p:spPr>
        <p:txBody>
          <a:bodyPr/>
          <a:lstStyle/>
          <a:p>
            <a:r>
              <a:rPr lang="tr-TR" dirty="0"/>
              <a:t>Servikal hareket açıklığı ölçüm cihazı (</a:t>
            </a:r>
            <a:r>
              <a:rPr lang="tr-TR" dirty="0" err="1"/>
              <a:t>crom</a:t>
            </a:r>
            <a:r>
              <a:rPr lang="tr-TR" dirty="0"/>
              <a:t>)</a:t>
            </a:r>
          </a:p>
          <a:p>
            <a:r>
              <a:rPr lang="tr-TR" dirty="0"/>
              <a:t>Omurga hareket açıklığı ölçüm cihazı (brom)</a:t>
            </a:r>
          </a:p>
          <a:p>
            <a:r>
              <a:rPr lang="tr-TR" dirty="0"/>
              <a:t>Yüksek yoğunluklu titreşimli roller</a:t>
            </a:r>
          </a:p>
          <a:p>
            <a:r>
              <a:rPr lang="tr-TR" dirty="0"/>
              <a:t>Mekanik itme/çekme dinamometresi (</a:t>
            </a:r>
            <a:r>
              <a:rPr lang="tr-TR" dirty="0" err="1"/>
              <a:t>algometre</a:t>
            </a:r>
            <a:r>
              <a:rPr lang="tr-TR" dirty="0"/>
              <a:t>)</a:t>
            </a:r>
          </a:p>
          <a:p>
            <a:r>
              <a:rPr lang="tr-TR" dirty="0" err="1"/>
              <a:t>Baseline</a:t>
            </a:r>
            <a:r>
              <a:rPr lang="tr-TR" dirty="0"/>
              <a:t> dijital </a:t>
            </a:r>
            <a:r>
              <a:rPr lang="tr-TR" dirty="0" err="1"/>
              <a:t>inkli̇nometer</a:t>
            </a:r>
            <a:r>
              <a:rPr lang="tr-TR" dirty="0"/>
              <a:t> (eğimölçer)</a:t>
            </a:r>
          </a:p>
          <a:p>
            <a:r>
              <a:rPr lang="tr-TR" dirty="0"/>
              <a:t>Palpasyon ölçer (</a:t>
            </a:r>
            <a:r>
              <a:rPr lang="tr-TR" dirty="0" err="1"/>
              <a:t>palm</a:t>
            </a:r>
            <a:r>
              <a:rPr lang="tr-TR" dirty="0"/>
              <a:t>)</a:t>
            </a:r>
          </a:p>
          <a:p>
            <a:r>
              <a:rPr lang="tr-TR" dirty="0"/>
              <a:t>Manuel kas gücü ölçer</a:t>
            </a:r>
          </a:p>
          <a:p>
            <a:r>
              <a:rPr lang="tr-TR" dirty="0"/>
              <a:t>Dijital </a:t>
            </a:r>
            <a:r>
              <a:rPr lang="tr-TR" dirty="0" err="1"/>
              <a:t>inkli̇nometer</a:t>
            </a:r>
            <a:r>
              <a:rPr lang="tr-TR" dirty="0"/>
              <a:t> (eğimölçer)</a:t>
            </a:r>
          </a:p>
          <a:p>
            <a:r>
              <a:rPr lang="tr-TR" dirty="0"/>
              <a:t>Taşınabilir denge ölçüm sistemi</a:t>
            </a:r>
          </a:p>
          <a:p>
            <a:r>
              <a:rPr lang="tr-TR" dirty="0"/>
              <a:t>Salınımlı direnç çubuğu</a:t>
            </a:r>
          </a:p>
          <a:p>
            <a:pPr marL="0" indent="0">
              <a:buNone/>
            </a:pPr>
            <a:endParaRPr lang="tr-TR" b="1" dirty="0"/>
          </a:p>
          <a:p>
            <a:pPr marL="0" indent="0">
              <a:buNone/>
            </a:pPr>
            <a:endParaRPr lang="tr-TR" dirty="0"/>
          </a:p>
        </p:txBody>
      </p:sp>
    </p:spTree>
    <p:extLst>
      <p:ext uri="{BB962C8B-B14F-4D97-AF65-F5344CB8AC3E}">
        <p14:creationId xmlns:p14="http://schemas.microsoft.com/office/powerpoint/2010/main" val="238120244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621904" y="1412776"/>
            <a:ext cx="8147248" cy="1008112"/>
          </a:xfrm>
        </p:spPr>
        <p:txBody>
          <a:bodyPr>
            <a:normAutofit fontScale="90000"/>
          </a:bodyPr>
          <a:lstStyle/>
          <a:p>
            <a:r>
              <a:rPr lang="tr-TR" dirty="0"/>
              <a:t>ARAŞTIRMA OLANAKLARI</a:t>
            </a:r>
            <a:br>
              <a:rPr lang="tr-TR" dirty="0"/>
            </a:br>
            <a:r>
              <a:rPr lang="tr-TR" dirty="0"/>
              <a:t>(LABORATUVAR ALTYAPISI)</a:t>
            </a:r>
            <a:br>
              <a:rPr lang="en-US" dirty="0"/>
            </a:br>
            <a:br>
              <a:rPr lang="tr-TR" dirty="0"/>
            </a:br>
            <a:r>
              <a:rPr lang="tr-TR" dirty="0"/>
              <a:t>Sporcu Sağlığı Ünitesi</a:t>
            </a:r>
            <a:br>
              <a:rPr lang="tr-TR" dirty="0"/>
            </a:br>
            <a:endParaRPr lang="tr-TR" dirty="0"/>
          </a:p>
        </p:txBody>
      </p:sp>
      <p:sp>
        <p:nvSpPr>
          <p:cNvPr id="3" name="İçerik Yer Tutucusu 2"/>
          <p:cNvSpPr>
            <a:spLocks noGrp="1"/>
          </p:cNvSpPr>
          <p:nvPr>
            <p:ph idx="1"/>
          </p:nvPr>
        </p:nvSpPr>
        <p:spPr>
          <a:xfrm>
            <a:off x="539552" y="2852936"/>
            <a:ext cx="8229600" cy="2376264"/>
          </a:xfrm>
        </p:spPr>
        <p:txBody>
          <a:bodyPr/>
          <a:lstStyle/>
          <a:p>
            <a:r>
              <a:rPr lang="tr-TR" dirty="0"/>
              <a:t>İzokinetik sistem</a:t>
            </a:r>
          </a:p>
          <a:p>
            <a:r>
              <a:rPr lang="tr-TR" dirty="0"/>
              <a:t>Yüzeyel </a:t>
            </a:r>
            <a:r>
              <a:rPr lang="tr-TR" dirty="0" err="1"/>
              <a:t>elektromyografi</a:t>
            </a:r>
            <a:r>
              <a:rPr lang="tr-TR" dirty="0"/>
              <a:t> (</a:t>
            </a:r>
            <a:r>
              <a:rPr lang="en-US" dirty="0"/>
              <a:t>SEMG</a:t>
            </a:r>
            <a:r>
              <a:rPr lang="tr-TR" dirty="0"/>
              <a:t>) </a:t>
            </a:r>
          </a:p>
          <a:p>
            <a:r>
              <a:rPr lang="tr-TR" dirty="0"/>
              <a:t>Yakın kızılötesi spektroskop (NIRS)</a:t>
            </a:r>
          </a:p>
          <a:p>
            <a:r>
              <a:rPr lang="tr-TR" dirty="0"/>
              <a:t>Yürüme ve hareket analizi sistemi</a:t>
            </a:r>
          </a:p>
          <a:p>
            <a:r>
              <a:rPr lang="tr-TR" dirty="0"/>
              <a:t>GNRB® diz </a:t>
            </a:r>
            <a:r>
              <a:rPr lang="tr-TR" dirty="0" err="1"/>
              <a:t>artrometresi</a:t>
            </a:r>
            <a:r>
              <a:rPr lang="tr-TR" dirty="0"/>
              <a:t> </a:t>
            </a:r>
          </a:p>
          <a:p>
            <a:r>
              <a:rPr lang="tr-TR" dirty="0"/>
              <a:t>Tüm vücut vibrasyon cihazı</a:t>
            </a:r>
          </a:p>
          <a:p>
            <a:pPr marL="0" indent="0">
              <a:buNone/>
            </a:pPr>
            <a:endParaRPr lang="tr-TR" b="1" dirty="0"/>
          </a:p>
          <a:p>
            <a:endParaRPr lang="tr-TR" dirty="0"/>
          </a:p>
        </p:txBody>
      </p:sp>
    </p:spTree>
    <p:extLst>
      <p:ext uri="{BB962C8B-B14F-4D97-AF65-F5344CB8AC3E}">
        <p14:creationId xmlns:p14="http://schemas.microsoft.com/office/powerpoint/2010/main" val="198964759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7748" y="0"/>
            <a:ext cx="9108504" cy="936104"/>
          </a:xfrm>
        </p:spPr>
        <p:txBody>
          <a:bodyPr>
            <a:normAutofit/>
          </a:bodyPr>
          <a:lstStyle/>
          <a:p>
            <a:r>
              <a:rPr lang="tr-TR" sz="2000" dirty="0"/>
              <a:t>2024/2025 BAHAR DÖNEMİ İÇİN KONTENJAN SAYILARI VE PROGRAMA KABUL ŞARTLARI</a:t>
            </a:r>
          </a:p>
        </p:txBody>
      </p:sp>
      <p:graphicFrame>
        <p:nvGraphicFramePr>
          <p:cNvPr id="9" name="İçerik Yer Tutucusu 8"/>
          <p:cNvGraphicFramePr>
            <a:graphicFrameLocks noGrp="1"/>
          </p:cNvGraphicFramePr>
          <p:nvPr>
            <p:ph idx="1"/>
            <p:extLst>
              <p:ext uri="{D42A27DB-BD31-4B8C-83A1-F6EECF244321}">
                <p14:modId xmlns:p14="http://schemas.microsoft.com/office/powerpoint/2010/main" val="349868699"/>
              </p:ext>
            </p:extLst>
          </p:nvPr>
        </p:nvGraphicFramePr>
        <p:xfrm>
          <a:off x="179512" y="836712"/>
          <a:ext cx="8856985" cy="5832640"/>
        </p:xfrm>
        <a:graphic>
          <a:graphicData uri="http://schemas.openxmlformats.org/drawingml/2006/table">
            <a:tbl>
              <a:tblPr firstRow="1" bandRow="1">
                <a:tableStyleId>{5C22544A-7EE6-4342-B048-85BDC9FD1C3A}</a:tableStyleId>
              </a:tblPr>
              <a:tblGrid>
                <a:gridCol w="720080">
                  <a:extLst>
                    <a:ext uri="{9D8B030D-6E8A-4147-A177-3AD203B41FA5}">
                      <a16:colId xmlns:a16="http://schemas.microsoft.com/office/drawing/2014/main" val="4236433376"/>
                    </a:ext>
                  </a:extLst>
                </a:gridCol>
                <a:gridCol w="873751">
                  <a:extLst>
                    <a:ext uri="{9D8B030D-6E8A-4147-A177-3AD203B41FA5}">
                      <a16:colId xmlns:a16="http://schemas.microsoft.com/office/drawing/2014/main" val="309985150"/>
                    </a:ext>
                  </a:extLst>
                </a:gridCol>
                <a:gridCol w="206369">
                  <a:extLst>
                    <a:ext uri="{9D8B030D-6E8A-4147-A177-3AD203B41FA5}">
                      <a16:colId xmlns:a16="http://schemas.microsoft.com/office/drawing/2014/main" val="594982645"/>
                    </a:ext>
                  </a:extLst>
                </a:gridCol>
                <a:gridCol w="746116">
                  <a:extLst>
                    <a:ext uri="{9D8B030D-6E8A-4147-A177-3AD203B41FA5}">
                      <a16:colId xmlns:a16="http://schemas.microsoft.com/office/drawing/2014/main" val="3682194010"/>
                    </a:ext>
                  </a:extLst>
                </a:gridCol>
                <a:gridCol w="622036">
                  <a:extLst>
                    <a:ext uri="{9D8B030D-6E8A-4147-A177-3AD203B41FA5}">
                      <a16:colId xmlns:a16="http://schemas.microsoft.com/office/drawing/2014/main" val="1696309787"/>
                    </a:ext>
                  </a:extLst>
                </a:gridCol>
                <a:gridCol w="936104">
                  <a:extLst>
                    <a:ext uri="{9D8B030D-6E8A-4147-A177-3AD203B41FA5}">
                      <a16:colId xmlns:a16="http://schemas.microsoft.com/office/drawing/2014/main" val="1031656217"/>
                    </a:ext>
                  </a:extLst>
                </a:gridCol>
                <a:gridCol w="1224136">
                  <a:extLst>
                    <a:ext uri="{9D8B030D-6E8A-4147-A177-3AD203B41FA5}">
                      <a16:colId xmlns:a16="http://schemas.microsoft.com/office/drawing/2014/main" val="2240152065"/>
                    </a:ext>
                  </a:extLst>
                </a:gridCol>
                <a:gridCol w="936104">
                  <a:extLst>
                    <a:ext uri="{9D8B030D-6E8A-4147-A177-3AD203B41FA5}">
                      <a16:colId xmlns:a16="http://schemas.microsoft.com/office/drawing/2014/main" val="2686941444"/>
                    </a:ext>
                  </a:extLst>
                </a:gridCol>
                <a:gridCol w="1224136">
                  <a:extLst>
                    <a:ext uri="{9D8B030D-6E8A-4147-A177-3AD203B41FA5}">
                      <a16:colId xmlns:a16="http://schemas.microsoft.com/office/drawing/2014/main" val="1314208319"/>
                    </a:ext>
                  </a:extLst>
                </a:gridCol>
                <a:gridCol w="1368153">
                  <a:extLst>
                    <a:ext uri="{9D8B030D-6E8A-4147-A177-3AD203B41FA5}">
                      <a16:colId xmlns:a16="http://schemas.microsoft.com/office/drawing/2014/main" val="1958027122"/>
                    </a:ext>
                  </a:extLst>
                </a:gridCol>
              </a:tblGrid>
              <a:tr h="211311">
                <a:tc gridSpan="5">
                  <a:txBody>
                    <a:bodyPr/>
                    <a:lstStyle/>
                    <a:p>
                      <a:pPr>
                        <a:lnSpc>
                          <a:spcPct val="115000"/>
                        </a:lnSpc>
                        <a:spcAft>
                          <a:spcPts val="0"/>
                        </a:spcAft>
                      </a:pPr>
                      <a:r>
                        <a:rPr lang="tr-TR" sz="1000" kern="100" baseline="0" dirty="0">
                          <a:effectLst/>
                          <a:latin typeface="Tahoma" panose="020B0604030504040204" pitchFamily="34" charset="0"/>
                        </a:rPr>
                        <a:t>KONTENJAN</a:t>
                      </a:r>
                      <a:endParaRPr lang="tr-TR" sz="1000" kern="100" baseline="0" dirty="0">
                        <a:effectLst/>
                        <a:latin typeface="Tahoma" panose="020B0604030504040204" pitchFamily="34" charset="0"/>
                        <a:ea typeface="Times New Roman" panose="02020603050405020304" pitchFamily="18" charset="0"/>
                      </a:endParaRPr>
                    </a:p>
                  </a:txBody>
                  <a:tcPr marL="48316" marR="48316" marT="24158" marB="24158"/>
                </a:tc>
                <a:tc hMerge="1">
                  <a:txBody>
                    <a:bodyPr/>
                    <a:lstStyle/>
                    <a:p>
                      <a:endParaRPr lang="en-US"/>
                    </a:p>
                  </a:txBody>
                  <a:tcPr/>
                </a:tc>
                <a:tc hMerge="1">
                  <a:txBody>
                    <a:bodyPr/>
                    <a:lstStyle/>
                    <a:p>
                      <a:endParaRPr lang="tr-TR"/>
                    </a:p>
                  </a:txBody>
                  <a:tcPr/>
                </a:tc>
                <a:tc hMerge="1">
                  <a:txBody>
                    <a:bodyPr/>
                    <a:lstStyle/>
                    <a:p>
                      <a:endParaRPr lang="en-US"/>
                    </a:p>
                  </a:txBody>
                  <a:tcPr/>
                </a:tc>
                <a:tc hMerge="1">
                  <a:txBody>
                    <a:bodyPr/>
                    <a:lstStyle/>
                    <a:p>
                      <a:endParaRPr lang="tr-TR"/>
                    </a:p>
                  </a:txBody>
                  <a:tcPr/>
                </a:tc>
                <a:tc rowSpan="2">
                  <a:txBody>
                    <a:bodyPr/>
                    <a:lstStyle/>
                    <a:p>
                      <a:pPr>
                        <a:lnSpc>
                          <a:spcPct val="115000"/>
                        </a:lnSpc>
                        <a:spcAft>
                          <a:spcPts val="0"/>
                        </a:spcAft>
                      </a:pPr>
                      <a:r>
                        <a:rPr lang="tr-TR" sz="1000" kern="100" baseline="0">
                          <a:effectLst/>
                          <a:latin typeface="Tahoma" panose="020B0604030504040204" pitchFamily="34" charset="0"/>
                        </a:rPr>
                        <a:t>PUAN TÜRÜ</a:t>
                      </a:r>
                      <a:endParaRPr lang="tr-TR" sz="1000" kern="100" baseline="0">
                        <a:effectLst/>
                        <a:latin typeface="Tahoma" panose="020B0604030504040204" pitchFamily="34" charset="0"/>
                        <a:ea typeface="Times New Roman" panose="02020603050405020304" pitchFamily="18" charset="0"/>
                      </a:endParaRPr>
                    </a:p>
                  </a:txBody>
                  <a:tcPr marL="48316" marR="48316" marT="24158" marB="24158" anchor="ctr"/>
                </a:tc>
                <a:tc rowSpan="2">
                  <a:txBody>
                    <a:bodyPr/>
                    <a:lstStyle/>
                    <a:p>
                      <a:pPr>
                        <a:lnSpc>
                          <a:spcPct val="115000"/>
                        </a:lnSpc>
                        <a:spcAft>
                          <a:spcPts val="0"/>
                        </a:spcAft>
                      </a:pPr>
                      <a:r>
                        <a:rPr lang="tr-TR" sz="1000" kern="100" baseline="0" dirty="0">
                          <a:effectLst/>
                          <a:latin typeface="Tahoma" panose="020B0604030504040204" pitchFamily="34" charset="0"/>
                        </a:rPr>
                        <a:t>PROGRAM TÜRÜ</a:t>
                      </a:r>
                      <a:endParaRPr lang="tr-TR" sz="1000" kern="100" baseline="0" dirty="0">
                        <a:effectLst/>
                        <a:latin typeface="Tahoma" panose="020B0604030504040204" pitchFamily="34" charset="0"/>
                        <a:ea typeface="Times New Roman" panose="02020603050405020304" pitchFamily="18" charset="0"/>
                      </a:endParaRPr>
                    </a:p>
                  </a:txBody>
                  <a:tcPr marL="48316" marR="48316" marT="24158" marB="24158" anchor="ctr"/>
                </a:tc>
                <a:tc gridSpan="3">
                  <a:txBody>
                    <a:bodyPr/>
                    <a:lstStyle/>
                    <a:p>
                      <a:pPr>
                        <a:lnSpc>
                          <a:spcPct val="115000"/>
                        </a:lnSpc>
                        <a:spcAft>
                          <a:spcPts val="0"/>
                        </a:spcAft>
                      </a:pPr>
                      <a:r>
                        <a:rPr lang="tr-TR" sz="1000" kern="100" baseline="0">
                          <a:effectLst/>
                          <a:latin typeface="Tahoma" panose="020B0604030504040204" pitchFamily="34" charset="0"/>
                        </a:rPr>
                        <a:t>PUAN KRİTERLERİ</a:t>
                      </a:r>
                      <a:endParaRPr lang="tr-TR" sz="1000" kern="100" baseline="0">
                        <a:effectLst/>
                        <a:latin typeface="Tahoma" panose="020B0604030504040204" pitchFamily="34" charset="0"/>
                        <a:ea typeface="Times New Roman" panose="02020603050405020304" pitchFamily="18" charset="0"/>
                      </a:endParaRPr>
                    </a:p>
                  </a:txBody>
                  <a:tcPr marL="48316" marR="48316" marT="24158" marB="24158"/>
                </a:tc>
                <a:tc hMerge="1">
                  <a:txBody>
                    <a:bodyPr/>
                    <a:lstStyle/>
                    <a:p>
                      <a:endParaRPr lang="tr-TR"/>
                    </a:p>
                  </a:txBody>
                  <a:tcPr/>
                </a:tc>
                <a:tc hMerge="1">
                  <a:txBody>
                    <a:bodyPr/>
                    <a:lstStyle/>
                    <a:p>
                      <a:endParaRPr lang="tr-TR"/>
                    </a:p>
                  </a:txBody>
                  <a:tcPr/>
                </a:tc>
                <a:extLst>
                  <a:ext uri="{0D108BD9-81ED-4DB2-BD59-A6C34878D82A}">
                    <a16:rowId xmlns:a16="http://schemas.microsoft.com/office/drawing/2014/main" val="313030158"/>
                  </a:ext>
                </a:extLst>
              </a:tr>
              <a:tr h="571113">
                <a:tc>
                  <a:txBody>
                    <a:bodyPr/>
                    <a:lstStyle/>
                    <a:p>
                      <a:pPr>
                        <a:lnSpc>
                          <a:spcPct val="115000"/>
                        </a:lnSpc>
                        <a:spcAft>
                          <a:spcPts val="0"/>
                        </a:spcAft>
                      </a:pPr>
                      <a:r>
                        <a:rPr lang="tr-TR" sz="1000" kern="100" baseline="0">
                          <a:effectLst/>
                          <a:latin typeface="Tahoma" panose="020B0604030504040204" pitchFamily="34" charset="0"/>
                        </a:rPr>
                        <a:t>Y. LİSANS</a:t>
                      </a:r>
                      <a:endParaRPr lang="tr-TR" sz="1000" kern="100" baseline="0">
                        <a:effectLst/>
                        <a:latin typeface="Tahoma" panose="020B0604030504040204" pitchFamily="34" charset="0"/>
                        <a:ea typeface="Times New Roman" panose="02020603050405020304" pitchFamily="18" charset="0"/>
                      </a:endParaRPr>
                    </a:p>
                  </a:txBody>
                  <a:tcPr marL="48316" marR="48316" marT="24158" marB="24158" anchor="ctr"/>
                </a:tc>
                <a:tc gridSpan="2">
                  <a:txBody>
                    <a:bodyPr/>
                    <a:lstStyle/>
                    <a:p>
                      <a:pPr>
                        <a:lnSpc>
                          <a:spcPct val="115000"/>
                        </a:lnSpc>
                        <a:spcAft>
                          <a:spcPts val="0"/>
                        </a:spcAft>
                      </a:pPr>
                      <a:r>
                        <a:rPr lang="tr-TR" sz="1000" kern="100" baseline="0">
                          <a:effectLst/>
                          <a:latin typeface="Tahoma" panose="020B0604030504040204" pitchFamily="34" charset="0"/>
                        </a:rPr>
                        <a:t>DOKTORA</a:t>
                      </a:r>
                      <a:endParaRPr lang="tr-TR" sz="1000" kern="100" baseline="0">
                        <a:effectLst/>
                        <a:latin typeface="Tahoma" panose="020B0604030504040204" pitchFamily="34" charset="0"/>
                        <a:ea typeface="Times New Roman" panose="02020603050405020304" pitchFamily="18" charset="0"/>
                      </a:endParaRPr>
                    </a:p>
                  </a:txBody>
                  <a:tcPr marL="48316" marR="48316" marT="24158" marB="24158" anchor="ctr"/>
                </a:tc>
                <a:tc hMerge="1">
                  <a:txBody>
                    <a:bodyPr/>
                    <a:lstStyle/>
                    <a:p>
                      <a:pPr>
                        <a:lnSpc>
                          <a:spcPct val="115000"/>
                        </a:lnSpc>
                        <a:spcAft>
                          <a:spcPts val="0"/>
                        </a:spcAft>
                      </a:pPr>
                      <a:r>
                        <a:rPr lang="tr-TR" sz="1000" kern="100" baseline="0" dirty="0">
                          <a:effectLst/>
                          <a:latin typeface="Tahoma" panose="020B0604030504040204" pitchFamily="34" charset="0"/>
                        </a:rPr>
                        <a:t>DOKTORA</a:t>
                      </a:r>
                      <a:endParaRPr lang="tr-TR" sz="1000" kern="100" baseline="0" dirty="0">
                        <a:effectLst/>
                        <a:latin typeface="Tahoma" panose="020B0604030504040204" pitchFamily="34" charset="0"/>
                        <a:ea typeface="Times New Roman" panose="02020603050405020304" pitchFamily="18" charset="0"/>
                      </a:endParaRPr>
                    </a:p>
                  </a:txBody>
                  <a:tcPr marL="48316" marR="48316" marT="24158" marB="24158" anchor="ctr"/>
                </a:tc>
                <a:tc gridSpan="2">
                  <a:txBody>
                    <a:bodyPr/>
                    <a:lstStyle/>
                    <a:p>
                      <a:pPr>
                        <a:lnSpc>
                          <a:spcPct val="115000"/>
                        </a:lnSpc>
                        <a:spcAft>
                          <a:spcPts val="0"/>
                        </a:spcAft>
                      </a:pPr>
                      <a:r>
                        <a:rPr lang="tr-TR" sz="1000" kern="100" baseline="0">
                          <a:effectLst/>
                          <a:latin typeface="Tahoma" panose="020B0604030504040204" pitchFamily="34" charset="0"/>
                        </a:rPr>
                        <a:t>YABANCI UYRUKLU Y.L./DR.</a:t>
                      </a:r>
                      <a:endParaRPr lang="tr-TR" sz="1000" kern="100" baseline="0">
                        <a:effectLst/>
                        <a:latin typeface="Tahoma" panose="020B0604030504040204" pitchFamily="34" charset="0"/>
                        <a:ea typeface="Times New Roman" panose="02020603050405020304" pitchFamily="18" charset="0"/>
                      </a:endParaRPr>
                    </a:p>
                  </a:txBody>
                  <a:tcPr marL="48316" marR="48316" marT="24158" marB="24158" anchor="ctr"/>
                </a:tc>
                <a:tc hMerge="1">
                  <a:txBody>
                    <a:bodyPr/>
                    <a:lstStyle/>
                    <a:p>
                      <a:pPr>
                        <a:lnSpc>
                          <a:spcPct val="115000"/>
                        </a:lnSpc>
                        <a:spcAft>
                          <a:spcPts val="0"/>
                        </a:spcAft>
                      </a:pPr>
                      <a:r>
                        <a:rPr lang="tr-TR" sz="1000" kern="100" baseline="0" dirty="0">
                          <a:effectLst/>
                          <a:latin typeface="Tahoma" panose="020B0604030504040204" pitchFamily="34" charset="0"/>
                        </a:rPr>
                        <a:t>YABANCI UYRUKLU Y.L./DR.</a:t>
                      </a:r>
                      <a:endParaRPr lang="tr-TR" sz="1000" kern="100" baseline="0" dirty="0">
                        <a:effectLst/>
                        <a:latin typeface="Tahoma" panose="020B0604030504040204" pitchFamily="34" charset="0"/>
                        <a:ea typeface="Times New Roman" panose="02020603050405020304" pitchFamily="18" charset="0"/>
                      </a:endParaRPr>
                    </a:p>
                  </a:txBody>
                  <a:tcPr marL="48316" marR="48316" marT="24158" marB="24158" anchor="ctr"/>
                </a:tc>
                <a:tc vMerge="1">
                  <a:txBody>
                    <a:bodyPr/>
                    <a:lstStyle/>
                    <a:p>
                      <a:endParaRPr lang="tr-TR"/>
                    </a:p>
                  </a:txBody>
                  <a:tcPr/>
                </a:tc>
                <a:tc vMerge="1">
                  <a:txBody>
                    <a:bodyPr/>
                    <a:lstStyle/>
                    <a:p>
                      <a:endParaRPr lang="tr-TR"/>
                    </a:p>
                  </a:txBody>
                  <a:tcPr/>
                </a:tc>
                <a:tc>
                  <a:txBody>
                    <a:bodyPr/>
                    <a:lstStyle/>
                    <a:p>
                      <a:pPr>
                        <a:lnSpc>
                          <a:spcPct val="115000"/>
                        </a:lnSpc>
                        <a:spcAft>
                          <a:spcPts val="0"/>
                        </a:spcAft>
                      </a:pPr>
                      <a:r>
                        <a:rPr lang="tr-TR" sz="1000" kern="100" baseline="0" dirty="0">
                          <a:effectLst/>
                          <a:latin typeface="Tahoma" panose="020B0604030504040204" pitchFamily="34" charset="0"/>
                        </a:rPr>
                        <a:t>ALES PUANI/</a:t>
                      </a:r>
                    </a:p>
                    <a:p>
                      <a:pPr>
                        <a:lnSpc>
                          <a:spcPct val="115000"/>
                        </a:lnSpc>
                        <a:spcAft>
                          <a:spcPts val="0"/>
                        </a:spcAft>
                      </a:pPr>
                      <a:r>
                        <a:rPr lang="tr-TR" sz="1000" kern="100" baseline="0" dirty="0">
                          <a:effectLst/>
                          <a:latin typeface="Tahoma" panose="020B0604030504040204" pitchFamily="34" charset="0"/>
                        </a:rPr>
                        <a:t>*TUS*</a:t>
                      </a:r>
                      <a:endParaRPr lang="tr-TR" sz="1000" kern="100" baseline="0" dirty="0">
                        <a:effectLst/>
                        <a:latin typeface="Tahoma" panose="020B0604030504040204" pitchFamily="34" charset="0"/>
                        <a:ea typeface="Times New Roman" panose="02020603050405020304" pitchFamily="18" charset="0"/>
                      </a:endParaRPr>
                    </a:p>
                  </a:txBody>
                  <a:tcPr marL="48316" marR="48316" marT="24158" marB="24158" anchor="ctr"/>
                </a:tc>
                <a:tc>
                  <a:txBody>
                    <a:bodyPr/>
                    <a:lstStyle/>
                    <a:p>
                      <a:pPr>
                        <a:lnSpc>
                          <a:spcPct val="115000"/>
                        </a:lnSpc>
                        <a:spcAft>
                          <a:spcPts val="0"/>
                        </a:spcAft>
                      </a:pPr>
                      <a:r>
                        <a:rPr lang="tr-TR" sz="1000" kern="100" baseline="0">
                          <a:effectLst/>
                          <a:latin typeface="Tahoma" panose="020B0604030504040204" pitchFamily="34" charset="0"/>
                        </a:rPr>
                        <a:t>YABANCI DİL PUANI</a:t>
                      </a:r>
                      <a:endParaRPr lang="tr-TR" sz="1000" kern="100" baseline="0">
                        <a:effectLst/>
                        <a:latin typeface="Tahoma" panose="020B0604030504040204" pitchFamily="34" charset="0"/>
                        <a:ea typeface="Times New Roman" panose="02020603050405020304" pitchFamily="18" charset="0"/>
                      </a:endParaRPr>
                    </a:p>
                  </a:txBody>
                  <a:tcPr marL="48316" marR="48316" marT="24158" marB="24158" anchor="ctr"/>
                </a:tc>
                <a:tc>
                  <a:txBody>
                    <a:bodyPr/>
                    <a:lstStyle/>
                    <a:p>
                      <a:pPr>
                        <a:lnSpc>
                          <a:spcPct val="115000"/>
                        </a:lnSpc>
                        <a:spcAft>
                          <a:spcPts val="0"/>
                        </a:spcAft>
                      </a:pPr>
                      <a:r>
                        <a:rPr lang="tr-TR" sz="1000" kern="100" baseline="0">
                          <a:effectLst/>
                          <a:latin typeface="Tahoma" panose="020B0604030504040204" pitchFamily="34" charset="0"/>
                        </a:rPr>
                        <a:t>MEZUNİYET NOTU (LİSANS/</a:t>
                      </a:r>
                    </a:p>
                    <a:p>
                      <a:pPr>
                        <a:lnSpc>
                          <a:spcPct val="115000"/>
                        </a:lnSpc>
                        <a:spcAft>
                          <a:spcPts val="0"/>
                        </a:spcAft>
                      </a:pPr>
                      <a:r>
                        <a:rPr lang="tr-TR" sz="1000" kern="100" baseline="0">
                          <a:effectLst/>
                          <a:latin typeface="Tahoma" panose="020B0604030504040204" pitchFamily="34" charset="0"/>
                        </a:rPr>
                        <a:t>Y. LİSANS)</a:t>
                      </a:r>
                      <a:endParaRPr lang="tr-TR" sz="1000" kern="100" baseline="0">
                        <a:effectLst/>
                        <a:latin typeface="Tahoma" panose="020B0604030504040204" pitchFamily="34" charset="0"/>
                        <a:ea typeface="Times New Roman" panose="02020603050405020304" pitchFamily="18" charset="0"/>
                      </a:endParaRPr>
                    </a:p>
                  </a:txBody>
                  <a:tcPr marL="48316" marR="48316" marT="24158" marB="24158" anchor="ctr"/>
                </a:tc>
                <a:extLst>
                  <a:ext uri="{0D108BD9-81ED-4DB2-BD59-A6C34878D82A}">
                    <a16:rowId xmlns:a16="http://schemas.microsoft.com/office/drawing/2014/main" val="3376279805"/>
                  </a:ext>
                </a:extLst>
              </a:tr>
              <a:tr h="211311">
                <a:tc>
                  <a:txBody>
                    <a:bodyPr/>
                    <a:lstStyle/>
                    <a:p>
                      <a:pPr>
                        <a:lnSpc>
                          <a:spcPct val="115000"/>
                        </a:lnSpc>
                        <a:spcAft>
                          <a:spcPts val="0"/>
                        </a:spcAft>
                      </a:pPr>
                      <a:r>
                        <a:rPr lang="tr-TR" sz="1000" kern="100" baseline="0">
                          <a:effectLst/>
                          <a:latin typeface="Tahoma" panose="020B0604030504040204" pitchFamily="34" charset="0"/>
                        </a:rPr>
                        <a:t>21</a:t>
                      </a:r>
                      <a:endParaRPr lang="tr-TR" sz="1000" kern="100" baseline="0">
                        <a:effectLst/>
                        <a:latin typeface="Tahoma" panose="020B0604030504040204" pitchFamily="34" charset="0"/>
                        <a:ea typeface="Times New Roman" panose="02020603050405020304" pitchFamily="18" charset="0"/>
                      </a:endParaRPr>
                    </a:p>
                  </a:txBody>
                  <a:tcPr marL="48316" marR="48316" marT="24158" marB="24158" anchor="ctr"/>
                </a:tc>
                <a:tc gridSpan="2">
                  <a:txBody>
                    <a:bodyPr/>
                    <a:lstStyle/>
                    <a:p>
                      <a:pPr>
                        <a:lnSpc>
                          <a:spcPct val="115000"/>
                        </a:lnSpc>
                        <a:spcAft>
                          <a:spcPts val="0"/>
                        </a:spcAft>
                      </a:pPr>
                      <a:r>
                        <a:rPr lang="tr-TR" sz="1000" kern="100" baseline="0">
                          <a:effectLst/>
                          <a:latin typeface="Tahoma" panose="020B0604030504040204" pitchFamily="34" charset="0"/>
                        </a:rPr>
                        <a:t>13</a:t>
                      </a:r>
                      <a:endParaRPr lang="tr-TR" sz="1000" kern="100" baseline="0">
                        <a:effectLst/>
                        <a:latin typeface="Tahoma" panose="020B0604030504040204" pitchFamily="34" charset="0"/>
                        <a:ea typeface="Times New Roman" panose="02020603050405020304" pitchFamily="18" charset="0"/>
                      </a:endParaRPr>
                    </a:p>
                  </a:txBody>
                  <a:tcPr marL="48316" marR="48316" marT="24158" marB="24158" anchor="ctr"/>
                </a:tc>
                <a:tc hMerge="1">
                  <a:txBody>
                    <a:bodyPr/>
                    <a:lstStyle/>
                    <a:p>
                      <a:pPr>
                        <a:lnSpc>
                          <a:spcPct val="115000"/>
                        </a:lnSpc>
                        <a:spcAft>
                          <a:spcPts val="0"/>
                        </a:spcAft>
                      </a:pPr>
                      <a:r>
                        <a:rPr lang="tr-TR" sz="1000" kern="100" baseline="0">
                          <a:effectLst/>
                          <a:latin typeface="Tahoma" panose="020B0604030504040204" pitchFamily="34" charset="0"/>
                        </a:rPr>
                        <a:t>13</a:t>
                      </a:r>
                      <a:endParaRPr lang="tr-TR" sz="1000" kern="100" baseline="0">
                        <a:effectLst/>
                        <a:latin typeface="Tahoma" panose="020B0604030504040204" pitchFamily="34" charset="0"/>
                        <a:ea typeface="Times New Roman" panose="02020603050405020304" pitchFamily="18" charset="0"/>
                      </a:endParaRPr>
                    </a:p>
                  </a:txBody>
                  <a:tcPr marL="48316" marR="48316" marT="24158" marB="24158" anchor="ctr"/>
                </a:tc>
                <a:tc gridSpan="2">
                  <a:txBody>
                    <a:bodyPr/>
                    <a:lstStyle/>
                    <a:p>
                      <a:pPr>
                        <a:lnSpc>
                          <a:spcPct val="115000"/>
                        </a:lnSpc>
                        <a:spcAft>
                          <a:spcPts val="0"/>
                        </a:spcAft>
                      </a:pPr>
                      <a:r>
                        <a:rPr lang="tr-TR" sz="1000" kern="100" baseline="0">
                          <a:effectLst/>
                          <a:latin typeface="Tahoma" panose="020B0604030504040204" pitchFamily="34" charset="0"/>
                        </a:rPr>
                        <a:t>-</a:t>
                      </a:r>
                      <a:endParaRPr lang="tr-TR" sz="1000" kern="100" baseline="0">
                        <a:effectLst/>
                        <a:latin typeface="Tahoma" panose="020B0604030504040204" pitchFamily="34" charset="0"/>
                        <a:ea typeface="Times New Roman" panose="02020603050405020304" pitchFamily="18" charset="0"/>
                      </a:endParaRPr>
                    </a:p>
                  </a:txBody>
                  <a:tcPr marL="48316" marR="48316" marT="24158" marB="24158" anchor="ctr"/>
                </a:tc>
                <a:tc hMerge="1">
                  <a:txBody>
                    <a:bodyPr/>
                    <a:lstStyle/>
                    <a:p>
                      <a:pPr>
                        <a:lnSpc>
                          <a:spcPct val="115000"/>
                        </a:lnSpc>
                        <a:spcAft>
                          <a:spcPts val="0"/>
                        </a:spcAft>
                      </a:pPr>
                      <a:r>
                        <a:rPr lang="tr-TR" sz="1000" kern="100" baseline="0">
                          <a:effectLst/>
                          <a:latin typeface="Tahoma" panose="020B0604030504040204" pitchFamily="34" charset="0"/>
                        </a:rPr>
                        <a:t>-</a:t>
                      </a:r>
                      <a:endParaRPr lang="tr-TR" sz="1000" kern="100" baseline="0">
                        <a:effectLst/>
                        <a:latin typeface="Tahoma" panose="020B0604030504040204" pitchFamily="34" charset="0"/>
                        <a:ea typeface="Times New Roman" panose="02020603050405020304" pitchFamily="18" charset="0"/>
                      </a:endParaRPr>
                    </a:p>
                  </a:txBody>
                  <a:tcPr marL="48316" marR="48316" marT="24158" marB="24158" anchor="ctr"/>
                </a:tc>
                <a:tc>
                  <a:txBody>
                    <a:bodyPr/>
                    <a:lstStyle/>
                    <a:p>
                      <a:pPr>
                        <a:lnSpc>
                          <a:spcPct val="115000"/>
                        </a:lnSpc>
                        <a:spcAft>
                          <a:spcPts val="0"/>
                        </a:spcAft>
                      </a:pPr>
                      <a:r>
                        <a:rPr lang="tr-TR" sz="1000" kern="100" baseline="0">
                          <a:effectLst/>
                          <a:latin typeface="Tahoma" panose="020B0604030504040204" pitchFamily="34" charset="0"/>
                        </a:rPr>
                        <a:t>SAY</a:t>
                      </a:r>
                      <a:endParaRPr lang="tr-TR" sz="1000" kern="100" baseline="0">
                        <a:effectLst/>
                        <a:latin typeface="Tahoma" panose="020B0604030504040204" pitchFamily="34" charset="0"/>
                        <a:ea typeface="Times New Roman" panose="02020603050405020304" pitchFamily="18" charset="0"/>
                      </a:endParaRPr>
                    </a:p>
                  </a:txBody>
                  <a:tcPr marL="48316" marR="48316" marT="24158" marB="24158" anchor="ctr"/>
                </a:tc>
                <a:tc>
                  <a:txBody>
                    <a:bodyPr/>
                    <a:lstStyle/>
                    <a:p>
                      <a:pPr>
                        <a:lnSpc>
                          <a:spcPct val="115000"/>
                        </a:lnSpc>
                        <a:spcAft>
                          <a:spcPts val="0"/>
                        </a:spcAft>
                      </a:pPr>
                      <a:r>
                        <a:rPr lang="tr-TR" sz="1000" kern="100" baseline="0">
                          <a:effectLst/>
                          <a:latin typeface="Tahoma" panose="020B0604030504040204" pitchFamily="34" charset="0"/>
                        </a:rPr>
                        <a:t>Y. LİSANS</a:t>
                      </a:r>
                      <a:endParaRPr lang="tr-TR" sz="1000" kern="100" baseline="0">
                        <a:effectLst/>
                        <a:latin typeface="Tahoma" panose="020B0604030504040204" pitchFamily="34" charset="0"/>
                        <a:ea typeface="Times New Roman" panose="02020603050405020304" pitchFamily="18" charset="0"/>
                      </a:endParaRPr>
                    </a:p>
                  </a:txBody>
                  <a:tcPr marL="48316" marR="48316" marT="24158" marB="24158" anchor="ctr"/>
                </a:tc>
                <a:tc>
                  <a:txBody>
                    <a:bodyPr/>
                    <a:lstStyle/>
                    <a:p>
                      <a:pPr>
                        <a:lnSpc>
                          <a:spcPct val="115000"/>
                        </a:lnSpc>
                        <a:spcAft>
                          <a:spcPts val="0"/>
                        </a:spcAft>
                      </a:pPr>
                      <a:r>
                        <a:rPr lang="tr-TR" sz="1000" kern="100" baseline="0" dirty="0">
                          <a:effectLst/>
                          <a:latin typeface="Tahoma" panose="020B0604030504040204" pitchFamily="34" charset="0"/>
                        </a:rPr>
                        <a:t>70</a:t>
                      </a:r>
                      <a:endParaRPr lang="tr-TR" sz="1000" kern="100" baseline="0" dirty="0">
                        <a:effectLst/>
                        <a:latin typeface="Tahoma" panose="020B0604030504040204" pitchFamily="34" charset="0"/>
                        <a:ea typeface="Times New Roman" panose="02020603050405020304" pitchFamily="18" charset="0"/>
                      </a:endParaRPr>
                    </a:p>
                  </a:txBody>
                  <a:tcPr marL="48316" marR="48316" marT="24158" marB="24158" anchor="ctr"/>
                </a:tc>
                <a:tc>
                  <a:txBody>
                    <a:bodyPr/>
                    <a:lstStyle/>
                    <a:p>
                      <a:pPr>
                        <a:lnSpc>
                          <a:spcPct val="115000"/>
                        </a:lnSpc>
                        <a:spcAft>
                          <a:spcPts val="0"/>
                        </a:spcAft>
                      </a:pPr>
                      <a:r>
                        <a:rPr lang="tr-TR" sz="1000" kern="100" baseline="0" dirty="0">
                          <a:effectLst/>
                          <a:latin typeface="Tahoma" panose="020B0604030504040204" pitchFamily="34" charset="0"/>
                        </a:rPr>
                        <a:t>65</a:t>
                      </a:r>
                      <a:endParaRPr lang="tr-TR" sz="1000" kern="100" baseline="0" dirty="0">
                        <a:effectLst/>
                        <a:latin typeface="Tahoma" panose="020B0604030504040204" pitchFamily="34" charset="0"/>
                        <a:ea typeface="Times New Roman" panose="02020603050405020304" pitchFamily="18" charset="0"/>
                      </a:endParaRPr>
                    </a:p>
                  </a:txBody>
                  <a:tcPr marL="48316" marR="48316" marT="24158" marB="24158" anchor="ctr"/>
                </a:tc>
                <a:tc>
                  <a:txBody>
                    <a:bodyPr/>
                    <a:lstStyle/>
                    <a:p>
                      <a:pPr>
                        <a:lnSpc>
                          <a:spcPct val="115000"/>
                        </a:lnSpc>
                        <a:spcAft>
                          <a:spcPts val="0"/>
                        </a:spcAft>
                      </a:pPr>
                      <a:r>
                        <a:rPr lang="tr-TR" sz="1000" kern="100" baseline="0" dirty="0">
                          <a:effectLst/>
                          <a:latin typeface="Tahoma" panose="020B0604030504040204" pitchFamily="34" charset="0"/>
                        </a:rPr>
                        <a:t>2.70</a:t>
                      </a:r>
                      <a:endParaRPr lang="tr-TR" sz="1000" kern="100" baseline="0" dirty="0">
                        <a:effectLst/>
                        <a:latin typeface="Tahoma" panose="020B0604030504040204" pitchFamily="34" charset="0"/>
                        <a:ea typeface="Times New Roman" panose="02020603050405020304" pitchFamily="18" charset="0"/>
                      </a:endParaRPr>
                    </a:p>
                  </a:txBody>
                  <a:tcPr marL="48316" marR="48316" marT="24158" marB="24158" anchor="ctr"/>
                </a:tc>
                <a:extLst>
                  <a:ext uri="{0D108BD9-81ED-4DB2-BD59-A6C34878D82A}">
                    <a16:rowId xmlns:a16="http://schemas.microsoft.com/office/drawing/2014/main" val="318502692"/>
                  </a:ext>
                </a:extLst>
              </a:tr>
              <a:tr h="211311">
                <a:tc>
                  <a:txBody>
                    <a:bodyPr/>
                    <a:lstStyle/>
                    <a:p>
                      <a:pPr>
                        <a:lnSpc>
                          <a:spcPct val="115000"/>
                        </a:lnSpc>
                      </a:pPr>
                      <a:endParaRPr lang="tr-TR" sz="1000" kern="100" baseline="0">
                        <a:effectLst/>
                        <a:latin typeface="Tahoma" panose="020B0604030504040204" pitchFamily="34" charset="0"/>
                      </a:endParaRPr>
                    </a:p>
                  </a:txBody>
                  <a:tcPr marL="48316" marR="48316" marT="24158" marB="24158" anchor="ctr"/>
                </a:tc>
                <a:tc gridSpan="2">
                  <a:txBody>
                    <a:bodyPr/>
                    <a:lstStyle/>
                    <a:p>
                      <a:pPr>
                        <a:lnSpc>
                          <a:spcPct val="115000"/>
                        </a:lnSpc>
                      </a:pPr>
                      <a:endParaRPr lang="tr-TR" sz="1000" kern="100" baseline="0" dirty="0">
                        <a:effectLst/>
                        <a:latin typeface="Tahoma" panose="020B0604030504040204" pitchFamily="34" charset="0"/>
                      </a:endParaRPr>
                    </a:p>
                  </a:txBody>
                  <a:tcPr marL="48316" marR="48316" marT="24158" marB="24158" anchor="ctr"/>
                </a:tc>
                <a:tc hMerge="1">
                  <a:txBody>
                    <a:bodyPr/>
                    <a:lstStyle/>
                    <a:p>
                      <a:pPr>
                        <a:lnSpc>
                          <a:spcPct val="115000"/>
                        </a:lnSpc>
                      </a:pPr>
                      <a:endParaRPr lang="tr-TR" sz="1000" kern="100" baseline="0">
                        <a:effectLst/>
                        <a:latin typeface="Tahoma" panose="020B0604030504040204" pitchFamily="34" charset="0"/>
                      </a:endParaRPr>
                    </a:p>
                  </a:txBody>
                  <a:tcPr marL="48316" marR="48316" marT="24158" marB="24158" anchor="ctr"/>
                </a:tc>
                <a:tc gridSpan="2">
                  <a:txBody>
                    <a:bodyPr/>
                    <a:lstStyle/>
                    <a:p>
                      <a:pPr>
                        <a:lnSpc>
                          <a:spcPct val="115000"/>
                        </a:lnSpc>
                      </a:pPr>
                      <a:endParaRPr lang="tr-TR" sz="1000" kern="100" baseline="0" dirty="0">
                        <a:effectLst/>
                        <a:latin typeface="Tahoma" panose="020B0604030504040204" pitchFamily="34" charset="0"/>
                      </a:endParaRPr>
                    </a:p>
                  </a:txBody>
                  <a:tcPr marL="48316" marR="48316" marT="24158" marB="24158" anchor="ctr"/>
                </a:tc>
                <a:tc hMerge="1">
                  <a:txBody>
                    <a:bodyPr/>
                    <a:lstStyle/>
                    <a:p>
                      <a:pPr>
                        <a:lnSpc>
                          <a:spcPct val="115000"/>
                        </a:lnSpc>
                      </a:pPr>
                      <a:endParaRPr lang="tr-TR" sz="1000" kern="100" baseline="0" dirty="0">
                        <a:effectLst/>
                        <a:latin typeface="Tahoma" panose="020B0604030504040204" pitchFamily="34" charset="0"/>
                      </a:endParaRPr>
                    </a:p>
                  </a:txBody>
                  <a:tcPr marL="48316" marR="48316" marT="24158" marB="24158" anchor="ctr"/>
                </a:tc>
                <a:tc>
                  <a:txBody>
                    <a:bodyPr/>
                    <a:lstStyle/>
                    <a:p>
                      <a:pPr>
                        <a:lnSpc>
                          <a:spcPct val="115000"/>
                        </a:lnSpc>
                        <a:spcAft>
                          <a:spcPts val="0"/>
                        </a:spcAft>
                      </a:pPr>
                      <a:r>
                        <a:rPr lang="tr-TR" sz="1000" kern="100" baseline="0" dirty="0">
                          <a:effectLst/>
                          <a:latin typeface="Tahoma" panose="020B0604030504040204" pitchFamily="34" charset="0"/>
                        </a:rPr>
                        <a:t>SAY</a:t>
                      </a:r>
                      <a:endParaRPr lang="tr-TR" sz="1000" kern="100" baseline="0" dirty="0">
                        <a:effectLst/>
                        <a:latin typeface="Tahoma" panose="020B0604030504040204" pitchFamily="34" charset="0"/>
                        <a:ea typeface="Times New Roman" panose="02020603050405020304" pitchFamily="18" charset="0"/>
                      </a:endParaRPr>
                    </a:p>
                  </a:txBody>
                  <a:tcPr marL="48316" marR="48316" marT="24158" marB="24158" anchor="ctr"/>
                </a:tc>
                <a:tc>
                  <a:txBody>
                    <a:bodyPr/>
                    <a:lstStyle/>
                    <a:p>
                      <a:pPr>
                        <a:lnSpc>
                          <a:spcPct val="115000"/>
                        </a:lnSpc>
                        <a:spcAft>
                          <a:spcPts val="0"/>
                        </a:spcAft>
                      </a:pPr>
                      <a:r>
                        <a:rPr lang="tr-TR" sz="1000" kern="100" baseline="0">
                          <a:effectLst/>
                          <a:latin typeface="Tahoma" panose="020B0604030504040204" pitchFamily="34" charset="0"/>
                        </a:rPr>
                        <a:t>DR.</a:t>
                      </a:r>
                      <a:endParaRPr lang="tr-TR" sz="1000" kern="100" baseline="0">
                        <a:effectLst/>
                        <a:latin typeface="Tahoma" panose="020B0604030504040204" pitchFamily="34" charset="0"/>
                        <a:ea typeface="Times New Roman" panose="02020603050405020304" pitchFamily="18" charset="0"/>
                      </a:endParaRPr>
                    </a:p>
                  </a:txBody>
                  <a:tcPr marL="48316" marR="48316" marT="24158" marB="24158" anchor="ctr"/>
                </a:tc>
                <a:tc>
                  <a:txBody>
                    <a:bodyPr/>
                    <a:lstStyle/>
                    <a:p>
                      <a:pPr>
                        <a:lnSpc>
                          <a:spcPct val="115000"/>
                        </a:lnSpc>
                        <a:spcAft>
                          <a:spcPts val="0"/>
                        </a:spcAft>
                      </a:pPr>
                      <a:r>
                        <a:rPr lang="tr-TR" sz="1000" kern="100" baseline="0">
                          <a:effectLst/>
                          <a:latin typeface="Tahoma" panose="020B0604030504040204" pitchFamily="34" charset="0"/>
                        </a:rPr>
                        <a:t>70</a:t>
                      </a:r>
                      <a:endParaRPr lang="tr-TR" sz="1000" kern="100" baseline="0">
                        <a:effectLst/>
                        <a:latin typeface="Tahoma" panose="020B0604030504040204" pitchFamily="34" charset="0"/>
                        <a:ea typeface="Times New Roman" panose="02020603050405020304" pitchFamily="18" charset="0"/>
                      </a:endParaRPr>
                    </a:p>
                  </a:txBody>
                  <a:tcPr marL="48316" marR="48316" marT="24158" marB="24158" anchor="ctr"/>
                </a:tc>
                <a:tc>
                  <a:txBody>
                    <a:bodyPr/>
                    <a:lstStyle/>
                    <a:p>
                      <a:pPr>
                        <a:lnSpc>
                          <a:spcPct val="115000"/>
                        </a:lnSpc>
                        <a:spcAft>
                          <a:spcPts val="0"/>
                        </a:spcAft>
                      </a:pPr>
                      <a:r>
                        <a:rPr lang="tr-TR" sz="1000" kern="100" baseline="0">
                          <a:effectLst/>
                          <a:latin typeface="Tahoma" panose="020B0604030504040204" pitchFamily="34" charset="0"/>
                        </a:rPr>
                        <a:t>65</a:t>
                      </a:r>
                      <a:endParaRPr lang="tr-TR" sz="1000" kern="100" baseline="0">
                        <a:effectLst/>
                        <a:latin typeface="Tahoma" panose="020B0604030504040204" pitchFamily="34" charset="0"/>
                        <a:ea typeface="Times New Roman" panose="02020603050405020304" pitchFamily="18" charset="0"/>
                      </a:endParaRPr>
                    </a:p>
                  </a:txBody>
                  <a:tcPr marL="48316" marR="48316" marT="24158" marB="24158" anchor="ctr"/>
                </a:tc>
                <a:tc>
                  <a:txBody>
                    <a:bodyPr/>
                    <a:lstStyle/>
                    <a:p>
                      <a:pPr>
                        <a:lnSpc>
                          <a:spcPct val="115000"/>
                        </a:lnSpc>
                        <a:spcAft>
                          <a:spcPts val="0"/>
                        </a:spcAft>
                      </a:pPr>
                      <a:r>
                        <a:rPr lang="tr-TR" sz="1000" kern="100" baseline="0" dirty="0">
                          <a:effectLst/>
                          <a:latin typeface="Tahoma" panose="020B0604030504040204" pitchFamily="34" charset="0"/>
                        </a:rPr>
                        <a:t>2.70</a:t>
                      </a:r>
                      <a:endParaRPr lang="tr-TR" sz="1000" kern="100" baseline="0" dirty="0">
                        <a:effectLst/>
                        <a:latin typeface="Tahoma" panose="020B0604030504040204" pitchFamily="34" charset="0"/>
                        <a:ea typeface="Times New Roman" panose="02020603050405020304" pitchFamily="18" charset="0"/>
                      </a:endParaRPr>
                    </a:p>
                  </a:txBody>
                  <a:tcPr marL="48316" marR="48316" marT="24158" marB="24158" anchor="ctr"/>
                </a:tc>
                <a:extLst>
                  <a:ext uri="{0D108BD9-81ED-4DB2-BD59-A6C34878D82A}">
                    <a16:rowId xmlns:a16="http://schemas.microsoft.com/office/drawing/2014/main" val="2557393501"/>
                  </a:ext>
                </a:extLst>
              </a:tr>
              <a:tr h="211311">
                <a:tc gridSpan="10">
                  <a:txBody>
                    <a:bodyPr/>
                    <a:lstStyle/>
                    <a:p>
                      <a:pPr>
                        <a:lnSpc>
                          <a:spcPct val="115000"/>
                        </a:lnSpc>
                        <a:spcAft>
                          <a:spcPts val="0"/>
                        </a:spcAft>
                      </a:pPr>
                      <a:r>
                        <a:rPr lang="tr-TR" sz="1000" kern="100" baseline="0" dirty="0">
                          <a:effectLst/>
                          <a:latin typeface="Tahoma" panose="020B0604030504040204" pitchFamily="34" charset="0"/>
                        </a:rPr>
                        <a:t>ÖĞRENCİ KABUL EDİLEN LİSANS PROGRAMLARI</a:t>
                      </a:r>
                      <a:endParaRPr lang="tr-TR" sz="1000" kern="100" baseline="0" dirty="0">
                        <a:effectLst/>
                        <a:latin typeface="Tahoma" panose="020B0604030504040204" pitchFamily="34" charset="0"/>
                        <a:ea typeface="Times New Roman" panose="02020603050405020304" pitchFamily="18" charset="0"/>
                      </a:endParaRPr>
                    </a:p>
                  </a:txBody>
                  <a:tcPr marL="48316" marR="48316" marT="24158" marB="24158" anchor="ctr"/>
                </a:tc>
                <a:tc hMerge="1">
                  <a:txBody>
                    <a:bodyPr/>
                    <a:lstStyle/>
                    <a:p>
                      <a:endParaRPr lang="en-US"/>
                    </a:p>
                  </a:txBody>
                  <a:tcPr/>
                </a:tc>
                <a:tc hMerge="1">
                  <a:txBody>
                    <a:bodyPr/>
                    <a:lstStyle/>
                    <a:p>
                      <a:endParaRPr lang="tr-TR"/>
                    </a:p>
                  </a:txBody>
                  <a:tcPr/>
                </a:tc>
                <a:tc hMerge="1">
                  <a:txBody>
                    <a:bodyPr/>
                    <a:lstStyle/>
                    <a:p>
                      <a:endParaRPr lang="en-US"/>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extLst>
                  <a:ext uri="{0D108BD9-81ED-4DB2-BD59-A6C34878D82A}">
                    <a16:rowId xmlns:a16="http://schemas.microsoft.com/office/drawing/2014/main" val="1658772510"/>
                  </a:ext>
                </a:extLst>
              </a:tr>
              <a:tr h="149213">
                <a:tc rowSpan="26" gridSpan="2">
                  <a:txBody>
                    <a:bodyPr/>
                    <a:lstStyle/>
                    <a:p>
                      <a:pPr>
                        <a:lnSpc>
                          <a:spcPct val="115000"/>
                        </a:lnSpc>
                        <a:spcAft>
                          <a:spcPts val="0"/>
                        </a:spcAft>
                      </a:pPr>
                      <a:r>
                        <a:rPr lang="tr-TR" sz="800" kern="100" baseline="0">
                          <a:effectLst/>
                          <a:latin typeface="Tahoma" panose="020B0604030504040204" pitchFamily="34" charset="0"/>
                        </a:rPr>
                        <a:t>DOKTORA</a:t>
                      </a:r>
                      <a:endParaRPr lang="tr-TR" sz="800" kern="100" baseline="0">
                        <a:effectLst/>
                        <a:latin typeface="Tahoma" panose="020B0604030504040204" pitchFamily="34" charset="0"/>
                        <a:ea typeface="Times New Roman" panose="02020603050405020304" pitchFamily="18" charset="0"/>
                      </a:endParaRPr>
                    </a:p>
                  </a:txBody>
                  <a:tcPr marL="48316" marR="48316" marT="24158" marB="24158" anchor="ctr"/>
                </a:tc>
                <a:tc rowSpan="26" hMerge="1">
                  <a:txBody>
                    <a:bodyPr/>
                    <a:lstStyle/>
                    <a:p>
                      <a:pPr>
                        <a:lnSpc>
                          <a:spcPct val="115000"/>
                        </a:lnSpc>
                        <a:spcAft>
                          <a:spcPts val="0"/>
                        </a:spcAft>
                      </a:pPr>
                      <a:endParaRPr lang="tr-TR" sz="800" kern="100" baseline="0">
                        <a:effectLst/>
                        <a:latin typeface="Tahoma" panose="020B0604030504040204" pitchFamily="34" charset="0"/>
                        <a:ea typeface="Times New Roman" panose="02020603050405020304" pitchFamily="18" charset="0"/>
                      </a:endParaRPr>
                    </a:p>
                  </a:txBody>
                  <a:tcPr marL="48316" marR="48316" marT="24158" marB="24158" anchor="ctr"/>
                </a:tc>
                <a:tc gridSpan="2">
                  <a:txBody>
                    <a:bodyPr/>
                    <a:lstStyle/>
                    <a:p>
                      <a:pPr>
                        <a:lnSpc>
                          <a:spcPct val="115000"/>
                        </a:lnSpc>
                        <a:spcAft>
                          <a:spcPts val="0"/>
                        </a:spcAft>
                      </a:pPr>
                      <a:r>
                        <a:rPr lang="tr-TR" sz="600" kern="100" baseline="0" dirty="0">
                          <a:effectLst/>
                          <a:latin typeface="Tahoma" panose="020B0604030504040204" pitchFamily="34" charset="0"/>
                        </a:rPr>
                        <a:t>2925</a:t>
                      </a:r>
                      <a:endParaRPr lang="tr-TR" sz="600" kern="100" baseline="0" dirty="0">
                        <a:effectLst/>
                        <a:latin typeface="Tahoma" panose="020B0604030504040204" pitchFamily="34" charset="0"/>
                        <a:ea typeface="Times New Roman" panose="02020603050405020304" pitchFamily="18" charset="0"/>
                      </a:endParaRPr>
                    </a:p>
                  </a:txBody>
                  <a:tcPr marL="48316" marR="48316" marT="24158" marB="24158"/>
                </a:tc>
                <a:tc hMerge="1">
                  <a:txBody>
                    <a:bodyPr/>
                    <a:lstStyle/>
                    <a:p>
                      <a:pPr>
                        <a:lnSpc>
                          <a:spcPct val="115000"/>
                        </a:lnSpc>
                        <a:spcAft>
                          <a:spcPts val="0"/>
                        </a:spcAft>
                      </a:pPr>
                      <a:endParaRPr lang="tr-TR" sz="600" kern="100" baseline="0" dirty="0">
                        <a:effectLst/>
                        <a:latin typeface="Tahoma" panose="020B0604030504040204" pitchFamily="34" charset="0"/>
                        <a:ea typeface="Times New Roman" panose="02020603050405020304" pitchFamily="18" charset="0"/>
                      </a:endParaRPr>
                    </a:p>
                  </a:txBody>
                  <a:tcPr marL="48316" marR="48316" marT="24158" marB="24158"/>
                </a:tc>
                <a:tc gridSpan="6">
                  <a:txBody>
                    <a:bodyPr/>
                    <a:lstStyle/>
                    <a:p>
                      <a:pPr>
                        <a:lnSpc>
                          <a:spcPct val="115000"/>
                        </a:lnSpc>
                        <a:spcAft>
                          <a:spcPts val="0"/>
                        </a:spcAft>
                      </a:pPr>
                      <a:r>
                        <a:rPr lang="tr-TR" sz="600" kern="100" baseline="0" dirty="0">
                          <a:effectLst/>
                          <a:latin typeface="Tahoma" panose="020B0604030504040204" pitchFamily="34" charset="0"/>
                        </a:rPr>
                        <a:t>FİZYOTERAPİ</a:t>
                      </a:r>
                      <a:endParaRPr lang="tr-TR" sz="600" kern="100" baseline="0" dirty="0">
                        <a:effectLst/>
                        <a:latin typeface="Tahoma" panose="020B0604030504040204" pitchFamily="34" charset="0"/>
                        <a:ea typeface="Times New Roman" panose="02020603050405020304" pitchFamily="18" charset="0"/>
                      </a:endParaRPr>
                    </a:p>
                  </a:txBody>
                  <a:tcPr marL="48316" marR="48316" marT="24158" marB="24158"/>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extLst>
                  <a:ext uri="{0D108BD9-81ED-4DB2-BD59-A6C34878D82A}">
                    <a16:rowId xmlns:a16="http://schemas.microsoft.com/office/drawing/2014/main" val="3798680622"/>
                  </a:ext>
                </a:extLst>
              </a:tr>
              <a:tr h="149213">
                <a:tc gridSpan="2" vMerge="1">
                  <a:txBody>
                    <a:bodyPr/>
                    <a:lstStyle/>
                    <a:p>
                      <a:endParaRPr lang="tr-TR"/>
                    </a:p>
                  </a:txBody>
                  <a:tcPr/>
                </a:tc>
                <a:tc hMerge="1" vMerge="1">
                  <a:txBody>
                    <a:bodyPr/>
                    <a:lstStyle/>
                    <a:p>
                      <a:endParaRPr lang="en-US"/>
                    </a:p>
                  </a:txBody>
                  <a:tcPr/>
                </a:tc>
                <a:tc gridSpan="2">
                  <a:txBody>
                    <a:bodyPr/>
                    <a:lstStyle/>
                    <a:p>
                      <a:pPr>
                        <a:lnSpc>
                          <a:spcPct val="115000"/>
                        </a:lnSpc>
                        <a:spcAft>
                          <a:spcPts val="0"/>
                        </a:spcAft>
                      </a:pPr>
                      <a:r>
                        <a:rPr lang="tr-TR" sz="600" kern="100" baseline="0" dirty="0">
                          <a:effectLst/>
                          <a:latin typeface="Tahoma" panose="020B0604030504040204" pitchFamily="34" charset="0"/>
                        </a:rPr>
                        <a:t>2927</a:t>
                      </a:r>
                      <a:endParaRPr lang="tr-TR" sz="600" kern="100" baseline="0" dirty="0">
                        <a:effectLst/>
                        <a:latin typeface="Tahoma" panose="020B0604030504040204" pitchFamily="34" charset="0"/>
                        <a:ea typeface="Times New Roman" panose="02020603050405020304" pitchFamily="18" charset="0"/>
                      </a:endParaRPr>
                    </a:p>
                  </a:txBody>
                  <a:tcPr marL="48316" marR="48316" marT="24158" marB="24158"/>
                </a:tc>
                <a:tc hMerge="1">
                  <a:txBody>
                    <a:bodyPr/>
                    <a:lstStyle/>
                    <a:p>
                      <a:pPr>
                        <a:lnSpc>
                          <a:spcPct val="115000"/>
                        </a:lnSpc>
                        <a:spcAft>
                          <a:spcPts val="0"/>
                        </a:spcAft>
                      </a:pPr>
                      <a:endParaRPr lang="tr-TR" sz="600" kern="100" baseline="0" dirty="0">
                        <a:effectLst/>
                        <a:latin typeface="Tahoma" panose="020B0604030504040204" pitchFamily="34" charset="0"/>
                        <a:ea typeface="Times New Roman" panose="02020603050405020304" pitchFamily="18" charset="0"/>
                      </a:endParaRPr>
                    </a:p>
                  </a:txBody>
                  <a:tcPr marL="48316" marR="48316" marT="24158" marB="24158"/>
                </a:tc>
                <a:tc gridSpan="6">
                  <a:txBody>
                    <a:bodyPr/>
                    <a:lstStyle/>
                    <a:p>
                      <a:pPr>
                        <a:lnSpc>
                          <a:spcPct val="115000"/>
                        </a:lnSpc>
                        <a:spcAft>
                          <a:spcPts val="0"/>
                        </a:spcAft>
                      </a:pPr>
                      <a:r>
                        <a:rPr lang="tr-TR" sz="600" kern="100" baseline="0">
                          <a:effectLst/>
                          <a:latin typeface="Tahoma" panose="020B0604030504040204" pitchFamily="34" charset="0"/>
                        </a:rPr>
                        <a:t>FİZYOTERAPİ VE REHABİLİTASYON</a:t>
                      </a:r>
                      <a:endParaRPr lang="tr-TR" sz="600" kern="100" baseline="0">
                        <a:effectLst/>
                        <a:latin typeface="Tahoma" panose="020B0604030504040204" pitchFamily="34" charset="0"/>
                        <a:ea typeface="Times New Roman" panose="02020603050405020304" pitchFamily="18" charset="0"/>
                      </a:endParaRPr>
                    </a:p>
                  </a:txBody>
                  <a:tcPr marL="48316" marR="48316" marT="24158" marB="24158"/>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extLst>
                  <a:ext uri="{0D108BD9-81ED-4DB2-BD59-A6C34878D82A}">
                    <a16:rowId xmlns:a16="http://schemas.microsoft.com/office/drawing/2014/main" val="2020965474"/>
                  </a:ext>
                </a:extLst>
              </a:tr>
              <a:tr h="149213">
                <a:tc gridSpan="2" vMerge="1">
                  <a:txBody>
                    <a:bodyPr/>
                    <a:lstStyle/>
                    <a:p>
                      <a:endParaRPr lang="tr-TR"/>
                    </a:p>
                  </a:txBody>
                  <a:tcPr/>
                </a:tc>
                <a:tc hMerge="1" vMerge="1">
                  <a:txBody>
                    <a:bodyPr/>
                    <a:lstStyle/>
                    <a:p>
                      <a:endParaRPr lang="en-US"/>
                    </a:p>
                  </a:txBody>
                  <a:tcPr/>
                </a:tc>
                <a:tc gridSpan="2">
                  <a:txBody>
                    <a:bodyPr/>
                    <a:lstStyle/>
                    <a:p>
                      <a:pPr>
                        <a:lnSpc>
                          <a:spcPct val="115000"/>
                        </a:lnSpc>
                        <a:spcAft>
                          <a:spcPts val="0"/>
                        </a:spcAft>
                      </a:pPr>
                      <a:r>
                        <a:rPr lang="tr-TR" sz="600" kern="100" baseline="0">
                          <a:effectLst/>
                          <a:latin typeface="Tahoma" panose="020B0604030504040204" pitchFamily="34" charset="0"/>
                        </a:rPr>
                        <a:t>1794</a:t>
                      </a:r>
                      <a:endParaRPr lang="tr-TR" sz="600" kern="100" baseline="0">
                        <a:effectLst/>
                        <a:latin typeface="Tahoma" panose="020B0604030504040204" pitchFamily="34" charset="0"/>
                        <a:ea typeface="Times New Roman" panose="02020603050405020304" pitchFamily="18" charset="0"/>
                      </a:endParaRPr>
                    </a:p>
                  </a:txBody>
                  <a:tcPr marL="48316" marR="48316" marT="24158" marB="24158"/>
                </a:tc>
                <a:tc hMerge="1">
                  <a:txBody>
                    <a:bodyPr/>
                    <a:lstStyle/>
                    <a:p>
                      <a:pPr>
                        <a:lnSpc>
                          <a:spcPct val="115000"/>
                        </a:lnSpc>
                        <a:spcAft>
                          <a:spcPts val="0"/>
                        </a:spcAft>
                      </a:pPr>
                      <a:endParaRPr lang="tr-TR" sz="600" kern="100" baseline="0">
                        <a:effectLst/>
                        <a:latin typeface="Tahoma" panose="020B0604030504040204" pitchFamily="34" charset="0"/>
                        <a:ea typeface="Times New Roman" panose="02020603050405020304" pitchFamily="18" charset="0"/>
                      </a:endParaRPr>
                    </a:p>
                  </a:txBody>
                  <a:tcPr marL="48316" marR="48316" marT="24158" marB="24158"/>
                </a:tc>
                <a:tc gridSpan="6">
                  <a:txBody>
                    <a:bodyPr/>
                    <a:lstStyle/>
                    <a:p>
                      <a:pPr>
                        <a:lnSpc>
                          <a:spcPct val="115000"/>
                        </a:lnSpc>
                        <a:spcAft>
                          <a:spcPts val="0"/>
                        </a:spcAft>
                      </a:pPr>
                      <a:r>
                        <a:rPr lang="tr-TR" sz="600" kern="100" baseline="0" dirty="0">
                          <a:effectLst/>
                          <a:latin typeface="Tahoma" panose="020B0604030504040204" pitchFamily="34" charset="0"/>
                        </a:rPr>
                        <a:t>ANATOMİ (TIP)</a:t>
                      </a:r>
                      <a:endParaRPr lang="tr-TR" sz="600" kern="100" baseline="0" dirty="0">
                        <a:effectLst/>
                        <a:latin typeface="Tahoma" panose="020B0604030504040204" pitchFamily="34" charset="0"/>
                        <a:ea typeface="Times New Roman" panose="02020603050405020304" pitchFamily="18" charset="0"/>
                      </a:endParaRPr>
                    </a:p>
                  </a:txBody>
                  <a:tcPr marL="48316" marR="48316" marT="24158" marB="24158"/>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extLst>
                  <a:ext uri="{0D108BD9-81ED-4DB2-BD59-A6C34878D82A}">
                    <a16:rowId xmlns:a16="http://schemas.microsoft.com/office/drawing/2014/main" val="3376820661"/>
                  </a:ext>
                </a:extLst>
              </a:tr>
              <a:tr h="149213">
                <a:tc gridSpan="2" vMerge="1">
                  <a:txBody>
                    <a:bodyPr/>
                    <a:lstStyle/>
                    <a:p>
                      <a:endParaRPr lang="tr-TR"/>
                    </a:p>
                  </a:txBody>
                  <a:tcPr/>
                </a:tc>
                <a:tc hMerge="1" vMerge="1">
                  <a:txBody>
                    <a:bodyPr/>
                    <a:lstStyle/>
                    <a:p>
                      <a:endParaRPr lang="en-US"/>
                    </a:p>
                  </a:txBody>
                  <a:tcPr/>
                </a:tc>
                <a:tc gridSpan="2">
                  <a:txBody>
                    <a:bodyPr/>
                    <a:lstStyle/>
                    <a:p>
                      <a:pPr>
                        <a:lnSpc>
                          <a:spcPct val="115000"/>
                        </a:lnSpc>
                        <a:spcAft>
                          <a:spcPts val="0"/>
                        </a:spcAft>
                      </a:pPr>
                      <a:r>
                        <a:rPr lang="tr-TR" sz="600" kern="100" baseline="0">
                          <a:effectLst/>
                          <a:latin typeface="Tahoma" panose="020B0604030504040204" pitchFamily="34" charset="0"/>
                        </a:rPr>
                        <a:t>2560</a:t>
                      </a:r>
                      <a:endParaRPr lang="tr-TR" sz="600" kern="100" baseline="0">
                        <a:effectLst/>
                        <a:latin typeface="Tahoma" panose="020B0604030504040204" pitchFamily="34" charset="0"/>
                        <a:ea typeface="Times New Roman" panose="02020603050405020304" pitchFamily="18" charset="0"/>
                      </a:endParaRPr>
                    </a:p>
                  </a:txBody>
                  <a:tcPr marL="48316" marR="48316" marT="24158" marB="24158"/>
                </a:tc>
                <a:tc hMerge="1">
                  <a:txBody>
                    <a:bodyPr/>
                    <a:lstStyle/>
                    <a:p>
                      <a:pPr>
                        <a:lnSpc>
                          <a:spcPct val="115000"/>
                        </a:lnSpc>
                        <a:spcAft>
                          <a:spcPts val="0"/>
                        </a:spcAft>
                      </a:pPr>
                      <a:endParaRPr lang="tr-TR" sz="600" kern="100" baseline="0">
                        <a:effectLst/>
                        <a:latin typeface="Tahoma" panose="020B0604030504040204" pitchFamily="34" charset="0"/>
                        <a:ea typeface="Times New Roman" panose="02020603050405020304" pitchFamily="18" charset="0"/>
                      </a:endParaRPr>
                    </a:p>
                  </a:txBody>
                  <a:tcPr marL="48316" marR="48316" marT="24158" marB="24158"/>
                </a:tc>
                <a:tc gridSpan="6">
                  <a:txBody>
                    <a:bodyPr/>
                    <a:lstStyle/>
                    <a:p>
                      <a:pPr>
                        <a:lnSpc>
                          <a:spcPct val="115000"/>
                        </a:lnSpc>
                        <a:spcAft>
                          <a:spcPts val="0"/>
                        </a:spcAft>
                      </a:pPr>
                      <a:r>
                        <a:rPr lang="tr-TR" sz="600" kern="100" baseline="0" dirty="0">
                          <a:effectLst/>
                          <a:latin typeface="Tahoma" panose="020B0604030504040204" pitchFamily="34" charset="0"/>
                        </a:rPr>
                        <a:t>EGZERSİZ FİZYOLOJİSİ</a:t>
                      </a:r>
                      <a:endParaRPr lang="tr-TR" sz="600" kern="100" baseline="0" dirty="0">
                        <a:effectLst/>
                        <a:latin typeface="Tahoma" panose="020B0604030504040204" pitchFamily="34" charset="0"/>
                        <a:ea typeface="Times New Roman" panose="02020603050405020304" pitchFamily="18" charset="0"/>
                      </a:endParaRPr>
                    </a:p>
                  </a:txBody>
                  <a:tcPr marL="48316" marR="48316" marT="24158" marB="24158"/>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extLst>
                  <a:ext uri="{0D108BD9-81ED-4DB2-BD59-A6C34878D82A}">
                    <a16:rowId xmlns:a16="http://schemas.microsoft.com/office/drawing/2014/main" val="2675018562"/>
                  </a:ext>
                </a:extLst>
              </a:tr>
              <a:tr h="149213">
                <a:tc gridSpan="2" vMerge="1">
                  <a:txBody>
                    <a:bodyPr/>
                    <a:lstStyle/>
                    <a:p>
                      <a:endParaRPr lang="tr-TR"/>
                    </a:p>
                  </a:txBody>
                  <a:tcPr/>
                </a:tc>
                <a:tc hMerge="1" vMerge="1">
                  <a:txBody>
                    <a:bodyPr/>
                    <a:lstStyle/>
                    <a:p>
                      <a:endParaRPr lang="en-US"/>
                    </a:p>
                  </a:txBody>
                  <a:tcPr/>
                </a:tc>
                <a:tc gridSpan="2">
                  <a:txBody>
                    <a:bodyPr/>
                    <a:lstStyle/>
                    <a:p>
                      <a:pPr>
                        <a:lnSpc>
                          <a:spcPct val="115000"/>
                        </a:lnSpc>
                        <a:spcAft>
                          <a:spcPts val="0"/>
                        </a:spcAft>
                      </a:pPr>
                      <a:r>
                        <a:rPr lang="tr-TR" sz="600" kern="100" baseline="0">
                          <a:effectLst/>
                          <a:latin typeface="Tahoma" panose="020B0604030504040204" pitchFamily="34" charset="0"/>
                        </a:rPr>
                        <a:t>7505</a:t>
                      </a:r>
                      <a:endParaRPr lang="tr-TR" sz="600" kern="100" baseline="0">
                        <a:effectLst/>
                        <a:latin typeface="Tahoma" panose="020B0604030504040204" pitchFamily="34" charset="0"/>
                        <a:ea typeface="Times New Roman" panose="02020603050405020304" pitchFamily="18" charset="0"/>
                      </a:endParaRPr>
                    </a:p>
                  </a:txBody>
                  <a:tcPr marL="48316" marR="48316" marT="24158" marB="24158"/>
                </a:tc>
                <a:tc hMerge="1">
                  <a:txBody>
                    <a:bodyPr/>
                    <a:lstStyle/>
                    <a:p>
                      <a:pPr>
                        <a:lnSpc>
                          <a:spcPct val="115000"/>
                        </a:lnSpc>
                        <a:spcAft>
                          <a:spcPts val="0"/>
                        </a:spcAft>
                      </a:pPr>
                      <a:endParaRPr lang="tr-TR" sz="600" kern="100" baseline="0">
                        <a:effectLst/>
                        <a:latin typeface="Tahoma" panose="020B0604030504040204" pitchFamily="34" charset="0"/>
                        <a:ea typeface="Times New Roman" panose="02020603050405020304" pitchFamily="18" charset="0"/>
                      </a:endParaRPr>
                    </a:p>
                  </a:txBody>
                  <a:tcPr marL="48316" marR="48316" marT="24158" marB="24158"/>
                </a:tc>
                <a:tc gridSpan="6">
                  <a:txBody>
                    <a:bodyPr/>
                    <a:lstStyle/>
                    <a:p>
                      <a:pPr>
                        <a:lnSpc>
                          <a:spcPct val="115000"/>
                        </a:lnSpc>
                        <a:spcAft>
                          <a:spcPts val="0"/>
                        </a:spcAft>
                      </a:pPr>
                      <a:r>
                        <a:rPr lang="tr-TR" sz="600" kern="100" baseline="0">
                          <a:effectLst/>
                          <a:latin typeface="Tahoma" panose="020B0604030504040204" pitchFamily="34" charset="0"/>
                        </a:rPr>
                        <a:t>FİZİK TEDAVİ VE REHABİLİTASYON</a:t>
                      </a:r>
                      <a:endParaRPr lang="tr-TR" sz="600" kern="100" baseline="0">
                        <a:effectLst/>
                        <a:latin typeface="Tahoma" panose="020B0604030504040204" pitchFamily="34" charset="0"/>
                        <a:ea typeface="Times New Roman" panose="02020603050405020304" pitchFamily="18" charset="0"/>
                      </a:endParaRPr>
                    </a:p>
                  </a:txBody>
                  <a:tcPr marL="48316" marR="48316" marT="24158" marB="24158"/>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extLst>
                  <a:ext uri="{0D108BD9-81ED-4DB2-BD59-A6C34878D82A}">
                    <a16:rowId xmlns:a16="http://schemas.microsoft.com/office/drawing/2014/main" val="301504109"/>
                  </a:ext>
                </a:extLst>
              </a:tr>
              <a:tr h="149213">
                <a:tc gridSpan="2" vMerge="1">
                  <a:txBody>
                    <a:bodyPr/>
                    <a:lstStyle/>
                    <a:p>
                      <a:endParaRPr lang="tr-TR"/>
                    </a:p>
                  </a:txBody>
                  <a:tcPr/>
                </a:tc>
                <a:tc hMerge="1" vMerge="1">
                  <a:txBody>
                    <a:bodyPr/>
                    <a:lstStyle/>
                    <a:p>
                      <a:endParaRPr lang="en-US"/>
                    </a:p>
                  </a:txBody>
                  <a:tcPr/>
                </a:tc>
                <a:tc gridSpan="2">
                  <a:txBody>
                    <a:bodyPr/>
                    <a:lstStyle/>
                    <a:p>
                      <a:pPr>
                        <a:lnSpc>
                          <a:spcPct val="115000"/>
                        </a:lnSpc>
                        <a:spcAft>
                          <a:spcPts val="0"/>
                        </a:spcAft>
                      </a:pPr>
                      <a:r>
                        <a:rPr lang="tr-TR" sz="600" kern="100" baseline="0">
                          <a:effectLst/>
                          <a:latin typeface="Tahoma" panose="020B0604030504040204" pitchFamily="34" charset="0"/>
                        </a:rPr>
                        <a:t>2919</a:t>
                      </a:r>
                      <a:endParaRPr lang="tr-TR" sz="600" kern="100" baseline="0">
                        <a:effectLst/>
                        <a:latin typeface="Tahoma" panose="020B0604030504040204" pitchFamily="34" charset="0"/>
                        <a:ea typeface="Times New Roman" panose="02020603050405020304" pitchFamily="18" charset="0"/>
                      </a:endParaRPr>
                    </a:p>
                  </a:txBody>
                  <a:tcPr marL="48316" marR="48316" marT="24158" marB="24158"/>
                </a:tc>
                <a:tc hMerge="1">
                  <a:txBody>
                    <a:bodyPr/>
                    <a:lstStyle/>
                    <a:p>
                      <a:pPr>
                        <a:lnSpc>
                          <a:spcPct val="115000"/>
                        </a:lnSpc>
                        <a:spcAft>
                          <a:spcPts val="0"/>
                        </a:spcAft>
                      </a:pPr>
                      <a:endParaRPr lang="tr-TR" sz="600" kern="100" baseline="0">
                        <a:effectLst/>
                        <a:latin typeface="Tahoma" panose="020B0604030504040204" pitchFamily="34" charset="0"/>
                        <a:ea typeface="Times New Roman" panose="02020603050405020304" pitchFamily="18" charset="0"/>
                      </a:endParaRPr>
                    </a:p>
                  </a:txBody>
                  <a:tcPr marL="48316" marR="48316" marT="24158" marB="24158"/>
                </a:tc>
                <a:tc gridSpan="6">
                  <a:txBody>
                    <a:bodyPr/>
                    <a:lstStyle/>
                    <a:p>
                      <a:pPr>
                        <a:lnSpc>
                          <a:spcPct val="115000"/>
                        </a:lnSpc>
                        <a:spcAft>
                          <a:spcPts val="0"/>
                        </a:spcAft>
                      </a:pPr>
                      <a:r>
                        <a:rPr lang="tr-TR" sz="600" kern="100" baseline="0" dirty="0">
                          <a:effectLst/>
                          <a:latin typeface="Tahoma" panose="020B0604030504040204" pitchFamily="34" charset="0"/>
                        </a:rPr>
                        <a:t>FİZİKSEL TIP VE REHABİLİTASYON</a:t>
                      </a:r>
                      <a:endParaRPr lang="tr-TR" sz="600" kern="100" baseline="0" dirty="0">
                        <a:effectLst/>
                        <a:latin typeface="Tahoma" panose="020B0604030504040204" pitchFamily="34" charset="0"/>
                        <a:ea typeface="Times New Roman" panose="02020603050405020304" pitchFamily="18" charset="0"/>
                      </a:endParaRPr>
                    </a:p>
                  </a:txBody>
                  <a:tcPr marL="48316" marR="48316" marT="24158" marB="24158"/>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extLst>
                  <a:ext uri="{0D108BD9-81ED-4DB2-BD59-A6C34878D82A}">
                    <a16:rowId xmlns:a16="http://schemas.microsoft.com/office/drawing/2014/main" val="3859475145"/>
                  </a:ext>
                </a:extLst>
              </a:tr>
              <a:tr h="149213">
                <a:tc gridSpan="2" vMerge="1">
                  <a:txBody>
                    <a:bodyPr/>
                    <a:lstStyle/>
                    <a:p>
                      <a:endParaRPr lang="tr-TR"/>
                    </a:p>
                  </a:txBody>
                  <a:tcPr/>
                </a:tc>
                <a:tc hMerge="1" vMerge="1">
                  <a:txBody>
                    <a:bodyPr/>
                    <a:lstStyle/>
                    <a:p>
                      <a:endParaRPr lang="en-US"/>
                    </a:p>
                  </a:txBody>
                  <a:tcPr/>
                </a:tc>
                <a:tc gridSpan="2">
                  <a:txBody>
                    <a:bodyPr/>
                    <a:lstStyle/>
                    <a:p>
                      <a:pPr>
                        <a:lnSpc>
                          <a:spcPct val="115000"/>
                        </a:lnSpc>
                        <a:spcAft>
                          <a:spcPts val="0"/>
                        </a:spcAft>
                      </a:pPr>
                      <a:r>
                        <a:rPr lang="tr-TR" sz="600" kern="100" baseline="0">
                          <a:effectLst/>
                          <a:latin typeface="Tahoma" panose="020B0604030504040204" pitchFamily="34" charset="0"/>
                        </a:rPr>
                        <a:t>7503</a:t>
                      </a:r>
                      <a:endParaRPr lang="tr-TR" sz="600" kern="100" baseline="0">
                        <a:effectLst/>
                        <a:latin typeface="Tahoma" panose="020B0604030504040204" pitchFamily="34" charset="0"/>
                        <a:ea typeface="Times New Roman" panose="02020603050405020304" pitchFamily="18" charset="0"/>
                      </a:endParaRPr>
                    </a:p>
                  </a:txBody>
                  <a:tcPr marL="48316" marR="48316" marT="24158" marB="24158"/>
                </a:tc>
                <a:tc hMerge="1">
                  <a:txBody>
                    <a:bodyPr/>
                    <a:lstStyle/>
                    <a:p>
                      <a:pPr>
                        <a:lnSpc>
                          <a:spcPct val="115000"/>
                        </a:lnSpc>
                        <a:spcAft>
                          <a:spcPts val="0"/>
                        </a:spcAft>
                      </a:pPr>
                      <a:endParaRPr lang="tr-TR" sz="600" kern="100" baseline="0">
                        <a:effectLst/>
                        <a:latin typeface="Tahoma" panose="020B0604030504040204" pitchFamily="34" charset="0"/>
                        <a:ea typeface="Times New Roman" panose="02020603050405020304" pitchFamily="18" charset="0"/>
                      </a:endParaRPr>
                    </a:p>
                  </a:txBody>
                  <a:tcPr marL="48316" marR="48316" marT="24158" marB="24158"/>
                </a:tc>
                <a:tc gridSpan="6">
                  <a:txBody>
                    <a:bodyPr/>
                    <a:lstStyle/>
                    <a:p>
                      <a:pPr>
                        <a:lnSpc>
                          <a:spcPct val="115000"/>
                        </a:lnSpc>
                        <a:spcAft>
                          <a:spcPts val="0"/>
                        </a:spcAft>
                      </a:pPr>
                      <a:r>
                        <a:rPr lang="tr-TR" sz="600" kern="100" baseline="0">
                          <a:effectLst/>
                          <a:latin typeface="Tahoma" panose="020B0604030504040204" pitchFamily="34" charset="0"/>
                        </a:rPr>
                        <a:t>FİZİKSEL TIP VE REHABİLİTASYON ORTEZ-PROTEZ</a:t>
                      </a:r>
                      <a:endParaRPr lang="tr-TR" sz="600" kern="100" baseline="0">
                        <a:effectLst/>
                        <a:latin typeface="Tahoma" panose="020B0604030504040204" pitchFamily="34" charset="0"/>
                        <a:ea typeface="Times New Roman" panose="02020603050405020304" pitchFamily="18" charset="0"/>
                      </a:endParaRPr>
                    </a:p>
                  </a:txBody>
                  <a:tcPr marL="48316" marR="48316" marT="24158" marB="24158"/>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extLst>
                  <a:ext uri="{0D108BD9-81ED-4DB2-BD59-A6C34878D82A}">
                    <a16:rowId xmlns:a16="http://schemas.microsoft.com/office/drawing/2014/main" val="2851368455"/>
                  </a:ext>
                </a:extLst>
              </a:tr>
              <a:tr h="149213">
                <a:tc gridSpan="2" vMerge="1">
                  <a:txBody>
                    <a:bodyPr/>
                    <a:lstStyle/>
                    <a:p>
                      <a:endParaRPr lang="tr-TR"/>
                    </a:p>
                  </a:txBody>
                  <a:tcPr/>
                </a:tc>
                <a:tc hMerge="1" vMerge="1">
                  <a:txBody>
                    <a:bodyPr/>
                    <a:lstStyle/>
                    <a:p>
                      <a:endParaRPr lang="en-US"/>
                    </a:p>
                  </a:txBody>
                  <a:tcPr/>
                </a:tc>
                <a:tc gridSpan="2">
                  <a:txBody>
                    <a:bodyPr/>
                    <a:lstStyle/>
                    <a:p>
                      <a:pPr>
                        <a:lnSpc>
                          <a:spcPct val="115000"/>
                        </a:lnSpc>
                        <a:spcAft>
                          <a:spcPts val="0"/>
                        </a:spcAft>
                      </a:pPr>
                      <a:r>
                        <a:rPr lang="tr-TR" sz="600" kern="100" baseline="0">
                          <a:effectLst/>
                          <a:latin typeface="Tahoma" panose="020B0604030504040204" pitchFamily="34" charset="0"/>
                        </a:rPr>
                        <a:t>2922</a:t>
                      </a:r>
                      <a:endParaRPr lang="tr-TR" sz="600" kern="100" baseline="0">
                        <a:effectLst/>
                        <a:latin typeface="Tahoma" panose="020B0604030504040204" pitchFamily="34" charset="0"/>
                        <a:ea typeface="Times New Roman" panose="02020603050405020304" pitchFamily="18" charset="0"/>
                      </a:endParaRPr>
                    </a:p>
                  </a:txBody>
                  <a:tcPr marL="48316" marR="48316" marT="24158" marB="24158"/>
                </a:tc>
                <a:tc hMerge="1">
                  <a:txBody>
                    <a:bodyPr/>
                    <a:lstStyle/>
                    <a:p>
                      <a:pPr>
                        <a:lnSpc>
                          <a:spcPct val="115000"/>
                        </a:lnSpc>
                        <a:spcAft>
                          <a:spcPts val="0"/>
                        </a:spcAft>
                      </a:pPr>
                      <a:endParaRPr lang="tr-TR" sz="600" kern="100" baseline="0">
                        <a:effectLst/>
                        <a:latin typeface="Tahoma" panose="020B0604030504040204" pitchFamily="34" charset="0"/>
                        <a:ea typeface="Times New Roman" panose="02020603050405020304" pitchFamily="18" charset="0"/>
                      </a:endParaRPr>
                    </a:p>
                  </a:txBody>
                  <a:tcPr marL="48316" marR="48316" marT="24158" marB="24158"/>
                </a:tc>
                <a:tc gridSpan="6">
                  <a:txBody>
                    <a:bodyPr/>
                    <a:lstStyle/>
                    <a:p>
                      <a:pPr>
                        <a:lnSpc>
                          <a:spcPct val="115000"/>
                        </a:lnSpc>
                        <a:spcAft>
                          <a:spcPts val="0"/>
                        </a:spcAft>
                      </a:pPr>
                      <a:r>
                        <a:rPr lang="tr-TR" sz="600" kern="100" baseline="0" dirty="0">
                          <a:effectLst/>
                          <a:latin typeface="Tahoma" panose="020B0604030504040204" pitchFamily="34" charset="0"/>
                        </a:rPr>
                        <a:t>FİZYOLOJİ (TIP)</a:t>
                      </a:r>
                      <a:endParaRPr lang="tr-TR" sz="600" kern="100" baseline="0" dirty="0">
                        <a:effectLst/>
                        <a:latin typeface="Tahoma" panose="020B0604030504040204" pitchFamily="34" charset="0"/>
                        <a:ea typeface="Times New Roman" panose="02020603050405020304" pitchFamily="18" charset="0"/>
                      </a:endParaRPr>
                    </a:p>
                  </a:txBody>
                  <a:tcPr marL="48316" marR="48316" marT="24158" marB="24158"/>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extLst>
                  <a:ext uri="{0D108BD9-81ED-4DB2-BD59-A6C34878D82A}">
                    <a16:rowId xmlns:a16="http://schemas.microsoft.com/office/drawing/2014/main" val="2008697335"/>
                  </a:ext>
                </a:extLst>
              </a:tr>
              <a:tr h="149213">
                <a:tc gridSpan="2" vMerge="1">
                  <a:txBody>
                    <a:bodyPr/>
                    <a:lstStyle/>
                    <a:p>
                      <a:endParaRPr lang="tr-TR"/>
                    </a:p>
                  </a:txBody>
                  <a:tcPr/>
                </a:tc>
                <a:tc hMerge="1" vMerge="1">
                  <a:txBody>
                    <a:bodyPr/>
                    <a:lstStyle/>
                    <a:p>
                      <a:endParaRPr lang="en-US"/>
                    </a:p>
                  </a:txBody>
                  <a:tcPr/>
                </a:tc>
                <a:tc gridSpan="2">
                  <a:txBody>
                    <a:bodyPr/>
                    <a:lstStyle/>
                    <a:p>
                      <a:pPr>
                        <a:lnSpc>
                          <a:spcPct val="115000"/>
                        </a:lnSpc>
                        <a:spcAft>
                          <a:spcPts val="0"/>
                        </a:spcAft>
                      </a:pPr>
                      <a:r>
                        <a:rPr lang="tr-TR" sz="600" kern="100" baseline="0">
                          <a:effectLst/>
                          <a:latin typeface="Tahoma" panose="020B0604030504040204" pitchFamily="34" charset="0"/>
                        </a:rPr>
                        <a:t>2927</a:t>
                      </a:r>
                      <a:endParaRPr lang="tr-TR" sz="600" kern="100" baseline="0">
                        <a:effectLst/>
                        <a:latin typeface="Tahoma" panose="020B0604030504040204" pitchFamily="34" charset="0"/>
                        <a:ea typeface="Times New Roman" panose="02020603050405020304" pitchFamily="18" charset="0"/>
                      </a:endParaRPr>
                    </a:p>
                  </a:txBody>
                  <a:tcPr marL="48316" marR="48316" marT="24158" marB="24158"/>
                </a:tc>
                <a:tc hMerge="1">
                  <a:txBody>
                    <a:bodyPr/>
                    <a:lstStyle/>
                    <a:p>
                      <a:pPr>
                        <a:lnSpc>
                          <a:spcPct val="115000"/>
                        </a:lnSpc>
                        <a:spcAft>
                          <a:spcPts val="0"/>
                        </a:spcAft>
                      </a:pPr>
                      <a:endParaRPr lang="tr-TR" sz="600" kern="100" baseline="0">
                        <a:effectLst/>
                        <a:latin typeface="Tahoma" panose="020B0604030504040204" pitchFamily="34" charset="0"/>
                        <a:ea typeface="Times New Roman" panose="02020603050405020304" pitchFamily="18" charset="0"/>
                      </a:endParaRPr>
                    </a:p>
                  </a:txBody>
                  <a:tcPr marL="48316" marR="48316" marT="24158" marB="24158"/>
                </a:tc>
                <a:tc gridSpan="6">
                  <a:txBody>
                    <a:bodyPr/>
                    <a:lstStyle/>
                    <a:p>
                      <a:pPr>
                        <a:lnSpc>
                          <a:spcPct val="115000"/>
                        </a:lnSpc>
                        <a:spcAft>
                          <a:spcPts val="0"/>
                        </a:spcAft>
                      </a:pPr>
                      <a:r>
                        <a:rPr lang="tr-TR" sz="600" kern="100" baseline="0">
                          <a:effectLst/>
                          <a:latin typeface="Tahoma" panose="020B0604030504040204" pitchFamily="34" charset="0"/>
                        </a:rPr>
                        <a:t>FİZYOTERAPİ VE REHABİLİTASYON</a:t>
                      </a:r>
                      <a:endParaRPr lang="tr-TR" sz="600" kern="100" baseline="0">
                        <a:effectLst/>
                        <a:latin typeface="Tahoma" panose="020B0604030504040204" pitchFamily="34" charset="0"/>
                        <a:ea typeface="Times New Roman" panose="02020603050405020304" pitchFamily="18" charset="0"/>
                      </a:endParaRPr>
                    </a:p>
                  </a:txBody>
                  <a:tcPr marL="48316" marR="48316" marT="24158" marB="24158"/>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extLst>
                  <a:ext uri="{0D108BD9-81ED-4DB2-BD59-A6C34878D82A}">
                    <a16:rowId xmlns:a16="http://schemas.microsoft.com/office/drawing/2014/main" val="2375640670"/>
                  </a:ext>
                </a:extLst>
              </a:tr>
              <a:tr h="149213">
                <a:tc gridSpan="2" vMerge="1">
                  <a:txBody>
                    <a:bodyPr/>
                    <a:lstStyle/>
                    <a:p>
                      <a:endParaRPr lang="tr-TR"/>
                    </a:p>
                  </a:txBody>
                  <a:tcPr/>
                </a:tc>
                <a:tc hMerge="1" vMerge="1">
                  <a:txBody>
                    <a:bodyPr/>
                    <a:lstStyle/>
                    <a:p>
                      <a:endParaRPr lang="en-US"/>
                    </a:p>
                  </a:txBody>
                  <a:tcPr/>
                </a:tc>
                <a:tc gridSpan="2">
                  <a:txBody>
                    <a:bodyPr/>
                    <a:lstStyle/>
                    <a:p>
                      <a:pPr>
                        <a:lnSpc>
                          <a:spcPct val="115000"/>
                        </a:lnSpc>
                        <a:spcAft>
                          <a:spcPts val="0"/>
                        </a:spcAft>
                      </a:pPr>
                      <a:r>
                        <a:rPr lang="tr-TR" sz="600" kern="100" baseline="0">
                          <a:effectLst/>
                          <a:latin typeface="Tahoma" panose="020B0604030504040204" pitchFamily="34" charset="0"/>
                        </a:rPr>
                        <a:t>3059</a:t>
                      </a:r>
                      <a:endParaRPr lang="tr-TR" sz="600" kern="100" baseline="0">
                        <a:effectLst/>
                        <a:latin typeface="Tahoma" panose="020B0604030504040204" pitchFamily="34" charset="0"/>
                        <a:ea typeface="Times New Roman" panose="02020603050405020304" pitchFamily="18" charset="0"/>
                      </a:endParaRPr>
                    </a:p>
                  </a:txBody>
                  <a:tcPr marL="48316" marR="48316" marT="24158" marB="24158"/>
                </a:tc>
                <a:tc hMerge="1">
                  <a:txBody>
                    <a:bodyPr/>
                    <a:lstStyle/>
                    <a:p>
                      <a:pPr>
                        <a:lnSpc>
                          <a:spcPct val="115000"/>
                        </a:lnSpc>
                        <a:spcAft>
                          <a:spcPts val="0"/>
                        </a:spcAft>
                      </a:pPr>
                      <a:endParaRPr lang="tr-TR" sz="600" kern="100" baseline="0">
                        <a:effectLst/>
                        <a:latin typeface="Tahoma" panose="020B0604030504040204" pitchFamily="34" charset="0"/>
                        <a:ea typeface="Times New Roman" panose="02020603050405020304" pitchFamily="18" charset="0"/>
                      </a:endParaRPr>
                    </a:p>
                  </a:txBody>
                  <a:tcPr marL="48316" marR="48316" marT="24158" marB="24158"/>
                </a:tc>
                <a:tc gridSpan="6">
                  <a:txBody>
                    <a:bodyPr/>
                    <a:lstStyle/>
                    <a:p>
                      <a:pPr>
                        <a:lnSpc>
                          <a:spcPct val="115000"/>
                        </a:lnSpc>
                        <a:spcAft>
                          <a:spcPts val="0"/>
                        </a:spcAft>
                      </a:pPr>
                      <a:r>
                        <a:rPr lang="tr-TR" sz="600" kern="100" baseline="0" dirty="0">
                          <a:effectLst/>
                          <a:latin typeface="Tahoma" panose="020B0604030504040204" pitchFamily="34" charset="0"/>
                        </a:rPr>
                        <a:t>GERİATRİK FİZYOTERAPİ</a:t>
                      </a:r>
                      <a:endParaRPr lang="tr-TR" sz="600" kern="100" baseline="0" dirty="0">
                        <a:effectLst/>
                        <a:latin typeface="Tahoma" panose="020B0604030504040204" pitchFamily="34" charset="0"/>
                        <a:ea typeface="Times New Roman" panose="02020603050405020304" pitchFamily="18" charset="0"/>
                      </a:endParaRPr>
                    </a:p>
                  </a:txBody>
                  <a:tcPr marL="48316" marR="48316" marT="24158" marB="24158"/>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extLst>
                  <a:ext uri="{0D108BD9-81ED-4DB2-BD59-A6C34878D82A}">
                    <a16:rowId xmlns:a16="http://schemas.microsoft.com/office/drawing/2014/main" val="3675323191"/>
                  </a:ext>
                </a:extLst>
              </a:tr>
              <a:tr h="149213">
                <a:tc gridSpan="2" vMerge="1">
                  <a:txBody>
                    <a:bodyPr/>
                    <a:lstStyle/>
                    <a:p>
                      <a:endParaRPr lang="tr-TR"/>
                    </a:p>
                  </a:txBody>
                  <a:tcPr/>
                </a:tc>
                <a:tc hMerge="1" vMerge="1">
                  <a:txBody>
                    <a:bodyPr/>
                    <a:lstStyle/>
                    <a:p>
                      <a:endParaRPr lang="en-US"/>
                    </a:p>
                  </a:txBody>
                  <a:tcPr/>
                </a:tc>
                <a:tc gridSpan="2">
                  <a:txBody>
                    <a:bodyPr/>
                    <a:lstStyle/>
                    <a:p>
                      <a:pPr>
                        <a:lnSpc>
                          <a:spcPct val="115000"/>
                        </a:lnSpc>
                        <a:spcAft>
                          <a:spcPts val="0"/>
                        </a:spcAft>
                      </a:pPr>
                      <a:r>
                        <a:rPr lang="tr-TR" sz="600" kern="100" baseline="0">
                          <a:effectLst/>
                          <a:latin typeface="Tahoma" panose="020B0604030504040204" pitchFamily="34" charset="0"/>
                        </a:rPr>
                        <a:t>3113</a:t>
                      </a:r>
                      <a:endParaRPr lang="tr-TR" sz="600" kern="100" baseline="0">
                        <a:effectLst/>
                        <a:latin typeface="Tahoma" panose="020B0604030504040204" pitchFamily="34" charset="0"/>
                        <a:ea typeface="Times New Roman" panose="02020603050405020304" pitchFamily="18" charset="0"/>
                      </a:endParaRPr>
                    </a:p>
                  </a:txBody>
                  <a:tcPr marL="48316" marR="48316" marT="24158" marB="24158"/>
                </a:tc>
                <a:tc hMerge="1">
                  <a:txBody>
                    <a:bodyPr/>
                    <a:lstStyle/>
                    <a:p>
                      <a:pPr>
                        <a:lnSpc>
                          <a:spcPct val="115000"/>
                        </a:lnSpc>
                        <a:spcAft>
                          <a:spcPts val="0"/>
                        </a:spcAft>
                      </a:pPr>
                      <a:endParaRPr lang="tr-TR" sz="600" kern="100" baseline="0">
                        <a:effectLst/>
                        <a:latin typeface="Tahoma" panose="020B0604030504040204" pitchFamily="34" charset="0"/>
                        <a:ea typeface="Times New Roman" panose="02020603050405020304" pitchFamily="18" charset="0"/>
                      </a:endParaRPr>
                    </a:p>
                  </a:txBody>
                  <a:tcPr marL="48316" marR="48316" marT="24158" marB="24158"/>
                </a:tc>
                <a:tc gridSpan="6">
                  <a:txBody>
                    <a:bodyPr/>
                    <a:lstStyle/>
                    <a:p>
                      <a:pPr>
                        <a:lnSpc>
                          <a:spcPct val="115000"/>
                        </a:lnSpc>
                        <a:spcAft>
                          <a:spcPts val="0"/>
                        </a:spcAft>
                      </a:pPr>
                      <a:r>
                        <a:rPr lang="tr-TR" sz="600" kern="100" baseline="0">
                          <a:effectLst/>
                          <a:latin typeface="Tahoma" panose="020B0604030504040204" pitchFamily="34" charset="0"/>
                        </a:rPr>
                        <a:t>GÖĞÜS HASTALARINDA REHABİLİTASYON</a:t>
                      </a:r>
                      <a:endParaRPr lang="tr-TR" sz="600" kern="100" baseline="0">
                        <a:effectLst/>
                        <a:latin typeface="Tahoma" panose="020B0604030504040204" pitchFamily="34" charset="0"/>
                        <a:ea typeface="Times New Roman" panose="02020603050405020304" pitchFamily="18" charset="0"/>
                      </a:endParaRPr>
                    </a:p>
                  </a:txBody>
                  <a:tcPr marL="48316" marR="48316" marT="24158" marB="24158"/>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extLst>
                  <a:ext uri="{0D108BD9-81ED-4DB2-BD59-A6C34878D82A}">
                    <a16:rowId xmlns:a16="http://schemas.microsoft.com/office/drawing/2014/main" val="2913538104"/>
                  </a:ext>
                </a:extLst>
              </a:tr>
              <a:tr h="149213">
                <a:tc gridSpan="2" vMerge="1">
                  <a:txBody>
                    <a:bodyPr/>
                    <a:lstStyle/>
                    <a:p>
                      <a:endParaRPr lang="tr-TR"/>
                    </a:p>
                  </a:txBody>
                  <a:tcPr/>
                </a:tc>
                <a:tc hMerge="1" vMerge="1">
                  <a:txBody>
                    <a:bodyPr/>
                    <a:lstStyle/>
                    <a:p>
                      <a:endParaRPr lang="en-US"/>
                    </a:p>
                  </a:txBody>
                  <a:tcPr/>
                </a:tc>
                <a:tc gridSpan="2">
                  <a:txBody>
                    <a:bodyPr/>
                    <a:lstStyle/>
                    <a:p>
                      <a:pPr>
                        <a:lnSpc>
                          <a:spcPct val="115000"/>
                        </a:lnSpc>
                        <a:spcAft>
                          <a:spcPts val="0"/>
                        </a:spcAft>
                      </a:pPr>
                      <a:r>
                        <a:rPr lang="tr-TR" sz="600" kern="100" baseline="0">
                          <a:effectLst/>
                          <a:latin typeface="Tahoma" panose="020B0604030504040204" pitchFamily="34" charset="0"/>
                        </a:rPr>
                        <a:t>7443</a:t>
                      </a:r>
                      <a:endParaRPr lang="tr-TR" sz="600" kern="100" baseline="0">
                        <a:effectLst/>
                        <a:latin typeface="Tahoma" panose="020B0604030504040204" pitchFamily="34" charset="0"/>
                        <a:ea typeface="Times New Roman" panose="02020603050405020304" pitchFamily="18" charset="0"/>
                      </a:endParaRPr>
                    </a:p>
                  </a:txBody>
                  <a:tcPr marL="48316" marR="48316" marT="24158" marB="24158"/>
                </a:tc>
                <a:tc hMerge="1">
                  <a:txBody>
                    <a:bodyPr/>
                    <a:lstStyle/>
                    <a:p>
                      <a:pPr>
                        <a:lnSpc>
                          <a:spcPct val="115000"/>
                        </a:lnSpc>
                        <a:spcAft>
                          <a:spcPts val="0"/>
                        </a:spcAft>
                      </a:pPr>
                      <a:endParaRPr lang="tr-TR" sz="600" kern="100" baseline="0">
                        <a:effectLst/>
                        <a:latin typeface="Tahoma" panose="020B0604030504040204" pitchFamily="34" charset="0"/>
                        <a:ea typeface="Times New Roman" panose="02020603050405020304" pitchFamily="18" charset="0"/>
                      </a:endParaRPr>
                    </a:p>
                  </a:txBody>
                  <a:tcPr marL="48316" marR="48316" marT="24158" marB="24158"/>
                </a:tc>
                <a:tc gridSpan="6">
                  <a:txBody>
                    <a:bodyPr/>
                    <a:lstStyle/>
                    <a:p>
                      <a:pPr>
                        <a:lnSpc>
                          <a:spcPct val="115000"/>
                        </a:lnSpc>
                        <a:spcAft>
                          <a:spcPts val="0"/>
                        </a:spcAft>
                      </a:pPr>
                      <a:r>
                        <a:rPr lang="tr-TR" sz="600" kern="100" baseline="0" dirty="0">
                          <a:effectLst/>
                          <a:latin typeface="Tahoma" panose="020B0604030504040204" pitchFamily="34" charset="0"/>
                        </a:rPr>
                        <a:t>İŞ VE UĞRAŞI TEDAVİSİ</a:t>
                      </a:r>
                      <a:endParaRPr lang="tr-TR" sz="600" kern="100" baseline="0" dirty="0">
                        <a:effectLst/>
                        <a:latin typeface="Tahoma" panose="020B0604030504040204" pitchFamily="34" charset="0"/>
                        <a:ea typeface="Times New Roman" panose="02020603050405020304" pitchFamily="18" charset="0"/>
                      </a:endParaRPr>
                    </a:p>
                  </a:txBody>
                  <a:tcPr marL="48316" marR="48316" marT="24158" marB="24158"/>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extLst>
                  <a:ext uri="{0D108BD9-81ED-4DB2-BD59-A6C34878D82A}">
                    <a16:rowId xmlns:a16="http://schemas.microsoft.com/office/drawing/2014/main" val="2976111762"/>
                  </a:ext>
                </a:extLst>
              </a:tr>
              <a:tr h="149213">
                <a:tc gridSpan="2" vMerge="1">
                  <a:txBody>
                    <a:bodyPr/>
                    <a:lstStyle/>
                    <a:p>
                      <a:endParaRPr lang="tr-TR"/>
                    </a:p>
                  </a:txBody>
                  <a:tcPr/>
                </a:tc>
                <a:tc hMerge="1" vMerge="1">
                  <a:txBody>
                    <a:bodyPr/>
                    <a:lstStyle/>
                    <a:p>
                      <a:endParaRPr lang="en-US"/>
                    </a:p>
                  </a:txBody>
                  <a:tcPr/>
                </a:tc>
                <a:tc gridSpan="2">
                  <a:txBody>
                    <a:bodyPr/>
                    <a:lstStyle/>
                    <a:p>
                      <a:pPr>
                        <a:lnSpc>
                          <a:spcPct val="115000"/>
                        </a:lnSpc>
                        <a:spcAft>
                          <a:spcPts val="0"/>
                        </a:spcAft>
                      </a:pPr>
                      <a:r>
                        <a:rPr lang="tr-TR" sz="600" kern="100" baseline="0">
                          <a:effectLst/>
                          <a:latin typeface="Tahoma" panose="020B0604030504040204" pitchFamily="34" charset="0"/>
                        </a:rPr>
                        <a:t>3541</a:t>
                      </a:r>
                      <a:endParaRPr lang="tr-TR" sz="600" kern="100" baseline="0">
                        <a:effectLst/>
                        <a:latin typeface="Tahoma" panose="020B0604030504040204" pitchFamily="34" charset="0"/>
                        <a:ea typeface="Times New Roman" panose="02020603050405020304" pitchFamily="18" charset="0"/>
                      </a:endParaRPr>
                    </a:p>
                  </a:txBody>
                  <a:tcPr marL="48316" marR="48316" marT="24158" marB="24158"/>
                </a:tc>
                <a:tc hMerge="1">
                  <a:txBody>
                    <a:bodyPr/>
                    <a:lstStyle/>
                    <a:p>
                      <a:pPr>
                        <a:lnSpc>
                          <a:spcPct val="115000"/>
                        </a:lnSpc>
                        <a:spcAft>
                          <a:spcPts val="0"/>
                        </a:spcAft>
                      </a:pPr>
                      <a:endParaRPr lang="tr-TR" sz="600" kern="100" baseline="0">
                        <a:effectLst/>
                        <a:latin typeface="Tahoma" panose="020B0604030504040204" pitchFamily="34" charset="0"/>
                        <a:ea typeface="Times New Roman" panose="02020603050405020304" pitchFamily="18" charset="0"/>
                      </a:endParaRPr>
                    </a:p>
                  </a:txBody>
                  <a:tcPr marL="48316" marR="48316" marT="24158" marB="24158"/>
                </a:tc>
                <a:tc gridSpan="6">
                  <a:txBody>
                    <a:bodyPr/>
                    <a:lstStyle/>
                    <a:p>
                      <a:pPr>
                        <a:lnSpc>
                          <a:spcPct val="115000"/>
                        </a:lnSpc>
                        <a:spcAft>
                          <a:spcPts val="0"/>
                        </a:spcAft>
                      </a:pPr>
                      <a:r>
                        <a:rPr lang="tr-TR" sz="600" kern="100" baseline="0" dirty="0">
                          <a:effectLst/>
                          <a:latin typeface="Tahoma" panose="020B0604030504040204" pitchFamily="34" charset="0"/>
                        </a:rPr>
                        <a:t>İŞ VE UĞRAŞI TERAPİSİ</a:t>
                      </a:r>
                      <a:endParaRPr lang="tr-TR" sz="600" kern="100" baseline="0" dirty="0">
                        <a:effectLst/>
                        <a:latin typeface="Tahoma" panose="020B0604030504040204" pitchFamily="34" charset="0"/>
                        <a:ea typeface="Times New Roman" panose="02020603050405020304" pitchFamily="18" charset="0"/>
                      </a:endParaRPr>
                    </a:p>
                  </a:txBody>
                  <a:tcPr marL="48316" marR="48316" marT="24158" marB="24158"/>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extLst>
                  <a:ext uri="{0D108BD9-81ED-4DB2-BD59-A6C34878D82A}">
                    <a16:rowId xmlns:a16="http://schemas.microsoft.com/office/drawing/2014/main" val="2154349927"/>
                  </a:ext>
                </a:extLst>
              </a:tr>
              <a:tr h="149213">
                <a:tc gridSpan="2" vMerge="1">
                  <a:txBody>
                    <a:bodyPr/>
                    <a:lstStyle/>
                    <a:p>
                      <a:endParaRPr lang="tr-TR"/>
                    </a:p>
                  </a:txBody>
                  <a:tcPr/>
                </a:tc>
                <a:tc hMerge="1" vMerge="1">
                  <a:txBody>
                    <a:bodyPr/>
                    <a:lstStyle/>
                    <a:p>
                      <a:endParaRPr lang="en-US"/>
                    </a:p>
                  </a:txBody>
                  <a:tcPr/>
                </a:tc>
                <a:tc gridSpan="2">
                  <a:txBody>
                    <a:bodyPr/>
                    <a:lstStyle/>
                    <a:p>
                      <a:pPr>
                        <a:lnSpc>
                          <a:spcPct val="115000"/>
                        </a:lnSpc>
                        <a:spcAft>
                          <a:spcPts val="0"/>
                        </a:spcAft>
                      </a:pPr>
                      <a:r>
                        <a:rPr lang="tr-TR" sz="600" kern="100" baseline="0">
                          <a:effectLst/>
                          <a:latin typeface="Tahoma" panose="020B0604030504040204" pitchFamily="34" charset="0"/>
                        </a:rPr>
                        <a:t>3662</a:t>
                      </a:r>
                      <a:endParaRPr lang="tr-TR" sz="600" kern="100" baseline="0">
                        <a:effectLst/>
                        <a:latin typeface="Tahoma" panose="020B0604030504040204" pitchFamily="34" charset="0"/>
                        <a:ea typeface="Times New Roman" panose="02020603050405020304" pitchFamily="18" charset="0"/>
                      </a:endParaRPr>
                    </a:p>
                  </a:txBody>
                  <a:tcPr marL="48316" marR="48316" marT="24158" marB="24158"/>
                </a:tc>
                <a:tc hMerge="1">
                  <a:txBody>
                    <a:bodyPr/>
                    <a:lstStyle/>
                    <a:p>
                      <a:pPr>
                        <a:lnSpc>
                          <a:spcPct val="115000"/>
                        </a:lnSpc>
                        <a:spcAft>
                          <a:spcPts val="0"/>
                        </a:spcAft>
                      </a:pPr>
                      <a:endParaRPr lang="tr-TR" sz="600" kern="100" baseline="0">
                        <a:effectLst/>
                        <a:latin typeface="Tahoma" panose="020B0604030504040204" pitchFamily="34" charset="0"/>
                        <a:ea typeface="Times New Roman" panose="02020603050405020304" pitchFamily="18" charset="0"/>
                      </a:endParaRPr>
                    </a:p>
                  </a:txBody>
                  <a:tcPr marL="48316" marR="48316" marT="24158" marB="24158"/>
                </a:tc>
                <a:tc gridSpan="6">
                  <a:txBody>
                    <a:bodyPr/>
                    <a:lstStyle/>
                    <a:p>
                      <a:pPr>
                        <a:lnSpc>
                          <a:spcPct val="115000"/>
                        </a:lnSpc>
                        <a:spcAft>
                          <a:spcPts val="0"/>
                        </a:spcAft>
                      </a:pPr>
                      <a:r>
                        <a:rPr lang="tr-TR" sz="600" kern="100" baseline="0" dirty="0">
                          <a:effectLst/>
                          <a:latin typeface="Tahoma" panose="020B0604030504040204" pitchFamily="34" charset="0"/>
                        </a:rPr>
                        <a:t>KARDİOPULMONER REHABİLİTASYON</a:t>
                      </a:r>
                      <a:endParaRPr lang="tr-TR" sz="600" kern="100" baseline="0" dirty="0">
                        <a:effectLst/>
                        <a:latin typeface="Tahoma" panose="020B0604030504040204" pitchFamily="34" charset="0"/>
                        <a:ea typeface="Times New Roman" panose="02020603050405020304" pitchFamily="18" charset="0"/>
                      </a:endParaRPr>
                    </a:p>
                  </a:txBody>
                  <a:tcPr marL="48316" marR="48316" marT="24158" marB="24158"/>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extLst>
                  <a:ext uri="{0D108BD9-81ED-4DB2-BD59-A6C34878D82A}">
                    <a16:rowId xmlns:a16="http://schemas.microsoft.com/office/drawing/2014/main" val="1349357247"/>
                  </a:ext>
                </a:extLst>
              </a:tr>
              <a:tr h="149213">
                <a:tc gridSpan="2" vMerge="1">
                  <a:txBody>
                    <a:bodyPr/>
                    <a:lstStyle/>
                    <a:p>
                      <a:endParaRPr lang="tr-TR"/>
                    </a:p>
                  </a:txBody>
                  <a:tcPr/>
                </a:tc>
                <a:tc hMerge="1" vMerge="1">
                  <a:txBody>
                    <a:bodyPr/>
                    <a:lstStyle/>
                    <a:p>
                      <a:endParaRPr lang="en-US"/>
                    </a:p>
                  </a:txBody>
                  <a:tcPr/>
                </a:tc>
                <a:tc gridSpan="2">
                  <a:txBody>
                    <a:bodyPr/>
                    <a:lstStyle/>
                    <a:p>
                      <a:pPr>
                        <a:lnSpc>
                          <a:spcPct val="115000"/>
                        </a:lnSpc>
                        <a:spcAft>
                          <a:spcPts val="0"/>
                        </a:spcAft>
                      </a:pPr>
                      <a:r>
                        <a:rPr lang="tr-TR" sz="600" kern="100" baseline="0">
                          <a:effectLst/>
                          <a:latin typeface="Tahoma" panose="020B0604030504040204" pitchFamily="34" charset="0"/>
                        </a:rPr>
                        <a:t>3668</a:t>
                      </a:r>
                      <a:endParaRPr lang="tr-TR" sz="600" kern="100" baseline="0">
                        <a:effectLst/>
                        <a:latin typeface="Tahoma" panose="020B0604030504040204" pitchFamily="34" charset="0"/>
                        <a:ea typeface="Times New Roman" panose="02020603050405020304" pitchFamily="18" charset="0"/>
                      </a:endParaRPr>
                    </a:p>
                  </a:txBody>
                  <a:tcPr marL="48316" marR="48316" marT="24158" marB="24158"/>
                </a:tc>
                <a:tc hMerge="1">
                  <a:txBody>
                    <a:bodyPr/>
                    <a:lstStyle/>
                    <a:p>
                      <a:pPr>
                        <a:lnSpc>
                          <a:spcPct val="115000"/>
                        </a:lnSpc>
                        <a:spcAft>
                          <a:spcPts val="0"/>
                        </a:spcAft>
                      </a:pPr>
                      <a:endParaRPr lang="tr-TR" sz="600" kern="100" baseline="0">
                        <a:effectLst/>
                        <a:latin typeface="Tahoma" panose="020B0604030504040204" pitchFamily="34" charset="0"/>
                        <a:ea typeface="Times New Roman" panose="02020603050405020304" pitchFamily="18" charset="0"/>
                      </a:endParaRPr>
                    </a:p>
                  </a:txBody>
                  <a:tcPr marL="48316" marR="48316" marT="24158" marB="24158"/>
                </a:tc>
                <a:tc gridSpan="6">
                  <a:txBody>
                    <a:bodyPr/>
                    <a:lstStyle/>
                    <a:p>
                      <a:pPr>
                        <a:lnSpc>
                          <a:spcPct val="115000"/>
                        </a:lnSpc>
                        <a:spcAft>
                          <a:spcPts val="0"/>
                        </a:spcAft>
                      </a:pPr>
                      <a:r>
                        <a:rPr lang="tr-TR" sz="600" kern="100" baseline="0" dirty="0">
                          <a:effectLst/>
                          <a:latin typeface="Tahoma" panose="020B0604030504040204" pitchFamily="34" charset="0"/>
                        </a:rPr>
                        <a:t>KARDİOPULMONER FİZYOTERAPİ</a:t>
                      </a:r>
                      <a:endParaRPr lang="tr-TR" sz="600" kern="100" baseline="0" dirty="0">
                        <a:effectLst/>
                        <a:latin typeface="Tahoma" panose="020B0604030504040204" pitchFamily="34" charset="0"/>
                        <a:ea typeface="Times New Roman" panose="02020603050405020304" pitchFamily="18" charset="0"/>
                      </a:endParaRPr>
                    </a:p>
                  </a:txBody>
                  <a:tcPr marL="48316" marR="48316" marT="24158" marB="24158"/>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extLst>
                  <a:ext uri="{0D108BD9-81ED-4DB2-BD59-A6C34878D82A}">
                    <a16:rowId xmlns:a16="http://schemas.microsoft.com/office/drawing/2014/main" val="3726007734"/>
                  </a:ext>
                </a:extLst>
              </a:tr>
              <a:tr h="149213">
                <a:tc gridSpan="2" vMerge="1">
                  <a:txBody>
                    <a:bodyPr/>
                    <a:lstStyle/>
                    <a:p>
                      <a:endParaRPr lang="tr-TR"/>
                    </a:p>
                  </a:txBody>
                  <a:tcPr/>
                </a:tc>
                <a:tc hMerge="1" vMerge="1">
                  <a:txBody>
                    <a:bodyPr/>
                    <a:lstStyle/>
                    <a:p>
                      <a:endParaRPr lang="en-US"/>
                    </a:p>
                  </a:txBody>
                  <a:tcPr/>
                </a:tc>
                <a:tc gridSpan="2">
                  <a:txBody>
                    <a:bodyPr/>
                    <a:lstStyle/>
                    <a:p>
                      <a:pPr>
                        <a:lnSpc>
                          <a:spcPct val="115000"/>
                        </a:lnSpc>
                        <a:spcAft>
                          <a:spcPts val="0"/>
                        </a:spcAft>
                      </a:pPr>
                      <a:r>
                        <a:rPr lang="tr-TR" sz="600" kern="100" baseline="0">
                          <a:effectLst/>
                          <a:latin typeface="Tahoma" panose="020B0604030504040204" pitchFamily="34" charset="0"/>
                        </a:rPr>
                        <a:t>3669</a:t>
                      </a:r>
                      <a:endParaRPr lang="tr-TR" sz="600" kern="100" baseline="0">
                        <a:effectLst/>
                        <a:latin typeface="Tahoma" panose="020B0604030504040204" pitchFamily="34" charset="0"/>
                        <a:ea typeface="Times New Roman" panose="02020603050405020304" pitchFamily="18" charset="0"/>
                      </a:endParaRPr>
                    </a:p>
                  </a:txBody>
                  <a:tcPr marL="48316" marR="48316" marT="24158" marB="24158"/>
                </a:tc>
                <a:tc hMerge="1">
                  <a:txBody>
                    <a:bodyPr/>
                    <a:lstStyle/>
                    <a:p>
                      <a:pPr>
                        <a:lnSpc>
                          <a:spcPct val="115000"/>
                        </a:lnSpc>
                        <a:spcAft>
                          <a:spcPts val="0"/>
                        </a:spcAft>
                      </a:pPr>
                      <a:endParaRPr lang="tr-TR" sz="600" kern="100" baseline="0">
                        <a:effectLst/>
                        <a:latin typeface="Tahoma" panose="020B0604030504040204" pitchFamily="34" charset="0"/>
                        <a:ea typeface="Times New Roman" panose="02020603050405020304" pitchFamily="18" charset="0"/>
                      </a:endParaRPr>
                    </a:p>
                  </a:txBody>
                  <a:tcPr marL="48316" marR="48316" marT="24158" marB="24158"/>
                </a:tc>
                <a:tc gridSpan="6">
                  <a:txBody>
                    <a:bodyPr/>
                    <a:lstStyle/>
                    <a:p>
                      <a:pPr>
                        <a:lnSpc>
                          <a:spcPct val="115000"/>
                        </a:lnSpc>
                        <a:spcAft>
                          <a:spcPts val="0"/>
                        </a:spcAft>
                      </a:pPr>
                      <a:r>
                        <a:rPr lang="tr-TR" sz="600" kern="100" baseline="0" dirty="0">
                          <a:effectLst/>
                          <a:latin typeface="Tahoma" panose="020B0604030504040204" pitchFamily="34" charset="0"/>
                        </a:rPr>
                        <a:t>KARDİOPULMONER FİZYOTERAPİ VE REHABİLİTASYON</a:t>
                      </a:r>
                      <a:endParaRPr lang="tr-TR" sz="600" kern="100" baseline="0" dirty="0">
                        <a:effectLst/>
                        <a:latin typeface="Tahoma" panose="020B0604030504040204" pitchFamily="34" charset="0"/>
                        <a:ea typeface="Times New Roman" panose="02020603050405020304" pitchFamily="18" charset="0"/>
                      </a:endParaRPr>
                    </a:p>
                  </a:txBody>
                  <a:tcPr marL="48316" marR="48316" marT="24158" marB="24158"/>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extLst>
                  <a:ext uri="{0D108BD9-81ED-4DB2-BD59-A6C34878D82A}">
                    <a16:rowId xmlns:a16="http://schemas.microsoft.com/office/drawing/2014/main" val="118096251"/>
                  </a:ext>
                </a:extLst>
              </a:tr>
              <a:tr h="149213">
                <a:tc gridSpan="2" vMerge="1">
                  <a:txBody>
                    <a:bodyPr/>
                    <a:lstStyle/>
                    <a:p>
                      <a:endParaRPr lang="tr-TR"/>
                    </a:p>
                  </a:txBody>
                  <a:tcPr/>
                </a:tc>
                <a:tc hMerge="1" vMerge="1">
                  <a:txBody>
                    <a:bodyPr/>
                    <a:lstStyle/>
                    <a:p>
                      <a:endParaRPr lang="en-US"/>
                    </a:p>
                  </a:txBody>
                  <a:tcPr/>
                </a:tc>
                <a:tc gridSpan="2">
                  <a:txBody>
                    <a:bodyPr/>
                    <a:lstStyle/>
                    <a:p>
                      <a:pPr>
                        <a:lnSpc>
                          <a:spcPct val="115000"/>
                        </a:lnSpc>
                        <a:spcAft>
                          <a:spcPts val="0"/>
                        </a:spcAft>
                      </a:pPr>
                      <a:r>
                        <a:rPr lang="tr-TR" sz="600" kern="100" baseline="0">
                          <a:effectLst/>
                          <a:latin typeface="Tahoma" panose="020B0604030504040204" pitchFamily="34" charset="0"/>
                        </a:rPr>
                        <a:t>7537</a:t>
                      </a:r>
                      <a:endParaRPr lang="tr-TR" sz="600" kern="100" baseline="0">
                        <a:effectLst/>
                        <a:latin typeface="Tahoma" panose="020B0604030504040204" pitchFamily="34" charset="0"/>
                        <a:ea typeface="Times New Roman" panose="02020603050405020304" pitchFamily="18" charset="0"/>
                      </a:endParaRPr>
                    </a:p>
                  </a:txBody>
                  <a:tcPr marL="48316" marR="48316" marT="24158" marB="24158"/>
                </a:tc>
                <a:tc hMerge="1">
                  <a:txBody>
                    <a:bodyPr/>
                    <a:lstStyle/>
                    <a:p>
                      <a:pPr>
                        <a:lnSpc>
                          <a:spcPct val="115000"/>
                        </a:lnSpc>
                        <a:spcAft>
                          <a:spcPts val="0"/>
                        </a:spcAft>
                      </a:pPr>
                      <a:endParaRPr lang="tr-TR" sz="600" kern="100" baseline="0">
                        <a:effectLst/>
                        <a:latin typeface="Tahoma" panose="020B0604030504040204" pitchFamily="34" charset="0"/>
                        <a:ea typeface="Times New Roman" panose="02020603050405020304" pitchFamily="18" charset="0"/>
                      </a:endParaRPr>
                    </a:p>
                  </a:txBody>
                  <a:tcPr marL="48316" marR="48316" marT="24158" marB="24158"/>
                </a:tc>
                <a:tc gridSpan="6">
                  <a:txBody>
                    <a:bodyPr/>
                    <a:lstStyle/>
                    <a:p>
                      <a:pPr>
                        <a:lnSpc>
                          <a:spcPct val="115000"/>
                        </a:lnSpc>
                        <a:spcAft>
                          <a:spcPts val="0"/>
                        </a:spcAft>
                      </a:pPr>
                      <a:r>
                        <a:rPr lang="tr-TR" sz="600" kern="100" baseline="0">
                          <a:effectLst/>
                          <a:latin typeface="Tahoma" panose="020B0604030504040204" pitchFamily="34" charset="0"/>
                        </a:rPr>
                        <a:t>MUSKULOSKELETAL FİZYOTERAPİ</a:t>
                      </a:r>
                      <a:endParaRPr lang="tr-TR" sz="600" kern="100" baseline="0">
                        <a:effectLst/>
                        <a:latin typeface="Tahoma" panose="020B0604030504040204" pitchFamily="34" charset="0"/>
                        <a:ea typeface="Times New Roman" panose="02020603050405020304" pitchFamily="18" charset="0"/>
                      </a:endParaRPr>
                    </a:p>
                  </a:txBody>
                  <a:tcPr marL="48316" marR="48316" marT="24158" marB="24158"/>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extLst>
                  <a:ext uri="{0D108BD9-81ED-4DB2-BD59-A6C34878D82A}">
                    <a16:rowId xmlns:a16="http://schemas.microsoft.com/office/drawing/2014/main" val="916941408"/>
                  </a:ext>
                </a:extLst>
              </a:tr>
              <a:tr h="149213">
                <a:tc gridSpan="2" vMerge="1">
                  <a:txBody>
                    <a:bodyPr/>
                    <a:lstStyle/>
                    <a:p>
                      <a:endParaRPr lang="tr-TR"/>
                    </a:p>
                  </a:txBody>
                  <a:tcPr/>
                </a:tc>
                <a:tc hMerge="1" vMerge="1">
                  <a:txBody>
                    <a:bodyPr/>
                    <a:lstStyle/>
                    <a:p>
                      <a:endParaRPr lang="en-US"/>
                    </a:p>
                  </a:txBody>
                  <a:tcPr/>
                </a:tc>
                <a:tc gridSpan="2">
                  <a:txBody>
                    <a:bodyPr/>
                    <a:lstStyle/>
                    <a:p>
                      <a:pPr>
                        <a:lnSpc>
                          <a:spcPct val="115000"/>
                        </a:lnSpc>
                        <a:spcAft>
                          <a:spcPts val="0"/>
                        </a:spcAft>
                      </a:pPr>
                      <a:r>
                        <a:rPr lang="tr-TR" sz="600" kern="100" baseline="0">
                          <a:effectLst/>
                          <a:latin typeface="Tahoma" panose="020B0604030504040204" pitchFamily="34" charset="0"/>
                        </a:rPr>
                        <a:t>4321</a:t>
                      </a:r>
                      <a:endParaRPr lang="tr-TR" sz="600" kern="100" baseline="0">
                        <a:effectLst/>
                        <a:latin typeface="Tahoma" panose="020B0604030504040204" pitchFamily="34" charset="0"/>
                        <a:ea typeface="Times New Roman" panose="02020603050405020304" pitchFamily="18" charset="0"/>
                      </a:endParaRPr>
                    </a:p>
                  </a:txBody>
                  <a:tcPr marL="48316" marR="48316" marT="24158" marB="24158"/>
                </a:tc>
                <a:tc hMerge="1">
                  <a:txBody>
                    <a:bodyPr/>
                    <a:lstStyle/>
                    <a:p>
                      <a:pPr>
                        <a:lnSpc>
                          <a:spcPct val="115000"/>
                        </a:lnSpc>
                        <a:spcAft>
                          <a:spcPts val="0"/>
                        </a:spcAft>
                      </a:pPr>
                      <a:endParaRPr lang="tr-TR" sz="600" kern="100" baseline="0">
                        <a:effectLst/>
                        <a:latin typeface="Tahoma" panose="020B0604030504040204" pitchFamily="34" charset="0"/>
                        <a:ea typeface="Times New Roman" panose="02020603050405020304" pitchFamily="18" charset="0"/>
                      </a:endParaRPr>
                    </a:p>
                  </a:txBody>
                  <a:tcPr marL="48316" marR="48316" marT="24158" marB="24158"/>
                </a:tc>
                <a:tc gridSpan="6">
                  <a:txBody>
                    <a:bodyPr/>
                    <a:lstStyle/>
                    <a:p>
                      <a:pPr>
                        <a:lnSpc>
                          <a:spcPct val="115000"/>
                        </a:lnSpc>
                        <a:spcAft>
                          <a:spcPts val="0"/>
                        </a:spcAft>
                      </a:pPr>
                      <a:r>
                        <a:rPr lang="tr-TR" sz="600" kern="100" baseline="0" dirty="0">
                          <a:effectLst/>
                          <a:latin typeface="Tahoma" panose="020B0604030504040204" pitchFamily="34" charset="0"/>
                        </a:rPr>
                        <a:t>NÖROLOJİK FİZYOTERAPİ-REHABİLİTASYON</a:t>
                      </a:r>
                      <a:endParaRPr lang="tr-TR" sz="600" kern="100" baseline="0" dirty="0">
                        <a:effectLst/>
                        <a:latin typeface="Tahoma" panose="020B0604030504040204" pitchFamily="34" charset="0"/>
                        <a:ea typeface="Times New Roman" panose="02020603050405020304" pitchFamily="18" charset="0"/>
                      </a:endParaRPr>
                    </a:p>
                  </a:txBody>
                  <a:tcPr marL="48316" marR="48316" marT="24158" marB="24158"/>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extLst>
                  <a:ext uri="{0D108BD9-81ED-4DB2-BD59-A6C34878D82A}">
                    <a16:rowId xmlns:a16="http://schemas.microsoft.com/office/drawing/2014/main" val="590126605"/>
                  </a:ext>
                </a:extLst>
              </a:tr>
              <a:tr h="149213">
                <a:tc gridSpan="2" vMerge="1">
                  <a:txBody>
                    <a:bodyPr/>
                    <a:lstStyle/>
                    <a:p>
                      <a:endParaRPr lang="tr-TR"/>
                    </a:p>
                  </a:txBody>
                  <a:tcPr/>
                </a:tc>
                <a:tc hMerge="1" vMerge="1">
                  <a:txBody>
                    <a:bodyPr/>
                    <a:lstStyle/>
                    <a:p>
                      <a:endParaRPr lang="en-US"/>
                    </a:p>
                  </a:txBody>
                  <a:tcPr/>
                </a:tc>
                <a:tc gridSpan="2">
                  <a:txBody>
                    <a:bodyPr/>
                    <a:lstStyle/>
                    <a:p>
                      <a:pPr>
                        <a:lnSpc>
                          <a:spcPct val="115000"/>
                        </a:lnSpc>
                        <a:spcAft>
                          <a:spcPts val="0"/>
                        </a:spcAft>
                      </a:pPr>
                      <a:r>
                        <a:rPr lang="tr-TR" sz="600" kern="100" baseline="0">
                          <a:effectLst/>
                          <a:latin typeface="Tahoma" panose="020B0604030504040204" pitchFamily="34" charset="0"/>
                        </a:rPr>
                        <a:t>4322</a:t>
                      </a:r>
                      <a:endParaRPr lang="tr-TR" sz="600" kern="100" baseline="0">
                        <a:effectLst/>
                        <a:latin typeface="Tahoma" panose="020B0604030504040204" pitchFamily="34" charset="0"/>
                        <a:ea typeface="Times New Roman" panose="02020603050405020304" pitchFamily="18" charset="0"/>
                      </a:endParaRPr>
                    </a:p>
                  </a:txBody>
                  <a:tcPr marL="48316" marR="48316" marT="24158" marB="24158"/>
                </a:tc>
                <a:tc hMerge="1">
                  <a:txBody>
                    <a:bodyPr/>
                    <a:lstStyle/>
                    <a:p>
                      <a:pPr>
                        <a:lnSpc>
                          <a:spcPct val="115000"/>
                        </a:lnSpc>
                        <a:spcAft>
                          <a:spcPts val="0"/>
                        </a:spcAft>
                      </a:pPr>
                      <a:endParaRPr lang="tr-TR" sz="600" kern="100" baseline="0">
                        <a:effectLst/>
                        <a:latin typeface="Tahoma" panose="020B0604030504040204" pitchFamily="34" charset="0"/>
                        <a:ea typeface="Times New Roman" panose="02020603050405020304" pitchFamily="18" charset="0"/>
                      </a:endParaRPr>
                    </a:p>
                  </a:txBody>
                  <a:tcPr marL="48316" marR="48316" marT="24158" marB="24158"/>
                </a:tc>
                <a:tc gridSpan="6">
                  <a:txBody>
                    <a:bodyPr/>
                    <a:lstStyle/>
                    <a:p>
                      <a:pPr>
                        <a:lnSpc>
                          <a:spcPct val="115000"/>
                        </a:lnSpc>
                        <a:spcAft>
                          <a:spcPts val="0"/>
                        </a:spcAft>
                      </a:pPr>
                      <a:r>
                        <a:rPr lang="tr-TR" sz="600" kern="100" baseline="0" dirty="0">
                          <a:effectLst/>
                          <a:latin typeface="Tahoma" panose="020B0604030504040204" pitchFamily="34" charset="0"/>
                        </a:rPr>
                        <a:t>NÖROLOJİK REHABİLİTASYON</a:t>
                      </a:r>
                      <a:endParaRPr lang="tr-TR" sz="600" kern="100" baseline="0" dirty="0">
                        <a:effectLst/>
                        <a:latin typeface="Tahoma" panose="020B0604030504040204" pitchFamily="34" charset="0"/>
                        <a:ea typeface="Times New Roman" panose="02020603050405020304" pitchFamily="18" charset="0"/>
                      </a:endParaRPr>
                    </a:p>
                  </a:txBody>
                  <a:tcPr marL="48316" marR="48316" marT="24158" marB="24158"/>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extLst>
                  <a:ext uri="{0D108BD9-81ED-4DB2-BD59-A6C34878D82A}">
                    <a16:rowId xmlns:a16="http://schemas.microsoft.com/office/drawing/2014/main" val="975290098"/>
                  </a:ext>
                </a:extLst>
              </a:tr>
              <a:tr h="149213">
                <a:tc gridSpan="2" vMerge="1">
                  <a:txBody>
                    <a:bodyPr/>
                    <a:lstStyle/>
                    <a:p>
                      <a:endParaRPr lang="tr-TR"/>
                    </a:p>
                  </a:txBody>
                  <a:tcPr/>
                </a:tc>
                <a:tc hMerge="1" vMerge="1">
                  <a:txBody>
                    <a:bodyPr/>
                    <a:lstStyle/>
                    <a:p>
                      <a:endParaRPr lang="en-US"/>
                    </a:p>
                  </a:txBody>
                  <a:tcPr/>
                </a:tc>
                <a:tc gridSpan="2">
                  <a:txBody>
                    <a:bodyPr/>
                    <a:lstStyle/>
                    <a:p>
                      <a:pPr>
                        <a:lnSpc>
                          <a:spcPct val="115000"/>
                        </a:lnSpc>
                        <a:spcAft>
                          <a:spcPts val="0"/>
                        </a:spcAft>
                      </a:pPr>
                      <a:r>
                        <a:rPr lang="tr-TR" sz="600" kern="100" baseline="0">
                          <a:effectLst/>
                          <a:latin typeface="Tahoma" panose="020B0604030504040204" pitchFamily="34" charset="0"/>
                        </a:rPr>
                        <a:t>4461</a:t>
                      </a:r>
                      <a:endParaRPr lang="tr-TR" sz="600" kern="100" baseline="0">
                        <a:effectLst/>
                        <a:latin typeface="Tahoma" panose="020B0604030504040204" pitchFamily="34" charset="0"/>
                        <a:ea typeface="Times New Roman" panose="02020603050405020304" pitchFamily="18" charset="0"/>
                      </a:endParaRPr>
                    </a:p>
                  </a:txBody>
                  <a:tcPr marL="48316" marR="48316" marT="24158" marB="24158"/>
                </a:tc>
                <a:tc hMerge="1">
                  <a:txBody>
                    <a:bodyPr/>
                    <a:lstStyle/>
                    <a:p>
                      <a:pPr>
                        <a:lnSpc>
                          <a:spcPct val="115000"/>
                        </a:lnSpc>
                        <a:spcAft>
                          <a:spcPts val="0"/>
                        </a:spcAft>
                      </a:pPr>
                      <a:endParaRPr lang="tr-TR" sz="600" kern="100" baseline="0">
                        <a:effectLst/>
                        <a:latin typeface="Tahoma" panose="020B0604030504040204" pitchFamily="34" charset="0"/>
                        <a:ea typeface="Times New Roman" panose="02020603050405020304" pitchFamily="18" charset="0"/>
                      </a:endParaRPr>
                    </a:p>
                  </a:txBody>
                  <a:tcPr marL="48316" marR="48316" marT="24158" marB="24158"/>
                </a:tc>
                <a:tc gridSpan="6">
                  <a:txBody>
                    <a:bodyPr/>
                    <a:lstStyle/>
                    <a:p>
                      <a:pPr>
                        <a:lnSpc>
                          <a:spcPct val="115000"/>
                        </a:lnSpc>
                        <a:spcAft>
                          <a:spcPts val="0"/>
                        </a:spcAft>
                      </a:pPr>
                      <a:r>
                        <a:rPr lang="tr-TR" sz="600" kern="100" baseline="0">
                          <a:effectLst/>
                          <a:latin typeface="Tahoma" panose="020B0604030504040204" pitchFamily="34" charset="0"/>
                        </a:rPr>
                        <a:t>ORTEZ-PROTEZ</a:t>
                      </a:r>
                      <a:endParaRPr lang="tr-TR" sz="600" kern="100" baseline="0">
                        <a:effectLst/>
                        <a:latin typeface="Tahoma" panose="020B0604030504040204" pitchFamily="34" charset="0"/>
                        <a:ea typeface="Times New Roman" panose="02020603050405020304" pitchFamily="18" charset="0"/>
                      </a:endParaRPr>
                    </a:p>
                  </a:txBody>
                  <a:tcPr marL="48316" marR="48316" marT="24158" marB="24158"/>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extLst>
                  <a:ext uri="{0D108BD9-81ED-4DB2-BD59-A6C34878D82A}">
                    <a16:rowId xmlns:a16="http://schemas.microsoft.com/office/drawing/2014/main" val="1400499305"/>
                  </a:ext>
                </a:extLst>
              </a:tr>
              <a:tr h="149213">
                <a:tc gridSpan="2" vMerge="1">
                  <a:txBody>
                    <a:bodyPr/>
                    <a:lstStyle/>
                    <a:p>
                      <a:endParaRPr lang="tr-TR"/>
                    </a:p>
                  </a:txBody>
                  <a:tcPr/>
                </a:tc>
                <a:tc hMerge="1" vMerge="1">
                  <a:txBody>
                    <a:bodyPr/>
                    <a:lstStyle/>
                    <a:p>
                      <a:endParaRPr lang="en-US"/>
                    </a:p>
                  </a:txBody>
                  <a:tcPr/>
                </a:tc>
                <a:tc gridSpan="2">
                  <a:txBody>
                    <a:bodyPr/>
                    <a:lstStyle/>
                    <a:p>
                      <a:pPr>
                        <a:lnSpc>
                          <a:spcPct val="115000"/>
                        </a:lnSpc>
                        <a:spcAft>
                          <a:spcPts val="0"/>
                        </a:spcAft>
                      </a:pPr>
                      <a:r>
                        <a:rPr lang="tr-TR" sz="600" kern="100" baseline="0">
                          <a:effectLst/>
                          <a:latin typeface="Tahoma" panose="020B0604030504040204" pitchFamily="34" charset="0"/>
                        </a:rPr>
                        <a:t>4467</a:t>
                      </a:r>
                      <a:endParaRPr lang="tr-TR" sz="600" kern="100" baseline="0">
                        <a:effectLst/>
                        <a:latin typeface="Tahoma" panose="020B0604030504040204" pitchFamily="34" charset="0"/>
                        <a:ea typeface="Times New Roman" panose="02020603050405020304" pitchFamily="18" charset="0"/>
                      </a:endParaRPr>
                    </a:p>
                  </a:txBody>
                  <a:tcPr marL="48316" marR="48316" marT="24158" marB="24158"/>
                </a:tc>
                <a:tc hMerge="1">
                  <a:txBody>
                    <a:bodyPr/>
                    <a:lstStyle/>
                    <a:p>
                      <a:pPr>
                        <a:lnSpc>
                          <a:spcPct val="115000"/>
                        </a:lnSpc>
                        <a:spcAft>
                          <a:spcPts val="0"/>
                        </a:spcAft>
                      </a:pPr>
                      <a:endParaRPr lang="tr-TR" sz="600" kern="100" baseline="0">
                        <a:effectLst/>
                        <a:latin typeface="Tahoma" panose="020B0604030504040204" pitchFamily="34" charset="0"/>
                        <a:ea typeface="Times New Roman" panose="02020603050405020304" pitchFamily="18" charset="0"/>
                      </a:endParaRPr>
                    </a:p>
                  </a:txBody>
                  <a:tcPr marL="48316" marR="48316" marT="24158" marB="24158"/>
                </a:tc>
                <a:tc gridSpan="6">
                  <a:txBody>
                    <a:bodyPr/>
                    <a:lstStyle/>
                    <a:p>
                      <a:pPr>
                        <a:lnSpc>
                          <a:spcPct val="115000"/>
                        </a:lnSpc>
                        <a:spcAft>
                          <a:spcPts val="0"/>
                        </a:spcAft>
                      </a:pPr>
                      <a:r>
                        <a:rPr lang="tr-TR" sz="600" kern="100" baseline="0" dirty="0">
                          <a:effectLst/>
                          <a:latin typeface="Tahoma" panose="020B0604030504040204" pitchFamily="34" charset="0"/>
                        </a:rPr>
                        <a:t>ORTOPEDİK FİZYOTERAPİ</a:t>
                      </a:r>
                      <a:endParaRPr lang="tr-TR" sz="600" kern="100" baseline="0" dirty="0">
                        <a:effectLst/>
                        <a:latin typeface="Tahoma" panose="020B0604030504040204" pitchFamily="34" charset="0"/>
                        <a:ea typeface="Times New Roman" panose="02020603050405020304" pitchFamily="18" charset="0"/>
                      </a:endParaRPr>
                    </a:p>
                  </a:txBody>
                  <a:tcPr marL="48316" marR="48316" marT="24158" marB="24158"/>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extLst>
                  <a:ext uri="{0D108BD9-81ED-4DB2-BD59-A6C34878D82A}">
                    <a16:rowId xmlns:a16="http://schemas.microsoft.com/office/drawing/2014/main" val="4282954817"/>
                  </a:ext>
                </a:extLst>
              </a:tr>
              <a:tr h="149213">
                <a:tc gridSpan="2" vMerge="1">
                  <a:txBody>
                    <a:bodyPr/>
                    <a:lstStyle/>
                    <a:p>
                      <a:endParaRPr lang="tr-TR"/>
                    </a:p>
                  </a:txBody>
                  <a:tcPr/>
                </a:tc>
                <a:tc hMerge="1" vMerge="1">
                  <a:txBody>
                    <a:bodyPr/>
                    <a:lstStyle/>
                    <a:p>
                      <a:endParaRPr lang="en-US"/>
                    </a:p>
                  </a:txBody>
                  <a:tcPr/>
                </a:tc>
                <a:tc gridSpan="2">
                  <a:txBody>
                    <a:bodyPr/>
                    <a:lstStyle/>
                    <a:p>
                      <a:pPr>
                        <a:lnSpc>
                          <a:spcPct val="115000"/>
                        </a:lnSpc>
                        <a:spcAft>
                          <a:spcPts val="0"/>
                        </a:spcAft>
                      </a:pPr>
                      <a:r>
                        <a:rPr lang="tr-TR" sz="600" kern="100" baseline="0">
                          <a:effectLst/>
                          <a:latin typeface="Tahoma" panose="020B0604030504040204" pitchFamily="34" charset="0"/>
                        </a:rPr>
                        <a:t>8427</a:t>
                      </a:r>
                      <a:endParaRPr lang="tr-TR" sz="600" kern="100" baseline="0">
                        <a:effectLst/>
                        <a:latin typeface="Tahoma" panose="020B0604030504040204" pitchFamily="34" charset="0"/>
                        <a:ea typeface="Times New Roman" panose="02020603050405020304" pitchFamily="18" charset="0"/>
                      </a:endParaRPr>
                    </a:p>
                  </a:txBody>
                  <a:tcPr marL="48316" marR="48316" marT="24158" marB="24158"/>
                </a:tc>
                <a:tc hMerge="1">
                  <a:txBody>
                    <a:bodyPr/>
                    <a:lstStyle/>
                    <a:p>
                      <a:pPr>
                        <a:lnSpc>
                          <a:spcPct val="115000"/>
                        </a:lnSpc>
                        <a:spcAft>
                          <a:spcPts val="0"/>
                        </a:spcAft>
                      </a:pPr>
                      <a:endParaRPr lang="tr-TR" sz="600" kern="100" baseline="0">
                        <a:effectLst/>
                        <a:latin typeface="Tahoma" panose="020B0604030504040204" pitchFamily="34" charset="0"/>
                        <a:ea typeface="Times New Roman" panose="02020603050405020304" pitchFamily="18" charset="0"/>
                      </a:endParaRPr>
                    </a:p>
                  </a:txBody>
                  <a:tcPr marL="48316" marR="48316" marT="24158" marB="24158"/>
                </a:tc>
                <a:tc gridSpan="6">
                  <a:txBody>
                    <a:bodyPr/>
                    <a:lstStyle/>
                    <a:p>
                      <a:pPr>
                        <a:lnSpc>
                          <a:spcPct val="115000"/>
                        </a:lnSpc>
                        <a:spcAft>
                          <a:spcPts val="0"/>
                        </a:spcAft>
                      </a:pPr>
                      <a:r>
                        <a:rPr lang="tr-TR" sz="600" kern="100" baseline="0" dirty="0">
                          <a:effectLst/>
                          <a:latin typeface="Tahoma" panose="020B0604030504040204" pitchFamily="34" charset="0"/>
                        </a:rPr>
                        <a:t>ORTOPEDİK FİZYOTERAPİ VE REHABİLİTASYON</a:t>
                      </a:r>
                      <a:endParaRPr lang="tr-TR" sz="600" kern="100" baseline="0" dirty="0">
                        <a:effectLst/>
                        <a:latin typeface="Tahoma" panose="020B0604030504040204" pitchFamily="34" charset="0"/>
                        <a:ea typeface="Times New Roman" panose="02020603050405020304" pitchFamily="18" charset="0"/>
                      </a:endParaRPr>
                    </a:p>
                  </a:txBody>
                  <a:tcPr marL="48316" marR="48316" marT="24158" marB="24158"/>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extLst>
                  <a:ext uri="{0D108BD9-81ED-4DB2-BD59-A6C34878D82A}">
                    <a16:rowId xmlns:a16="http://schemas.microsoft.com/office/drawing/2014/main" val="3650786930"/>
                  </a:ext>
                </a:extLst>
              </a:tr>
              <a:tr h="149213">
                <a:tc gridSpan="2" vMerge="1">
                  <a:txBody>
                    <a:bodyPr/>
                    <a:lstStyle/>
                    <a:p>
                      <a:endParaRPr lang="tr-TR"/>
                    </a:p>
                  </a:txBody>
                  <a:tcPr/>
                </a:tc>
                <a:tc hMerge="1" vMerge="1">
                  <a:txBody>
                    <a:bodyPr/>
                    <a:lstStyle/>
                    <a:p>
                      <a:endParaRPr lang="en-US"/>
                    </a:p>
                  </a:txBody>
                  <a:tcPr/>
                </a:tc>
                <a:tc gridSpan="2">
                  <a:txBody>
                    <a:bodyPr/>
                    <a:lstStyle/>
                    <a:p>
                      <a:pPr>
                        <a:lnSpc>
                          <a:spcPct val="115000"/>
                        </a:lnSpc>
                        <a:spcAft>
                          <a:spcPts val="0"/>
                        </a:spcAft>
                      </a:pPr>
                      <a:r>
                        <a:rPr lang="tr-TR" sz="600" kern="100" baseline="0">
                          <a:effectLst/>
                          <a:latin typeface="Tahoma" panose="020B0604030504040204" pitchFamily="34" charset="0"/>
                        </a:rPr>
                        <a:t>4469</a:t>
                      </a:r>
                      <a:endParaRPr lang="tr-TR" sz="600" kern="100" baseline="0">
                        <a:effectLst/>
                        <a:latin typeface="Tahoma" panose="020B0604030504040204" pitchFamily="34" charset="0"/>
                        <a:ea typeface="Times New Roman" panose="02020603050405020304" pitchFamily="18" charset="0"/>
                      </a:endParaRPr>
                    </a:p>
                  </a:txBody>
                  <a:tcPr marL="48316" marR="48316" marT="24158" marB="24158"/>
                </a:tc>
                <a:tc hMerge="1">
                  <a:txBody>
                    <a:bodyPr/>
                    <a:lstStyle/>
                    <a:p>
                      <a:pPr>
                        <a:lnSpc>
                          <a:spcPct val="115000"/>
                        </a:lnSpc>
                        <a:spcAft>
                          <a:spcPts val="0"/>
                        </a:spcAft>
                      </a:pPr>
                      <a:endParaRPr lang="tr-TR" sz="600" kern="100" baseline="0">
                        <a:effectLst/>
                        <a:latin typeface="Tahoma" panose="020B0604030504040204" pitchFamily="34" charset="0"/>
                        <a:ea typeface="Times New Roman" panose="02020603050405020304" pitchFamily="18" charset="0"/>
                      </a:endParaRPr>
                    </a:p>
                  </a:txBody>
                  <a:tcPr marL="48316" marR="48316" marT="24158" marB="24158"/>
                </a:tc>
                <a:tc gridSpan="6">
                  <a:txBody>
                    <a:bodyPr/>
                    <a:lstStyle/>
                    <a:p>
                      <a:pPr>
                        <a:lnSpc>
                          <a:spcPct val="115000"/>
                        </a:lnSpc>
                        <a:spcAft>
                          <a:spcPts val="0"/>
                        </a:spcAft>
                      </a:pPr>
                      <a:r>
                        <a:rPr lang="tr-TR" sz="600" kern="100" baseline="0">
                          <a:effectLst/>
                          <a:latin typeface="Tahoma" panose="020B0604030504040204" pitchFamily="34" charset="0"/>
                        </a:rPr>
                        <a:t>ORTOPEDİK REHABİLİTASYON</a:t>
                      </a:r>
                      <a:endParaRPr lang="tr-TR" sz="600" kern="100" baseline="0">
                        <a:effectLst/>
                        <a:latin typeface="Tahoma" panose="020B0604030504040204" pitchFamily="34" charset="0"/>
                        <a:ea typeface="Times New Roman" panose="02020603050405020304" pitchFamily="18" charset="0"/>
                      </a:endParaRPr>
                    </a:p>
                  </a:txBody>
                  <a:tcPr marL="48316" marR="48316" marT="24158" marB="24158"/>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extLst>
                  <a:ext uri="{0D108BD9-81ED-4DB2-BD59-A6C34878D82A}">
                    <a16:rowId xmlns:a16="http://schemas.microsoft.com/office/drawing/2014/main" val="4133660067"/>
                  </a:ext>
                </a:extLst>
              </a:tr>
              <a:tr h="149213">
                <a:tc gridSpan="2" vMerge="1">
                  <a:txBody>
                    <a:bodyPr/>
                    <a:lstStyle/>
                    <a:p>
                      <a:endParaRPr lang="tr-TR"/>
                    </a:p>
                  </a:txBody>
                  <a:tcPr/>
                </a:tc>
                <a:tc hMerge="1" vMerge="1">
                  <a:txBody>
                    <a:bodyPr/>
                    <a:lstStyle/>
                    <a:p>
                      <a:endParaRPr lang="en-US"/>
                    </a:p>
                  </a:txBody>
                  <a:tcPr/>
                </a:tc>
                <a:tc gridSpan="2">
                  <a:txBody>
                    <a:bodyPr/>
                    <a:lstStyle/>
                    <a:p>
                      <a:pPr>
                        <a:lnSpc>
                          <a:spcPct val="115000"/>
                        </a:lnSpc>
                        <a:spcAft>
                          <a:spcPts val="0"/>
                        </a:spcAft>
                      </a:pPr>
                      <a:r>
                        <a:rPr lang="tr-TR" sz="600" kern="100" baseline="0">
                          <a:effectLst/>
                          <a:latin typeface="Tahoma" panose="020B0604030504040204" pitchFamily="34" charset="0"/>
                        </a:rPr>
                        <a:t>8426</a:t>
                      </a:r>
                      <a:endParaRPr lang="tr-TR" sz="600" kern="100" baseline="0">
                        <a:effectLst/>
                        <a:latin typeface="Tahoma" panose="020B0604030504040204" pitchFamily="34" charset="0"/>
                        <a:ea typeface="Times New Roman" panose="02020603050405020304" pitchFamily="18" charset="0"/>
                      </a:endParaRPr>
                    </a:p>
                  </a:txBody>
                  <a:tcPr marL="48316" marR="48316" marT="24158" marB="24158"/>
                </a:tc>
                <a:tc hMerge="1">
                  <a:txBody>
                    <a:bodyPr/>
                    <a:lstStyle/>
                    <a:p>
                      <a:pPr>
                        <a:lnSpc>
                          <a:spcPct val="115000"/>
                        </a:lnSpc>
                        <a:spcAft>
                          <a:spcPts val="0"/>
                        </a:spcAft>
                      </a:pPr>
                      <a:endParaRPr lang="tr-TR" sz="600" kern="100" baseline="0">
                        <a:effectLst/>
                        <a:latin typeface="Tahoma" panose="020B0604030504040204" pitchFamily="34" charset="0"/>
                        <a:ea typeface="Times New Roman" panose="02020603050405020304" pitchFamily="18" charset="0"/>
                      </a:endParaRPr>
                    </a:p>
                  </a:txBody>
                  <a:tcPr marL="48316" marR="48316" marT="24158" marB="24158"/>
                </a:tc>
                <a:tc gridSpan="6">
                  <a:txBody>
                    <a:bodyPr/>
                    <a:lstStyle/>
                    <a:p>
                      <a:pPr>
                        <a:lnSpc>
                          <a:spcPct val="115000"/>
                        </a:lnSpc>
                        <a:spcAft>
                          <a:spcPts val="0"/>
                        </a:spcAft>
                      </a:pPr>
                      <a:r>
                        <a:rPr lang="tr-TR" sz="600" kern="100" baseline="0" dirty="0">
                          <a:effectLst/>
                          <a:latin typeface="Tahoma" panose="020B0604030504040204" pitchFamily="34" charset="0"/>
                        </a:rPr>
                        <a:t>ORTOPEDİK VE MANİPULATİF FİZYOTERAPİ VE REHABİLİTASYON</a:t>
                      </a:r>
                      <a:endParaRPr lang="tr-TR" sz="600" kern="100" baseline="0" dirty="0">
                        <a:effectLst/>
                        <a:latin typeface="Tahoma" panose="020B0604030504040204" pitchFamily="34" charset="0"/>
                        <a:ea typeface="Times New Roman" panose="02020603050405020304" pitchFamily="18" charset="0"/>
                      </a:endParaRPr>
                    </a:p>
                  </a:txBody>
                  <a:tcPr marL="48316" marR="48316" marT="24158" marB="24158"/>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extLst>
                  <a:ext uri="{0D108BD9-81ED-4DB2-BD59-A6C34878D82A}">
                    <a16:rowId xmlns:a16="http://schemas.microsoft.com/office/drawing/2014/main" val="1509827972"/>
                  </a:ext>
                </a:extLst>
              </a:tr>
              <a:tr h="149213">
                <a:tc gridSpan="2" vMerge="1">
                  <a:txBody>
                    <a:bodyPr/>
                    <a:lstStyle/>
                    <a:p>
                      <a:endParaRPr lang="tr-TR"/>
                    </a:p>
                  </a:txBody>
                  <a:tcPr/>
                </a:tc>
                <a:tc hMerge="1" vMerge="1">
                  <a:txBody>
                    <a:bodyPr/>
                    <a:lstStyle/>
                    <a:p>
                      <a:endParaRPr lang="en-US"/>
                    </a:p>
                  </a:txBody>
                  <a:tcPr/>
                </a:tc>
                <a:tc gridSpan="2">
                  <a:txBody>
                    <a:bodyPr/>
                    <a:lstStyle/>
                    <a:p>
                      <a:pPr>
                        <a:lnSpc>
                          <a:spcPct val="115000"/>
                        </a:lnSpc>
                        <a:spcAft>
                          <a:spcPts val="0"/>
                        </a:spcAft>
                      </a:pPr>
                      <a:r>
                        <a:rPr lang="tr-TR" sz="600" kern="100" baseline="0">
                          <a:effectLst/>
                          <a:latin typeface="Tahoma" panose="020B0604030504040204" pitchFamily="34" charset="0"/>
                        </a:rPr>
                        <a:t>4982</a:t>
                      </a:r>
                      <a:endParaRPr lang="tr-TR" sz="600" kern="100" baseline="0">
                        <a:effectLst/>
                        <a:latin typeface="Tahoma" panose="020B0604030504040204" pitchFamily="34" charset="0"/>
                        <a:ea typeface="Times New Roman" panose="02020603050405020304" pitchFamily="18" charset="0"/>
                      </a:endParaRPr>
                    </a:p>
                  </a:txBody>
                  <a:tcPr marL="48316" marR="48316" marT="24158" marB="24158"/>
                </a:tc>
                <a:tc hMerge="1">
                  <a:txBody>
                    <a:bodyPr/>
                    <a:lstStyle/>
                    <a:p>
                      <a:pPr>
                        <a:lnSpc>
                          <a:spcPct val="115000"/>
                        </a:lnSpc>
                        <a:spcAft>
                          <a:spcPts val="0"/>
                        </a:spcAft>
                      </a:pPr>
                      <a:endParaRPr lang="tr-TR" sz="600" kern="100" baseline="0">
                        <a:effectLst/>
                        <a:latin typeface="Tahoma" panose="020B0604030504040204" pitchFamily="34" charset="0"/>
                        <a:ea typeface="Times New Roman" panose="02020603050405020304" pitchFamily="18" charset="0"/>
                      </a:endParaRPr>
                    </a:p>
                  </a:txBody>
                  <a:tcPr marL="48316" marR="48316" marT="24158" marB="24158"/>
                </a:tc>
                <a:tc gridSpan="6">
                  <a:txBody>
                    <a:bodyPr/>
                    <a:lstStyle/>
                    <a:p>
                      <a:pPr>
                        <a:lnSpc>
                          <a:spcPct val="115000"/>
                        </a:lnSpc>
                        <a:spcAft>
                          <a:spcPts val="0"/>
                        </a:spcAft>
                      </a:pPr>
                      <a:r>
                        <a:rPr lang="tr-TR" sz="600" kern="100" baseline="0" dirty="0">
                          <a:effectLst/>
                          <a:latin typeface="Tahoma" panose="020B0604030504040204" pitchFamily="34" charset="0"/>
                        </a:rPr>
                        <a:t>SOLUNUM BAKIMI VE REHABİLİTASYON</a:t>
                      </a:r>
                      <a:endParaRPr lang="tr-TR" sz="600" kern="100" baseline="0" dirty="0">
                        <a:effectLst/>
                        <a:latin typeface="Tahoma" panose="020B0604030504040204" pitchFamily="34" charset="0"/>
                        <a:ea typeface="Times New Roman" panose="02020603050405020304" pitchFamily="18" charset="0"/>
                      </a:endParaRPr>
                    </a:p>
                  </a:txBody>
                  <a:tcPr marL="48316" marR="48316" marT="24158" marB="24158"/>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extLst>
                  <a:ext uri="{0D108BD9-81ED-4DB2-BD59-A6C34878D82A}">
                    <a16:rowId xmlns:a16="http://schemas.microsoft.com/office/drawing/2014/main" val="900302305"/>
                  </a:ext>
                </a:extLst>
              </a:tr>
              <a:tr h="149213">
                <a:tc gridSpan="2" vMerge="1">
                  <a:txBody>
                    <a:bodyPr/>
                    <a:lstStyle/>
                    <a:p>
                      <a:endParaRPr lang="tr-TR"/>
                    </a:p>
                  </a:txBody>
                  <a:tcPr/>
                </a:tc>
                <a:tc hMerge="1" vMerge="1">
                  <a:txBody>
                    <a:bodyPr/>
                    <a:lstStyle/>
                    <a:p>
                      <a:endParaRPr lang="en-US"/>
                    </a:p>
                  </a:txBody>
                  <a:tcPr/>
                </a:tc>
                <a:tc gridSpan="2">
                  <a:txBody>
                    <a:bodyPr/>
                    <a:lstStyle/>
                    <a:p>
                      <a:pPr>
                        <a:lnSpc>
                          <a:spcPct val="115000"/>
                        </a:lnSpc>
                        <a:spcAft>
                          <a:spcPts val="0"/>
                        </a:spcAft>
                      </a:pPr>
                      <a:r>
                        <a:rPr lang="tr-TR" sz="600" kern="100" baseline="0">
                          <a:effectLst/>
                          <a:latin typeface="Tahoma" panose="020B0604030504040204" pitchFamily="34" charset="0"/>
                        </a:rPr>
                        <a:t>5036</a:t>
                      </a:r>
                      <a:endParaRPr lang="tr-TR" sz="600" kern="100" baseline="0">
                        <a:effectLst/>
                        <a:latin typeface="Tahoma" panose="020B0604030504040204" pitchFamily="34" charset="0"/>
                        <a:ea typeface="Times New Roman" panose="02020603050405020304" pitchFamily="18" charset="0"/>
                      </a:endParaRPr>
                    </a:p>
                  </a:txBody>
                  <a:tcPr marL="48316" marR="48316" marT="24158" marB="24158"/>
                </a:tc>
                <a:tc hMerge="1">
                  <a:txBody>
                    <a:bodyPr/>
                    <a:lstStyle/>
                    <a:p>
                      <a:pPr>
                        <a:lnSpc>
                          <a:spcPct val="115000"/>
                        </a:lnSpc>
                        <a:spcAft>
                          <a:spcPts val="0"/>
                        </a:spcAft>
                      </a:pPr>
                      <a:endParaRPr lang="tr-TR" sz="600" kern="100" baseline="0">
                        <a:effectLst/>
                        <a:latin typeface="Tahoma" panose="020B0604030504040204" pitchFamily="34" charset="0"/>
                        <a:ea typeface="Times New Roman" panose="02020603050405020304" pitchFamily="18" charset="0"/>
                      </a:endParaRPr>
                    </a:p>
                  </a:txBody>
                  <a:tcPr marL="48316" marR="48316" marT="24158" marB="24158"/>
                </a:tc>
                <a:tc gridSpan="6">
                  <a:txBody>
                    <a:bodyPr/>
                    <a:lstStyle/>
                    <a:p>
                      <a:pPr>
                        <a:lnSpc>
                          <a:spcPct val="115000"/>
                        </a:lnSpc>
                        <a:spcAft>
                          <a:spcPts val="0"/>
                        </a:spcAft>
                      </a:pPr>
                      <a:r>
                        <a:rPr lang="tr-TR" sz="600" kern="100" baseline="0" dirty="0">
                          <a:effectLst/>
                          <a:latin typeface="Tahoma" panose="020B0604030504040204" pitchFamily="34" charset="0"/>
                        </a:rPr>
                        <a:t>SOLUNUM BAKIMI VE REHABİLİTASYON</a:t>
                      </a:r>
                      <a:endParaRPr lang="tr-TR" sz="600" kern="100" baseline="0" dirty="0">
                        <a:effectLst/>
                        <a:latin typeface="Tahoma" panose="020B0604030504040204" pitchFamily="34" charset="0"/>
                        <a:ea typeface="Times New Roman" panose="02020603050405020304" pitchFamily="18" charset="0"/>
                      </a:endParaRPr>
                    </a:p>
                  </a:txBody>
                  <a:tcPr marL="48316" marR="48316" marT="24158" marB="24158"/>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extLst>
                  <a:ext uri="{0D108BD9-81ED-4DB2-BD59-A6C34878D82A}">
                    <a16:rowId xmlns:a16="http://schemas.microsoft.com/office/drawing/2014/main" val="3268066278"/>
                  </a:ext>
                </a:extLst>
              </a:tr>
              <a:tr h="178915">
                <a:tc gridSpan="2">
                  <a:txBody>
                    <a:bodyPr/>
                    <a:lstStyle/>
                    <a:p>
                      <a:pPr>
                        <a:lnSpc>
                          <a:spcPct val="115000"/>
                        </a:lnSpc>
                        <a:spcAft>
                          <a:spcPts val="0"/>
                        </a:spcAft>
                      </a:pPr>
                      <a:r>
                        <a:rPr lang="tr-TR" sz="800" kern="100" baseline="0">
                          <a:effectLst/>
                          <a:latin typeface="Tahoma" panose="020B0604030504040204" pitchFamily="34" charset="0"/>
                        </a:rPr>
                        <a:t>Y. LİSANS</a:t>
                      </a:r>
                      <a:endParaRPr lang="tr-TR" sz="800" kern="100" baseline="0">
                        <a:effectLst/>
                        <a:latin typeface="Tahoma" panose="020B0604030504040204" pitchFamily="34" charset="0"/>
                        <a:ea typeface="Times New Roman" panose="02020603050405020304" pitchFamily="18" charset="0"/>
                      </a:endParaRPr>
                    </a:p>
                  </a:txBody>
                  <a:tcPr marL="48316" marR="48316" marT="24158" marB="24158" anchor="ctr"/>
                </a:tc>
                <a:tc hMerge="1">
                  <a:txBody>
                    <a:bodyPr/>
                    <a:lstStyle/>
                    <a:p>
                      <a:pPr>
                        <a:lnSpc>
                          <a:spcPct val="115000"/>
                        </a:lnSpc>
                        <a:spcAft>
                          <a:spcPts val="0"/>
                        </a:spcAft>
                      </a:pPr>
                      <a:endParaRPr lang="tr-TR" sz="800" kern="100" baseline="0">
                        <a:effectLst/>
                        <a:latin typeface="Tahoma" panose="020B0604030504040204" pitchFamily="34" charset="0"/>
                        <a:ea typeface="Times New Roman" panose="02020603050405020304" pitchFamily="18" charset="0"/>
                      </a:endParaRPr>
                    </a:p>
                  </a:txBody>
                  <a:tcPr marL="48316" marR="48316" marT="24158" marB="24158" anchor="ctr"/>
                </a:tc>
                <a:tc gridSpan="2">
                  <a:txBody>
                    <a:bodyPr/>
                    <a:lstStyle/>
                    <a:p>
                      <a:pPr>
                        <a:lnSpc>
                          <a:spcPct val="115000"/>
                        </a:lnSpc>
                        <a:spcAft>
                          <a:spcPts val="0"/>
                        </a:spcAft>
                      </a:pPr>
                      <a:r>
                        <a:rPr lang="tr-TR" sz="600" kern="100" baseline="0">
                          <a:effectLst/>
                          <a:latin typeface="Tahoma" panose="020B0604030504040204" pitchFamily="34" charset="0"/>
                        </a:rPr>
                        <a:t>7505</a:t>
                      </a:r>
                      <a:endParaRPr lang="tr-TR" sz="600" kern="100" baseline="0">
                        <a:effectLst/>
                        <a:latin typeface="Tahoma" panose="020B0604030504040204" pitchFamily="34" charset="0"/>
                        <a:ea typeface="Times New Roman" panose="02020603050405020304" pitchFamily="18" charset="0"/>
                      </a:endParaRPr>
                    </a:p>
                  </a:txBody>
                  <a:tcPr marL="48316" marR="48316" marT="24158" marB="24158"/>
                </a:tc>
                <a:tc hMerge="1">
                  <a:txBody>
                    <a:bodyPr/>
                    <a:lstStyle/>
                    <a:p>
                      <a:pPr>
                        <a:lnSpc>
                          <a:spcPct val="115000"/>
                        </a:lnSpc>
                        <a:spcAft>
                          <a:spcPts val="0"/>
                        </a:spcAft>
                      </a:pPr>
                      <a:endParaRPr lang="tr-TR" sz="600" kern="100" baseline="0">
                        <a:effectLst/>
                        <a:latin typeface="Tahoma" panose="020B0604030504040204" pitchFamily="34" charset="0"/>
                        <a:ea typeface="Times New Roman" panose="02020603050405020304" pitchFamily="18" charset="0"/>
                      </a:endParaRPr>
                    </a:p>
                  </a:txBody>
                  <a:tcPr marL="48316" marR="48316" marT="24158" marB="24158"/>
                </a:tc>
                <a:tc gridSpan="6">
                  <a:txBody>
                    <a:bodyPr/>
                    <a:lstStyle/>
                    <a:p>
                      <a:pPr>
                        <a:lnSpc>
                          <a:spcPct val="115000"/>
                        </a:lnSpc>
                        <a:spcAft>
                          <a:spcPts val="0"/>
                        </a:spcAft>
                      </a:pPr>
                      <a:r>
                        <a:rPr lang="tr-TR" sz="600" kern="100" baseline="0" dirty="0">
                          <a:effectLst/>
                          <a:latin typeface="Tahoma" panose="020B0604030504040204" pitchFamily="34" charset="0"/>
                        </a:rPr>
                        <a:t>FİZİK TEDAVİ VE REHABİLİTASYON </a:t>
                      </a:r>
                      <a:endParaRPr lang="tr-TR" sz="600" kern="100" baseline="0" dirty="0">
                        <a:effectLst/>
                        <a:latin typeface="Tahoma" panose="020B0604030504040204" pitchFamily="34" charset="0"/>
                        <a:ea typeface="Times New Roman" panose="02020603050405020304" pitchFamily="18" charset="0"/>
                      </a:endParaRPr>
                    </a:p>
                  </a:txBody>
                  <a:tcPr marL="48316" marR="48316" marT="24158" marB="24158"/>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extLst>
                  <a:ext uri="{0D108BD9-81ED-4DB2-BD59-A6C34878D82A}">
                    <a16:rowId xmlns:a16="http://schemas.microsoft.com/office/drawing/2014/main" val="1311981809"/>
                  </a:ext>
                </a:extLst>
              </a:tr>
              <a:tr h="178915">
                <a:tc gridSpan="2">
                  <a:txBody>
                    <a:bodyPr/>
                    <a:lstStyle/>
                    <a:p>
                      <a:pPr>
                        <a:lnSpc>
                          <a:spcPct val="115000"/>
                        </a:lnSpc>
                        <a:spcAft>
                          <a:spcPts val="0"/>
                        </a:spcAft>
                      </a:pPr>
                      <a:r>
                        <a:rPr lang="tr-TR" sz="800" kern="100" baseline="0">
                          <a:effectLst/>
                          <a:latin typeface="Tahoma" panose="020B0604030504040204" pitchFamily="34" charset="0"/>
                        </a:rPr>
                        <a:t> </a:t>
                      </a:r>
                      <a:endParaRPr lang="tr-TR" sz="800" kern="100" baseline="0">
                        <a:effectLst/>
                        <a:latin typeface="Tahoma" panose="020B0604030504040204" pitchFamily="34" charset="0"/>
                        <a:ea typeface="Times New Roman" panose="02020603050405020304" pitchFamily="18" charset="0"/>
                      </a:endParaRPr>
                    </a:p>
                  </a:txBody>
                  <a:tcPr marL="48316" marR="48316" marT="24158" marB="24158" anchor="ctr"/>
                </a:tc>
                <a:tc hMerge="1">
                  <a:txBody>
                    <a:bodyPr/>
                    <a:lstStyle/>
                    <a:p>
                      <a:pPr>
                        <a:lnSpc>
                          <a:spcPct val="115000"/>
                        </a:lnSpc>
                        <a:spcAft>
                          <a:spcPts val="0"/>
                        </a:spcAft>
                      </a:pPr>
                      <a:endParaRPr lang="tr-TR" sz="800" kern="100" baseline="0">
                        <a:effectLst/>
                        <a:latin typeface="Tahoma" panose="020B0604030504040204" pitchFamily="34" charset="0"/>
                        <a:ea typeface="Times New Roman" panose="02020603050405020304" pitchFamily="18" charset="0"/>
                      </a:endParaRPr>
                    </a:p>
                  </a:txBody>
                  <a:tcPr marL="48316" marR="48316" marT="24158" marB="24158" anchor="ctr"/>
                </a:tc>
                <a:tc gridSpan="2">
                  <a:txBody>
                    <a:bodyPr/>
                    <a:lstStyle/>
                    <a:p>
                      <a:pPr>
                        <a:lnSpc>
                          <a:spcPct val="115000"/>
                        </a:lnSpc>
                        <a:spcAft>
                          <a:spcPts val="0"/>
                        </a:spcAft>
                      </a:pPr>
                      <a:r>
                        <a:rPr lang="tr-TR" sz="600" kern="100" baseline="0">
                          <a:effectLst/>
                          <a:latin typeface="Tahoma" panose="020B0604030504040204" pitchFamily="34" charset="0"/>
                        </a:rPr>
                        <a:t>2925</a:t>
                      </a:r>
                      <a:endParaRPr lang="tr-TR" sz="600" kern="100" baseline="0">
                        <a:effectLst/>
                        <a:latin typeface="Tahoma" panose="020B0604030504040204" pitchFamily="34" charset="0"/>
                        <a:ea typeface="Times New Roman" panose="02020603050405020304" pitchFamily="18" charset="0"/>
                      </a:endParaRPr>
                    </a:p>
                  </a:txBody>
                  <a:tcPr marL="48316" marR="48316" marT="24158" marB="24158"/>
                </a:tc>
                <a:tc hMerge="1">
                  <a:txBody>
                    <a:bodyPr/>
                    <a:lstStyle/>
                    <a:p>
                      <a:pPr>
                        <a:lnSpc>
                          <a:spcPct val="115000"/>
                        </a:lnSpc>
                        <a:spcAft>
                          <a:spcPts val="0"/>
                        </a:spcAft>
                      </a:pPr>
                      <a:endParaRPr lang="tr-TR" sz="600" kern="100" baseline="0">
                        <a:effectLst/>
                        <a:latin typeface="Tahoma" panose="020B0604030504040204" pitchFamily="34" charset="0"/>
                        <a:ea typeface="Times New Roman" panose="02020603050405020304" pitchFamily="18" charset="0"/>
                      </a:endParaRPr>
                    </a:p>
                  </a:txBody>
                  <a:tcPr marL="48316" marR="48316" marT="24158" marB="24158"/>
                </a:tc>
                <a:tc gridSpan="6">
                  <a:txBody>
                    <a:bodyPr/>
                    <a:lstStyle/>
                    <a:p>
                      <a:pPr>
                        <a:lnSpc>
                          <a:spcPct val="115000"/>
                        </a:lnSpc>
                        <a:spcAft>
                          <a:spcPts val="0"/>
                        </a:spcAft>
                      </a:pPr>
                      <a:r>
                        <a:rPr lang="tr-TR" sz="600" kern="100" baseline="0" dirty="0">
                          <a:effectLst/>
                          <a:latin typeface="Tahoma" panose="020B0604030504040204" pitchFamily="34" charset="0"/>
                        </a:rPr>
                        <a:t>FİZYOTERAPİ </a:t>
                      </a:r>
                      <a:endParaRPr lang="tr-TR" sz="600" kern="100" baseline="0" dirty="0">
                        <a:effectLst/>
                        <a:latin typeface="Tahoma" panose="020B0604030504040204" pitchFamily="34" charset="0"/>
                        <a:ea typeface="Times New Roman" panose="02020603050405020304" pitchFamily="18" charset="0"/>
                      </a:endParaRPr>
                    </a:p>
                  </a:txBody>
                  <a:tcPr marL="48316" marR="48316" marT="24158" marB="24158"/>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extLst>
                  <a:ext uri="{0D108BD9-81ED-4DB2-BD59-A6C34878D82A}">
                    <a16:rowId xmlns:a16="http://schemas.microsoft.com/office/drawing/2014/main" val="372179129"/>
                  </a:ext>
                </a:extLst>
              </a:tr>
              <a:tr h="178915">
                <a:tc gridSpan="2">
                  <a:txBody>
                    <a:bodyPr/>
                    <a:lstStyle/>
                    <a:p>
                      <a:pPr>
                        <a:lnSpc>
                          <a:spcPct val="115000"/>
                        </a:lnSpc>
                        <a:spcAft>
                          <a:spcPts val="0"/>
                        </a:spcAft>
                      </a:pPr>
                      <a:r>
                        <a:rPr lang="tr-TR" sz="800" kern="100" baseline="0">
                          <a:effectLst/>
                          <a:latin typeface="Tahoma" panose="020B0604030504040204" pitchFamily="34" charset="0"/>
                        </a:rPr>
                        <a:t> </a:t>
                      </a:r>
                      <a:endParaRPr lang="tr-TR" sz="800" kern="100" baseline="0">
                        <a:effectLst/>
                        <a:latin typeface="Tahoma" panose="020B0604030504040204" pitchFamily="34" charset="0"/>
                        <a:ea typeface="Times New Roman" panose="02020603050405020304" pitchFamily="18" charset="0"/>
                      </a:endParaRPr>
                    </a:p>
                  </a:txBody>
                  <a:tcPr marL="48316" marR="48316" marT="24158" marB="24158" anchor="ctr"/>
                </a:tc>
                <a:tc hMerge="1">
                  <a:txBody>
                    <a:bodyPr/>
                    <a:lstStyle/>
                    <a:p>
                      <a:pPr>
                        <a:lnSpc>
                          <a:spcPct val="115000"/>
                        </a:lnSpc>
                        <a:spcAft>
                          <a:spcPts val="0"/>
                        </a:spcAft>
                      </a:pPr>
                      <a:endParaRPr lang="tr-TR" sz="800" kern="100" baseline="0">
                        <a:effectLst/>
                        <a:latin typeface="Tahoma" panose="020B0604030504040204" pitchFamily="34" charset="0"/>
                        <a:ea typeface="Times New Roman" panose="02020603050405020304" pitchFamily="18" charset="0"/>
                      </a:endParaRPr>
                    </a:p>
                  </a:txBody>
                  <a:tcPr marL="48316" marR="48316" marT="24158" marB="24158" anchor="ctr"/>
                </a:tc>
                <a:tc gridSpan="2">
                  <a:txBody>
                    <a:bodyPr/>
                    <a:lstStyle/>
                    <a:p>
                      <a:pPr>
                        <a:lnSpc>
                          <a:spcPct val="115000"/>
                        </a:lnSpc>
                        <a:spcAft>
                          <a:spcPts val="0"/>
                        </a:spcAft>
                      </a:pPr>
                      <a:r>
                        <a:rPr lang="tr-TR" sz="600" kern="100" baseline="0">
                          <a:effectLst/>
                          <a:latin typeface="Tahoma" panose="020B0604030504040204" pitchFamily="34" charset="0"/>
                        </a:rPr>
                        <a:t>2927</a:t>
                      </a:r>
                      <a:endParaRPr lang="tr-TR" sz="600" kern="100" baseline="0">
                        <a:effectLst/>
                        <a:latin typeface="Tahoma" panose="020B0604030504040204" pitchFamily="34" charset="0"/>
                        <a:ea typeface="Times New Roman" panose="02020603050405020304" pitchFamily="18" charset="0"/>
                      </a:endParaRPr>
                    </a:p>
                  </a:txBody>
                  <a:tcPr marL="48316" marR="48316" marT="24158" marB="24158"/>
                </a:tc>
                <a:tc hMerge="1">
                  <a:txBody>
                    <a:bodyPr/>
                    <a:lstStyle/>
                    <a:p>
                      <a:pPr>
                        <a:lnSpc>
                          <a:spcPct val="115000"/>
                        </a:lnSpc>
                        <a:spcAft>
                          <a:spcPts val="0"/>
                        </a:spcAft>
                      </a:pPr>
                      <a:endParaRPr lang="tr-TR" sz="600" kern="100" baseline="0">
                        <a:effectLst/>
                        <a:latin typeface="Tahoma" panose="020B0604030504040204" pitchFamily="34" charset="0"/>
                        <a:ea typeface="Times New Roman" panose="02020603050405020304" pitchFamily="18" charset="0"/>
                      </a:endParaRPr>
                    </a:p>
                  </a:txBody>
                  <a:tcPr marL="48316" marR="48316" marT="24158" marB="24158"/>
                </a:tc>
                <a:tc gridSpan="6">
                  <a:txBody>
                    <a:bodyPr/>
                    <a:lstStyle/>
                    <a:p>
                      <a:pPr>
                        <a:lnSpc>
                          <a:spcPct val="115000"/>
                        </a:lnSpc>
                        <a:spcAft>
                          <a:spcPts val="0"/>
                        </a:spcAft>
                      </a:pPr>
                      <a:r>
                        <a:rPr lang="tr-TR" sz="600" kern="100" baseline="0" dirty="0">
                          <a:effectLst/>
                          <a:latin typeface="Tahoma" panose="020B0604030504040204" pitchFamily="34" charset="0"/>
                        </a:rPr>
                        <a:t>FİZYOTERAPİ VE REHABİLİTASYON </a:t>
                      </a:r>
                      <a:endParaRPr lang="tr-TR" sz="600" kern="100" baseline="0" dirty="0">
                        <a:effectLst/>
                        <a:latin typeface="Tahoma" panose="020B0604030504040204" pitchFamily="34" charset="0"/>
                        <a:ea typeface="Times New Roman" panose="02020603050405020304" pitchFamily="18" charset="0"/>
                      </a:endParaRPr>
                    </a:p>
                  </a:txBody>
                  <a:tcPr marL="48316" marR="48316" marT="24158" marB="24158"/>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extLst>
                  <a:ext uri="{0D108BD9-81ED-4DB2-BD59-A6C34878D82A}">
                    <a16:rowId xmlns:a16="http://schemas.microsoft.com/office/drawing/2014/main" val="3717643160"/>
                  </a:ext>
                </a:extLst>
              </a:tr>
            </a:tbl>
          </a:graphicData>
        </a:graphic>
      </p:graphicFrame>
    </p:spTree>
    <p:extLst>
      <p:ext uri="{BB962C8B-B14F-4D97-AF65-F5344CB8AC3E}">
        <p14:creationId xmlns:p14="http://schemas.microsoft.com/office/powerpoint/2010/main" val="31597297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2339752" y="908720"/>
            <a:ext cx="4877909" cy="936104"/>
          </a:xfrm>
        </p:spPr>
        <p:txBody>
          <a:bodyPr/>
          <a:lstStyle/>
          <a:p>
            <a:r>
              <a:rPr lang="tr-TR" altLang="tr-TR" dirty="0">
                <a:solidFill>
                  <a:srgbClr val="376092"/>
                </a:solidFill>
              </a:rPr>
              <a:t>AKADEMİK KADRO</a:t>
            </a:r>
            <a:endParaRPr lang="tr-TR" dirty="0"/>
          </a:p>
        </p:txBody>
      </p:sp>
      <p:sp>
        <p:nvSpPr>
          <p:cNvPr id="3" name="İçerik Yer Tutucusu 2"/>
          <p:cNvSpPr>
            <a:spLocks noGrp="1"/>
          </p:cNvSpPr>
          <p:nvPr>
            <p:ph idx="1"/>
          </p:nvPr>
        </p:nvSpPr>
        <p:spPr>
          <a:xfrm>
            <a:off x="2123728" y="2060849"/>
            <a:ext cx="6563072" cy="3456384"/>
          </a:xfrm>
        </p:spPr>
        <p:txBody>
          <a:bodyPr/>
          <a:lstStyle/>
          <a:p>
            <a:pPr lvl="0"/>
            <a:r>
              <a:rPr lang="tr-TR" b="1" u="sng" dirty="0">
                <a:hlinkClick r:id="rId2"/>
              </a:rPr>
              <a:t>Dr. </a:t>
            </a:r>
            <a:r>
              <a:rPr lang="tr-TR" b="1" u="sng" dirty="0" err="1">
                <a:hlinkClick r:id="rId2"/>
              </a:rPr>
              <a:t>Öğr</a:t>
            </a:r>
            <a:r>
              <a:rPr lang="tr-TR" b="1" u="sng" dirty="0">
                <a:hlinkClick r:id="rId2"/>
              </a:rPr>
              <a:t>. Üyesi Müşerref Nur KELEŞ</a:t>
            </a:r>
          </a:p>
          <a:p>
            <a:pPr lvl="0"/>
            <a:r>
              <a:rPr lang="tr-TR" b="1" u="sng" dirty="0">
                <a:hlinkClick r:id="rId2"/>
              </a:rPr>
              <a:t>Dr. </a:t>
            </a:r>
            <a:r>
              <a:rPr lang="tr-TR" b="1" u="sng" dirty="0" err="1">
                <a:hlinkClick r:id="rId2"/>
              </a:rPr>
              <a:t>Öğr</a:t>
            </a:r>
            <a:r>
              <a:rPr lang="tr-TR" b="1" u="sng" dirty="0">
                <a:hlinkClick r:id="rId2"/>
              </a:rPr>
              <a:t>. Üyesi Murat ESMER</a:t>
            </a:r>
          </a:p>
          <a:p>
            <a:r>
              <a:rPr lang="tr-TR" b="1" u="sng" dirty="0">
                <a:hlinkClick r:id="rId2"/>
              </a:rPr>
              <a:t>Dr. </a:t>
            </a:r>
            <a:r>
              <a:rPr lang="tr-TR" b="1" u="sng" dirty="0" err="1">
                <a:hlinkClick r:id="rId2"/>
              </a:rPr>
              <a:t>Öğr</a:t>
            </a:r>
            <a:r>
              <a:rPr lang="tr-TR" b="1" u="sng" dirty="0">
                <a:hlinkClick r:id="rId2"/>
              </a:rPr>
              <a:t>. Üyesi Pelin ATALAN EFKERE</a:t>
            </a:r>
          </a:p>
          <a:p>
            <a:pPr lvl="0"/>
            <a:r>
              <a:rPr lang="tr-TR" b="1" u="sng" dirty="0">
                <a:hlinkClick r:id="rId2"/>
              </a:rPr>
              <a:t>Dr. </a:t>
            </a:r>
            <a:r>
              <a:rPr lang="tr-TR" b="1" u="sng" dirty="0" err="1">
                <a:hlinkClick r:id="rId2"/>
              </a:rPr>
              <a:t>Öğr</a:t>
            </a:r>
            <a:r>
              <a:rPr lang="tr-TR" b="1" u="sng" dirty="0">
                <a:hlinkClick r:id="rId2"/>
              </a:rPr>
              <a:t>. Üyesi Nihan KATAYIFÇI</a:t>
            </a:r>
          </a:p>
          <a:p>
            <a:pPr lvl="0"/>
            <a:r>
              <a:rPr lang="tr-TR" b="1" u="sng" dirty="0">
                <a:hlinkClick r:id="rId2"/>
              </a:rPr>
              <a:t>Arş. Gör. </a:t>
            </a:r>
            <a:r>
              <a:rPr lang="tr-TR" b="1" u="sng" dirty="0" err="1">
                <a:hlinkClick r:id="rId2"/>
              </a:rPr>
              <a:t>Mustafacan</a:t>
            </a:r>
            <a:r>
              <a:rPr lang="tr-TR" b="1" u="sng" dirty="0">
                <a:hlinkClick r:id="rId2"/>
              </a:rPr>
              <a:t> SALAMC</a:t>
            </a:r>
            <a:r>
              <a:rPr lang="en-US" b="1" u="sng" dirty="0">
                <a:hlinkClick r:id="rId2"/>
              </a:rPr>
              <a:t>I</a:t>
            </a:r>
            <a:endParaRPr lang="tr-TR" b="1" u="sng" dirty="0">
              <a:hlinkClick r:id="rId2"/>
            </a:endParaRPr>
          </a:p>
          <a:p>
            <a:pPr lvl="0"/>
            <a:r>
              <a:rPr lang="tr-TR" b="1" u="sng" dirty="0">
                <a:hlinkClick r:id="rId2"/>
              </a:rPr>
              <a:t>Arş. Gör. Canan ERGİN</a:t>
            </a:r>
          </a:p>
          <a:p>
            <a:pPr lvl="0"/>
            <a:r>
              <a:rPr lang="tr-TR" b="1" u="sng" dirty="0">
                <a:hlinkClick r:id="rId2"/>
              </a:rPr>
              <a:t>Arş. Gör. </a:t>
            </a:r>
            <a:r>
              <a:rPr lang="tr-TR" b="1" u="sng" dirty="0" err="1">
                <a:hlinkClick r:id="rId2"/>
              </a:rPr>
              <a:t>Aslınur</a:t>
            </a:r>
            <a:r>
              <a:rPr lang="tr-TR" b="1" u="sng" dirty="0">
                <a:hlinkClick r:id="rId2"/>
              </a:rPr>
              <a:t> ÇAKIR</a:t>
            </a:r>
          </a:p>
          <a:p>
            <a:pPr lvl="0"/>
            <a:r>
              <a:rPr lang="tr-TR" b="1" u="sng" dirty="0">
                <a:hlinkClick r:id="rId2"/>
              </a:rPr>
              <a:t>Arş. Gör. Ecem Yıldız ÇANGUR</a:t>
            </a:r>
          </a:p>
          <a:p>
            <a:pPr lvl="0"/>
            <a:r>
              <a:rPr lang="tr-TR" b="1" u="sng" dirty="0">
                <a:hlinkClick r:id="rId2"/>
              </a:rPr>
              <a:t>Arş. Gör. Naciye S</a:t>
            </a:r>
            <a:r>
              <a:rPr lang="en-US" b="1" u="sng" dirty="0">
                <a:hlinkClick r:id="rId2"/>
              </a:rPr>
              <a:t>EİM</a:t>
            </a:r>
            <a:endParaRPr lang="tr-TR" b="1" u="sng" dirty="0">
              <a:hlinkClick r:id="rId2"/>
            </a:endParaRPr>
          </a:p>
          <a:p>
            <a:endParaRPr lang="tr-TR" dirty="0"/>
          </a:p>
        </p:txBody>
      </p:sp>
    </p:spTree>
    <p:extLst>
      <p:ext uri="{BB962C8B-B14F-4D97-AF65-F5344CB8AC3E}">
        <p14:creationId xmlns:p14="http://schemas.microsoft.com/office/powerpoint/2010/main" val="31828684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755576" y="836712"/>
            <a:ext cx="7848872" cy="1368152"/>
          </a:xfrm>
        </p:spPr>
        <p:txBody>
          <a:bodyPr>
            <a:normAutofit fontScale="90000"/>
          </a:bodyPr>
          <a:lstStyle/>
          <a:p>
            <a:r>
              <a:rPr lang="tr-TR" dirty="0"/>
              <a:t>ARAŞTIRMA ALANLARI</a:t>
            </a:r>
            <a:br>
              <a:rPr lang="en-US" dirty="0"/>
            </a:br>
            <a:br>
              <a:rPr lang="tr-TR" dirty="0"/>
            </a:br>
            <a:r>
              <a:rPr lang="es-ES" dirty="0"/>
              <a:t>El Rehabilitasyonu ve Romatolojik Fizyoterapi ve </a:t>
            </a:r>
            <a:r>
              <a:rPr lang="es-ES" dirty="0" err="1"/>
              <a:t>Rehabilitasyon</a:t>
            </a:r>
            <a:r>
              <a:rPr lang="es-ES" dirty="0"/>
              <a:t> </a:t>
            </a:r>
            <a:endParaRPr lang="tr-TR" dirty="0"/>
          </a:p>
        </p:txBody>
      </p:sp>
      <p:sp>
        <p:nvSpPr>
          <p:cNvPr id="3" name="İçerik Yer Tutucusu 2"/>
          <p:cNvSpPr>
            <a:spLocks noGrp="1"/>
          </p:cNvSpPr>
          <p:nvPr>
            <p:ph idx="1"/>
          </p:nvPr>
        </p:nvSpPr>
        <p:spPr>
          <a:xfrm>
            <a:off x="683568" y="2492896"/>
            <a:ext cx="8229600" cy="3744416"/>
          </a:xfrm>
        </p:spPr>
        <p:txBody>
          <a:bodyPr/>
          <a:lstStyle/>
          <a:p>
            <a:pPr lvl="0" algn="just"/>
            <a:r>
              <a:rPr lang="tr-TR" dirty="0"/>
              <a:t>Eli ve üst </a:t>
            </a:r>
            <a:r>
              <a:rPr lang="tr-TR" dirty="0" err="1"/>
              <a:t>ekstremiteyi</a:t>
            </a:r>
            <a:r>
              <a:rPr lang="tr-TR" dirty="0"/>
              <a:t> etkileyen sağlık sorunlarında, yaşam kalitesini ve fonksiyonları artırmayı amaçlayan rehabilitasyon uygulamaları</a:t>
            </a:r>
          </a:p>
          <a:p>
            <a:pPr lvl="0" algn="just"/>
            <a:r>
              <a:rPr lang="tr-TR" dirty="0"/>
              <a:t>El fonksiyonlarının objektif yöntemlerle değerlendirilmesi ve geliştirilmesine yönelik yaklaşımlar</a:t>
            </a:r>
          </a:p>
          <a:p>
            <a:pPr lvl="0" algn="just"/>
            <a:r>
              <a:rPr lang="tr-TR" dirty="0"/>
              <a:t>El rehabilitasyonunda teknolojinin kullanımı</a:t>
            </a:r>
          </a:p>
          <a:p>
            <a:pPr lvl="0" algn="just"/>
            <a:r>
              <a:rPr lang="es-ES" dirty="0"/>
              <a:t>El yaralanmalari ve robotik rehabilitasyon</a:t>
            </a:r>
            <a:endParaRPr lang="tr-TR" dirty="0"/>
          </a:p>
          <a:p>
            <a:pPr lvl="0" algn="just"/>
            <a:r>
              <a:rPr lang="tr-TR" dirty="0"/>
              <a:t>Farklı egzersiz tiplerinin vücut sistemleri üzerindeki etkilerinin araştırılması</a:t>
            </a:r>
          </a:p>
          <a:p>
            <a:pPr lvl="0" algn="just"/>
            <a:r>
              <a:rPr lang="tr-TR" dirty="0"/>
              <a:t>Kronik hastalıklarda egzersiz eğitimi ve egzersiz fizyolojisi çalışmaları</a:t>
            </a:r>
          </a:p>
          <a:p>
            <a:pPr lvl="0" algn="just"/>
            <a:r>
              <a:rPr lang="tr-TR" dirty="0"/>
              <a:t>Müzisyen sağlığı ile ilgili çalışmalar</a:t>
            </a:r>
          </a:p>
          <a:p>
            <a:pPr algn="just"/>
            <a:r>
              <a:rPr lang="tr-TR" dirty="0"/>
              <a:t>Romatolojik hastalık tanısı almış hastaların semptomlarını hafifletmek, yaşam kalitelerini ve fonksiyonlarını artırmak için rehabilitasyon yaklaşımları</a:t>
            </a:r>
          </a:p>
          <a:p>
            <a:pPr marL="0" indent="0">
              <a:buNone/>
            </a:pPr>
            <a:endParaRPr lang="tr-TR" dirty="0"/>
          </a:p>
          <a:p>
            <a:endParaRPr lang="tr-TR" dirty="0"/>
          </a:p>
        </p:txBody>
      </p:sp>
    </p:spTree>
    <p:extLst>
      <p:ext uri="{BB962C8B-B14F-4D97-AF65-F5344CB8AC3E}">
        <p14:creationId xmlns:p14="http://schemas.microsoft.com/office/powerpoint/2010/main" val="10346645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611560" y="692696"/>
            <a:ext cx="8147248" cy="1296144"/>
          </a:xfrm>
        </p:spPr>
        <p:txBody>
          <a:bodyPr>
            <a:normAutofit fontScale="90000"/>
          </a:bodyPr>
          <a:lstStyle/>
          <a:p>
            <a:r>
              <a:rPr lang="tr-TR" dirty="0"/>
              <a:t>ARAŞTIRMA ALANLARI</a:t>
            </a:r>
            <a:br>
              <a:rPr lang="en-US" dirty="0"/>
            </a:br>
            <a:br>
              <a:rPr lang="tr-TR" dirty="0"/>
            </a:br>
            <a:r>
              <a:rPr lang="tr-TR" dirty="0"/>
              <a:t>Kardiyopulmoner Fizyoterapi ve Rehabilitasyon</a:t>
            </a:r>
            <a:br>
              <a:rPr lang="tr-TR" dirty="0"/>
            </a:br>
            <a:endParaRPr lang="tr-TR" dirty="0"/>
          </a:p>
        </p:txBody>
      </p:sp>
      <p:sp>
        <p:nvSpPr>
          <p:cNvPr id="3" name="İçerik Yer Tutucusu 2"/>
          <p:cNvSpPr>
            <a:spLocks noGrp="1"/>
          </p:cNvSpPr>
          <p:nvPr>
            <p:ph idx="1"/>
          </p:nvPr>
        </p:nvSpPr>
        <p:spPr>
          <a:xfrm>
            <a:off x="457200" y="2060848"/>
            <a:ext cx="8229600" cy="4248472"/>
          </a:xfrm>
        </p:spPr>
        <p:txBody>
          <a:bodyPr/>
          <a:lstStyle/>
          <a:p>
            <a:pPr algn="just"/>
            <a:r>
              <a:rPr lang="tr-TR" sz="1800" dirty="0"/>
              <a:t>KOAH, astım, </a:t>
            </a:r>
            <a:r>
              <a:rPr lang="tr-TR" sz="1800" dirty="0" err="1"/>
              <a:t>interstisyel</a:t>
            </a:r>
            <a:r>
              <a:rPr lang="tr-TR" sz="1800"/>
              <a:t> akciğer </a:t>
            </a:r>
            <a:r>
              <a:rPr lang="tr-TR" sz="1800" dirty="0"/>
              <a:t>h</a:t>
            </a:r>
            <a:r>
              <a:rPr lang="tr-TR" sz="1800"/>
              <a:t>astalığı </a:t>
            </a:r>
            <a:r>
              <a:rPr lang="tr-TR" sz="1800" dirty="0"/>
              <a:t>gibi göğüs hastalığı tanısı konulan hastalara fizyoterapi ve rehabilitasyon uygulamaları</a:t>
            </a:r>
          </a:p>
          <a:p>
            <a:pPr algn="just"/>
            <a:r>
              <a:rPr lang="tr-TR" sz="1800" dirty="0"/>
              <a:t>Pulmoner hastalık risk faktörlerine sahip bireylere fizyoterapi ve rehabilitasyon uygulamaları</a:t>
            </a:r>
          </a:p>
          <a:p>
            <a:pPr algn="just"/>
            <a:r>
              <a:rPr lang="tr-TR" sz="1800" dirty="0"/>
              <a:t>Yoğun bakımda yatan çocuk ve erişkin hastalara fizyoterapi ve rehabilitasyon uygulamaları</a:t>
            </a:r>
          </a:p>
          <a:p>
            <a:pPr algn="just"/>
            <a:r>
              <a:rPr lang="tr-TR" sz="1800" dirty="0"/>
              <a:t>Farklı kanser tanıları ile takip edilen hastanede yatan ve ayaktan gelen hastalara yönelik kardiyopulmoner fizyoterapi ve rehabilitasyon uygulamaları</a:t>
            </a:r>
          </a:p>
          <a:p>
            <a:pPr algn="just"/>
            <a:r>
              <a:rPr lang="tr-TR" sz="1800" dirty="0"/>
              <a:t>Egzersiz kapasitesi azalan sağlıklı kişiler ve </a:t>
            </a:r>
            <a:r>
              <a:rPr lang="tr-TR" sz="1800" dirty="0" err="1"/>
              <a:t>geriatrik</a:t>
            </a:r>
            <a:r>
              <a:rPr lang="tr-TR" sz="1800" dirty="0"/>
              <a:t> bireylere kardiyopulmoner fizyoterapi ve rehabilitasyon uygulamaları</a:t>
            </a:r>
          </a:p>
          <a:p>
            <a:pPr algn="just"/>
            <a:r>
              <a:rPr lang="tr-TR" sz="1800" dirty="0"/>
              <a:t>Akciğer cerrahisi geçiren, abdominal cerrahi uygulanan kişilere kardiyopulmoner fizyoterapi ve rehabilitasyon uygulamaları</a:t>
            </a:r>
            <a:r>
              <a:rPr lang="en-US" sz="1800" dirty="0"/>
              <a:t>.</a:t>
            </a:r>
            <a:endParaRPr lang="tr-TR" sz="1800" dirty="0"/>
          </a:p>
          <a:p>
            <a:endParaRPr lang="tr-TR" dirty="0">
              <a:solidFill>
                <a:srgbClr val="FF0000"/>
              </a:solidFill>
            </a:endParaRPr>
          </a:p>
          <a:p>
            <a:endParaRPr lang="tr-TR" dirty="0"/>
          </a:p>
        </p:txBody>
      </p:sp>
    </p:spTree>
    <p:extLst>
      <p:ext uri="{BB962C8B-B14F-4D97-AF65-F5344CB8AC3E}">
        <p14:creationId xmlns:p14="http://schemas.microsoft.com/office/powerpoint/2010/main" val="24854633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780728" y="1052736"/>
            <a:ext cx="7906072" cy="1008112"/>
          </a:xfrm>
        </p:spPr>
        <p:txBody>
          <a:bodyPr>
            <a:normAutofit fontScale="90000"/>
          </a:bodyPr>
          <a:lstStyle/>
          <a:p>
            <a:r>
              <a:rPr lang="tr-TR" dirty="0"/>
              <a:t>ARAŞTIRMA ALANLARI</a:t>
            </a:r>
            <a:br>
              <a:rPr lang="en-US" dirty="0"/>
            </a:br>
            <a:br>
              <a:rPr lang="tr-TR" dirty="0"/>
            </a:br>
            <a:r>
              <a:rPr lang="tr-TR" dirty="0"/>
              <a:t>Kardiyopulmoner Fizyoterapi ve Rehabilitasyon</a:t>
            </a:r>
            <a:br>
              <a:rPr lang="tr-TR" dirty="0"/>
            </a:br>
            <a:endParaRPr lang="tr-TR" dirty="0"/>
          </a:p>
        </p:txBody>
      </p:sp>
      <p:sp>
        <p:nvSpPr>
          <p:cNvPr id="3" name="İçerik Yer Tutucusu 2"/>
          <p:cNvSpPr>
            <a:spLocks noGrp="1"/>
          </p:cNvSpPr>
          <p:nvPr>
            <p:ph idx="1"/>
          </p:nvPr>
        </p:nvSpPr>
        <p:spPr>
          <a:xfrm>
            <a:off x="457200" y="2276872"/>
            <a:ext cx="8229600" cy="3888432"/>
          </a:xfrm>
        </p:spPr>
        <p:txBody>
          <a:bodyPr/>
          <a:lstStyle/>
          <a:p>
            <a:pPr algn="just"/>
            <a:r>
              <a:rPr lang="tr-TR" dirty="0"/>
              <a:t>Solunum ve kardiyak problemi olan nörolojik (</a:t>
            </a:r>
            <a:r>
              <a:rPr lang="tr-TR" dirty="0" err="1"/>
              <a:t>multiple</a:t>
            </a:r>
            <a:r>
              <a:rPr lang="tr-TR" dirty="0"/>
              <a:t> </a:t>
            </a:r>
            <a:r>
              <a:rPr lang="tr-TR" dirty="0" err="1"/>
              <a:t>sklerozis</a:t>
            </a:r>
            <a:r>
              <a:rPr lang="tr-TR" dirty="0"/>
              <a:t>, </a:t>
            </a:r>
            <a:r>
              <a:rPr lang="tr-TR" dirty="0" err="1"/>
              <a:t>parkinson</a:t>
            </a:r>
            <a:r>
              <a:rPr lang="tr-TR" dirty="0"/>
              <a:t>, </a:t>
            </a:r>
            <a:r>
              <a:rPr lang="tr-TR" dirty="0" err="1"/>
              <a:t>gulian</a:t>
            </a:r>
            <a:r>
              <a:rPr lang="tr-TR" dirty="0"/>
              <a:t> </a:t>
            </a:r>
            <a:r>
              <a:rPr lang="tr-TR" dirty="0" err="1"/>
              <a:t>barre</a:t>
            </a:r>
            <a:r>
              <a:rPr lang="tr-TR" dirty="0"/>
              <a:t>, </a:t>
            </a:r>
            <a:r>
              <a:rPr lang="tr-TR" dirty="0" err="1"/>
              <a:t>myastenia</a:t>
            </a:r>
            <a:r>
              <a:rPr lang="tr-TR" dirty="0"/>
              <a:t> </a:t>
            </a:r>
            <a:r>
              <a:rPr lang="tr-TR" dirty="0" err="1"/>
              <a:t>gravis</a:t>
            </a:r>
            <a:r>
              <a:rPr lang="tr-TR" dirty="0"/>
              <a:t>, </a:t>
            </a:r>
            <a:r>
              <a:rPr lang="tr-TR" dirty="0" err="1"/>
              <a:t>amyotrofik</a:t>
            </a:r>
            <a:r>
              <a:rPr lang="tr-TR" dirty="0"/>
              <a:t> </a:t>
            </a:r>
            <a:r>
              <a:rPr lang="tr-TR" dirty="0" err="1"/>
              <a:t>lateral</a:t>
            </a:r>
            <a:r>
              <a:rPr lang="tr-TR" dirty="0"/>
              <a:t> </a:t>
            </a:r>
            <a:r>
              <a:rPr lang="tr-TR" dirty="0" err="1"/>
              <a:t>sklerozis</a:t>
            </a:r>
            <a:r>
              <a:rPr lang="tr-TR" dirty="0"/>
              <a:t> </a:t>
            </a:r>
            <a:r>
              <a:rPr lang="tr-TR" dirty="0" err="1"/>
              <a:t>vb</a:t>
            </a:r>
            <a:r>
              <a:rPr lang="tr-TR" dirty="0"/>
              <a:t>…) bireylere yönelik kardiyopulmoner fizyoterapi ve rehabilitasyon uygulamaları</a:t>
            </a:r>
          </a:p>
          <a:p>
            <a:pPr algn="just"/>
            <a:r>
              <a:rPr lang="tr-TR" dirty="0"/>
              <a:t>Solunum ve kardiyak problemi olan romatolojik (</a:t>
            </a:r>
            <a:r>
              <a:rPr lang="tr-TR" dirty="0" err="1"/>
              <a:t>romatoid</a:t>
            </a:r>
            <a:r>
              <a:rPr lang="tr-TR" dirty="0"/>
              <a:t> </a:t>
            </a:r>
            <a:r>
              <a:rPr lang="tr-TR" dirty="0" err="1"/>
              <a:t>artrit</a:t>
            </a:r>
            <a:r>
              <a:rPr lang="tr-TR" dirty="0"/>
              <a:t>, </a:t>
            </a:r>
            <a:r>
              <a:rPr lang="tr-TR" dirty="0" err="1"/>
              <a:t>ankilazon</a:t>
            </a:r>
            <a:r>
              <a:rPr lang="tr-TR" dirty="0"/>
              <a:t> </a:t>
            </a:r>
            <a:r>
              <a:rPr lang="tr-TR" dirty="0" err="1"/>
              <a:t>spondilit</a:t>
            </a:r>
            <a:r>
              <a:rPr lang="tr-TR" dirty="0"/>
              <a:t> </a:t>
            </a:r>
            <a:r>
              <a:rPr lang="tr-TR" dirty="0" err="1"/>
              <a:t>vb</a:t>
            </a:r>
            <a:r>
              <a:rPr lang="tr-TR" dirty="0"/>
              <a:t>) veya ortopedik (</a:t>
            </a:r>
            <a:r>
              <a:rPr lang="tr-TR" dirty="0" err="1"/>
              <a:t>skolyoz</a:t>
            </a:r>
            <a:r>
              <a:rPr lang="tr-TR" dirty="0"/>
              <a:t>) hastalara yönelik kardiyopulmoner fizyoterapi ve rehabilitasyon uygulamaları</a:t>
            </a:r>
          </a:p>
          <a:p>
            <a:pPr algn="just"/>
            <a:r>
              <a:rPr lang="tr-TR" dirty="0"/>
              <a:t>Kardiopulmoner hastalık risk faktörlerine sahip bireylere fizyoterapi ve rehabilitasyon uygulamaları</a:t>
            </a:r>
          </a:p>
          <a:p>
            <a:pPr lvl="0" algn="just"/>
            <a:r>
              <a:rPr lang="tr-TR" dirty="0"/>
              <a:t>Kalp yetmezliği, </a:t>
            </a:r>
            <a:r>
              <a:rPr lang="tr-TR" dirty="0" err="1"/>
              <a:t>pulmoner</a:t>
            </a:r>
            <a:r>
              <a:rPr lang="tr-TR" dirty="0"/>
              <a:t> </a:t>
            </a:r>
            <a:r>
              <a:rPr lang="tr-TR" dirty="0" err="1"/>
              <a:t>arterial</a:t>
            </a:r>
            <a:r>
              <a:rPr lang="tr-TR" dirty="0"/>
              <a:t> hipertansiyon, </a:t>
            </a:r>
            <a:r>
              <a:rPr lang="tr-TR" dirty="0" err="1"/>
              <a:t>myokard</a:t>
            </a:r>
            <a:r>
              <a:rPr lang="tr-TR" dirty="0"/>
              <a:t> </a:t>
            </a:r>
            <a:r>
              <a:rPr lang="tr-TR" dirty="0" err="1"/>
              <a:t>infarktüsü</a:t>
            </a:r>
            <a:r>
              <a:rPr lang="tr-TR" dirty="0"/>
              <a:t>, stabil </a:t>
            </a:r>
            <a:r>
              <a:rPr lang="tr-TR" dirty="0" err="1"/>
              <a:t>anjina</a:t>
            </a:r>
            <a:r>
              <a:rPr lang="tr-TR" dirty="0"/>
              <a:t>, kalp kapak hastalıkları, koroner arter hastalığı gibi kardiyak hastalığı olan bireylere yönelik fizyoterapi ve rehabilitasyon uygulamaları</a:t>
            </a:r>
          </a:p>
          <a:p>
            <a:pPr lvl="0" algn="just"/>
            <a:r>
              <a:rPr lang="tr-TR" dirty="0"/>
              <a:t>Kalp cerrahisi, kardiyak transplantasyon uygulanan bireylere yönelik fizyoterapi ve rehabilitasyon uygulamaları</a:t>
            </a:r>
            <a:r>
              <a:rPr lang="en-US" dirty="0"/>
              <a:t>.</a:t>
            </a:r>
            <a:endParaRPr lang="tr-TR" dirty="0"/>
          </a:p>
          <a:p>
            <a:endParaRPr lang="tr-TR" dirty="0">
              <a:solidFill>
                <a:srgbClr val="FF0000"/>
              </a:solidFill>
            </a:endParaRPr>
          </a:p>
          <a:p>
            <a:endParaRPr lang="tr-TR" dirty="0"/>
          </a:p>
        </p:txBody>
      </p:sp>
    </p:spTree>
    <p:extLst>
      <p:ext uri="{BB962C8B-B14F-4D97-AF65-F5344CB8AC3E}">
        <p14:creationId xmlns:p14="http://schemas.microsoft.com/office/powerpoint/2010/main" val="41237796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539552" y="836712"/>
            <a:ext cx="8435280" cy="1224136"/>
          </a:xfrm>
        </p:spPr>
        <p:txBody>
          <a:bodyPr>
            <a:normAutofit fontScale="90000"/>
          </a:bodyPr>
          <a:lstStyle/>
          <a:p>
            <a:r>
              <a:rPr lang="tr-TR" dirty="0"/>
              <a:t>ARAŞTIRMA ALANLARI</a:t>
            </a:r>
            <a:br>
              <a:rPr lang="en-US" dirty="0"/>
            </a:br>
            <a:br>
              <a:rPr lang="tr-TR" dirty="0"/>
            </a:br>
            <a:r>
              <a:rPr lang="tr-TR" dirty="0"/>
              <a:t>Kardiyopulmoner Fizyoterapi ve Rehabilitasyon</a:t>
            </a:r>
          </a:p>
        </p:txBody>
      </p:sp>
      <p:sp>
        <p:nvSpPr>
          <p:cNvPr id="3" name="İçerik Yer Tutucusu 2"/>
          <p:cNvSpPr>
            <a:spLocks noGrp="1"/>
          </p:cNvSpPr>
          <p:nvPr>
            <p:ph idx="1"/>
          </p:nvPr>
        </p:nvSpPr>
        <p:spPr>
          <a:xfrm>
            <a:off x="457200" y="2348880"/>
            <a:ext cx="8229600" cy="3528392"/>
          </a:xfrm>
        </p:spPr>
        <p:txBody>
          <a:bodyPr/>
          <a:lstStyle/>
          <a:p>
            <a:pPr lvl="0" algn="just"/>
            <a:r>
              <a:rPr lang="tr-TR" sz="2000" dirty="0"/>
              <a:t>Tanısı konmuş ve efor kapasitesini sınırlayan sistemik hastalığı olan, egzersiz kapasitesi azalan sağlıklı  ve </a:t>
            </a:r>
            <a:r>
              <a:rPr lang="tr-TR" sz="2000" dirty="0" err="1"/>
              <a:t>geriatrik</a:t>
            </a:r>
            <a:r>
              <a:rPr lang="tr-TR" sz="2000" dirty="0"/>
              <a:t> bireylere yönelik fizyoterapi ve rehabilitasyon uygulamaları</a:t>
            </a:r>
          </a:p>
          <a:p>
            <a:pPr algn="just"/>
            <a:r>
              <a:rPr lang="tr-TR" sz="2000" dirty="0"/>
              <a:t>Doku, organ nakilleri sonrası fizyoterapi ve rehabilitasyon uygulamaları</a:t>
            </a:r>
          </a:p>
          <a:p>
            <a:pPr algn="just"/>
            <a:r>
              <a:rPr lang="tr-TR" sz="2000" dirty="0"/>
              <a:t>Pediatrik göğüs hastalıklarında fizyoterapi ve rehabilitasyon uygulamaları</a:t>
            </a:r>
          </a:p>
          <a:p>
            <a:pPr algn="just"/>
            <a:r>
              <a:rPr lang="tr-TR" sz="2000" dirty="0"/>
              <a:t>Kronik hastalıklarda fiziksel aktivite danışmanlığı</a:t>
            </a:r>
          </a:p>
          <a:p>
            <a:pPr algn="just"/>
            <a:r>
              <a:rPr lang="tr-TR" sz="2000" dirty="0"/>
              <a:t>Egzersiz testleri ve eğitimi</a:t>
            </a:r>
          </a:p>
          <a:p>
            <a:endParaRPr lang="tr-TR" dirty="0"/>
          </a:p>
        </p:txBody>
      </p:sp>
    </p:spTree>
    <p:extLst>
      <p:ext uri="{BB962C8B-B14F-4D97-AF65-F5344CB8AC3E}">
        <p14:creationId xmlns:p14="http://schemas.microsoft.com/office/powerpoint/2010/main" val="77743948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457200" y="332656"/>
            <a:ext cx="8075240" cy="1656184"/>
          </a:xfrm>
        </p:spPr>
        <p:txBody>
          <a:bodyPr>
            <a:normAutofit fontScale="90000"/>
          </a:bodyPr>
          <a:lstStyle/>
          <a:p>
            <a:r>
              <a:rPr lang="tr-TR" dirty="0"/>
              <a:t>ARAŞTIRMA ALANLARI</a:t>
            </a:r>
            <a:br>
              <a:rPr lang="en-US" dirty="0"/>
            </a:br>
            <a:br>
              <a:rPr lang="tr-TR" dirty="0"/>
            </a:br>
            <a:r>
              <a:rPr lang="tr-TR" dirty="0"/>
              <a:t>Kronik Hastalıklar, Sağlıklı Yaşam ve Fiziksel Aktivite Danışmanlığı</a:t>
            </a:r>
            <a:br>
              <a:rPr lang="tr-TR" dirty="0"/>
            </a:br>
            <a:endParaRPr lang="tr-TR" dirty="0"/>
          </a:p>
        </p:txBody>
      </p:sp>
      <p:sp>
        <p:nvSpPr>
          <p:cNvPr id="3" name="İçerik Yer Tutucusu 2"/>
          <p:cNvSpPr>
            <a:spLocks noGrp="1"/>
          </p:cNvSpPr>
          <p:nvPr>
            <p:ph idx="1"/>
          </p:nvPr>
        </p:nvSpPr>
        <p:spPr>
          <a:xfrm>
            <a:off x="380020" y="1954196"/>
            <a:ext cx="8229600" cy="4355124"/>
          </a:xfrm>
        </p:spPr>
        <p:txBody>
          <a:bodyPr/>
          <a:lstStyle/>
          <a:p>
            <a:pPr algn="just"/>
            <a:r>
              <a:rPr lang="tr-TR" dirty="0"/>
              <a:t>Kardiopulmoner hastalık risk faktörlerine sahip bireylere fizyoterapi ve rehabilitasyon uygulamaları</a:t>
            </a:r>
          </a:p>
          <a:p>
            <a:pPr algn="just"/>
            <a:r>
              <a:rPr lang="tr-TR" dirty="0"/>
              <a:t>Kronik hastalıklarda </a:t>
            </a:r>
            <a:r>
              <a:rPr lang="en-US" dirty="0" err="1"/>
              <a:t>davranış</a:t>
            </a:r>
            <a:r>
              <a:rPr lang="en-US" dirty="0"/>
              <a:t> </a:t>
            </a:r>
            <a:r>
              <a:rPr lang="en-US" dirty="0" err="1"/>
              <a:t>modifikasyonu</a:t>
            </a:r>
            <a:r>
              <a:rPr lang="en-US" dirty="0"/>
              <a:t> </a:t>
            </a:r>
            <a:r>
              <a:rPr lang="en-US" dirty="0" err="1"/>
              <a:t>ve</a:t>
            </a:r>
            <a:r>
              <a:rPr lang="en-US" dirty="0"/>
              <a:t> </a:t>
            </a:r>
            <a:r>
              <a:rPr lang="tr-TR" dirty="0"/>
              <a:t>fiziksel aktivite danışmanlığı</a:t>
            </a:r>
            <a:endParaRPr lang="en-US" dirty="0"/>
          </a:p>
          <a:p>
            <a:pPr lvl="1" algn="just"/>
            <a:r>
              <a:rPr lang="en-US" dirty="0" err="1"/>
              <a:t>Koroner</a:t>
            </a:r>
            <a:r>
              <a:rPr lang="en-US" dirty="0"/>
              <a:t> </a:t>
            </a:r>
            <a:r>
              <a:rPr lang="en-US" dirty="0" err="1"/>
              <a:t>arter</a:t>
            </a:r>
            <a:r>
              <a:rPr lang="en-US" dirty="0"/>
              <a:t> </a:t>
            </a:r>
            <a:r>
              <a:rPr lang="en-US" dirty="0" err="1"/>
              <a:t>hastalığı</a:t>
            </a:r>
            <a:endParaRPr lang="en-US" dirty="0"/>
          </a:p>
          <a:p>
            <a:pPr lvl="1" algn="just"/>
            <a:r>
              <a:rPr lang="en-US" dirty="0" err="1"/>
              <a:t>Hipertansiyon</a:t>
            </a:r>
            <a:endParaRPr lang="en-US" dirty="0"/>
          </a:p>
          <a:p>
            <a:pPr lvl="1" algn="just"/>
            <a:r>
              <a:rPr lang="en-US" dirty="0"/>
              <a:t>Diyabetus mellitus</a:t>
            </a:r>
          </a:p>
          <a:p>
            <a:pPr lvl="1" algn="just"/>
            <a:r>
              <a:rPr lang="en-US" dirty="0" err="1"/>
              <a:t>Fiziksel</a:t>
            </a:r>
            <a:r>
              <a:rPr lang="en-US" dirty="0"/>
              <a:t> inaktivite</a:t>
            </a:r>
          </a:p>
          <a:p>
            <a:pPr lvl="1" algn="just"/>
            <a:r>
              <a:rPr lang="en-US" dirty="0" err="1"/>
              <a:t>Hiperlipidemi</a:t>
            </a:r>
            <a:endParaRPr lang="en-US" dirty="0"/>
          </a:p>
          <a:p>
            <a:pPr lvl="1" algn="just"/>
            <a:r>
              <a:rPr lang="en-US" dirty="0" err="1"/>
              <a:t>Sigara</a:t>
            </a:r>
            <a:r>
              <a:rPr lang="en-US" dirty="0"/>
              <a:t>/</a:t>
            </a:r>
            <a:r>
              <a:rPr lang="en-US" dirty="0" err="1"/>
              <a:t>alkol</a:t>
            </a:r>
            <a:endParaRPr lang="en-US" dirty="0"/>
          </a:p>
          <a:p>
            <a:pPr lvl="1" algn="just"/>
            <a:r>
              <a:rPr lang="en-US" dirty="0" err="1"/>
              <a:t>Obezite</a:t>
            </a:r>
            <a:r>
              <a:rPr lang="en-US" dirty="0"/>
              <a:t> </a:t>
            </a:r>
          </a:p>
          <a:p>
            <a:pPr lvl="1" algn="just"/>
            <a:r>
              <a:rPr lang="en-US" dirty="0" err="1"/>
              <a:t>Stres</a:t>
            </a:r>
            <a:r>
              <a:rPr lang="en-US" dirty="0"/>
              <a:t>/</a:t>
            </a:r>
            <a:r>
              <a:rPr lang="en-US" dirty="0" err="1"/>
              <a:t>kişilik</a:t>
            </a:r>
            <a:r>
              <a:rPr lang="en-US" dirty="0"/>
              <a:t> tipi</a:t>
            </a:r>
            <a:endParaRPr lang="tr-TR" dirty="0"/>
          </a:p>
          <a:p>
            <a:pPr algn="just"/>
            <a:r>
              <a:rPr lang="tr-TR" dirty="0"/>
              <a:t>Egzersiz testleri ve eğitimi</a:t>
            </a:r>
            <a:r>
              <a:rPr lang="en-US" dirty="0"/>
              <a:t>.</a:t>
            </a:r>
            <a:endParaRPr lang="tr-TR" dirty="0"/>
          </a:p>
          <a:p>
            <a:endParaRPr lang="tr-TR" dirty="0"/>
          </a:p>
        </p:txBody>
      </p:sp>
    </p:spTree>
    <p:extLst>
      <p:ext uri="{BB962C8B-B14F-4D97-AF65-F5344CB8AC3E}">
        <p14:creationId xmlns:p14="http://schemas.microsoft.com/office/powerpoint/2010/main" val="279515093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611560" y="916569"/>
            <a:ext cx="6760461" cy="792088"/>
          </a:xfrm>
        </p:spPr>
        <p:txBody>
          <a:bodyPr>
            <a:normAutofit fontScale="90000"/>
          </a:bodyPr>
          <a:lstStyle/>
          <a:p>
            <a:r>
              <a:rPr lang="tr-TR" dirty="0"/>
              <a:t>ARAŞTIRMA ALANLARI</a:t>
            </a:r>
            <a:br>
              <a:rPr lang="en-US" dirty="0"/>
            </a:br>
            <a:br>
              <a:rPr lang="tr-TR" dirty="0"/>
            </a:br>
            <a:r>
              <a:rPr lang="tr-TR" dirty="0"/>
              <a:t>Nörolojik Fizyoterapi ve Rehabilitasyon </a:t>
            </a:r>
            <a:br>
              <a:rPr lang="tr-TR" dirty="0"/>
            </a:br>
            <a:endParaRPr lang="tr-TR" dirty="0"/>
          </a:p>
        </p:txBody>
      </p:sp>
      <p:sp>
        <p:nvSpPr>
          <p:cNvPr id="3" name="İçerik Yer Tutucusu 2"/>
          <p:cNvSpPr>
            <a:spLocks noGrp="1"/>
          </p:cNvSpPr>
          <p:nvPr>
            <p:ph idx="1"/>
          </p:nvPr>
        </p:nvSpPr>
        <p:spPr>
          <a:xfrm>
            <a:off x="457200" y="1844824"/>
            <a:ext cx="8229600" cy="4176464"/>
          </a:xfrm>
        </p:spPr>
        <p:txBody>
          <a:bodyPr/>
          <a:lstStyle/>
          <a:p>
            <a:pPr lvl="0" algn="just"/>
            <a:r>
              <a:rPr lang="tr-TR" sz="2000" dirty="0"/>
              <a:t>Nörolojik hastaların hareket ve bağımsızlık düzeylerini artırarak yaşam kalitelerini iyileştirmeye yönelik uygulamalar ve güncel </a:t>
            </a:r>
            <a:r>
              <a:rPr lang="tr-TR" sz="2000" dirty="0" err="1"/>
              <a:t>nöro</a:t>
            </a:r>
            <a:r>
              <a:rPr lang="tr-TR" sz="2000" dirty="0"/>
              <a:t>-gelişimsel tedavi yaklaşımları,</a:t>
            </a:r>
          </a:p>
          <a:p>
            <a:pPr lvl="0" algn="just"/>
            <a:r>
              <a:rPr lang="tr-TR" sz="2000" dirty="0"/>
              <a:t>İnme ve </a:t>
            </a:r>
            <a:r>
              <a:rPr lang="tr-TR" sz="2000" dirty="0" err="1"/>
              <a:t>serebrovasküler</a:t>
            </a:r>
            <a:r>
              <a:rPr lang="tr-TR" sz="2000" dirty="0"/>
              <a:t> hastalıklar sonrası fizyoterapi ve rehabilitasyon programları,</a:t>
            </a:r>
          </a:p>
          <a:p>
            <a:pPr lvl="0" algn="just"/>
            <a:r>
              <a:rPr lang="tr-TR" sz="2000" dirty="0"/>
              <a:t>Parkinson, </a:t>
            </a:r>
            <a:r>
              <a:rPr lang="en-US" sz="2000" dirty="0"/>
              <a:t>m</a:t>
            </a:r>
            <a:r>
              <a:rPr lang="tr-TR" sz="2000" dirty="0" err="1"/>
              <a:t>ultiple</a:t>
            </a:r>
            <a:r>
              <a:rPr lang="tr-TR" sz="2000" dirty="0"/>
              <a:t> </a:t>
            </a:r>
            <a:r>
              <a:rPr lang="en-US" sz="2000" dirty="0"/>
              <a:t>s</a:t>
            </a:r>
            <a:r>
              <a:rPr lang="tr-TR" sz="2000" dirty="0" err="1"/>
              <a:t>kleroz</a:t>
            </a:r>
            <a:r>
              <a:rPr lang="tr-TR" sz="2000" dirty="0"/>
              <a:t> gibi nörolojik hastalıklara sahip bireylere yönelik fizyoterapi ve rehabilitasyon programları,</a:t>
            </a:r>
          </a:p>
          <a:p>
            <a:pPr lvl="0" algn="just"/>
            <a:r>
              <a:rPr lang="tr-TR" sz="2000" dirty="0"/>
              <a:t>Denge ve yürüme bozuklukları yaşayan hastalar için denge ve koordinasyon çalışmaları,</a:t>
            </a:r>
          </a:p>
          <a:p>
            <a:pPr lvl="0" algn="just"/>
            <a:r>
              <a:rPr lang="tr-TR" sz="2000" dirty="0"/>
              <a:t>Rehabilitasyon sürecinde EMG ile kas aktivasyonu ölçümü, postural stabilite değerlendirmeleri</a:t>
            </a:r>
            <a:r>
              <a:rPr lang="en-US" sz="2000" dirty="0"/>
              <a:t>.</a:t>
            </a:r>
            <a:endParaRPr lang="tr-TR" sz="2000" dirty="0"/>
          </a:p>
          <a:p>
            <a:pPr marL="0" lvl="0" indent="0">
              <a:buNone/>
            </a:pPr>
            <a:endParaRPr lang="tr-TR" dirty="0"/>
          </a:p>
          <a:p>
            <a:pPr marL="0" lvl="0" indent="0">
              <a:buNone/>
            </a:pPr>
            <a:endParaRPr lang="tr-TR" dirty="0"/>
          </a:p>
          <a:p>
            <a:pPr marL="0" indent="0">
              <a:buNone/>
            </a:pPr>
            <a:endParaRPr lang="tr-TR" sz="1600" dirty="0"/>
          </a:p>
        </p:txBody>
      </p:sp>
    </p:spTree>
    <p:extLst>
      <p:ext uri="{BB962C8B-B14F-4D97-AF65-F5344CB8AC3E}">
        <p14:creationId xmlns:p14="http://schemas.microsoft.com/office/powerpoint/2010/main" val="1845215106"/>
      </p:ext>
    </p:extLst>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11717</TotalTime>
  <Words>1731</Words>
  <Application>Microsoft Office PowerPoint</Application>
  <PresentationFormat>Ekran Gösterisi (4:3)</PresentationFormat>
  <Paragraphs>279</Paragraphs>
  <Slides>24</Slides>
  <Notes>1</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24</vt:i4>
      </vt:variant>
    </vt:vector>
  </HeadingPairs>
  <TitlesOfParts>
    <vt:vector size="30" baseType="lpstr">
      <vt:lpstr>Arial</vt:lpstr>
      <vt:lpstr>Calibri</vt:lpstr>
      <vt:lpstr>Georgia</vt:lpstr>
      <vt:lpstr>Tahoma</vt:lpstr>
      <vt:lpstr>Wingdings</vt:lpstr>
      <vt:lpstr>Ofis Teması</vt:lpstr>
      <vt:lpstr>FİZYOTERAPİ VE REHABİLİTASYON ANA BİLİM DALI LİSANSÜSTÜ PROGRAMLAR</vt:lpstr>
      <vt:lpstr>AKADEMİK KADRO</vt:lpstr>
      <vt:lpstr>AKADEMİK KADRO</vt:lpstr>
      <vt:lpstr>ARAŞTIRMA ALANLARI  El Rehabilitasyonu ve Romatolojik Fizyoterapi ve Rehabilitasyon </vt:lpstr>
      <vt:lpstr>ARAŞTIRMA ALANLARI  Kardiyopulmoner Fizyoterapi ve Rehabilitasyon </vt:lpstr>
      <vt:lpstr>ARAŞTIRMA ALANLARI  Kardiyopulmoner Fizyoterapi ve Rehabilitasyon </vt:lpstr>
      <vt:lpstr>ARAŞTIRMA ALANLARI  Kardiyopulmoner Fizyoterapi ve Rehabilitasyon</vt:lpstr>
      <vt:lpstr>ARAŞTIRMA ALANLARI  Kronik Hastalıklar, Sağlıklı Yaşam ve Fiziksel Aktivite Danışmanlığı </vt:lpstr>
      <vt:lpstr>ARAŞTIRMA ALANLARI  Nörolojik Fizyoterapi ve Rehabilitasyon  </vt:lpstr>
      <vt:lpstr>ARAŞTIRMA ALANLARI  Onkolojik Fizyoterapi ve Rehabilitasyon </vt:lpstr>
      <vt:lpstr>ARAŞTIRMA ALANLARI  Onkolojik Fizyoterapi ve Rehabilitasyon</vt:lpstr>
      <vt:lpstr>ARAŞTIRMA ALANLARI  Ortopedik Fizyoterapi ve Rehabilitasyon </vt:lpstr>
      <vt:lpstr>ARAŞTIRMA ALANLARI  Pediatrik Fizyoterapi ve Rehabilitasyon</vt:lpstr>
      <vt:lpstr>ARAŞTIRMA ALANLARI  Pediatrik Fizyoterapi ve Rehabilitasyon</vt:lpstr>
      <vt:lpstr>ARAŞTIRMA ALANLARI  Sporda Fizyoterapi ve Rehabilitasyon  </vt:lpstr>
      <vt:lpstr>ARAŞTIRMA OLANAKLARI  (LABORATUVAR ALTYAPISI)</vt:lpstr>
      <vt:lpstr>ARAŞTIRMA OLANAKLARI (LABORATUVAR ALTYAPISI)  El Rehabilitasyonu ve Romatolojik Rehabilitasyon Ünitesi </vt:lpstr>
      <vt:lpstr>ARAŞTIRMA OLANAKLARI (LABORATUVAR ALTYAPISI)  Gelişimsel Fizyoterapi Pediatrik Rehabilitasyon Ünitesi </vt:lpstr>
      <vt:lpstr>ARAŞTIRMA OLANAKLARI (LABORATUVAR ALTYAPISI)  Kardiyak ve Pulmoner Rehabilitasyon Ünitesi</vt:lpstr>
      <vt:lpstr>ARAŞTIRMA OLANAKLARI (LABORATUVAR ALTYAPISI)  Nörolojik Rehabilitasyon Ünitesi </vt:lpstr>
      <vt:lpstr>ARAŞTIRMA OLANAKLARI (LABORATUVAR ALTYAPISI)  Onkolojik ve Lenfödem Rehabilitasyon Ünitesi </vt:lpstr>
      <vt:lpstr>ARAŞTIRMA OLANAKLARI (LABORATUVAR ALTYAPISI)  Ortopedik Rehabilitasyon Ünitesi </vt:lpstr>
      <vt:lpstr>ARAŞTIRMA OLANAKLARI (LABORATUVAR ALTYAPISI)  Sporcu Sağlığı Ünitesi </vt:lpstr>
      <vt:lpstr>2024/2025 BAHAR DÖNEMİ İÇİN KONTENJAN SAYILARI VE PROGRAMA KABUL ŞARTLARI</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abc</dc:creator>
  <cp:lastModifiedBy>Gazi</cp:lastModifiedBy>
  <cp:revision>707</cp:revision>
  <dcterms:created xsi:type="dcterms:W3CDTF">2013-04-01T11:03:06Z</dcterms:created>
  <dcterms:modified xsi:type="dcterms:W3CDTF">2025-03-24T06:57:21Z</dcterms:modified>
</cp:coreProperties>
</file>