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394" r:id="rId2"/>
    <p:sldId id="395" r:id="rId3"/>
    <p:sldId id="399" r:id="rId4"/>
    <p:sldId id="403" r:id="rId5"/>
    <p:sldId id="409" r:id="rId6"/>
    <p:sldId id="418" r:id="rId7"/>
    <p:sldId id="421" r:id="rId8"/>
    <p:sldId id="404" r:id="rId9"/>
    <p:sldId id="402" r:id="rId10"/>
    <p:sldId id="406" r:id="rId11"/>
    <p:sldId id="419" r:id="rId12"/>
    <p:sldId id="405" r:id="rId13"/>
    <p:sldId id="407" r:id="rId14"/>
    <p:sldId id="420" r:id="rId15"/>
    <p:sldId id="408" r:id="rId16"/>
    <p:sldId id="397" r:id="rId17"/>
    <p:sldId id="410" r:id="rId18"/>
    <p:sldId id="411" r:id="rId19"/>
    <p:sldId id="412" r:id="rId20"/>
    <p:sldId id="413" r:id="rId21"/>
    <p:sldId id="415" r:id="rId22"/>
    <p:sldId id="416" r:id="rId23"/>
    <p:sldId id="417" r:id="rId24"/>
    <p:sldId id="400" r:id="rId25"/>
  </p:sldIdLst>
  <p:sldSz cx="9144000" cy="6858000" type="screen4x3"/>
  <p:notesSz cx="9144000" cy="6858000"/>
  <p:defaultTextStyle>
    <a:defPPr>
      <a:defRPr lang="tr-TR"/>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6893C6"/>
    <a:srgbClr val="23538D"/>
    <a:srgbClr val="5D8CBF"/>
    <a:srgbClr val="4F8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2" autoAdjust="0"/>
    <p:restoredTop sz="94660"/>
  </p:normalViewPr>
  <p:slideViewPr>
    <p:cSldViewPr>
      <p:cViewPr varScale="1">
        <p:scale>
          <a:sx n="108" d="100"/>
          <a:sy n="108" d="100"/>
        </p:scale>
        <p:origin x="195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29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tr-TR"/>
          </a:p>
        </p:txBody>
      </p:sp>
      <p:sp>
        <p:nvSpPr>
          <p:cNvPr id="3" name="Veri Yer Tutucusu 2"/>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5D989C05-9B31-4A7F-B6E2-F29C50D4BC89}" type="datetimeFigureOut">
              <a:rPr lang="tr-TR" altLang="tr-TR"/>
              <a:pPr>
                <a:defRPr/>
              </a:pPr>
              <a:t>24.03.2025</a:t>
            </a:fld>
            <a:endParaRPr lang="tr-TR" altLang="tr-TR"/>
          </a:p>
        </p:txBody>
      </p:sp>
      <p:sp>
        <p:nvSpPr>
          <p:cNvPr id="4" name="Altbilgi Yer Tutucusu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tr-TR"/>
          </a:p>
        </p:txBody>
      </p:sp>
      <p:sp>
        <p:nvSpPr>
          <p:cNvPr id="5" name="Slayt Numarası Yer Tutucusu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7283A8C-BF81-4930-A957-B95BC3B29A90}" type="slidenum">
              <a:rPr lang="tr-TR" altLang="tr-TR"/>
              <a:pPr>
                <a:defRPr/>
              </a:pPr>
              <a:t>‹#›</a:t>
            </a:fld>
            <a:endParaRPr lang="tr-TR" alt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29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tr-TR"/>
          </a:p>
        </p:txBody>
      </p:sp>
      <p:sp>
        <p:nvSpPr>
          <p:cNvPr id="3" name="Veri Yer Tutucusu 2"/>
          <p:cNvSpPr>
            <a:spLocks noGrp="1"/>
          </p:cNvSpPr>
          <p:nvPr>
            <p:ph type="dt"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294F96F0-451B-42F5-93CB-EEDD10686356}" type="datetimeFigureOut">
              <a:rPr lang="tr-TR" altLang="tr-TR"/>
              <a:pPr>
                <a:defRPr/>
              </a:pPr>
              <a:t>24.03.2025</a:t>
            </a:fld>
            <a:endParaRPr lang="tr-TR" altLang="tr-TR"/>
          </a:p>
        </p:txBody>
      </p:sp>
      <p:sp>
        <p:nvSpPr>
          <p:cNvPr id="4" name="Slayt Görüntüsü Yer Tutucusu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914400" y="3257550"/>
            <a:ext cx="7315200" cy="3086100"/>
          </a:xfrm>
          <a:prstGeom prst="rect">
            <a:avLst/>
          </a:prstGeom>
        </p:spPr>
        <p:txBody>
          <a:bodyPr vert="horz" wrap="square" lIns="91440" tIns="45720" rIns="91440" bIns="45720" numCol="1" anchor="t" anchorCtr="0" compatLnSpc="1">
            <a:prstTxWarp prst="textNoShape">
              <a:avLst/>
            </a:prstTxWarp>
          </a:bodyPr>
          <a:lstStyle/>
          <a:p>
            <a:pPr lvl="0"/>
            <a:r>
              <a:rPr lang="tr-TR" altLang="tr-TR" noProof="0"/>
              <a:t>Asıl metin stillerini düzenlemek için tıklatın</a:t>
            </a:r>
          </a:p>
          <a:p>
            <a:pPr lvl="1"/>
            <a:r>
              <a:rPr lang="tr-TR" altLang="tr-TR" noProof="0"/>
              <a:t>İkinci düzey</a:t>
            </a:r>
          </a:p>
          <a:p>
            <a:pPr lvl="2"/>
            <a:r>
              <a:rPr lang="tr-TR" altLang="tr-TR" noProof="0"/>
              <a:t>Üçüncü düzey</a:t>
            </a:r>
          </a:p>
          <a:p>
            <a:pPr lvl="3"/>
            <a:r>
              <a:rPr lang="tr-TR" altLang="tr-TR" noProof="0"/>
              <a:t>Dördüncü düzey</a:t>
            </a:r>
          </a:p>
          <a:p>
            <a:pPr lvl="4"/>
            <a:r>
              <a:rPr lang="tr-TR" altLang="tr-TR" noProof="0"/>
              <a:t>Beşinci düzey</a:t>
            </a:r>
          </a:p>
        </p:txBody>
      </p:sp>
      <p:sp>
        <p:nvSpPr>
          <p:cNvPr id="6" name="Altbilgi Yer Tutucusu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tr-TR"/>
          </a:p>
        </p:txBody>
      </p:sp>
      <p:sp>
        <p:nvSpPr>
          <p:cNvPr id="7" name="Slayt Numarası Yer Tutucusu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DCE69E1-5B31-416E-96FE-9864ABD87802}" type="slidenum">
              <a:rPr lang="tr-TR" altLang="tr-TR"/>
              <a:pPr>
                <a:defRPr/>
              </a:pPr>
              <a:t>‹#›</a:t>
            </a:fld>
            <a:endParaRPr lang="tr-TR" altLang="tr-TR"/>
          </a:p>
        </p:txBody>
      </p:sp>
    </p:spTree>
    <p:extLst>
      <p:ext uri="{BB962C8B-B14F-4D97-AF65-F5344CB8AC3E}">
        <p14:creationId xmlns:p14="http://schemas.microsoft.com/office/powerpoint/2010/main" val="3088608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Dikdörtgen 4"/>
          <p:cNvSpPr/>
          <p:nvPr userDrawn="1"/>
        </p:nvSpPr>
        <p:spPr>
          <a:xfrm>
            <a:off x="0" y="2132856"/>
            <a:ext cx="9144000" cy="3024088"/>
          </a:xfrm>
          <a:prstGeom prst="rect">
            <a:avLst/>
          </a:prstGeom>
          <a:gradFill>
            <a:gsLst>
              <a:gs pos="0">
                <a:schemeClr val="bg1">
                  <a:alpha val="40000"/>
                </a:schemeClr>
              </a:gs>
              <a:gs pos="50000">
                <a:schemeClr val="bg1">
                  <a:alpha val="75000"/>
                </a:schemeClr>
              </a:gs>
              <a:gs pos="100000">
                <a:schemeClr val="bg1">
                  <a:alpha val="40000"/>
                </a:schemeClr>
              </a:gs>
            </a:gsLst>
            <a:lin ang="0" scaled="0"/>
          </a:gradFill>
          <a:ln>
            <a:no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endParaRPr lang="tr-TR">
              <a:latin typeface="Georgia" panose="02040502050405020303" pitchFamily="18" charset="0"/>
            </a:endParaRPr>
          </a:p>
        </p:txBody>
      </p:sp>
      <p:pic>
        <p:nvPicPr>
          <p:cNvPr id="7" name="Resim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0357" y="188640"/>
            <a:ext cx="3485579" cy="1475377"/>
          </a:xfrm>
          <a:prstGeom prst="rect">
            <a:avLst/>
          </a:prstGeom>
          <a:effectLst>
            <a:reflection stA="25000" endPos="55500" dir="5400000" sy="-100000" algn="bl" rotWithShape="0"/>
          </a:effectLst>
        </p:spPr>
      </p:pic>
      <p:sp>
        <p:nvSpPr>
          <p:cNvPr id="2" name="Başlık 1"/>
          <p:cNvSpPr>
            <a:spLocks noGrp="1"/>
          </p:cNvSpPr>
          <p:nvPr>
            <p:ph type="ctrTitle"/>
          </p:nvPr>
        </p:nvSpPr>
        <p:spPr>
          <a:xfrm>
            <a:off x="685800" y="2636663"/>
            <a:ext cx="7772400" cy="1872208"/>
          </a:xfrm>
          <a:ln>
            <a:noFill/>
          </a:ln>
        </p:spPr>
        <p:txBody>
          <a:bodyPr/>
          <a:lstStyle>
            <a:lvl1pPr>
              <a:defRPr b="1" cap="none" spc="0">
                <a:ln w="9525">
                  <a:solidFill>
                    <a:schemeClr val="bg1"/>
                  </a:solidFill>
                  <a:prstDash val="solid"/>
                </a:ln>
                <a:solidFill>
                  <a:schemeClr val="tx1"/>
                </a:solidFill>
                <a:effectLst>
                  <a:outerShdw blurRad="12700" dist="38100" dir="2700000" algn="tl" rotWithShape="0">
                    <a:schemeClr val="bg1">
                      <a:lumMod val="50000"/>
                    </a:schemeClr>
                  </a:outerShdw>
                </a:effectLst>
                <a:latin typeface="Georgia" panose="02040502050405020303" pitchFamily="18" charset="0"/>
              </a:defRPr>
            </a:lvl1pPr>
          </a:lstStyle>
          <a:p>
            <a:r>
              <a:rPr lang="tr-TR" dirty="0"/>
              <a:t>Asıl başlık stili için tıklatın</a:t>
            </a:r>
          </a:p>
        </p:txBody>
      </p:sp>
    </p:spTree>
    <p:extLst>
      <p:ext uri="{BB962C8B-B14F-4D97-AF65-F5344CB8AC3E}">
        <p14:creationId xmlns:p14="http://schemas.microsoft.com/office/powerpoint/2010/main" val="3404914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Dikdörtgen 3"/>
          <p:cNvSpPr/>
          <p:nvPr userDrawn="1"/>
        </p:nvSpPr>
        <p:spPr>
          <a:xfrm>
            <a:off x="0" y="1125538"/>
            <a:ext cx="9180513" cy="4967287"/>
          </a:xfrm>
          <a:prstGeom prst="rect">
            <a:avLst/>
          </a:prstGeom>
          <a:gradFill>
            <a:gsLst>
              <a:gs pos="0">
                <a:schemeClr val="bg1">
                  <a:alpha val="0"/>
                </a:schemeClr>
              </a:gs>
              <a:gs pos="50000">
                <a:schemeClr val="bg1">
                  <a:alpha val="75000"/>
                </a:schemeClr>
              </a:gs>
              <a:gs pos="100000">
                <a:schemeClr val="bg1">
                  <a:alpha val="0"/>
                </a:schemeClr>
              </a:gs>
            </a:gsLst>
            <a:lin ang="5400000" scaled="0"/>
          </a:gradFill>
          <a:ln>
            <a:no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endParaRPr lang="tr-TR"/>
          </a:p>
        </p:txBody>
      </p:sp>
      <p:pic>
        <p:nvPicPr>
          <p:cNvPr id="6" name="Resim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71888" y="6170613"/>
            <a:ext cx="1836737"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Başlık 1"/>
          <p:cNvSpPr>
            <a:spLocks noGrp="1"/>
          </p:cNvSpPr>
          <p:nvPr>
            <p:ph type="title"/>
          </p:nvPr>
        </p:nvSpPr>
        <p:spPr>
          <a:xfrm>
            <a:off x="457200" y="260648"/>
            <a:ext cx="6760461" cy="936104"/>
          </a:xfrm>
        </p:spPr>
        <p:txBody>
          <a:bodyPr anchor="ctr">
            <a:normAutofit/>
          </a:bodyPr>
          <a:lstStyle>
            <a:lvl1pPr algn="l">
              <a:defRPr sz="2800" b="1">
                <a:solidFill>
                  <a:schemeClr val="accent1">
                    <a:lumMod val="75000"/>
                  </a:schemeClr>
                </a:solidFill>
                <a:latin typeface="Georgia" panose="02040502050405020303" pitchFamily="18" charset="0"/>
              </a:defRPr>
            </a:lvl1pPr>
          </a:lstStyle>
          <a:p>
            <a:r>
              <a:rPr lang="tr-TR" dirty="0"/>
              <a:t>Asıl başlık stili için tıklatın</a:t>
            </a:r>
          </a:p>
        </p:txBody>
      </p:sp>
      <p:sp>
        <p:nvSpPr>
          <p:cNvPr id="3" name="İçerik Yer Tutucusu 2"/>
          <p:cNvSpPr>
            <a:spLocks noGrp="1"/>
          </p:cNvSpPr>
          <p:nvPr>
            <p:ph idx="1"/>
          </p:nvPr>
        </p:nvSpPr>
        <p:spPr>
          <a:xfrm>
            <a:off x="457200" y="1284234"/>
            <a:ext cx="8229600" cy="4841929"/>
          </a:xfrm>
        </p:spPr>
        <p:txBody>
          <a:bodyPr/>
          <a:lstStyle>
            <a:lvl1pPr>
              <a:spcAft>
                <a:spcPts val="600"/>
              </a:spcAft>
              <a:defRPr sz="1600">
                <a:latin typeface="Tahoma" panose="020B0604030504040204" pitchFamily="34" charset="0"/>
                <a:ea typeface="Tahoma" panose="020B0604030504040204" pitchFamily="34" charset="0"/>
                <a:cs typeface="Tahoma" panose="020B0604030504040204" pitchFamily="34" charset="0"/>
              </a:defRPr>
            </a:lvl1pPr>
            <a:lvl2pPr>
              <a:spcAft>
                <a:spcPts val="600"/>
              </a:spcAft>
              <a:defRPr sz="1600">
                <a:latin typeface="Tahoma" panose="020B0604030504040204" pitchFamily="34" charset="0"/>
                <a:ea typeface="Tahoma" panose="020B0604030504040204" pitchFamily="34" charset="0"/>
                <a:cs typeface="Tahoma" panose="020B0604030504040204" pitchFamily="34" charset="0"/>
              </a:defRPr>
            </a:lvl2pPr>
            <a:lvl3pPr>
              <a:spcAft>
                <a:spcPts val="600"/>
              </a:spcAft>
              <a:defRPr sz="1600">
                <a:latin typeface="Tahoma" panose="020B0604030504040204" pitchFamily="34" charset="0"/>
                <a:ea typeface="Tahoma" panose="020B0604030504040204" pitchFamily="34" charset="0"/>
                <a:cs typeface="Tahoma" panose="020B0604030504040204" pitchFamily="34" charset="0"/>
              </a:defRPr>
            </a:lvl3pPr>
            <a:lvl4pPr>
              <a:spcAft>
                <a:spcPts val="600"/>
              </a:spcAft>
              <a:defRPr sz="1600">
                <a:latin typeface="Tahoma" panose="020B0604030504040204" pitchFamily="34" charset="0"/>
                <a:ea typeface="Tahoma" panose="020B0604030504040204" pitchFamily="34" charset="0"/>
                <a:cs typeface="Tahoma" panose="020B0604030504040204" pitchFamily="34" charset="0"/>
              </a:defRPr>
            </a:lvl4pPr>
            <a:lvl5pPr>
              <a:spcAft>
                <a:spcPts val="600"/>
              </a:spcAft>
              <a:defRPr sz="1600">
                <a:latin typeface="Tahoma" panose="020B0604030504040204" pitchFamily="34" charset="0"/>
                <a:ea typeface="Tahoma" panose="020B0604030504040204" pitchFamily="34" charset="0"/>
                <a:cs typeface="Tahoma" panose="020B0604030504040204" pitchFamily="34" charset="0"/>
              </a:defRPr>
            </a:lvl5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pic>
        <p:nvPicPr>
          <p:cNvPr id="9" name="Resim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17661" y="260648"/>
            <a:ext cx="1836627" cy="777408"/>
          </a:xfrm>
          <a:prstGeom prst="rect">
            <a:avLst/>
          </a:prstGeom>
        </p:spPr>
      </p:pic>
    </p:spTree>
    <p:extLst>
      <p:ext uri="{BB962C8B-B14F-4D97-AF65-F5344CB8AC3E}">
        <p14:creationId xmlns:p14="http://schemas.microsoft.com/office/powerpoint/2010/main" val="3210383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ki İçerik">
    <p:spTree>
      <p:nvGrpSpPr>
        <p:cNvPr id="1" name=""/>
        <p:cNvGrpSpPr/>
        <p:nvPr/>
      </p:nvGrpSpPr>
      <p:grpSpPr>
        <a:xfrm>
          <a:off x="0" y="0"/>
          <a:ext cx="0" cy="0"/>
          <a:chOff x="0" y="0"/>
          <a:chExt cx="0" cy="0"/>
        </a:xfrm>
      </p:grpSpPr>
      <p:sp>
        <p:nvSpPr>
          <p:cNvPr id="5" name="Dikdörtgen 4"/>
          <p:cNvSpPr/>
          <p:nvPr userDrawn="1"/>
        </p:nvSpPr>
        <p:spPr>
          <a:xfrm>
            <a:off x="0" y="1125538"/>
            <a:ext cx="9180513" cy="4967287"/>
          </a:xfrm>
          <a:prstGeom prst="rect">
            <a:avLst/>
          </a:prstGeom>
          <a:gradFill>
            <a:gsLst>
              <a:gs pos="0">
                <a:schemeClr val="bg1">
                  <a:alpha val="0"/>
                </a:schemeClr>
              </a:gs>
              <a:gs pos="50000">
                <a:schemeClr val="bg1">
                  <a:alpha val="75000"/>
                </a:schemeClr>
              </a:gs>
              <a:gs pos="100000">
                <a:schemeClr val="bg1">
                  <a:alpha val="0"/>
                </a:schemeClr>
              </a:gs>
            </a:gsLst>
            <a:lin ang="5400000" scaled="0"/>
          </a:gradFill>
          <a:ln>
            <a:no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endParaRPr lang="tr-TR"/>
          </a:p>
        </p:txBody>
      </p:sp>
      <p:sp>
        <p:nvSpPr>
          <p:cNvPr id="6" name="Slayt Numarası Yer Tutucusu 5"/>
          <p:cNvSpPr txBox="1">
            <a:spLocks/>
          </p:cNvSpPr>
          <p:nvPr userDrawn="1"/>
        </p:nvSpPr>
        <p:spPr>
          <a:xfrm>
            <a:off x="4678363" y="6356350"/>
            <a:ext cx="587375" cy="365125"/>
          </a:xfrm>
          <a:prstGeom prst="rect">
            <a:avLst/>
          </a:prstGeom>
        </p:spPr>
        <p:txBody>
          <a:bodyPr anchor="ctr"/>
          <a:lstStyle>
            <a:defPPr>
              <a:defRPr lang="tr-TR"/>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auto">
              <a:spcBef>
                <a:spcPts val="0"/>
              </a:spcBef>
              <a:spcAft>
                <a:spcPts val="0"/>
              </a:spcAft>
              <a:defRPr/>
            </a:pPr>
            <a:r>
              <a:rPr lang="tr-TR" dirty="0">
                <a:solidFill>
                  <a:srgbClr val="5D8CBF"/>
                </a:solidFill>
              </a:rPr>
              <a:t>/</a:t>
            </a:r>
            <a:r>
              <a:rPr lang="tr-TR" sz="1000" dirty="0">
                <a:solidFill>
                  <a:srgbClr val="5D8CBF"/>
                </a:solidFill>
              </a:rPr>
              <a:t> </a:t>
            </a:r>
            <a:r>
              <a:rPr lang="tr-TR" dirty="0">
                <a:solidFill>
                  <a:srgbClr val="5D8CBF"/>
                </a:solidFill>
              </a:rPr>
              <a:t>17   </a:t>
            </a:r>
          </a:p>
        </p:txBody>
      </p:sp>
      <p:pic>
        <p:nvPicPr>
          <p:cNvPr id="7" name="Resim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85113" y="298450"/>
            <a:ext cx="125888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İçerik Yer Tutucusu 2"/>
          <p:cNvSpPr>
            <a:spLocks noGrp="1"/>
          </p:cNvSpPr>
          <p:nvPr>
            <p:ph sz="half" idx="1"/>
          </p:nvPr>
        </p:nvSpPr>
        <p:spPr>
          <a:xfrm>
            <a:off x="467544" y="1124744"/>
            <a:ext cx="4032448" cy="4968552"/>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İçerik Yer Tutucusu 3"/>
          <p:cNvSpPr>
            <a:spLocks noGrp="1"/>
          </p:cNvSpPr>
          <p:nvPr>
            <p:ph sz="half" idx="2"/>
          </p:nvPr>
        </p:nvSpPr>
        <p:spPr>
          <a:xfrm>
            <a:off x="4535016" y="1124744"/>
            <a:ext cx="4069432" cy="4968552"/>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9" name="Başlık 1"/>
          <p:cNvSpPr>
            <a:spLocks noGrp="1"/>
          </p:cNvSpPr>
          <p:nvPr>
            <p:ph type="title"/>
          </p:nvPr>
        </p:nvSpPr>
        <p:spPr>
          <a:xfrm>
            <a:off x="457200" y="260648"/>
            <a:ext cx="8229600" cy="720080"/>
          </a:xfrm>
        </p:spPr>
        <p:txBody>
          <a:bodyPr>
            <a:normAutofit/>
          </a:bodyPr>
          <a:lstStyle>
            <a:lvl1pPr>
              <a:defRPr sz="3200"/>
            </a:lvl1pPr>
          </a:lstStyle>
          <a:p>
            <a:r>
              <a:rPr lang="tr-TR" dirty="0"/>
              <a:t>Asıl başlık stili için tıklatın</a:t>
            </a:r>
          </a:p>
        </p:txBody>
      </p:sp>
      <p:sp>
        <p:nvSpPr>
          <p:cNvPr id="8" name="Slayt Numarası Yer Tutucusu 5"/>
          <p:cNvSpPr>
            <a:spLocks noGrp="1"/>
          </p:cNvSpPr>
          <p:nvPr>
            <p:ph type="sldNum" sz="quarter" idx="10"/>
          </p:nvPr>
        </p:nvSpPr>
        <p:spPr>
          <a:xfrm>
            <a:off x="3132138" y="6356350"/>
            <a:ext cx="1690687"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a:solidFill>
                  <a:srgbClr val="5D8CBF"/>
                </a:solidFill>
              </a:defRPr>
            </a:lvl1pPr>
          </a:lstStyle>
          <a:p>
            <a:pPr>
              <a:defRPr/>
            </a:pPr>
            <a:fld id="{D7F90D2A-BAA0-4218-96BE-75BA2B4B762C}" type="slidenum">
              <a:rPr lang="tr-TR" altLang="tr-TR"/>
              <a:pPr>
                <a:defRPr/>
              </a:pPr>
              <a:t>‹#›</a:t>
            </a:fld>
            <a:endParaRPr lang="tr-TR" altLang="tr-TR"/>
          </a:p>
        </p:txBody>
      </p:sp>
    </p:spTree>
    <p:extLst>
      <p:ext uri="{BB962C8B-B14F-4D97-AF65-F5344CB8AC3E}">
        <p14:creationId xmlns:p14="http://schemas.microsoft.com/office/powerpoint/2010/main" val="2247893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useBgFill="1">
        <p:nvSpPr>
          <p:cNvPr id="5" name="Dikdörtgen 4"/>
          <p:cNvSpPr/>
          <p:nvPr userDrawn="1"/>
        </p:nvSpPr>
        <p:spPr>
          <a:xfrm>
            <a:off x="0" y="273050"/>
            <a:ext cx="9180513" cy="5819775"/>
          </a:xfrm>
          <a:prstGeom prst="rect">
            <a:avLst/>
          </a:prstGeom>
          <a:ln>
            <a:no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endParaRPr lang="tr-TR"/>
          </a:p>
        </p:txBody>
      </p:sp>
      <p:sp>
        <p:nvSpPr>
          <p:cNvPr id="6" name="Slayt Numarası Yer Tutucusu 5"/>
          <p:cNvSpPr txBox="1">
            <a:spLocks/>
          </p:cNvSpPr>
          <p:nvPr userDrawn="1"/>
        </p:nvSpPr>
        <p:spPr>
          <a:xfrm>
            <a:off x="4678363" y="6356350"/>
            <a:ext cx="587375" cy="365125"/>
          </a:xfrm>
          <a:prstGeom prst="rect">
            <a:avLst/>
          </a:prstGeom>
        </p:spPr>
        <p:txBody>
          <a:bodyPr anchor="ctr"/>
          <a:lstStyle>
            <a:defPPr>
              <a:defRPr lang="tr-TR"/>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auto">
              <a:spcBef>
                <a:spcPts val="0"/>
              </a:spcBef>
              <a:spcAft>
                <a:spcPts val="0"/>
              </a:spcAft>
              <a:defRPr/>
            </a:pPr>
            <a:r>
              <a:rPr lang="tr-TR" dirty="0">
                <a:solidFill>
                  <a:srgbClr val="5D8CBF"/>
                </a:solidFill>
              </a:rPr>
              <a:t>/</a:t>
            </a:r>
            <a:r>
              <a:rPr lang="tr-TR" sz="1000" dirty="0">
                <a:solidFill>
                  <a:srgbClr val="5D8CBF"/>
                </a:solidFill>
              </a:rPr>
              <a:t> </a:t>
            </a:r>
            <a:r>
              <a:rPr lang="tr-TR" dirty="0">
                <a:solidFill>
                  <a:srgbClr val="5D8CBF"/>
                </a:solidFill>
              </a:rPr>
              <a:t>17   </a:t>
            </a:r>
          </a:p>
        </p:txBody>
      </p:sp>
      <p:pic>
        <p:nvPicPr>
          <p:cNvPr id="7" name="Resim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85113" y="298450"/>
            <a:ext cx="125888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1"/>
            <a:ext cx="5111750" cy="5853112"/>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Slayt Numarası Yer Tutucusu 5"/>
          <p:cNvSpPr>
            <a:spLocks noGrp="1"/>
          </p:cNvSpPr>
          <p:nvPr>
            <p:ph type="sldNum" sz="quarter" idx="10"/>
          </p:nvPr>
        </p:nvSpPr>
        <p:spPr>
          <a:xfrm>
            <a:off x="3132138" y="6356350"/>
            <a:ext cx="1690687"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a:solidFill>
                  <a:srgbClr val="5D8CBF"/>
                </a:solidFill>
              </a:defRPr>
            </a:lvl1pPr>
          </a:lstStyle>
          <a:p>
            <a:pPr>
              <a:defRPr/>
            </a:pPr>
            <a:fld id="{03B63EEC-F776-4904-A84B-C50C06305080}" type="slidenum">
              <a:rPr lang="tr-TR" altLang="tr-TR"/>
              <a:pPr>
                <a:defRPr/>
              </a:pPr>
              <a:t>‹#›</a:t>
            </a:fld>
            <a:endParaRPr lang="tr-TR" altLang="tr-TR"/>
          </a:p>
        </p:txBody>
      </p:sp>
    </p:spTree>
    <p:extLst>
      <p:ext uri="{BB962C8B-B14F-4D97-AF65-F5344CB8AC3E}">
        <p14:creationId xmlns:p14="http://schemas.microsoft.com/office/powerpoint/2010/main" val="14255429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2627313" y="188913"/>
            <a:ext cx="642937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Metin Yer Tutucusu 2"/>
          <p:cNvSpPr>
            <a:spLocks noGrp="1"/>
          </p:cNvSpPr>
          <p:nvPr>
            <p:ph type="body" idx="1"/>
          </p:nvPr>
        </p:nvSpPr>
        <p:spPr bwMode="auto">
          <a:xfrm>
            <a:off x="457200" y="981075"/>
            <a:ext cx="8229600" cy="546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Lst>
  <p:hf hdr="0" ftr="0"/>
  <p:txStyles>
    <p:titleStyle>
      <a:lvl1pPr algn="ctr" rtl="0" eaLnBrk="0" fontAlgn="base" hangingPunct="0">
        <a:spcBef>
          <a:spcPct val="0"/>
        </a:spcBef>
        <a:spcAft>
          <a:spcPct val="0"/>
        </a:spcAft>
        <a:defRPr sz="3200" kern="1200">
          <a:solidFill>
            <a:schemeClr val="tx1"/>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a:solidFill>
            <a:schemeClr val="tx1"/>
          </a:solidFill>
          <a:latin typeface="Calibri" panose="020F0502020204030204" pitchFamily="34" charset="0"/>
          <a:ea typeface="MS PGothic" panose="020B0600070205080204" pitchFamily="34" charset="-128"/>
          <a:cs typeface="ＭＳ Ｐゴシック" charset="0"/>
        </a:defRPr>
      </a:lvl2pPr>
      <a:lvl3pPr algn="ctr" rtl="0" eaLnBrk="0" fontAlgn="base" hangingPunct="0">
        <a:spcBef>
          <a:spcPct val="0"/>
        </a:spcBef>
        <a:spcAft>
          <a:spcPct val="0"/>
        </a:spcAft>
        <a:defRPr sz="3200">
          <a:solidFill>
            <a:schemeClr val="tx1"/>
          </a:solidFill>
          <a:latin typeface="Calibri" panose="020F0502020204030204" pitchFamily="34" charset="0"/>
          <a:ea typeface="MS PGothic" panose="020B0600070205080204" pitchFamily="34" charset="-128"/>
          <a:cs typeface="ＭＳ Ｐゴシック" charset="0"/>
        </a:defRPr>
      </a:lvl3pPr>
      <a:lvl4pPr algn="ctr" rtl="0" eaLnBrk="0" fontAlgn="base" hangingPunct="0">
        <a:spcBef>
          <a:spcPct val="0"/>
        </a:spcBef>
        <a:spcAft>
          <a:spcPct val="0"/>
        </a:spcAft>
        <a:defRPr sz="3200">
          <a:solidFill>
            <a:schemeClr val="tx1"/>
          </a:solidFill>
          <a:latin typeface="Calibri" panose="020F0502020204030204" pitchFamily="34" charset="0"/>
          <a:ea typeface="MS PGothic" panose="020B0600070205080204" pitchFamily="34" charset="-128"/>
          <a:cs typeface="ＭＳ Ｐゴシック" charset="0"/>
        </a:defRPr>
      </a:lvl4pPr>
      <a:lvl5pPr algn="ctr" rtl="0" eaLnBrk="0" fontAlgn="base" hangingPunct="0">
        <a:spcBef>
          <a:spcPct val="0"/>
        </a:spcBef>
        <a:spcAft>
          <a:spcPct val="0"/>
        </a:spcAft>
        <a:defRPr sz="3200">
          <a:solidFill>
            <a:schemeClr val="tx1"/>
          </a:solidFill>
          <a:latin typeface="Calibri" panose="020F0502020204030204" pitchFamily="34" charset="0"/>
          <a:ea typeface="MS PGothic" panose="020B0600070205080204" pitchFamily="34" charset="-128"/>
          <a:cs typeface="ＭＳ Ｐゴシック" charset="0"/>
        </a:defRPr>
      </a:lvl5pPr>
      <a:lvl6pPr marL="457200" algn="ctr" rtl="0" fontAlgn="base">
        <a:spcBef>
          <a:spcPct val="0"/>
        </a:spcBef>
        <a:spcAft>
          <a:spcPct val="0"/>
        </a:spcAft>
        <a:defRPr sz="3200">
          <a:solidFill>
            <a:schemeClr val="tx1"/>
          </a:solidFill>
          <a:latin typeface="Calibri" panose="020F0502020204030204" pitchFamily="34" charset="0"/>
        </a:defRPr>
      </a:lvl6pPr>
      <a:lvl7pPr marL="914400" algn="ctr" rtl="0" fontAlgn="base">
        <a:spcBef>
          <a:spcPct val="0"/>
        </a:spcBef>
        <a:spcAft>
          <a:spcPct val="0"/>
        </a:spcAft>
        <a:defRPr sz="3200">
          <a:solidFill>
            <a:schemeClr val="tx1"/>
          </a:solidFill>
          <a:latin typeface="Calibri" panose="020F0502020204030204" pitchFamily="34" charset="0"/>
        </a:defRPr>
      </a:lvl7pPr>
      <a:lvl8pPr marL="1371600" algn="ctr" rtl="0" fontAlgn="base">
        <a:spcBef>
          <a:spcPct val="0"/>
        </a:spcBef>
        <a:spcAft>
          <a:spcPct val="0"/>
        </a:spcAft>
        <a:defRPr sz="3200">
          <a:solidFill>
            <a:schemeClr val="tx1"/>
          </a:solidFill>
          <a:latin typeface="Calibri" panose="020F0502020204030204" pitchFamily="34" charset="0"/>
        </a:defRPr>
      </a:lvl8pPr>
      <a:lvl9pPr marL="1828800" algn="ctr" rtl="0" fontAlgn="base">
        <a:spcBef>
          <a:spcPct val="0"/>
        </a:spcBef>
        <a:spcAft>
          <a:spcPct val="0"/>
        </a:spcAft>
        <a:defRPr sz="32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avesis.gazi.edu.tr/sisyama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vesis.gazi.edu.tr/sisyama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en-US" dirty="0"/>
              <a:t>DEPARTMENT OF PHYSIOTHERAPY AND REHABILITATION </a:t>
            </a:r>
            <a:r>
              <a:rPr lang="tr-TR" dirty="0"/>
              <a:t> GRADUATE PROGRAMS</a:t>
            </a:r>
          </a:p>
        </p:txBody>
      </p:sp>
    </p:spTree>
    <p:extLst>
      <p:ext uri="{BB962C8B-B14F-4D97-AF65-F5344CB8AC3E}">
        <p14:creationId xmlns:p14="http://schemas.microsoft.com/office/powerpoint/2010/main" val="3809233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6388" y="908720"/>
            <a:ext cx="7931224" cy="1224136"/>
          </a:xfrm>
        </p:spPr>
        <p:txBody>
          <a:bodyPr>
            <a:normAutofit fontScale="90000"/>
          </a:bodyPr>
          <a:lstStyle/>
          <a:p>
            <a:r>
              <a:rPr lang="tr-TR" dirty="0"/>
              <a:t>FIELDS OF RESEARCH</a:t>
            </a:r>
            <a:br>
              <a:rPr lang="en-US" dirty="0"/>
            </a:br>
            <a:br>
              <a:rPr lang="tr-TR" dirty="0"/>
            </a:br>
            <a:r>
              <a:rPr lang="tr-TR" dirty="0"/>
              <a:t>Oncologic Physiotherapy </a:t>
            </a:r>
            <a:r>
              <a:rPr lang="tr-TR" dirty="0" err="1"/>
              <a:t>and</a:t>
            </a:r>
            <a:r>
              <a:rPr lang="tr-TR" dirty="0"/>
              <a:t> </a:t>
            </a:r>
            <a:r>
              <a:rPr lang="tr-TR" dirty="0" err="1"/>
              <a:t>Rehabilitation</a:t>
            </a:r>
            <a:br>
              <a:rPr lang="tr-TR" dirty="0"/>
            </a:br>
            <a:endParaRPr lang="tr-TR" dirty="0"/>
          </a:p>
        </p:txBody>
      </p:sp>
      <p:sp>
        <p:nvSpPr>
          <p:cNvPr id="3" name="İçerik Yer Tutucusu 2"/>
          <p:cNvSpPr>
            <a:spLocks noGrp="1"/>
          </p:cNvSpPr>
          <p:nvPr>
            <p:ph idx="1"/>
          </p:nvPr>
        </p:nvSpPr>
        <p:spPr>
          <a:xfrm>
            <a:off x="457200" y="2348880"/>
            <a:ext cx="8229600" cy="3816424"/>
          </a:xfrm>
        </p:spPr>
        <p:txBody>
          <a:bodyPr/>
          <a:lstStyle/>
          <a:p>
            <a:pPr algn="just"/>
            <a:r>
              <a:rPr lang="en-US" dirty="0"/>
              <a:t>Raising public awareness about cancer, rehabilitation of cancer, and accompanying problems.</a:t>
            </a:r>
            <a:endParaRPr lang="tr-TR" dirty="0"/>
          </a:p>
          <a:p>
            <a:pPr algn="just"/>
            <a:r>
              <a:rPr lang="en-US" dirty="0"/>
              <a:t>Healthy individuals are educated about cancer, their awareness is increased, and physiotherapy and rehabilitation practices are taught according to the individual needs of patients during cancer diagnosis, cancer treatment stages (surgery, chemotherapy, radiotherapy, hormone therapy), and post-cancer life and palliative care periods.</a:t>
            </a:r>
            <a:endParaRPr lang="tr-TR" dirty="0"/>
          </a:p>
          <a:p>
            <a:pPr algn="just"/>
            <a:r>
              <a:rPr lang="en-US" dirty="0"/>
              <a:t>In this context, consultancy is provided on effective physiotherapy and rehabilitation methods in coping with the side effects of cancer treatment (such as lymphedema, loss of muscle strength, movement problems, loss of balance and sensation) in many different types of cancer such as all cancer formations seen in the body (breast, prostate, colorectal, head and neck, hematological malignancies, gynecological cancers, childhood cancers, nervous system, musculoskeletal system cancers).</a:t>
            </a:r>
            <a:endParaRPr lang="tr-TR" dirty="0"/>
          </a:p>
          <a:p>
            <a:endParaRPr lang="tr-TR" dirty="0"/>
          </a:p>
        </p:txBody>
      </p:sp>
    </p:spTree>
    <p:extLst>
      <p:ext uri="{BB962C8B-B14F-4D97-AF65-F5344CB8AC3E}">
        <p14:creationId xmlns:p14="http://schemas.microsoft.com/office/powerpoint/2010/main" val="3577095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340768"/>
            <a:ext cx="8229600" cy="1008112"/>
          </a:xfrm>
        </p:spPr>
        <p:txBody>
          <a:bodyPr>
            <a:normAutofit fontScale="90000"/>
          </a:bodyPr>
          <a:lstStyle/>
          <a:p>
            <a:r>
              <a:rPr lang="tr-TR" dirty="0"/>
              <a:t>FIELDS OF RESEARCH</a:t>
            </a:r>
            <a:br>
              <a:rPr lang="en-US" dirty="0"/>
            </a:br>
            <a:br>
              <a:rPr lang="tr-TR" dirty="0"/>
            </a:br>
            <a:r>
              <a:rPr lang="tr-TR" dirty="0"/>
              <a:t>Oncologic Physiotherapy </a:t>
            </a:r>
            <a:r>
              <a:rPr lang="tr-TR" dirty="0" err="1"/>
              <a:t>and</a:t>
            </a:r>
            <a:r>
              <a:rPr lang="tr-TR" dirty="0"/>
              <a:t> </a:t>
            </a:r>
            <a:r>
              <a:rPr lang="tr-TR" dirty="0" err="1"/>
              <a:t>Rehabilitation</a:t>
            </a:r>
            <a:br>
              <a:rPr lang="tr-TR" dirty="0"/>
            </a:br>
            <a:endParaRPr lang="tr-TR" dirty="0"/>
          </a:p>
        </p:txBody>
      </p:sp>
      <p:sp>
        <p:nvSpPr>
          <p:cNvPr id="3" name="İçerik Yer Tutucusu 2"/>
          <p:cNvSpPr>
            <a:spLocks noGrp="1"/>
          </p:cNvSpPr>
          <p:nvPr>
            <p:ph idx="1"/>
          </p:nvPr>
        </p:nvSpPr>
        <p:spPr>
          <a:xfrm>
            <a:off x="395536" y="2708920"/>
            <a:ext cx="8229600" cy="2808312"/>
          </a:xfrm>
        </p:spPr>
        <p:txBody>
          <a:bodyPr/>
          <a:lstStyle/>
          <a:p>
            <a:pPr algn="just"/>
            <a:r>
              <a:rPr lang="en-US" sz="2000" dirty="0"/>
              <a:t>Consultancy is provided on physiotherapy and rehabilitation methods used in treating lymphedema, which is swelling in body parts that occur as a result of congenital or subsequent lymphatic system damage such as cancer, infection, and traumatic injuries. </a:t>
            </a:r>
            <a:endParaRPr lang="tr-TR" sz="2000" dirty="0"/>
          </a:p>
          <a:p>
            <a:pPr algn="just"/>
            <a:r>
              <a:rPr lang="en-US" sz="2000" dirty="0"/>
              <a:t>It also includes specific approaches to lymphedema due to shared social diseases, such as chronic venous insufficiency (varicose veins) and lipedema. </a:t>
            </a:r>
          </a:p>
          <a:p>
            <a:endParaRPr lang="tr-TR" dirty="0"/>
          </a:p>
        </p:txBody>
      </p:sp>
    </p:spTree>
    <p:extLst>
      <p:ext uri="{BB962C8B-B14F-4D97-AF65-F5344CB8AC3E}">
        <p14:creationId xmlns:p14="http://schemas.microsoft.com/office/powerpoint/2010/main" val="620127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4380" y="620688"/>
            <a:ext cx="8075240" cy="1224136"/>
          </a:xfrm>
        </p:spPr>
        <p:txBody>
          <a:bodyPr>
            <a:normAutofit fontScale="90000"/>
          </a:bodyPr>
          <a:lstStyle/>
          <a:p>
            <a:r>
              <a:rPr lang="tr-TR" dirty="0"/>
              <a:t>FIELDS OF RESEARCH</a:t>
            </a:r>
            <a:br>
              <a:rPr lang="en-US" dirty="0"/>
            </a:br>
            <a:br>
              <a:rPr lang="tr-TR" dirty="0"/>
            </a:br>
            <a:r>
              <a:rPr lang="tr-TR" dirty="0"/>
              <a:t>Orthopedic Physiotherapy </a:t>
            </a:r>
            <a:r>
              <a:rPr lang="tr-TR" dirty="0" err="1"/>
              <a:t>and</a:t>
            </a:r>
            <a:r>
              <a:rPr lang="tr-TR" dirty="0"/>
              <a:t> </a:t>
            </a:r>
            <a:r>
              <a:rPr lang="tr-TR" dirty="0" err="1"/>
              <a:t>Rehabilitation</a:t>
            </a:r>
            <a:br>
              <a:rPr lang="tr-TR" dirty="0"/>
            </a:br>
            <a:endParaRPr lang="tr-TR" dirty="0"/>
          </a:p>
        </p:txBody>
      </p:sp>
      <p:sp>
        <p:nvSpPr>
          <p:cNvPr id="3" name="İçerik Yer Tutucusu 2"/>
          <p:cNvSpPr>
            <a:spLocks noGrp="1"/>
          </p:cNvSpPr>
          <p:nvPr>
            <p:ph idx="1"/>
          </p:nvPr>
        </p:nvSpPr>
        <p:spPr>
          <a:xfrm>
            <a:off x="457200" y="1955973"/>
            <a:ext cx="8435280" cy="4569371"/>
          </a:xfrm>
        </p:spPr>
        <p:txBody>
          <a:bodyPr/>
          <a:lstStyle/>
          <a:p>
            <a:pPr algn="just"/>
            <a:r>
              <a:rPr lang="en-US" dirty="0"/>
              <a:t>Evaluation, analysis and treatment program planning and implementation in orthopedic and traumatic diseases,</a:t>
            </a:r>
          </a:p>
          <a:p>
            <a:pPr algn="just"/>
            <a:r>
              <a:rPr lang="en-US" dirty="0"/>
              <a:t>Physiotherapy and rehabilitation approaches in orthopedic and traumatic diseases,</a:t>
            </a:r>
          </a:p>
          <a:p>
            <a:pPr algn="just"/>
            <a:r>
              <a:rPr lang="en-US" dirty="0"/>
              <a:t>Physiotherapy and rehabilitation applications before and after surgery,</a:t>
            </a:r>
          </a:p>
          <a:p>
            <a:pPr algn="just"/>
            <a:r>
              <a:rPr lang="en-US" dirty="0"/>
              <a:t>Research and development applications aimed at raising awareness and consciousness in healthy individuals,</a:t>
            </a:r>
          </a:p>
          <a:p>
            <a:pPr algn="just"/>
            <a:r>
              <a:rPr lang="en-US" dirty="0"/>
              <a:t>Special evaluation, analysis and activity programs for children, young or elderly individuals,</a:t>
            </a:r>
          </a:p>
          <a:p>
            <a:pPr algn="just"/>
            <a:r>
              <a:rPr lang="en-US" dirty="0"/>
              <a:t>Geriatric evaluation and geriatric physiotherapy and rehabilitation applications,</a:t>
            </a:r>
          </a:p>
          <a:p>
            <a:pPr algn="just"/>
            <a:r>
              <a:rPr lang="en-US" dirty="0"/>
              <a:t>Technology-supported measurement and evaluation and rehabilitation approaches in orthopedic physiotherapy and rehabilitation,</a:t>
            </a:r>
          </a:p>
          <a:p>
            <a:pPr algn="just"/>
            <a:r>
              <a:rPr lang="en-US" dirty="0"/>
              <a:t>Research and development activities on the methods used in orthopedic physiotherapy and rehabilitation and their effects. </a:t>
            </a:r>
          </a:p>
          <a:p>
            <a:endParaRPr lang="tr-TR" dirty="0"/>
          </a:p>
        </p:txBody>
      </p:sp>
    </p:spTree>
    <p:extLst>
      <p:ext uri="{BB962C8B-B14F-4D97-AF65-F5344CB8AC3E}">
        <p14:creationId xmlns:p14="http://schemas.microsoft.com/office/powerpoint/2010/main" val="3788850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0728" y="980728"/>
            <a:ext cx="7751712" cy="1152128"/>
          </a:xfrm>
        </p:spPr>
        <p:txBody>
          <a:bodyPr>
            <a:normAutofit fontScale="90000"/>
          </a:bodyPr>
          <a:lstStyle/>
          <a:p>
            <a:r>
              <a:rPr lang="tr-TR" dirty="0"/>
              <a:t>FIELDS OF RESEARCH</a:t>
            </a:r>
            <a:br>
              <a:rPr lang="en-US" dirty="0"/>
            </a:br>
            <a:br>
              <a:rPr lang="tr-TR" dirty="0"/>
            </a:br>
            <a:r>
              <a:rPr lang="tr-TR" dirty="0"/>
              <a:t>Pediatric Physiotherapy </a:t>
            </a:r>
            <a:r>
              <a:rPr lang="tr-TR" dirty="0" err="1"/>
              <a:t>and</a:t>
            </a:r>
            <a:r>
              <a:rPr lang="tr-TR" dirty="0"/>
              <a:t> </a:t>
            </a:r>
            <a:r>
              <a:rPr lang="tr-TR" dirty="0" err="1"/>
              <a:t>Rehabilitation</a:t>
            </a:r>
            <a:br>
              <a:rPr lang="tr-TR" dirty="0"/>
            </a:br>
            <a:endParaRPr lang="tr-TR" dirty="0"/>
          </a:p>
        </p:txBody>
      </p:sp>
      <p:sp>
        <p:nvSpPr>
          <p:cNvPr id="3" name="İçerik Yer Tutucusu 2"/>
          <p:cNvSpPr>
            <a:spLocks noGrp="1"/>
          </p:cNvSpPr>
          <p:nvPr>
            <p:ph idx="1"/>
          </p:nvPr>
        </p:nvSpPr>
        <p:spPr>
          <a:xfrm>
            <a:off x="769744" y="2492896"/>
            <a:ext cx="8229600" cy="3024336"/>
          </a:xfrm>
        </p:spPr>
        <p:txBody>
          <a:bodyPr/>
          <a:lstStyle/>
          <a:p>
            <a:pPr algn="just"/>
            <a:r>
              <a:rPr lang="en-US" dirty="0"/>
              <a:t>Neurodevelopmental follow-up of at-risk infants, psychomotor assessments, assessment and treatment of children at risk and/or diagnosed with </a:t>
            </a:r>
            <a:r>
              <a:rPr lang="en-US" dirty="0" err="1"/>
              <a:t>neuromotor</a:t>
            </a:r>
            <a:r>
              <a:rPr lang="en-US" dirty="0"/>
              <a:t> delays and neurological and muscular diseases of the pediatric population</a:t>
            </a:r>
            <a:endParaRPr lang="tr-TR" dirty="0"/>
          </a:p>
          <a:p>
            <a:pPr algn="just"/>
            <a:r>
              <a:rPr lang="tr-TR" dirty="0"/>
              <a:t>Risk</a:t>
            </a:r>
            <a:r>
              <a:rPr lang="en-US" dirty="0"/>
              <a:t>y </a:t>
            </a:r>
            <a:r>
              <a:rPr lang="en-US" dirty="0" err="1"/>
              <a:t>i</a:t>
            </a:r>
            <a:r>
              <a:rPr lang="tr-TR" dirty="0" err="1"/>
              <a:t>nfants</a:t>
            </a:r>
            <a:r>
              <a:rPr lang="tr-TR" dirty="0"/>
              <a:t> </a:t>
            </a:r>
            <a:r>
              <a:rPr lang="tr-TR" dirty="0" err="1"/>
              <a:t>and</a:t>
            </a:r>
            <a:r>
              <a:rPr lang="tr-TR" dirty="0"/>
              <a:t> </a:t>
            </a:r>
            <a:r>
              <a:rPr lang="tr-TR" dirty="0" err="1"/>
              <a:t>neuromotor</a:t>
            </a:r>
            <a:r>
              <a:rPr lang="tr-TR" dirty="0"/>
              <a:t> </a:t>
            </a:r>
            <a:r>
              <a:rPr lang="tr-TR" dirty="0" err="1"/>
              <a:t>assessment</a:t>
            </a:r>
            <a:r>
              <a:rPr lang="tr-TR" dirty="0"/>
              <a:t> </a:t>
            </a:r>
            <a:r>
              <a:rPr lang="tr-TR" dirty="0" err="1"/>
              <a:t>methods</a:t>
            </a:r>
            <a:endParaRPr lang="tr-TR" dirty="0"/>
          </a:p>
          <a:p>
            <a:pPr algn="just"/>
            <a:r>
              <a:rPr lang="tr-TR" dirty="0" err="1"/>
              <a:t>Neurodevelopmental</a:t>
            </a:r>
            <a:r>
              <a:rPr lang="tr-TR" dirty="0"/>
              <a:t> </a:t>
            </a:r>
            <a:r>
              <a:rPr lang="tr-TR" dirty="0" err="1"/>
              <a:t>monitoring</a:t>
            </a:r>
            <a:r>
              <a:rPr lang="tr-TR" dirty="0"/>
              <a:t> in </a:t>
            </a:r>
            <a:r>
              <a:rPr lang="tr-TR" dirty="0" err="1"/>
              <a:t>infants</a:t>
            </a:r>
            <a:r>
              <a:rPr lang="tr-TR" dirty="0"/>
              <a:t> at risk</a:t>
            </a:r>
          </a:p>
          <a:p>
            <a:pPr algn="just"/>
            <a:r>
              <a:rPr lang="tr-TR" dirty="0"/>
              <a:t>Physiotherapy </a:t>
            </a:r>
            <a:r>
              <a:rPr lang="tr-TR" dirty="0" err="1"/>
              <a:t>and</a:t>
            </a:r>
            <a:r>
              <a:rPr lang="tr-TR" dirty="0"/>
              <a:t> </a:t>
            </a:r>
            <a:r>
              <a:rPr lang="tr-TR" dirty="0" err="1"/>
              <a:t>rehabilitation</a:t>
            </a:r>
            <a:r>
              <a:rPr lang="tr-TR" dirty="0"/>
              <a:t> in </a:t>
            </a:r>
            <a:r>
              <a:rPr lang="en-US" dirty="0"/>
              <a:t>c</a:t>
            </a:r>
            <a:r>
              <a:rPr lang="tr-TR" dirty="0" err="1"/>
              <a:t>erebral</a:t>
            </a:r>
            <a:r>
              <a:rPr lang="tr-TR" dirty="0"/>
              <a:t> </a:t>
            </a:r>
            <a:r>
              <a:rPr lang="en-US" dirty="0"/>
              <a:t>p</a:t>
            </a:r>
            <a:r>
              <a:rPr lang="tr-TR" dirty="0" err="1"/>
              <a:t>alsy</a:t>
            </a:r>
            <a:r>
              <a:rPr lang="tr-TR" dirty="0"/>
              <a:t> </a:t>
            </a:r>
          </a:p>
          <a:p>
            <a:pPr algn="just"/>
            <a:r>
              <a:rPr lang="tr-TR" dirty="0"/>
              <a:t>Physiotherapy </a:t>
            </a:r>
            <a:r>
              <a:rPr lang="tr-TR" dirty="0" err="1"/>
              <a:t>and</a:t>
            </a:r>
            <a:r>
              <a:rPr lang="tr-TR" dirty="0"/>
              <a:t> </a:t>
            </a:r>
            <a:r>
              <a:rPr lang="tr-TR" dirty="0" err="1"/>
              <a:t>rehabilitation</a:t>
            </a:r>
            <a:r>
              <a:rPr lang="tr-TR" dirty="0"/>
              <a:t> in </a:t>
            </a:r>
            <a:r>
              <a:rPr lang="en-US" dirty="0" err="1"/>
              <a:t>sp</a:t>
            </a:r>
            <a:r>
              <a:rPr lang="tr-TR" dirty="0" err="1"/>
              <a:t>ina</a:t>
            </a:r>
            <a:r>
              <a:rPr lang="tr-TR" dirty="0"/>
              <a:t> </a:t>
            </a:r>
            <a:r>
              <a:rPr lang="en-US" dirty="0"/>
              <a:t>b</a:t>
            </a:r>
            <a:r>
              <a:rPr lang="tr-TR" dirty="0" err="1"/>
              <a:t>ifida</a:t>
            </a:r>
            <a:endParaRPr lang="tr-TR" dirty="0"/>
          </a:p>
          <a:p>
            <a:pPr algn="just"/>
            <a:r>
              <a:rPr lang="tr-TR" dirty="0"/>
              <a:t>Physiotherapy </a:t>
            </a:r>
            <a:r>
              <a:rPr lang="tr-TR" dirty="0" err="1"/>
              <a:t>and</a:t>
            </a:r>
            <a:r>
              <a:rPr lang="tr-TR" dirty="0"/>
              <a:t> </a:t>
            </a:r>
            <a:r>
              <a:rPr lang="tr-TR" dirty="0" err="1"/>
              <a:t>rehabilitation</a:t>
            </a:r>
            <a:r>
              <a:rPr lang="tr-TR" dirty="0"/>
              <a:t> in </a:t>
            </a:r>
            <a:r>
              <a:rPr lang="tr-TR" dirty="0" err="1"/>
              <a:t>Down</a:t>
            </a:r>
            <a:r>
              <a:rPr lang="tr-TR" dirty="0"/>
              <a:t> </a:t>
            </a:r>
            <a:r>
              <a:rPr lang="en-US" dirty="0"/>
              <a:t>s</a:t>
            </a:r>
            <a:r>
              <a:rPr lang="tr-TR" dirty="0" err="1"/>
              <a:t>yndrome</a:t>
            </a:r>
            <a:endParaRPr lang="tr-TR" dirty="0"/>
          </a:p>
        </p:txBody>
      </p:sp>
    </p:spTree>
    <p:extLst>
      <p:ext uri="{BB962C8B-B14F-4D97-AF65-F5344CB8AC3E}">
        <p14:creationId xmlns:p14="http://schemas.microsoft.com/office/powerpoint/2010/main" val="1115012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6388" y="1124744"/>
            <a:ext cx="7931224" cy="792088"/>
          </a:xfrm>
        </p:spPr>
        <p:txBody>
          <a:bodyPr>
            <a:normAutofit fontScale="90000"/>
          </a:bodyPr>
          <a:lstStyle/>
          <a:p>
            <a:r>
              <a:rPr lang="tr-TR" dirty="0"/>
              <a:t>FIELDS OF RESEARCH</a:t>
            </a:r>
            <a:br>
              <a:rPr lang="en-US" dirty="0"/>
            </a:br>
            <a:br>
              <a:rPr lang="tr-TR" dirty="0"/>
            </a:br>
            <a:r>
              <a:rPr lang="tr-TR" dirty="0"/>
              <a:t>Pediatric Physiotherapy </a:t>
            </a:r>
            <a:r>
              <a:rPr lang="tr-TR" dirty="0" err="1"/>
              <a:t>and</a:t>
            </a:r>
            <a:r>
              <a:rPr lang="tr-TR" dirty="0"/>
              <a:t> </a:t>
            </a:r>
            <a:r>
              <a:rPr lang="tr-TR" dirty="0" err="1"/>
              <a:t>Rehabilitation</a:t>
            </a:r>
            <a:endParaRPr lang="tr-TR" dirty="0"/>
          </a:p>
        </p:txBody>
      </p:sp>
      <p:sp>
        <p:nvSpPr>
          <p:cNvPr id="3" name="İçerik Yer Tutucusu 2"/>
          <p:cNvSpPr>
            <a:spLocks noGrp="1"/>
          </p:cNvSpPr>
          <p:nvPr>
            <p:ph idx="1"/>
          </p:nvPr>
        </p:nvSpPr>
        <p:spPr>
          <a:xfrm>
            <a:off x="539552" y="2492896"/>
            <a:ext cx="8229600" cy="2664296"/>
          </a:xfrm>
        </p:spPr>
        <p:txBody>
          <a:bodyPr/>
          <a:lstStyle/>
          <a:p>
            <a:pPr algn="just"/>
            <a:r>
              <a:rPr lang="tr-TR" sz="2000" dirty="0"/>
              <a:t>Physiotherapy </a:t>
            </a:r>
            <a:r>
              <a:rPr lang="tr-TR" sz="2000" dirty="0" err="1"/>
              <a:t>and</a:t>
            </a:r>
            <a:r>
              <a:rPr lang="tr-TR" sz="2000" dirty="0"/>
              <a:t> </a:t>
            </a:r>
            <a:r>
              <a:rPr lang="tr-TR" sz="2000" dirty="0" err="1"/>
              <a:t>rehabilitation</a:t>
            </a:r>
            <a:r>
              <a:rPr lang="tr-TR" sz="2000" dirty="0"/>
              <a:t> in </a:t>
            </a:r>
            <a:r>
              <a:rPr lang="tr-TR" sz="2000" dirty="0" err="1"/>
              <a:t>neuromuscular</a:t>
            </a:r>
            <a:r>
              <a:rPr lang="tr-TR" sz="2000" dirty="0"/>
              <a:t> </a:t>
            </a:r>
            <a:r>
              <a:rPr lang="tr-TR" sz="2000" dirty="0" err="1"/>
              <a:t>diseases</a:t>
            </a:r>
            <a:r>
              <a:rPr lang="tr-TR" sz="2000" dirty="0"/>
              <a:t> (</a:t>
            </a:r>
            <a:r>
              <a:rPr lang="tr-TR" sz="2000" dirty="0" err="1"/>
              <a:t>Duchenne</a:t>
            </a:r>
            <a:r>
              <a:rPr lang="tr-TR" sz="2000" dirty="0"/>
              <a:t> </a:t>
            </a:r>
            <a:r>
              <a:rPr lang="tr-TR" sz="2000" dirty="0" err="1"/>
              <a:t>Muscular</a:t>
            </a:r>
            <a:r>
              <a:rPr lang="tr-TR" sz="2000" dirty="0"/>
              <a:t> </a:t>
            </a:r>
            <a:r>
              <a:rPr lang="tr-TR" sz="2000" dirty="0" err="1"/>
              <a:t>Dystrophy</a:t>
            </a:r>
            <a:r>
              <a:rPr lang="tr-TR" sz="2000" dirty="0"/>
              <a:t>, Becker </a:t>
            </a:r>
            <a:r>
              <a:rPr lang="tr-TR" sz="2000" dirty="0" err="1"/>
              <a:t>Muscular</a:t>
            </a:r>
            <a:r>
              <a:rPr lang="tr-TR" sz="2000" dirty="0"/>
              <a:t> </a:t>
            </a:r>
            <a:r>
              <a:rPr lang="tr-TR" sz="2000" dirty="0" err="1"/>
              <a:t>Dystrophy</a:t>
            </a:r>
            <a:r>
              <a:rPr lang="tr-TR" sz="2000" dirty="0"/>
              <a:t> </a:t>
            </a:r>
            <a:r>
              <a:rPr lang="tr-TR" sz="2000" dirty="0" err="1"/>
              <a:t>etc</a:t>
            </a:r>
            <a:r>
              <a:rPr lang="tr-TR" sz="2000" dirty="0"/>
              <a:t>.)</a:t>
            </a:r>
            <a:r>
              <a:rPr lang="en-US" sz="2000" dirty="0"/>
              <a:t>,</a:t>
            </a:r>
            <a:endParaRPr lang="tr-TR" sz="2000" dirty="0"/>
          </a:p>
          <a:p>
            <a:pPr algn="just"/>
            <a:r>
              <a:rPr lang="tr-TR" sz="2000" dirty="0"/>
              <a:t>Physiotherapy </a:t>
            </a:r>
            <a:r>
              <a:rPr lang="tr-TR" sz="2000" dirty="0" err="1"/>
              <a:t>and</a:t>
            </a:r>
            <a:r>
              <a:rPr lang="tr-TR" sz="2000" dirty="0"/>
              <a:t> </a:t>
            </a:r>
            <a:r>
              <a:rPr lang="tr-TR" sz="2000" dirty="0" err="1"/>
              <a:t>rehabilitation</a:t>
            </a:r>
            <a:r>
              <a:rPr lang="tr-TR" sz="2000" dirty="0"/>
              <a:t> in </a:t>
            </a:r>
            <a:r>
              <a:rPr lang="tr-TR" sz="2000" dirty="0" err="1"/>
              <a:t>neurometabolic</a:t>
            </a:r>
            <a:r>
              <a:rPr lang="tr-TR" sz="2000" dirty="0"/>
              <a:t> </a:t>
            </a:r>
            <a:r>
              <a:rPr lang="tr-TR" sz="2000" dirty="0" err="1"/>
              <a:t>syndromes</a:t>
            </a:r>
            <a:r>
              <a:rPr lang="en-US" sz="2000" dirty="0"/>
              <a:t>,</a:t>
            </a:r>
            <a:endParaRPr lang="tr-TR" sz="2000" dirty="0"/>
          </a:p>
          <a:p>
            <a:pPr algn="just"/>
            <a:r>
              <a:rPr lang="tr-TR" sz="2000" dirty="0"/>
              <a:t>Physiotherapy </a:t>
            </a:r>
            <a:r>
              <a:rPr lang="tr-TR" sz="2000" dirty="0" err="1"/>
              <a:t>and</a:t>
            </a:r>
            <a:r>
              <a:rPr lang="tr-TR" sz="2000" dirty="0"/>
              <a:t> </a:t>
            </a:r>
            <a:r>
              <a:rPr lang="tr-TR" sz="2000" dirty="0" err="1"/>
              <a:t>rehabilitation</a:t>
            </a:r>
            <a:r>
              <a:rPr lang="tr-TR" sz="2000" dirty="0"/>
              <a:t> in </a:t>
            </a:r>
            <a:r>
              <a:rPr lang="tr-TR" sz="2000" dirty="0" err="1"/>
              <a:t>torticollis</a:t>
            </a:r>
            <a:r>
              <a:rPr lang="en-US" sz="2000" dirty="0"/>
              <a:t>,</a:t>
            </a:r>
            <a:endParaRPr lang="tr-TR" sz="2000" dirty="0"/>
          </a:p>
          <a:p>
            <a:pPr algn="just"/>
            <a:r>
              <a:rPr lang="tr-TR" sz="2000" dirty="0"/>
              <a:t>Physiotherapy </a:t>
            </a:r>
            <a:r>
              <a:rPr lang="tr-TR" sz="2000" dirty="0" err="1"/>
              <a:t>and</a:t>
            </a:r>
            <a:r>
              <a:rPr lang="tr-TR" sz="2000" dirty="0"/>
              <a:t> </a:t>
            </a:r>
            <a:r>
              <a:rPr lang="tr-TR" sz="2000" dirty="0" err="1"/>
              <a:t>rehabilitation</a:t>
            </a:r>
            <a:r>
              <a:rPr lang="tr-TR" sz="2000" dirty="0"/>
              <a:t> in </a:t>
            </a:r>
            <a:r>
              <a:rPr lang="tr-TR" sz="2000" dirty="0" err="1"/>
              <a:t>obstetric</a:t>
            </a:r>
            <a:r>
              <a:rPr lang="tr-TR" sz="2000" dirty="0"/>
              <a:t> </a:t>
            </a:r>
            <a:r>
              <a:rPr lang="tr-TR" sz="2000" dirty="0" err="1"/>
              <a:t>brachial</a:t>
            </a:r>
            <a:r>
              <a:rPr lang="tr-TR" sz="2000" dirty="0"/>
              <a:t> </a:t>
            </a:r>
            <a:r>
              <a:rPr lang="tr-TR" sz="2000" dirty="0" err="1"/>
              <a:t>plexus</a:t>
            </a:r>
            <a:r>
              <a:rPr lang="tr-TR" sz="2000" dirty="0"/>
              <a:t> </a:t>
            </a:r>
            <a:r>
              <a:rPr lang="tr-TR" sz="2000" dirty="0" err="1"/>
              <a:t>injuries</a:t>
            </a:r>
            <a:r>
              <a:rPr lang="en-US" sz="2000" dirty="0"/>
              <a:t>,</a:t>
            </a:r>
            <a:endParaRPr lang="tr-TR" sz="2000" dirty="0"/>
          </a:p>
          <a:p>
            <a:pPr algn="just"/>
            <a:r>
              <a:rPr lang="tr-TR" sz="2000" dirty="0" err="1"/>
              <a:t>Other</a:t>
            </a:r>
            <a:r>
              <a:rPr lang="tr-TR" sz="2000" dirty="0"/>
              <a:t> </a:t>
            </a:r>
            <a:r>
              <a:rPr lang="tr-TR" sz="2000" dirty="0" err="1"/>
              <a:t>neurological</a:t>
            </a:r>
            <a:r>
              <a:rPr lang="tr-TR" sz="2000" dirty="0"/>
              <a:t> </a:t>
            </a:r>
            <a:r>
              <a:rPr lang="tr-TR" sz="2000" dirty="0" err="1"/>
              <a:t>and</a:t>
            </a:r>
            <a:r>
              <a:rPr lang="tr-TR" sz="2000" dirty="0"/>
              <a:t> </a:t>
            </a:r>
            <a:r>
              <a:rPr lang="tr-TR" sz="2000" dirty="0" err="1"/>
              <a:t>metabolic</a:t>
            </a:r>
            <a:r>
              <a:rPr lang="tr-TR" sz="2000" dirty="0"/>
              <a:t> </a:t>
            </a:r>
            <a:r>
              <a:rPr lang="tr-TR" sz="2000" dirty="0" err="1"/>
              <a:t>diseases</a:t>
            </a:r>
            <a:r>
              <a:rPr lang="tr-TR" sz="2000" dirty="0"/>
              <a:t> </a:t>
            </a:r>
            <a:r>
              <a:rPr lang="tr-TR" sz="2000" dirty="0" err="1"/>
              <a:t>and</a:t>
            </a:r>
            <a:r>
              <a:rPr lang="tr-TR" sz="2000" dirty="0"/>
              <a:t> </a:t>
            </a:r>
            <a:r>
              <a:rPr lang="tr-TR" sz="2000" dirty="0" err="1"/>
              <a:t>rehabilitation</a:t>
            </a:r>
            <a:r>
              <a:rPr lang="en-US" sz="2000" dirty="0"/>
              <a:t>.</a:t>
            </a:r>
            <a:endParaRPr lang="tr-TR" sz="2000" dirty="0"/>
          </a:p>
          <a:p>
            <a:endParaRPr lang="tr-TR" dirty="0">
              <a:solidFill>
                <a:srgbClr val="FF0000"/>
              </a:solidFill>
            </a:endParaRPr>
          </a:p>
          <a:p>
            <a:endParaRPr lang="tr-TR" dirty="0"/>
          </a:p>
        </p:txBody>
      </p:sp>
    </p:spTree>
    <p:extLst>
      <p:ext uri="{BB962C8B-B14F-4D97-AF65-F5344CB8AC3E}">
        <p14:creationId xmlns:p14="http://schemas.microsoft.com/office/powerpoint/2010/main" val="518456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548680"/>
            <a:ext cx="7931224" cy="1512168"/>
          </a:xfrm>
        </p:spPr>
        <p:txBody>
          <a:bodyPr>
            <a:normAutofit fontScale="90000"/>
          </a:bodyPr>
          <a:lstStyle/>
          <a:p>
            <a:r>
              <a:rPr lang="tr-TR" dirty="0"/>
              <a:t>FIELDS OF RESEARCH</a:t>
            </a:r>
            <a:br>
              <a:rPr lang="en-US" dirty="0"/>
            </a:br>
            <a:br>
              <a:rPr lang="tr-TR" dirty="0"/>
            </a:br>
            <a:r>
              <a:rPr lang="tr-TR" dirty="0"/>
              <a:t>Sports Physiotherapy </a:t>
            </a:r>
            <a:r>
              <a:rPr lang="tr-TR" dirty="0" err="1"/>
              <a:t>and</a:t>
            </a:r>
            <a:r>
              <a:rPr lang="tr-TR" dirty="0"/>
              <a:t> </a:t>
            </a:r>
            <a:r>
              <a:rPr lang="tr-TR" dirty="0" err="1"/>
              <a:t>Rehabilitation</a:t>
            </a:r>
            <a:br>
              <a:rPr lang="tr-TR" dirty="0"/>
            </a:br>
            <a:endParaRPr lang="tr-TR" dirty="0"/>
          </a:p>
        </p:txBody>
      </p:sp>
      <p:sp>
        <p:nvSpPr>
          <p:cNvPr id="3" name="İçerik Yer Tutucusu 2"/>
          <p:cNvSpPr>
            <a:spLocks noGrp="1"/>
          </p:cNvSpPr>
          <p:nvPr>
            <p:ph idx="1"/>
          </p:nvPr>
        </p:nvSpPr>
        <p:spPr>
          <a:xfrm>
            <a:off x="457200" y="1916832"/>
            <a:ext cx="8229600" cy="3816424"/>
          </a:xfrm>
        </p:spPr>
        <p:txBody>
          <a:bodyPr/>
          <a:lstStyle/>
          <a:p>
            <a:pPr algn="just"/>
            <a:r>
              <a:rPr lang="en-US" dirty="0"/>
              <a:t>Prevention, treatment, and rehabilitation of musculoskeletal injuries in athletes,</a:t>
            </a:r>
          </a:p>
          <a:p>
            <a:pPr algn="just"/>
            <a:r>
              <a:rPr lang="en-US" dirty="0"/>
              <a:t>Assessment of sports injuries and determination of return-to-sport criteria,</a:t>
            </a:r>
          </a:p>
          <a:p>
            <a:pPr algn="just"/>
            <a:r>
              <a:rPr lang="en-US" dirty="0"/>
              <a:t>Planning and implementation of pre-operative and post-operative rehabilitation processes for athletes undergoing orthopedic surgery,</a:t>
            </a:r>
          </a:p>
          <a:p>
            <a:pPr algn="just"/>
            <a:r>
              <a:rPr lang="en-US" dirty="0"/>
              <a:t>Proprioception, balance, and neuromuscular control training for athletes,</a:t>
            </a:r>
          </a:p>
          <a:p>
            <a:pPr algn="just"/>
            <a:r>
              <a:rPr lang="en-US" dirty="0"/>
              <a:t>Planning rehabilitation processes and return-to-sport programs for child, adolescent, adult, and disabled athletes,</a:t>
            </a:r>
          </a:p>
          <a:p>
            <a:pPr algn="just"/>
            <a:r>
              <a:rPr lang="en-US" dirty="0"/>
              <a:t>Identifying injury risk factors through biomechanical analysis in athletes,</a:t>
            </a:r>
          </a:p>
          <a:p>
            <a:pPr algn="just"/>
            <a:r>
              <a:rPr lang="en-US" dirty="0"/>
              <a:t>Conducting scientific research and providing practical training through multidisciplinary collaborations,</a:t>
            </a:r>
          </a:p>
          <a:p>
            <a:pPr algn="just"/>
            <a:r>
              <a:rPr lang="en-US" dirty="0"/>
              <a:t>Evaluation of healthy individuals and providing personalized exercise counseling.</a:t>
            </a:r>
          </a:p>
          <a:p>
            <a:endParaRPr lang="tr-TR" dirty="0"/>
          </a:p>
        </p:txBody>
      </p:sp>
    </p:spTree>
    <p:extLst>
      <p:ext uri="{BB962C8B-B14F-4D97-AF65-F5344CB8AC3E}">
        <p14:creationId xmlns:p14="http://schemas.microsoft.com/office/powerpoint/2010/main" val="1490734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9592" y="476672"/>
            <a:ext cx="6472429" cy="936104"/>
          </a:xfrm>
        </p:spPr>
        <p:txBody>
          <a:bodyPr>
            <a:normAutofit fontScale="90000"/>
          </a:bodyPr>
          <a:lstStyle/>
          <a:p>
            <a:r>
              <a:rPr lang="tr-TR" dirty="0"/>
              <a:t>RESEARCH FACILITIES</a:t>
            </a:r>
            <a:br>
              <a:rPr lang="en-US" dirty="0"/>
            </a:br>
            <a:br>
              <a:rPr lang="en-US" dirty="0"/>
            </a:br>
            <a:r>
              <a:rPr lang="tr-TR" dirty="0"/>
              <a:t> (LABORATORY INFRASTRUCTURE)</a:t>
            </a:r>
          </a:p>
        </p:txBody>
      </p:sp>
      <p:sp>
        <p:nvSpPr>
          <p:cNvPr id="3" name="İçerik Yer Tutucusu 2"/>
          <p:cNvSpPr>
            <a:spLocks noGrp="1"/>
          </p:cNvSpPr>
          <p:nvPr>
            <p:ph idx="1"/>
          </p:nvPr>
        </p:nvSpPr>
        <p:spPr>
          <a:xfrm>
            <a:off x="827584" y="1892244"/>
            <a:ext cx="7550496" cy="3744416"/>
          </a:xfrm>
        </p:spPr>
        <p:txBody>
          <a:bodyPr/>
          <a:lstStyle/>
          <a:p>
            <a:pPr>
              <a:spcBef>
                <a:spcPts val="0"/>
              </a:spcBef>
              <a:spcAft>
                <a:spcPts val="0"/>
              </a:spcAft>
            </a:pPr>
            <a:r>
              <a:rPr lang="tr-TR" sz="2000" dirty="0"/>
              <a:t>Cardiac </a:t>
            </a:r>
            <a:r>
              <a:rPr lang="tr-TR" sz="2000" dirty="0" err="1"/>
              <a:t>Rehabilitation</a:t>
            </a:r>
            <a:r>
              <a:rPr lang="tr-TR" sz="2000" dirty="0"/>
              <a:t> </a:t>
            </a:r>
            <a:r>
              <a:rPr lang="tr-TR" sz="2000" dirty="0" err="1"/>
              <a:t>Unit</a:t>
            </a:r>
            <a:endParaRPr lang="tr-TR" sz="2000" dirty="0"/>
          </a:p>
          <a:p>
            <a:pPr>
              <a:spcBef>
                <a:spcPts val="0"/>
              </a:spcBef>
              <a:spcAft>
                <a:spcPts val="0"/>
              </a:spcAft>
            </a:pPr>
            <a:r>
              <a:rPr lang="en-US" sz="2000" dirty="0"/>
              <a:t>Chronic Diseases, Healthy Living and Physical Activity Counseling Center</a:t>
            </a:r>
            <a:endParaRPr lang="tr-TR" sz="2000" dirty="0"/>
          </a:p>
          <a:p>
            <a:pPr>
              <a:spcBef>
                <a:spcPts val="0"/>
              </a:spcBef>
              <a:spcAft>
                <a:spcPts val="0"/>
              </a:spcAft>
            </a:pPr>
            <a:r>
              <a:rPr lang="tr-TR" sz="2000" dirty="0"/>
              <a:t>Hand </a:t>
            </a:r>
            <a:r>
              <a:rPr lang="tr-TR" sz="2000" dirty="0" err="1"/>
              <a:t>Rehabilitation</a:t>
            </a:r>
            <a:r>
              <a:rPr lang="tr-TR" sz="2000" dirty="0"/>
              <a:t> </a:t>
            </a:r>
            <a:r>
              <a:rPr lang="tr-TR" sz="2000" dirty="0" err="1"/>
              <a:t>Unit</a:t>
            </a:r>
            <a:endParaRPr lang="tr-TR" sz="2000" dirty="0"/>
          </a:p>
          <a:p>
            <a:pPr>
              <a:spcBef>
                <a:spcPts val="0"/>
              </a:spcBef>
              <a:spcAft>
                <a:spcPts val="0"/>
              </a:spcAft>
            </a:pPr>
            <a:r>
              <a:rPr lang="tr-TR" sz="2000" dirty="0"/>
              <a:t>Neurological </a:t>
            </a:r>
            <a:r>
              <a:rPr lang="tr-TR" sz="2000" dirty="0" err="1"/>
              <a:t>Rehabilitation</a:t>
            </a:r>
            <a:r>
              <a:rPr lang="tr-TR" sz="2000" dirty="0"/>
              <a:t> </a:t>
            </a:r>
            <a:r>
              <a:rPr lang="tr-TR" sz="2000" dirty="0" err="1"/>
              <a:t>Unit</a:t>
            </a:r>
            <a:endParaRPr lang="tr-TR" sz="2000" dirty="0"/>
          </a:p>
          <a:p>
            <a:pPr>
              <a:spcBef>
                <a:spcPts val="0"/>
              </a:spcBef>
              <a:spcAft>
                <a:spcPts val="0"/>
              </a:spcAft>
            </a:pPr>
            <a:r>
              <a:rPr lang="tr-TR" sz="2000" dirty="0"/>
              <a:t>Oncologic </a:t>
            </a:r>
            <a:r>
              <a:rPr lang="tr-TR" sz="2000" dirty="0" err="1"/>
              <a:t>Rehabilitation</a:t>
            </a:r>
            <a:r>
              <a:rPr lang="tr-TR" sz="2000" dirty="0"/>
              <a:t> </a:t>
            </a:r>
            <a:r>
              <a:rPr lang="tr-TR" sz="2000" dirty="0" err="1"/>
              <a:t>Unit</a:t>
            </a:r>
            <a:endParaRPr lang="tr-TR" sz="2000" dirty="0"/>
          </a:p>
          <a:p>
            <a:pPr>
              <a:spcBef>
                <a:spcPts val="0"/>
              </a:spcBef>
              <a:spcAft>
                <a:spcPts val="0"/>
              </a:spcAft>
            </a:pPr>
            <a:r>
              <a:rPr lang="tr-TR" sz="2000" dirty="0"/>
              <a:t>Orthopedic </a:t>
            </a:r>
            <a:r>
              <a:rPr lang="tr-TR" sz="2000" dirty="0" err="1"/>
              <a:t>Rehabilitation</a:t>
            </a:r>
            <a:r>
              <a:rPr lang="tr-TR" sz="2000" dirty="0"/>
              <a:t> </a:t>
            </a:r>
            <a:r>
              <a:rPr lang="tr-TR" sz="2000" dirty="0" err="1"/>
              <a:t>Unit</a:t>
            </a:r>
            <a:endParaRPr lang="tr-TR" sz="2000" dirty="0"/>
          </a:p>
          <a:p>
            <a:pPr>
              <a:spcBef>
                <a:spcPts val="0"/>
              </a:spcBef>
              <a:spcAft>
                <a:spcPts val="0"/>
              </a:spcAft>
            </a:pPr>
            <a:r>
              <a:rPr lang="tr-TR" sz="2000" dirty="0"/>
              <a:t>Pediatric </a:t>
            </a:r>
            <a:r>
              <a:rPr lang="tr-TR" sz="2000" dirty="0" err="1"/>
              <a:t>Rehabilitation</a:t>
            </a:r>
            <a:r>
              <a:rPr lang="tr-TR" sz="2000" dirty="0"/>
              <a:t> </a:t>
            </a:r>
            <a:r>
              <a:rPr lang="tr-TR" sz="2000" dirty="0" err="1"/>
              <a:t>Unit</a:t>
            </a:r>
            <a:endParaRPr lang="tr-TR" sz="2000" dirty="0"/>
          </a:p>
          <a:p>
            <a:pPr>
              <a:spcBef>
                <a:spcPts val="0"/>
              </a:spcBef>
              <a:spcAft>
                <a:spcPts val="0"/>
              </a:spcAft>
            </a:pPr>
            <a:r>
              <a:rPr lang="tr-TR" sz="2000" dirty="0" err="1"/>
              <a:t>Pulmonary</a:t>
            </a:r>
            <a:r>
              <a:rPr lang="tr-TR" sz="2000" dirty="0"/>
              <a:t> </a:t>
            </a:r>
            <a:r>
              <a:rPr lang="tr-TR" sz="2000" dirty="0" err="1"/>
              <a:t>Rehabilitation</a:t>
            </a:r>
            <a:r>
              <a:rPr lang="tr-TR" sz="2000" dirty="0"/>
              <a:t> </a:t>
            </a:r>
            <a:r>
              <a:rPr lang="tr-TR" sz="2000" dirty="0" err="1"/>
              <a:t>Unit</a:t>
            </a:r>
            <a:endParaRPr lang="tr-TR" sz="2000" dirty="0"/>
          </a:p>
          <a:p>
            <a:pPr>
              <a:spcBef>
                <a:spcPts val="0"/>
              </a:spcBef>
              <a:spcAft>
                <a:spcPts val="0"/>
              </a:spcAft>
            </a:pPr>
            <a:r>
              <a:rPr lang="tr-TR" sz="2000" dirty="0"/>
              <a:t>Rheumatologic </a:t>
            </a:r>
            <a:r>
              <a:rPr lang="tr-TR" sz="2000" dirty="0" err="1"/>
              <a:t>Rehabilitation</a:t>
            </a:r>
            <a:r>
              <a:rPr lang="tr-TR" sz="2000" dirty="0"/>
              <a:t> </a:t>
            </a:r>
            <a:r>
              <a:rPr lang="tr-TR" sz="2000" dirty="0" err="1"/>
              <a:t>Unit</a:t>
            </a:r>
            <a:endParaRPr lang="tr-TR" sz="2000" dirty="0"/>
          </a:p>
          <a:p>
            <a:pPr>
              <a:spcBef>
                <a:spcPts val="0"/>
              </a:spcBef>
              <a:spcAft>
                <a:spcPts val="0"/>
              </a:spcAft>
            </a:pPr>
            <a:r>
              <a:rPr lang="tr-TR" sz="2000" dirty="0"/>
              <a:t>Sports </a:t>
            </a:r>
            <a:r>
              <a:rPr lang="tr-TR" sz="2000" dirty="0" err="1"/>
              <a:t>Rehabilitation</a:t>
            </a:r>
            <a:r>
              <a:rPr lang="tr-TR" sz="2000" dirty="0"/>
              <a:t> </a:t>
            </a:r>
            <a:r>
              <a:rPr lang="tr-TR" sz="2000" dirty="0" err="1"/>
              <a:t>Unit</a:t>
            </a:r>
            <a:endParaRPr lang="en-US" sz="2000" dirty="0"/>
          </a:p>
          <a:p>
            <a:pPr>
              <a:spcBef>
                <a:spcPts val="0"/>
              </a:spcBef>
              <a:spcAft>
                <a:spcPts val="0"/>
              </a:spcAft>
            </a:pPr>
            <a:r>
              <a:rPr lang="en-US" sz="2000" dirty="0"/>
              <a:t>Oral Motor Rehabilitation Unit</a:t>
            </a:r>
          </a:p>
          <a:p>
            <a:pPr rtl="0">
              <a:spcBef>
                <a:spcPts val="0"/>
              </a:spcBef>
              <a:spcAft>
                <a:spcPts val="0"/>
              </a:spcAft>
            </a:pPr>
            <a:endParaRPr lang="tr-TR" b="0" dirty="0">
              <a:effectLst/>
            </a:endParaRPr>
          </a:p>
        </p:txBody>
      </p:sp>
    </p:spTree>
    <p:extLst>
      <p:ext uri="{BB962C8B-B14F-4D97-AF65-F5344CB8AC3E}">
        <p14:creationId xmlns:p14="http://schemas.microsoft.com/office/powerpoint/2010/main" val="535418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836712"/>
            <a:ext cx="8553128" cy="2016224"/>
          </a:xfrm>
        </p:spPr>
        <p:txBody>
          <a:bodyPr>
            <a:normAutofit fontScale="90000"/>
          </a:bodyPr>
          <a:lstStyle/>
          <a:p>
            <a:r>
              <a:rPr lang="tr-TR" dirty="0"/>
              <a:t>RESEARCH FACILITIES (LABORATORY INFRASTRUCTURE)</a:t>
            </a:r>
            <a:br>
              <a:rPr lang="en-US" dirty="0"/>
            </a:br>
            <a:br>
              <a:rPr lang="tr-TR" dirty="0"/>
            </a:br>
            <a:r>
              <a:rPr lang="tr-TR" dirty="0"/>
              <a:t>Hand </a:t>
            </a:r>
            <a:r>
              <a:rPr lang="tr-TR" dirty="0" err="1"/>
              <a:t>Rehabilitation</a:t>
            </a:r>
            <a:r>
              <a:rPr lang="tr-TR" dirty="0"/>
              <a:t> </a:t>
            </a:r>
            <a:r>
              <a:rPr lang="tr-TR" dirty="0" err="1"/>
              <a:t>and</a:t>
            </a:r>
            <a:r>
              <a:rPr lang="tr-TR" dirty="0"/>
              <a:t> </a:t>
            </a:r>
            <a:r>
              <a:rPr lang="tr-TR" dirty="0" err="1"/>
              <a:t>Rheumatologic</a:t>
            </a:r>
            <a:r>
              <a:rPr lang="tr-TR" dirty="0"/>
              <a:t> </a:t>
            </a:r>
            <a:r>
              <a:rPr lang="tr-TR" dirty="0" err="1"/>
              <a:t>Rehabilitation</a:t>
            </a:r>
            <a:r>
              <a:rPr lang="tr-TR" dirty="0"/>
              <a:t> </a:t>
            </a:r>
            <a:r>
              <a:rPr lang="tr-TR" dirty="0" err="1"/>
              <a:t>Unit</a:t>
            </a:r>
            <a:br>
              <a:rPr lang="tr-TR" dirty="0"/>
            </a:br>
            <a:endParaRPr lang="tr-TR" dirty="0"/>
          </a:p>
        </p:txBody>
      </p:sp>
      <p:sp>
        <p:nvSpPr>
          <p:cNvPr id="3" name="İçerik Yer Tutucusu 2"/>
          <p:cNvSpPr>
            <a:spLocks noGrp="1"/>
          </p:cNvSpPr>
          <p:nvPr>
            <p:ph idx="1"/>
          </p:nvPr>
        </p:nvSpPr>
        <p:spPr>
          <a:xfrm>
            <a:off x="457200" y="3140968"/>
            <a:ext cx="8229600" cy="2160240"/>
          </a:xfrm>
        </p:spPr>
        <p:txBody>
          <a:bodyPr/>
          <a:lstStyle/>
          <a:p>
            <a:r>
              <a:rPr lang="fr-FR" sz="2000" dirty="0"/>
              <a:t>Minnesota </a:t>
            </a:r>
            <a:r>
              <a:rPr lang="fr-FR" sz="2000" dirty="0" err="1"/>
              <a:t>manual</a:t>
            </a:r>
            <a:r>
              <a:rPr lang="fr-FR" sz="2000" dirty="0"/>
              <a:t> </a:t>
            </a:r>
            <a:r>
              <a:rPr lang="fr-FR" sz="2000" dirty="0" err="1"/>
              <a:t>dexterity</a:t>
            </a:r>
            <a:r>
              <a:rPr lang="fr-FR" sz="2000" dirty="0"/>
              <a:t> test</a:t>
            </a:r>
            <a:endParaRPr lang="tr-TR" sz="2000" dirty="0"/>
          </a:p>
          <a:p>
            <a:r>
              <a:rPr lang="fr-FR" sz="2000" dirty="0" err="1"/>
              <a:t>Jebsen</a:t>
            </a:r>
            <a:r>
              <a:rPr lang="fr-FR" sz="2000" dirty="0"/>
              <a:t> Taylor hand </a:t>
            </a:r>
            <a:r>
              <a:rPr lang="fr-FR" sz="2000" dirty="0" err="1"/>
              <a:t>function</a:t>
            </a:r>
            <a:r>
              <a:rPr lang="fr-FR" sz="2000" dirty="0"/>
              <a:t> test</a:t>
            </a:r>
            <a:endParaRPr lang="tr-TR" sz="2000" dirty="0"/>
          </a:p>
          <a:p>
            <a:r>
              <a:rPr lang="fr-FR" sz="2000" dirty="0" err="1"/>
              <a:t>Hydraulic</a:t>
            </a:r>
            <a:r>
              <a:rPr lang="fr-FR" sz="2000" dirty="0"/>
              <a:t> hand </a:t>
            </a:r>
            <a:r>
              <a:rPr lang="fr-FR" sz="2000" dirty="0" err="1"/>
              <a:t>dynamometer</a:t>
            </a:r>
            <a:endParaRPr lang="tr-TR" sz="2000" dirty="0"/>
          </a:p>
          <a:p>
            <a:r>
              <a:rPr lang="fr-FR" sz="2000" dirty="0" err="1"/>
              <a:t>Hydraulic</a:t>
            </a:r>
            <a:r>
              <a:rPr lang="fr-FR" sz="2000" dirty="0"/>
              <a:t> </a:t>
            </a:r>
            <a:r>
              <a:rPr lang="fr-FR" sz="2000" dirty="0" err="1"/>
              <a:t>pinchmeter</a:t>
            </a:r>
            <a:endParaRPr lang="tr-TR" sz="2000" dirty="0"/>
          </a:p>
          <a:p>
            <a:r>
              <a:rPr lang="fr-FR" sz="2000" dirty="0" err="1"/>
              <a:t>Semmes-Weinstein</a:t>
            </a:r>
            <a:r>
              <a:rPr lang="fr-FR" sz="2000" dirty="0"/>
              <a:t> </a:t>
            </a:r>
            <a:r>
              <a:rPr lang="fr-FR" sz="2000" dirty="0" err="1"/>
              <a:t>monofilament</a:t>
            </a:r>
            <a:r>
              <a:rPr lang="fr-FR" sz="2000" dirty="0"/>
              <a:t> set</a:t>
            </a:r>
          </a:p>
          <a:p>
            <a:endParaRPr lang="tr-TR" dirty="0"/>
          </a:p>
        </p:txBody>
      </p:sp>
    </p:spTree>
    <p:extLst>
      <p:ext uri="{BB962C8B-B14F-4D97-AF65-F5344CB8AC3E}">
        <p14:creationId xmlns:p14="http://schemas.microsoft.com/office/powerpoint/2010/main" val="333830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395536" y="2204864"/>
            <a:ext cx="4176464" cy="3672407"/>
          </a:xfrm>
        </p:spPr>
        <p:txBody>
          <a:bodyPr/>
          <a:lstStyle/>
          <a:p>
            <a:r>
              <a:rPr lang="tr-TR" sz="2000" dirty="0" err="1">
                <a:latin typeface="Tahoma" panose="020B0604030504040204" pitchFamily="34" charset="0"/>
                <a:ea typeface="Tahoma" panose="020B0604030504040204" pitchFamily="34" charset="0"/>
                <a:cs typeface="Tahoma" panose="020B0604030504040204" pitchFamily="34" charset="0"/>
              </a:rPr>
              <a:t>Cardiopulmonary</a:t>
            </a:r>
            <a:r>
              <a:rPr lang="tr-TR" sz="2000" dirty="0">
                <a:latin typeface="Tahoma" panose="020B0604030504040204" pitchFamily="34" charset="0"/>
                <a:ea typeface="Tahoma" panose="020B0604030504040204" pitchFamily="34" charset="0"/>
                <a:cs typeface="Tahoma" panose="020B0604030504040204" pitchFamily="34" charset="0"/>
              </a:rPr>
              <a:t> </a:t>
            </a:r>
            <a:r>
              <a:rPr lang="en-US" sz="2000" dirty="0">
                <a:latin typeface="Tahoma" panose="020B0604030504040204" pitchFamily="34" charset="0"/>
                <a:ea typeface="Tahoma" panose="020B0604030504040204" pitchFamily="34" charset="0"/>
                <a:cs typeface="Tahoma" panose="020B0604030504040204" pitchFamily="34" charset="0"/>
              </a:rPr>
              <a:t>e</a:t>
            </a:r>
            <a:r>
              <a:rPr lang="tr-TR" sz="2000" dirty="0" err="1">
                <a:latin typeface="Tahoma" panose="020B0604030504040204" pitchFamily="34" charset="0"/>
                <a:ea typeface="Tahoma" panose="020B0604030504040204" pitchFamily="34" charset="0"/>
                <a:cs typeface="Tahoma" panose="020B0604030504040204" pitchFamily="34" charset="0"/>
              </a:rPr>
              <a:t>xercise</a:t>
            </a:r>
            <a:r>
              <a:rPr lang="tr-TR" sz="2000" dirty="0">
                <a:latin typeface="Tahoma" panose="020B0604030504040204" pitchFamily="34" charset="0"/>
                <a:ea typeface="Tahoma" panose="020B0604030504040204" pitchFamily="34" charset="0"/>
                <a:cs typeface="Tahoma" panose="020B0604030504040204" pitchFamily="34" charset="0"/>
              </a:rPr>
              <a:t> </a:t>
            </a:r>
            <a:r>
              <a:rPr lang="en-US" sz="2000" dirty="0">
                <a:latin typeface="Tahoma" panose="020B0604030504040204" pitchFamily="34" charset="0"/>
                <a:ea typeface="Tahoma" panose="020B0604030504040204" pitchFamily="34" charset="0"/>
                <a:cs typeface="Tahoma" panose="020B0604030504040204" pitchFamily="34" charset="0"/>
              </a:rPr>
              <a:t>t</a:t>
            </a:r>
            <a:r>
              <a:rPr lang="tr-TR" sz="2000" dirty="0" err="1">
                <a:latin typeface="Tahoma" panose="020B0604030504040204" pitchFamily="34" charset="0"/>
                <a:ea typeface="Tahoma" panose="020B0604030504040204" pitchFamily="34" charset="0"/>
                <a:cs typeface="Tahoma" panose="020B0604030504040204" pitchFamily="34" charset="0"/>
              </a:rPr>
              <a:t>est</a:t>
            </a:r>
            <a:r>
              <a:rPr lang="en-US" sz="2000" dirty="0" err="1">
                <a:latin typeface="Tahoma" panose="020B0604030504040204" pitchFamily="34" charset="0"/>
                <a:ea typeface="Tahoma" panose="020B0604030504040204" pitchFamily="34" charset="0"/>
                <a:cs typeface="Tahoma" panose="020B0604030504040204" pitchFamily="34" charset="0"/>
              </a:rPr>
              <a:t>ing</a:t>
            </a:r>
            <a:r>
              <a:rPr lang="en-US" sz="2000" dirty="0">
                <a:latin typeface="Tahoma" panose="020B0604030504040204" pitchFamily="34" charset="0"/>
                <a:ea typeface="Tahoma" panose="020B0604030504040204" pitchFamily="34" charset="0"/>
                <a:cs typeface="Tahoma" panose="020B0604030504040204" pitchFamily="34" charset="0"/>
              </a:rPr>
              <a:t> system</a:t>
            </a:r>
            <a:r>
              <a:rPr lang="tr-TR" sz="2000" dirty="0">
                <a:latin typeface="Tahoma" panose="020B0604030504040204" pitchFamily="34" charset="0"/>
                <a:ea typeface="Tahoma" panose="020B0604030504040204" pitchFamily="34" charset="0"/>
                <a:cs typeface="Tahoma" panose="020B0604030504040204" pitchFamily="34" charset="0"/>
              </a:rPr>
              <a:t> </a:t>
            </a:r>
          </a:p>
          <a:p>
            <a:r>
              <a:rPr lang="tr-TR" sz="2000" dirty="0" err="1">
                <a:latin typeface="Tahoma" panose="020B0604030504040204" pitchFamily="34" charset="0"/>
                <a:ea typeface="Tahoma" panose="020B0604030504040204" pitchFamily="34" charset="0"/>
                <a:cs typeface="Tahoma" panose="020B0604030504040204" pitchFamily="34" charset="0"/>
              </a:rPr>
              <a:t>Near</a:t>
            </a:r>
            <a:r>
              <a:rPr lang="tr-TR" sz="2000" dirty="0">
                <a:latin typeface="Tahoma" panose="020B0604030504040204" pitchFamily="34" charset="0"/>
                <a:ea typeface="Tahoma" panose="020B0604030504040204" pitchFamily="34" charset="0"/>
                <a:cs typeface="Tahoma" panose="020B0604030504040204" pitchFamily="34" charset="0"/>
              </a:rPr>
              <a:t> </a:t>
            </a:r>
            <a:r>
              <a:rPr lang="en-US" sz="2000" dirty="0" err="1">
                <a:latin typeface="Tahoma" panose="020B0604030504040204" pitchFamily="34" charset="0"/>
                <a:ea typeface="Tahoma" panose="020B0604030504040204" pitchFamily="34" charset="0"/>
                <a:cs typeface="Tahoma" panose="020B0604030504040204" pitchFamily="34" charset="0"/>
              </a:rPr>
              <a:t>i</a:t>
            </a:r>
            <a:r>
              <a:rPr lang="tr-TR" sz="2000" dirty="0" err="1">
                <a:latin typeface="Tahoma" panose="020B0604030504040204" pitchFamily="34" charset="0"/>
                <a:ea typeface="Tahoma" panose="020B0604030504040204" pitchFamily="34" charset="0"/>
                <a:cs typeface="Tahoma" panose="020B0604030504040204" pitchFamily="34" charset="0"/>
              </a:rPr>
              <a:t>nfrared</a:t>
            </a:r>
            <a:r>
              <a:rPr lang="tr-TR" sz="2000" dirty="0">
                <a:latin typeface="Tahoma" panose="020B0604030504040204" pitchFamily="34" charset="0"/>
                <a:ea typeface="Tahoma" panose="020B0604030504040204" pitchFamily="34" charset="0"/>
                <a:cs typeface="Tahoma" panose="020B0604030504040204" pitchFamily="34" charset="0"/>
              </a:rPr>
              <a:t> </a:t>
            </a:r>
            <a:r>
              <a:rPr lang="en-US" sz="2000" dirty="0">
                <a:latin typeface="Tahoma" panose="020B0604030504040204" pitchFamily="34" charset="0"/>
                <a:ea typeface="Tahoma" panose="020B0604030504040204" pitchFamily="34" charset="0"/>
                <a:cs typeface="Tahoma" panose="020B0604030504040204" pitchFamily="34" charset="0"/>
              </a:rPr>
              <a:t>s</a:t>
            </a:r>
            <a:r>
              <a:rPr lang="tr-TR" sz="2000" dirty="0" err="1">
                <a:latin typeface="Tahoma" panose="020B0604030504040204" pitchFamily="34" charset="0"/>
                <a:ea typeface="Tahoma" panose="020B0604030504040204" pitchFamily="34" charset="0"/>
                <a:cs typeface="Tahoma" panose="020B0604030504040204" pitchFamily="34" charset="0"/>
              </a:rPr>
              <a:t>pectroscopy</a:t>
            </a:r>
            <a:r>
              <a:rPr lang="tr-TR" sz="2000" dirty="0">
                <a:latin typeface="Tahoma" panose="020B0604030504040204" pitchFamily="34" charset="0"/>
                <a:ea typeface="Tahoma" panose="020B0604030504040204" pitchFamily="34" charset="0"/>
                <a:cs typeface="Tahoma" panose="020B0604030504040204" pitchFamily="34" charset="0"/>
              </a:rPr>
              <a:t> (NIRS)</a:t>
            </a:r>
          </a:p>
          <a:p>
            <a:r>
              <a:rPr lang="tr-TR" sz="2000" dirty="0" err="1">
                <a:latin typeface="Tahoma" panose="020B0604030504040204" pitchFamily="34" charset="0"/>
                <a:ea typeface="Tahoma" panose="020B0604030504040204" pitchFamily="34" charset="0"/>
                <a:cs typeface="Tahoma" panose="020B0604030504040204" pitchFamily="34" charset="0"/>
              </a:rPr>
              <a:t>Treadmill</a:t>
            </a:r>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err="1">
                <a:latin typeface="Tahoma" panose="020B0604030504040204" pitchFamily="34" charset="0"/>
                <a:ea typeface="Tahoma" panose="020B0604030504040204" pitchFamily="34" charset="0"/>
                <a:cs typeface="Tahoma" panose="020B0604030504040204" pitchFamily="34" charset="0"/>
              </a:rPr>
              <a:t>Spirometer</a:t>
            </a:r>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err="1">
                <a:latin typeface="Tahoma" panose="020B0604030504040204" pitchFamily="34" charset="0"/>
                <a:ea typeface="Tahoma" panose="020B0604030504040204" pitchFamily="34" charset="0"/>
                <a:cs typeface="Tahoma" panose="020B0604030504040204" pitchFamily="34" charset="0"/>
              </a:rPr>
              <a:t>Physical</a:t>
            </a:r>
            <a:r>
              <a:rPr lang="tr-TR" sz="2000" dirty="0">
                <a:latin typeface="Tahoma" panose="020B0604030504040204" pitchFamily="34" charset="0"/>
                <a:ea typeface="Tahoma" panose="020B0604030504040204" pitchFamily="34" charset="0"/>
                <a:cs typeface="Tahoma" panose="020B0604030504040204" pitchFamily="34" charset="0"/>
              </a:rPr>
              <a:t> </a:t>
            </a:r>
            <a:r>
              <a:rPr lang="tr-TR" sz="2000" dirty="0" err="1">
                <a:latin typeface="Tahoma" panose="020B0604030504040204" pitchFamily="34" charset="0"/>
                <a:ea typeface="Tahoma" panose="020B0604030504040204" pitchFamily="34" charset="0"/>
                <a:cs typeface="Tahoma" panose="020B0604030504040204" pitchFamily="34" charset="0"/>
              </a:rPr>
              <a:t>activity</a:t>
            </a:r>
            <a:r>
              <a:rPr lang="tr-TR" sz="2000" dirty="0">
                <a:latin typeface="Tahoma" panose="020B0604030504040204" pitchFamily="34" charset="0"/>
                <a:ea typeface="Tahoma" panose="020B0604030504040204" pitchFamily="34" charset="0"/>
                <a:cs typeface="Tahoma" panose="020B0604030504040204" pitchFamily="34" charset="0"/>
              </a:rPr>
              <a:t> </a:t>
            </a:r>
            <a:r>
              <a:rPr lang="tr-TR" sz="2000" dirty="0" err="1">
                <a:latin typeface="Tahoma" panose="020B0604030504040204" pitchFamily="34" charset="0"/>
                <a:ea typeface="Tahoma" panose="020B0604030504040204" pitchFamily="34" charset="0"/>
                <a:cs typeface="Tahoma" panose="020B0604030504040204" pitchFamily="34" charset="0"/>
              </a:rPr>
              <a:t>monitors</a:t>
            </a:r>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a:latin typeface="Tahoma" panose="020B0604030504040204" pitchFamily="34" charset="0"/>
                <a:ea typeface="Tahoma" panose="020B0604030504040204" pitchFamily="34" charset="0"/>
                <a:cs typeface="Tahoma" panose="020B0604030504040204" pitchFamily="34" charset="0"/>
              </a:rPr>
              <a:t>Bicycle </a:t>
            </a:r>
            <a:r>
              <a:rPr lang="tr-TR" sz="2000" dirty="0" err="1">
                <a:latin typeface="Tahoma" panose="020B0604030504040204" pitchFamily="34" charset="0"/>
                <a:ea typeface="Tahoma" panose="020B0604030504040204" pitchFamily="34" charset="0"/>
                <a:cs typeface="Tahoma" panose="020B0604030504040204" pitchFamily="34" charset="0"/>
              </a:rPr>
              <a:t>ergometer</a:t>
            </a:r>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err="1">
                <a:latin typeface="Tahoma" panose="020B0604030504040204" pitchFamily="34" charset="0"/>
                <a:ea typeface="Tahoma" panose="020B0604030504040204" pitchFamily="34" charset="0"/>
                <a:cs typeface="Tahoma" panose="020B0604030504040204" pitchFamily="34" charset="0"/>
              </a:rPr>
              <a:t>Upper</a:t>
            </a:r>
            <a:r>
              <a:rPr lang="tr-TR" sz="2000" dirty="0">
                <a:latin typeface="Tahoma" panose="020B0604030504040204" pitchFamily="34" charset="0"/>
                <a:ea typeface="Tahoma" panose="020B0604030504040204" pitchFamily="34" charset="0"/>
                <a:cs typeface="Tahoma" panose="020B0604030504040204" pitchFamily="34" charset="0"/>
              </a:rPr>
              <a:t> </a:t>
            </a:r>
            <a:r>
              <a:rPr lang="tr-TR" sz="2000" dirty="0" err="1">
                <a:latin typeface="Tahoma" panose="020B0604030504040204" pitchFamily="34" charset="0"/>
                <a:ea typeface="Tahoma" panose="020B0604030504040204" pitchFamily="34" charset="0"/>
                <a:cs typeface="Tahoma" panose="020B0604030504040204" pitchFamily="34" charset="0"/>
              </a:rPr>
              <a:t>extremity</a:t>
            </a:r>
            <a:r>
              <a:rPr lang="tr-TR" sz="2000" dirty="0">
                <a:latin typeface="Tahoma" panose="020B0604030504040204" pitchFamily="34" charset="0"/>
                <a:ea typeface="Tahoma" panose="020B0604030504040204" pitchFamily="34" charset="0"/>
                <a:cs typeface="Tahoma" panose="020B0604030504040204" pitchFamily="34" charset="0"/>
              </a:rPr>
              <a:t> </a:t>
            </a:r>
            <a:r>
              <a:rPr lang="tr-TR" sz="2000" dirty="0" err="1">
                <a:latin typeface="Tahoma" panose="020B0604030504040204" pitchFamily="34" charset="0"/>
                <a:ea typeface="Tahoma" panose="020B0604030504040204" pitchFamily="34" charset="0"/>
                <a:cs typeface="Tahoma" panose="020B0604030504040204" pitchFamily="34" charset="0"/>
              </a:rPr>
              <a:t>bicycle</a:t>
            </a:r>
            <a:r>
              <a:rPr lang="tr-TR" sz="2000" dirty="0">
                <a:latin typeface="Tahoma" panose="020B0604030504040204" pitchFamily="34" charset="0"/>
                <a:ea typeface="Tahoma" panose="020B0604030504040204" pitchFamily="34" charset="0"/>
                <a:cs typeface="Tahoma" panose="020B0604030504040204" pitchFamily="34" charset="0"/>
              </a:rPr>
              <a:t> </a:t>
            </a:r>
            <a:r>
              <a:rPr lang="tr-TR" sz="2000" dirty="0" err="1">
                <a:latin typeface="Tahoma" panose="020B0604030504040204" pitchFamily="34" charset="0"/>
                <a:ea typeface="Tahoma" panose="020B0604030504040204" pitchFamily="34" charset="0"/>
                <a:cs typeface="Tahoma" panose="020B0604030504040204" pitchFamily="34" charset="0"/>
              </a:rPr>
              <a:t>ergometer</a:t>
            </a:r>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a:latin typeface="Tahoma" panose="020B0604030504040204" pitchFamily="34" charset="0"/>
                <a:ea typeface="Tahoma" panose="020B0604030504040204" pitchFamily="34" charset="0"/>
                <a:cs typeface="Tahoma" panose="020B0604030504040204" pitchFamily="34" charset="0"/>
              </a:rPr>
              <a:t>ECG </a:t>
            </a:r>
          </a:p>
          <a:p>
            <a:pPr marL="0" indent="0">
              <a:buNone/>
            </a:pPr>
            <a:endParaRPr lang="tr-TR" dirty="0"/>
          </a:p>
        </p:txBody>
      </p:sp>
      <p:sp>
        <p:nvSpPr>
          <p:cNvPr id="5" name="İçerik Yer Tutucusu 4"/>
          <p:cNvSpPr>
            <a:spLocks noGrp="1"/>
          </p:cNvSpPr>
          <p:nvPr>
            <p:ph sz="half" idx="2"/>
          </p:nvPr>
        </p:nvSpPr>
        <p:spPr>
          <a:xfrm>
            <a:off x="4572000" y="2312876"/>
            <a:ext cx="4069432" cy="3456382"/>
          </a:xfrm>
        </p:spPr>
        <p:txBody>
          <a:bodyPr/>
          <a:lstStyle/>
          <a:p>
            <a:r>
              <a:rPr lang="tr-TR" sz="2000" dirty="0">
                <a:latin typeface="Tahoma" panose="020B0604030504040204" pitchFamily="34" charset="0"/>
                <a:ea typeface="Tahoma" panose="020B0604030504040204" pitchFamily="34" charset="0"/>
                <a:cs typeface="Tahoma" panose="020B0604030504040204" pitchFamily="34" charset="0"/>
              </a:rPr>
              <a:t>Physiotherapy </a:t>
            </a:r>
            <a:r>
              <a:rPr lang="tr-TR" sz="2000" dirty="0" err="1">
                <a:latin typeface="Tahoma" panose="020B0604030504040204" pitchFamily="34" charset="0"/>
                <a:ea typeface="Tahoma" panose="020B0604030504040204" pitchFamily="34" charset="0"/>
                <a:cs typeface="Tahoma" panose="020B0604030504040204" pitchFamily="34" charset="0"/>
              </a:rPr>
              <a:t>and</a:t>
            </a:r>
            <a:r>
              <a:rPr lang="tr-TR" sz="2000" dirty="0">
                <a:latin typeface="Tahoma" panose="020B0604030504040204" pitchFamily="34" charset="0"/>
                <a:ea typeface="Tahoma" panose="020B0604030504040204" pitchFamily="34" charset="0"/>
                <a:cs typeface="Tahoma" panose="020B0604030504040204" pitchFamily="34" charset="0"/>
              </a:rPr>
              <a:t> </a:t>
            </a:r>
            <a:r>
              <a:rPr lang="tr-TR" sz="2000" dirty="0" err="1">
                <a:latin typeface="Tahoma" panose="020B0604030504040204" pitchFamily="34" charset="0"/>
                <a:ea typeface="Tahoma" panose="020B0604030504040204" pitchFamily="34" charset="0"/>
                <a:cs typeface="Tahoma" panose="020B0604030504040204" pitchFamily="34" charset="0"/>
              </a:rPr>
              <a:t>Rehabilitation</a:t>
            </a:r>
            <a:r>
              <a:rPr lang="tr-TR" sz="2000" dirty="0">
                <a:latin typeface="Tahoma" panose="020B0604030504040204" pitchFamily="34" charset="0"/>
                <a:ea typeface="Tahoma" panose="020B0604030504040204" pitchFamily="34" charset="0"/>
                <a:cs typeface="Tahoma" panose="020B0604030504040204" pitchFamily="34" charset="0"/>
              </a:rPr>
              <a:t> </a:t>
            </a:r>
            <a:r>
              <a:rPr lang="tr-TR" sz="2000" dirty="0" err="1">
                <a:latin typeface="Tahoma" panose="020B0604030504040204" pitchFamily="34" charset="0"/>
                <a:ea typeface="Tahoma" panose="020B0604030504040204" pitchFamily="34" charset="0"/>
                <a:cs typeface="Tahoma" panose="020B0604030504040204" pitchFamily="34" charset="0"/>
              </a:rPr>
              <a:t>equipments</a:t>
            </a:r>
            <a:endParaRPr lang="tr-TR" sz="2000" dirty="0">
              <a:latin typeface="Tahoma" panose="020B0604030504040204" pitchFamily="34" charset="0"/>
              <a:ea typeface="Tahoma" panose="020B0604030504040204" pitchFamily="34" charset="0"/>
              <a:cs typeface="Tahoma" panose="020B0604030504040204" pitchFamily="34" charset="0"/>
            </a:endParaRPr>
          </a:p>
          <a:p>
            <a:r>
              <a:rPr lang="en-US" sz="2000" dirty="0" err="1">
                <a:latin typeface="Tahoma" panose="020B0604030504040204" pitchFamily="34" charset="0"/>
                <a:ea typeface="Tahoma" panose="020B0604030504040204" pitchFamily="34" charset="0"/>
                <a:cs typeface="Tahoma" panose="020B0604030504040204" pitchFamily="34" charset="0"/>
              </a:rPr>
              <a:t>Phsical</a:t>
            </a:r>
            <a:r>
              <a:rPr lang="en-US" sz="2000" dirty="0">
                <a:latin typeface="Tahoma" panose="020B0604030504040204" pitchFamily="34" charset="0"/>
                <a:ea typeface="Tahoma" panose="020B0604030504040204" pitchFamily="34" charset="0"/>
                <a:cs typeface="Tahoma" panose="020B0604030504040204" pitchFamily="34" charset="0"/>
              </a:rPr>
              <a:t> activity monitors</a:t>
            </a:r>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err="1">
                <a:latin typeface="Tahoma" panose="020B0604030504040204" pitchFamily="34" charset="0"/>
                <a:ea typeface="Tahoma" panose="020B0604030504040204" pitchFamily="34" charset="0"/>
                <a:cs typeface="Tahoma" panose="020B0604030504040204" pitchFamily="34" charset="0"/>
              </a:rPr>
              <a:t>Balance</a:t>
            </a:r>
            <a:r>
              <a:rPr lang="tr-TR" sz="2000" dirty="0">
                <a:latin typeface="Tahoma" panose="020B0604030504040204" pitchFamily="34" charset="0"/>
                <a:ea typeface="Tahoma" panose="020B0604030504040204" pitchFamily="34" charset="0"/>
                <a:cs typeface="Tahoma" panose="020B0604030504040204" pitchFamily="34" charset="0"/>
              </a:rPr>
              <a:t> </a:t>
            </a:r>
            <a:r>
              <a:rPr lang="en-US" sz="2000" dirty="0">
                <a:latin typeface="Tahoma" panose="020B0604030504040204" pitchFamily="34" charset="0"/>
                <a:ea typeface="Tahoma" panose="020B0604030504040204" pitchFamily="34" charset="0"/>
                <a:cs typeface="Tahoma" panose="020B0604030504040204" pitchFamily="34" charset="0"/>
              </a:rPr>
              <a:t>a</a:t>
            </a:r>
            <a:r>
              <a:rPr lang="tr-TR" sz="2000" dirty="0" err="1">
                <a:latin typeface="Tahoma" panose="020B0604030504040204" pitchFamily="34" charset="0"/>
                <a:ea typeface="Tahoma" panose="020B0604030504040204" pitchFamily="34" charset="0"/>
                <a:cs typeface="Tahoma" panose="020B0604030504040204" pitchFamily="34" charset="0"/>
              </a:rPr>
              <a:t>ssessment</a:t>
            </a:r>
            <a:r>
              <a:rPr lang="tr-TR" sz="2000" dirty="0">
                <a:latin typeface="Tahoma" panose="020B0604030504040204" pitchFamily="34" charset="0"/>
                <a:ea typeface="Tahoma" panose="020B0604030504040204" pitchFamily="34" charset="0"/>
                <a:cs typeface="Tahoma" panose="020B0604030504040204" pitchFamily="34" charset="0"/>
              </a:rPr>
              <a:t> </a:t>
            </a:r>
            <a:r>
              <a:rPr lang="en-US" sz="2000" dirty="0">
                <a:latin typeface="Tahoma" panose="020B0604030504040204" pitchFamily="34" charset="0"/>
                <a:ea typeface="Tahoma" panose="020B0604030504040204" pitchFamily="34" charset="0"/>
                <a:cs typeface="Tahoma" panose="020B0604030504040204" pitchFamily="34" charset="0"/>
              </a:rPr>
              <a:t>d</a:t>
            </a:r>
            <a:r>
              <a:rPr lang="tr-TR" sz="2000" dirty="0" err="1">
                <a:latin typeface="Tahoma" panose="020B0604030504040204" pitchFamily="34" charset="0"/>
                <a:ea typeface="Tahoma" panose="020B0604030504040204" pitchFamily="34" charset="0"/>
                <a:cs typeface="Tahoma" panose="020B0604030504040204" pitchFamily="34" charset="0"/>
              </a:rPr>
              <a:t>evice</a:t>
            </a:r>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err="1">
                <a:latin typeface="Tahoma" panose="020B0604030504040204" pitchFamily="34" charset="0"/>
                <a:ea typeface="Tahoma" panose="020B0604030504040204" pitchFamily="34" charset="0"/>
                <a:cs typeface="Tahoma" panose="020B0604030504040204" pitchFamily="34" charset="0"/>
              </a:rPr>
              <a:t>Foot</a:t>
            </a:r>
            <a:r>
              <a:rPr lang="tr-TR" sz="2000" dirty="0">
                <a:latin typeface="Tahoma" panose="020B0604030504040204" pitchFamily="34" charset="0"/>
                <a:ea typeface="Tahoma" panose="020B0604030504040204" pitchFamily="34" charset="0"/>
                <a:cs typeface="Tahoma" panose="020B0604030504040204" pitchFamily="34" charset="0"/>
              </a:rPr>
              <a:t> </a:t>
            </a:r>
            <a:r>
              <a:rPr lang="en-US" sz="2000" dirty="0">
                <a:latin typeface="Tahoma" panose="020B0604030504040204" pitchFamily="34" charset="0"/>
                <a:ea typeface="Tahoma" panose="020B0604030504040204" pitchFamily="34" charset="0"/>
                <a:cs typeface="Tahoma" panose="020B0604030504040204" pitchFamily="34" charset="0"/>
              </a:rPr>
              <a:t>e</a:t>
            </a:r>
            <a:r>
              <a:rPr lang="tr-TR" sz="2000" dirty="0" err="1">
                <a:latin typeface="Tahoma" panose="020B0604030504040204" pitchFamily="34" charset="0"/>
                <a:ea typeface="Tahoma" panose="020B0604030504040204" pitchFamily="34" charset="0"/>
                <a:cs typeface="Tahoma" panose="020B0604030504040204" pitchFamily="34" charset="0"/>
              </a:rPr>
              <a:t>rgometer</a:t>
            </a:r>
            <a:endParaRPr lang="tr-TR" sz="2000" dirty="0">
              <a:latin typeface="Tahoma" panose="020B0604030504040204" pitchFamily="34" charset="0"/>
              <a:ea typeface="Tahoma" panose="020B0604030504040204" pitchFamily="34" charset="0"/>
              <a:cs typeface="Tahoma" panose="020B0604030504040204" pitchFamily="34" charset="0"/>
            </a:endParaRPr>
          </a:p>
          <a:p>
            <a:r>
              <a:rPr lang="tr-TR" sz="2000" dirty="0">
                <a:latin typeface="Tahoma" panose="020B0604030504040204" pitchFamily="34" charset="0"/>
                <a:ea typeface="Tahoma" panose="020B0604030504040204" pitchFamily="34" charset="0"/>
                <a:cs typeface="Tahoma" panose="020B0604030504040204" pitchFamily="34" charset="0"/>
              </a:rPr>
              <a:t>TENS Device</a:t>
            </a:r>
            <a:endParaRPr lang="en-US" sz="2000" dirty="0">
              <a:latin typeface="Tahoma" panose="020B0604030504040204" pitchFamily="34" charset="0"/>
              <a:ea typeface="Tahoma" panose="020B0604030504040204" pitchFamily="34" charset="0"/>
              <a:cs typeface="Tahoma" panose="020B0604030504040204" pitchFamily="34" charset="0"/>
            </a:endParaRPr>
          </a:p>
          <a:p>
            <a:r>
              <a:rPr lang="tr-TR" sz="2000" dirty="0" err="1">
                <a:latin typeface="Tahoma" panose="020B0604030504040204" pitchFamily="34" charset="0"/>
                <a:ea typeface="Tahoma" panose="020B0604030504040204" pitchFamily="34" charset="0"/>
                <a:cs typeface="Tahoma" panose="020B0604030504040204" pitchFamily="34" charset="0"/>
              </a:rPr>
              <a:t>Digital</a:t>
            </a:r>
            <a:r>
              <a:rPr lang="tr-TR" sz="2000" dirty="0">
                <a:latin typeface="Tahoma" panose="020B0604030504040204" pitchFamily="34" charset="0"/>
                <a:ea typeface="Tahoma" panose="020B0604030504040204" pitchFamily="34" charset="0"/>
                <a:cs typeface="Tahoma" panose="020B0604030504040204" pitchFamily="34" charset="0"/>
              </a:rPr>
              <a:t> </a:t>
            </a:r>
            <a:r>
              <a:rPr lang="tr-TR" sz="2000" dirty="0" err="1">
                <a:latin typeface="Tahoma" panose="020B0604030504040204" pitchFamily="34" charset="0"/>
                <a:ea typeface="Tahoma" panose="020B0604030504040204" pitchFamily="34" charset="0"/>
                <a:cs typeface="Tahoma" panose="020B0604030504040204" pitchFamily="34" charset="0"/>
              </a:rPr>
              <a:t>dynamometer</a:t>
            </a:r>
            <a:endParaRPr lang="tr-TR" sz="2000" dirty="0">
              <a:latin typeface="Tahoma" panose="020B0604030504040204" pitchFamily="34" charset="0"/>
              <a:ea typeface="Tahoma" panose="020B0604030504040204" pitchFamily="34" charset="0"/>
              <a:cs typeface="Tahoma" panose="020B0604030504040204" pitchFamily="34" charset="0"/>
            </a:endParaRPr>
          </a:p>
          <a:p>
            <a:r>
              <a:rPr lang="en-US" sz="2000" dirty="0">
                <a:latin typeface="Tahoma" panose="020B0604030504040204" pitchFamily="34" charset="0"/>
                <a:ea typeface="Tahoma" panose="020B0604030504040204" pitchFamily="34" charset="0"/>
                <a:cs typeface="Tahoma" panose="020B0604030504040204" pitchFamily="34" charset="0"/>
              </a:rPr>
              <a:t>Mouth pressure measurement device</a:t>
            </a:r>
            <a:endParaRPr lang="tr-TR" sz="2000" dirty="0">
              <a:latin typeface="Tahoma" panose="020B0604030504040204" pitchFamily="34" charset="0"/>
              <a:ea typeface="Tahoma" panose="020B0604030504040204" pitchFamily="34" charset="0"/>
              <a:cs typeface="Tahoma" panose="020B0604030504040204" pitchFamily="34" charset="0"/>
            </a:endParaRPr>
          </a:p>
          <a:p>
            <a:endParaRPr lang="tr-TR" sz="2000" dirty="0">
              <a:latin typeface="Tahoma" panose="020B0604030504040204" pitchFamily="34" charset="0"/>
              <a:ea typeface="Tahoma" panose="020B0604030504040204" pitchFamily="34" charset="0"/>
              <a:cs typeface="Tahoma" panose="020B0604030504040204" pitchFamily="34" charset="0"/>
            </a:endParaRPr>
          </a:p>
        </p:txBody>
      </p:sp>
      <p:sp>
        <p:nvSpPr>
          <p:cNvPr id="2" name="Unvan 1"/>
          <p:cNvSpPr>
            <a:spLocks noGrp="1"/>
          </p:cNvSpPr>
          <p:nvPr>
            <p:ph type="title"/>
          </p:nvPr>
        </p:nvSpPr>
        <p:spPr>
          <a:xfrm>
            <a:off x="325246" y="980729"/>
            <a:ext cx="8784976" cy="648072"/>
          </a:xfrm>
        </p:spPr>
        <p:txBody>
          <a:bodyPr>
            <a:normAutofit fontScale="90000"/>
          </a:bodyPr>
          <a:lstStyle/>
          <a:p>
            <a:pPr algn="l"/>
            <a:r>
              <a:rPr lang="tr-TR" sz="2800" b="1" dirty="0">
                <a:solidFill>
                  <a:srgbClr val="4F81BD">
                    <a:lumMod val="75000"/>
                  </a:srgbClr>
                </a:solidFill>
                <a:latin typeface="Georgia" panose="02040502050405020303" pitchFamily="18" charset="0"/>
              </a:rPr>
              <a:t>FIELDS OF RESEARCH (LABORATORY INFRASTRUCTURE) </a:t>
            </a:r>
            <a:br>
              <a:rPr lang="en-US" sz="2800" b="1" dirty="0">
                <a:solidFill>
                  <a:srgbClr val="4F81BD">
                    <a:lumMod val="75000"/>
                  </a:srgbClr>
                </a:solidFill>
                <a:latin typeface="Georgia" panose="02040502050405020303" pitchFamily="18" charset="0"/>
              </a:rPr>
            </a:br>
            <a:br>
              <a:rPr lang="tr-TR" sz="2800" b="1" dirty="0">
                <a:solidFill>
                  <a:srgbClr val="4F81BD">
                    <a:lumMod val="75000"/>
                  </a:srgbClr>
                </a:solidFill>
                <a:latin typeface="Georgia" panose="02040502050405020303" pitchFamily="18" charset="0"/>
              </a:rPr>
            </a:br>
            <a:r>
              <a:rPr lang="en-US" sz="2800" b="1" dirty="0">
                <a:solidFill>
                  <a:srgbClr val="4F81BD">
                    <a:lumMod val="75000"/>
                  </a:srgbClr>
                </a:solidFill>
                <a:latin typeface="Georgia" panose="02040502050405020303" pitchFamily="18" charset="0"/>
              </a:rPr>
              <a:t>Cardiac and Pulmonary Rehabilitation Unit</a:t>
            </a:r>
            <a:br>
              <a:rPr lang="en-US" sz="2800" b="1" dirty="0">
                <a:solidFill>
                  <a:srgbClr val="4F81BD">
                    <a:lumMod val="75000"/>
                  </a:srgbClr>
                </a:solidFill>
                <a:latin typeface="Georgia" panose="02040502050405020303" pitchFamily="18" charset="0"/>
              </a:rPr>
            </a:br>
            <a:endParaRPr lang="tr-TR" dirty="0"/>
          </a:p>
        </p:txBody>
      </p:sp>
    </p:spTree>
    <p:extLst>
      <p:ext uri="{BB962C8B-B14F-4D97-AF65-F5344CB8AC3E}">
        <p14:creationId xmlns:p14="http://schemas.microsoft.com/office/powerpoint/2010/main" val="2228294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2521" y="548680"/>
            <a:ext cx="8291264" cy="1584176"/>
          </a:xfrm>
        </p:spPr>
        <p:txBody>
          <a:bodyPr>
            <a:normAutofit fontScale="90000"/>
          </a:bodyPr>
          <a:lstStyle/>
          <a:p>
            <a:r>
              <a:rPr lang="tr-TR" dirty="0"/>
              <a:t>RESEARCH FACILITIES (LABORATORY INFRASTRUCTURE)</a:t>
            </a:r>
            <a:br>
              <a:rPr lang="en-US" dirty="0"/>
            </a:br>
            <a:br>
              <a:rPr lang="tr-TR" dirty="0"/>
            </a:br>
            <a:r>
              <a:rPr lang="tr-TR" dirty="0"/>
              <a:t>Neurological </a:t>
            </a:r>
            <a:r>
              <a:rPr lang="tr-TR" dirty="0" err="1"/>
              <a:t>Rehabilitation</a:t>
            </a:r>
            <a:r>
              <a:rPr lang="tr-TR" dirty="0"/>
              <a:t> </a:t>
            </a:r>
            <a:r>
              <a:rPr lang="tr-TR" dirty="0" err="1"/>
              <a:t>Unit</a:t>
            </a:r>
            <a:br>
              <a:rPr lang="tr-TR" dirty="0"/>
            </a:br>
            <a:endParaRPr lang="tr-TR" dirty="0"/>
          </a:p>
        </p:txBody>
      </p:sp>
      <p:sp>
        <p:nvSpPr>
          <p:cNvPr id="3" name="İçerik Yer Tutucusu 2"/>
          <p:cNvSpPr>
            <a:spLocks noGrp="1"/>
          </p:cNvSpPr>
          <p:nvPr>
            <p:ph idx="1"/>
          </p:nvPr>
        </p:nvSpPr>
        <p:spPr>
          <a:xfrm>
            <a:off x="457200" y="2564904"/>
            <a:ext cx="8229600" cy="3456384"/>
          </a:xfrm>
        </p:spPr>
        <p:txBody>
          <a:bodyPr/>
          <a:lstStyle/>
          <a:p>
            <a:r>
              <a:rPr lang="tr-TR" sz="2000" dirty="0" err="1"/>
              <a:t>Balance</a:t>
            </a:r>
            <a:r>
              <a:rPr lang="tr-TR" sz="2000" dirty="0"/>
              <a:t> </a:t>
            </a:r>
            <a:r>
              <a:rPr lang="tr-TR" sz="2000" dirty="0" err="1"/>
              <a:t>Assessment</a:t>
            </a:r>
            <a:r>
              <a:rPr lang="tr-TR" sz="2000" dirty="0"/>
              <a:t> </a:t>
            </a:r>
            <a:r>
              <a:rPr lang="tr-TR" sz="2000" dirty="0" err="1"/>
              <a:t>and</a:t>
            </a:r>
            <a:r>
              <a:rPr lang="tr-TR" sz="2000" dirty="0"/>
              <a:t> </a:t>
            </a:r>
            <a:r>
              <a:rPr lang="tr-TR" sz="2000" dirty="0" err="1"/>
              <a:t>training</a:t>
            </a:r>
            <a:r>
              <a:rPr lang="tr-TR" sz="2000" dirty="0"/>
              <a:t> </a:t>
            </a:r>
            <a:r>
              <a:rPr lang="tr-TR" sz="2000" dirty="0" err="1"/>
              <a:t>device</a:t>
            </a:r>
            <a:endParaRPr lang="tr-TR" sz="2000" dirty="0"/>
          </a:p>
          <a:p>
            <a:r>
              <a:rPr lang="tr-TR" sz="2000" dirty="0"/>
              <a:t>EMG </a:t>
            </a:r>
          </a:p>
          <a:p>
            <a:r>
              <a:rPr lang="tr-TR" sz="2000" dirty="0" err="1"/>
              <a:t>Lifter</a:t>
            </a:r>
            <a:r>
              <a:rPr lang="tr-TR" sz="2000" dirty="0"/>
              <a:t>, </a:t>
            </a:r>
            <a:r>
              <a:rPr lang="tr-TR" sz="2000" dirty="0" err="1"/>
              <a:t>treadmill</a:t>
            </a:r>
            <a:r>
              <a:rPr lang="tr-TR" sz="2000" dirty="0"/>
              <a:t>, </a:t>
            </a:r>
            <a:r>
              <a:rPr lang="tr-TR" sz="2000" dirty="0" err="1"/>
              <a:t>stationary</a:t>
            </a:r>
            <a:r>
              <a:rPr lang="tr-TR" sz="2000" dirty="0"/>
              <a:t> </a:t>
            </a:r>
            <a:r>
              <a:rPr lang="tr-TR" sz="2000" dirty="0" err="1"/>
              <a:t>bike</a:t>
            </a:r>
            <a:r>
              <a:rPr lang="tr-TR" sz="2000" dirty="0"/>
              <a:t> </a:t>
            </a:r>
          </a:p>
          <a:p>
            <a:r>
              <a:rPr lang="tr-TR" sz="2000" dirty="0"/>
              <a:t>Physiotherapy </a:t>
            </a:r>
            <a:r>
              <a:rPr lang="tr-TR" sz="2000" dirty="0" err="1"/>
              <a:t>and</a:t>
            </a:r>
            <a:r>
              <a:rPr lang="tr-TR" sz="2000" dirty="0"/>
              <a:t> </a:t>
            </a:r>
            <a:r>
              <a:rPr lang="tr-TR" sz="2000" dirty="0" err="1"/>
              <a:t>Rehabilitation</a:t>
            </a:r>
            <a:r>
              <a:rPr lang="tr-TR" sz="2000" dirty="0"/>
              <a:t> </a:t>
            </a:r>
            <a:r>
              <a:rPr lang="tr-TR" sz="2000" dirty="0" err="1"/>
              <a:t>equipment</a:t>
            </a:r>
            <a:r>
              <a:rPr lang="tr-TR" sz="2000" dirty="0"/>
              <a:t> </a:t>
            </a:r>
          </a:p>
          <a:p>
            <a:r>
              <a:rPr lang="tr-TR" sz="2000" dirty="0" err="1"/>
              <a:t>Balance</a:t>
            </a:r>
            <a:r>
              <a:rPr lang="tr-TR" sz="2000" dirty="0"/>
              <a:t> </a:t>
            </a:r>
            <a:r>
              <a:rPr lang="tr-TR" sz="2000" dirty="0" err="1"/>
              <a:t>and</a:t>
            </a:r>
            <a:r>
              <a:rPr lang="tr-TR" sz="2000" dirty="0"/>
              <a:t> </a:t>
            </a:r>
            <a:r>
              <a:rPr lang="tr-TR" sz="2000" dirty="0" err="1"/>
              <a:t>walking</a:t>
            </a:r>
            <a:r>
              <a:rPr lang="tr-TR" sz="2000" dirty="0"/>
              <a:t> </a:t>
            </a:r>
            <a:r>
              <a:rPr lang="tr-TR" sz="2000" dirty="0" err="1"/>
              <a:t>training</a:t>
            </a:r>
            <a:r>
              <a:rPr lang="tr-TR" sz="2000" dirty="0"/>
              <a:t> </a:t>
            </a:r>
            <a:r>
              <a:rPr lang="tr-TR" sz="2000" dirty="0" err="1"/>
              <a:t>equipment</a:t>
            </a:r>
            <a:endParaRPr lang="tr-TR" sz="2000" dirty="0"/>
          </a:p>
          <a:p>
            <a:r>
              <a:rPr lang="tr-TR" sz="2000" dirty="0" err="1"/>
              <a:t>Blazepod</a:t>
            </a:r>
            <a:r>
              <a:rPr lang="tr-TR" sz="2000" dirty="0"/>
              <a:t> </a:t>
            </a:r>
            <a:r>
              <a:rPr lang="tr-TR" sz="2000" dirty="0" err="1"/>
              <a:t>balance</a:t>
            </a:r>
            <a:r>
              <a:rPr lang="tr-TR" sz="2000" dirty="0"/>
              <a:t> </a:t>
            </a:r>
            <a:r>
              <a:rPr lang="tr-TR" sz="2000" dirty="0" err="1"/>
              <a:t>and</a:t>
            </a:r>
            <a:r>
              <a:rPr lang="tr-TR" sz="2000" dirty="0"/>
              <a:t> </a:t>
            </a:r>
            <a:r>
              <a:rPr lang="tr-TR" sz="2000" dirty="0" err="1"/>
              <a:t>walking</a:t>
            </a:r>
            <a:r>
              <a:rPr lang="tr-TR" sz="2000" dirty="0"/>
              <a:t> </a:t>
            </a:r>
            <a:r>
              <a:rPr lang="tr-TR" sz="2000" dirty="0" err="1"/>
              <a:t>device</a:t>
            </a:r>
            <a:endParaRPr lang="tr-TR" sz="2000" dirty="0"/>
          </a:p>
          <a:p>
            <a:r>
              <a:rPr lang="tr-TR" sz="2000" dirty="0" err="1"/>
              <a:t>Neuromuscular</a:t>
            </a:r>
            <a:r>
              <a:rPr lang="tr-TR" sz="2000" dirty="0"/>
              <a:t> </a:t>
            </a:r>
            <a:r>
              <a:rPr lang="tr-TR" sz="2000" dirty="0" err="1"/>
              <a:t>stimulation</a:t>
            </a:r>
            <a:r>
              <a:rPr lang="tr-TR" sz="2000" dirty="0"/>
              <a:t> </a:t>
            </a:r>
            <a:r>
              <a:rPr lang="tr-TR" sz="2000" dirty="0" err="1"/>
              <a:t>device</a:t>
            </a:r>
            <a:endParaRPr lang="tr-TR" sz="2000" dirty="0"/>
          </a:p>
          <a:p>
            <a:pPr marL="0" indent="0">
              <a:buNone/>
            </a:pPr>
            <a:endParaRPr lang="tr-TR" dirty="0"/>
          </a:p>
        </p:txBody>
      </p:sp>
    </p:spTree>
    <p:extLst>
      <p:ext uri="{BB962C8B-B14F-4D97-AF65-F5344CB8AC3E}">
        <p14:creationId xmlns:p14="http://schemas.microsoft.com/office/powerpoint/2010/main" val="277524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11760" y="260648"/>
            <a:ext cx="4805901" cy="936104"/>
          </a:xfrm>
        </p:spPr>
        <p:txBody>
          <a:bodyPr/>
          <a:lstStyle/>
          <a:p>
            <a:r>
              <a:rPr lang="tr-TR" altLang="tr-TR" dirty="0">
                <a:solidFill>
                  <a:srgbClr val="376092"/>
                </a:solidFill>
              </a:rPr>
              <a:t>ACADEMIC STAFF</a:t>
            </a:r>
            <a:endParaRPr lang="tr-TR" dirty="0"/>
          </a:p>
        </p:txBody>
      </p:sp>
      <p:sp>
        <p:nvSpPr>
          <p:cNvPr id="3" name="İçerik Yer Tutucusu 2"/>
          <p:cNvSpPr>
            <a:spLocks noGrp="1"/>
          </p:cNvSpPr>
          <p:nvPr>
            <p:ph idx="1"/>
          </p:nvPr>
        </p:nvSpPr>
        <p:spPr>
          <a:xfrm>
            <a:off x="2411760" y="1284234"/>
            <a:ext cx="6275040" cy="4841929"/>
          </a:xfrm>
        </p:spPr>
        <p:txBody>
          <a:bodyPr/>
          <a:lstStyle/>
          <a:p>
            <a:pPr>
              <a:buFont typeface="Wingdings" panose="05000000000000000000" pitchFamily="2" charset="2"/>
              <a:buChar char="Ø"/>
            </a:pPr>
            <a:r>
              <a:rPr lang="tr-TR" sz="1400" b="1" dirty="0">
                <a:hlinkClick r:id="rId2"/>
              </a:rPr>
              <a:t>Prof. Dr. Meral BOŞNAK GÜÇLÜ, </a:t>
            </a:r>
            <a:r>
              <a:rPr lang="tr-TR" sz="1400" b="1" dirty="0" err="1">
                <a:hlinkClick r:id="rId2"/>
              </a:rPr>
              <a:t>Department</a:t>
            </a:r>
            <a:r>
              <a:rPr lang="tr-TR" sz="1400" b="1" dirty="0">
                <a:hlinkClick r:id="rId2"/>
              </a:rPr>
              <a:t> </a:t>
            </a:r>
            <a:r>
              <a:rPr lang="tr-TR" sz="1400" b="1" dirty="0" err="1">
                <a:hlinkClick r:id="rId2"/>
              </a:rPr>
              <a:t>Head</a:t>
            </a:r>
            <a:endParaRPr lang="tr-TR" sz="1400" b="1" dirty="0">
              <a:hlinkClick r:id="rId2"/>
            </a:endParaRPr>
          </a:p>
          <a:p>
            <a:pPr>
              <a:buFont typeface="Wingdings" panose="05000000000000000000" pitchFamily="2" charset="2"/>
              <a:buChar char="Ø"/>
            </a:pPr>
            <a:r>
              <a:rPr lang="tr-TR" sz="1400" b="1" dirty="0">
                <a:hlinkClick r:id="rId2"/>
              </a:rPr>
              <a:t>Prof. Dr. Nevin Aysel GÜZEL</a:t>
            </a:r>
          </a:p>
          <a:p>
            <a:pPr>
              <a:buFont typeface="Wingdings" panose="05000000000000000000" pitchFamily="2" charset="2"/>
              <a:buChar char="Ø"/>
            </a:pPr>
            <a:r>
              <a:rPr lang="tr-TR" sz="1400" b="1" dirty="0">
                <a:hlinkClick r:id="rId2"/>
              </a:rPr>
              <a:t>Prof. Dr. Seyit ÇITAKER</a:t>
            </a:r>
          </a:p>
          <a:p>
            <a:pPr>
              <a:buFont typeface="Wingdings" panose="05000000000000000000" pitchFamily="2" charset="2"/>
              <a:buChar char="Ø"/>
            </a:pPr>
            <a:r>
              <a:rPr lang="tr-TR" sz="1400" b="1" dirty="0">
                <a:hlinkClick r:id="rId2"/>
              </a:rPr>
              <a:t>Prof. Dr. </a:t>
            </a:r>
            <a:r>
              <a:rPr lang="tr-TR" sz="1400" b="1" dirty="0" err="1">
                <a:hlinkClick r:id="rId2"/>
              </a:rPr>
              <a:t>Deran</a:t>
            </a:r>
            <a:r>
              <a:rPr lang="tr-TR" sz="1400" b="1" dirty="0">
                <a:hlinkClick r:id="rId2"/>
              </a:rPr>
              <a:t> OSKAY</a:t>
            </a:r>
          </a:p>
          <a:p>
            <a:pPr>
              <a:buFont typeface="Wingdings" panose="05000000000000000000" pitchFamily="2" charset="2"/>
              <a:buChar char="Ø"/>
            </a:pPr>
            <a:r>
              <a:rPr lang="tr-TR" sz="1400" b="1" dirty="0">
                <a:hlinkClick r:id="rId2"/>
              </a:rPr>
              <a:t>Prof. Dr. Arzu GÜÇLÜ GÜNDÜZ</a:t>
            </a:r>
          </a:p>
          <a:p>
            <a:pPr>
              <a:buFont typeface="Wingdings" panose="05000000000000000000" pitchFamily="2" charset="2"/>
              <a:buChar char="Ø"/>
            </a:pPr>
            <a:r>
              <a:rPr lang="tr-TR" sz="1400" b="1" dirty="0">
                <a:hlinkClick r:id="rId2"/>
              </a:rPr>
              <a:t>Prof. Dr. Bülent ELBASAN</a:t>
            </a:r>
          </a:p>
          <a:p>
            <a:pPr>
              <a:buFont typeface="Wingdings" panose="05000000000000000000" pitchFamily="2" charset="2"/>
              <a:buChar char="Ø"/>
            </a:pPr>
            <a:r>
              <a:rPr lang="tr-TR" sz="1400" b="1" dirty="0">
                <a:hlinkClick r:id="rId2"/>
              </a:rPr>
              <a:t>Prof. Dr. İlke KESER</a:t>
            </a:r>
          </a:p>
          <a:p>
            <a:pPr>
              <a:buFont typeface="Wingdings" panose="05000000000000000000" pitchFamily="2" charset="2"/>
              <a:buChar char="Ø"/>
            </a:pPr>
            <a:r>
              <a:rPr lang="tr-TR" sz="1400" b="1" dirty="0">
                <a:hlinkClick r:id="rId2"/>
              </a:rPr>
              <a:t>Prof. Dr. Selda BAŞAR</a:t>
            </a:r>
          </a:p>
          <a:p>
            <a:pPr>
              <a:buFont typeface="Wingdings" panose="05000000000000000000" pitchFamily="2" charset="2"/>
              <a:buChar char="Ø"/>
            </a:pPr>
            <a:r>
              <a:rPr lang="tr-TR" sz="1400" b="1" dirty="0">
                <a:hlinkClick r:id="rId2"/>
              </a:rPr>
              <a:t>Prof. Dr. Nihan KAFA</a:t>
            </a:r>
          </a:p>
          <a:p>
            <a:pPr>
              <a:buFont typeface="Wingdings" panose="05000000000000000000" pitchFamily="2" charset="2"/>
              <a:buChar char="Ø"/>
            </a:pPr>
            <a:r>
              <a:rPr lang="tr-TR" sz="1400" b="1" dirty="0">
                <a:hlinkClick r:id="rId2"/>
              </a:rPr>
              <a:t>Prof. Dr. Zeynep HAZAR</a:t>
            </a:r>
          </a:p>
          <a:p>
            <a:pPr>
              <a:buFont typeface="Wingdings" panose="05000000000000000000" pitchFamily="2" charset="2"/>
              <a:buChar char="Ø"/>
            </a:pPr>
            <a:r>
              <a:rPr lang="tr-TR" sz="1400" b="1" dirty="0" err="1">
                <a:hlinkClick r:id="rId2"/>
              </a:rPr>
              <a:t>Assoc</a:t>
            </a:r>
            <a:r>
              <a:rPr lang="tr-TR" sz="1400" b="1" dirty="0">
                <a:hlinkClick r:id="rId2"/>
              </a:rPr>
              <a:t>. Prof. Dr. Çağla ÖZKUL</a:t>
            </a:r>
          </a:p>
          <a:p>
            <a:pPr>
              <a:buFont typeface="Wingdings" panose="05000000000000000000" pitchFamily="2" charset="2"/>
              <a:buChar char="Ø"/>
            </a:pPr>
            <a:r>
              <a:rPr lang="tr-TR" sz="1400" b="1" dirty="0" err="1">
                <a:hlinkClick r:id="rId2"/>
              </a:rPr>
              <a:t>Assoc</a:t>
            </a:r>
            <a:r>
              <a:rPr lang="tr-TR" sz="1400" b="1" dirty="0">
                <a:hlinkClick r:id="rId2"/>
              </a:rPr>
              <a:t>. Prof. Dr. Zeynep EMİR</a:t>
            </a:r>
          </a:p>
          <a:p>
            <a:pPr>
              <a:buFont typeface="Wingdings" panose="05000000000000000000" pitchFamily="2" charset="2"/>
              <a:buChar char="Ø"/>
            </a:pPr>
            <a:r>
              <a:rPr lang="tr-TR" sz="1400" b="1" dirty="0" err="1">
                <a:hlinkClick r:id="rId2"/>
              </a:rPr>
              <a:t>Assoc</a:t>
            </a:r>
            <a:r>
              <a:rPr lang="tr-TR" sz="1400" b="1" dirty="0">
                <a:hlinkClick r:id="rId2"/>
              </a:rPr>
              <a:t>. Prof. Dr. Gökhan YAZICI</a:t>
            </a:r>
          </a:p>
          <a:p>
            <a:pPr>
              <a:buFont typeface="Wingdings" panose="05000000000000000000" pitchFamily="2" charset="2"/>
              <a:buChar char="Ø"/>
            </a:pPr>
            <a:r>
              <a:rPr lang="tr-TR" sz="1400" b="1" dirty="0" err="1">
                <a:hlinkClick r:id="rId2"/>
              </a:rPr>
              <a:t>Assoc</a:t>
            </a:r>
            <a:r>
              <a:rPr lang="tr-TR" sz="1400" b="1" dirty="0">
                <a:hlinkClick r:id="rId2"/>
              </a:rPr>
              <a:t>. Prof. Dr. Kamile UZUN AKKAYA</a:t>
            </a:r>
          </a:p>
          <a:p>
            <a:pPr marL="0" indent="0">
              <a:buNone/>
            </a:pPr>
            <a:endParaRPr lang="tr-TR" sz="1200" dirty="0"/>
          </a:p>
        </p:txBody>
      </p:sp>
    </p:spTree>
    <p:extLst>
      <p:ext uri="{BB962C8B-B14F-4D97-AF65-F5344CB8AC3E}">
        <p14:creationId xmlns:p14="http://schemas.microsoft.com/office/powerpoint/2010/main" val="698964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0995" y="404664"/>
            <a:ext cx="8291264" cy="1656184"/>
          </a:xfrm>
        </p:spPr>
        <p:txBody>
          <a:bodyPr>
            <a:normAutofit fontScale="90000"/>
          </a:bodyPr>
          <a:lstStyle/>
          <a:p>
            <a:r>
              <a:rPr lang="tr-TR" dirty="0"/>
              <a:t>RESEARCH FACILITIES (LABORATORY INFRASTRUCTURE)</a:t>
            </a:r>
            <a:br>
              <a:rPr lang="en-US" dirty="0"/>
            </a:br>
            <a:br>
              <a:rPr lang="tr-TR" dirty="0"/>
            </a:br>
            <a:r>
              <a:rPr lang="tr-TR" dirty="0"/>
              <a:t>Oncologic </a:t>
            </a:r>
            <a:r>
              <a:rPr lang="tr-TR" dirty="0" err="1"/>
              <a:t>Rehabilitation</a:t>
            </a:r>
            <a:r>
              <a:rPr lang="tr-TR" dirty="0"/>
              <a:t> </a:t>
            </a:r>
            <a:r>
              <a:rPr lang="tr-TR" dirty="0" err="1"/>
              <a:t>Unit</a:t>
            </a:r>
            <a:br>
              <a:rPr lang="tr-TR" dirty="0"/>
            </a:br>
            <a:endParaRPr lang="tr-TR" dirty="0"/>
          </a:p>
        </p:txBody>
      </p:sp>
      <p:sp>
        <p:nvSpPr>
          <p:cNvPr id="3" name="İçerik Yer Tutucusu 2"/>
          <p:cNvSpPr>
            <a:spLocks noGrp="1"/>
          </p:cNvSpPr>
          <p:nvPr>
            <p:ph idx="1"/>
          </p:nvPr>
        </p:nvSpPr>
        <p:spPr>
          <a:xfrm>
            <a:off x="488032" y="1916832"/>
            <a:ext cx="8229600" cy="3384376"/>
          </a:xfrm>
        </p:spPr>
        <p:txBody>
          <a:bodyPr/>
          <a:lstStyle/>
          <a:p>
            <a:r>
              <a:rPr lang="tr-TR" sz="2000" dirty="0" err="1"/>
              <a:t>Muscle</a:t>
            </a:r>
            <a:r>
              <a:rPr lang="tr-TR" sz="2000" dirty="0"/>
              <a:t> </a:t>
            </a:r>
            <a:r>
              <a:rPr lang="tr-TR" sz="2000" dirty="0" err="1"/>
              <a:t>strength</a:t>
            </a:r>
            <a:r>
              <a:rPr lang="tr-TR" sz="2000" dirty="0"/>
              <a:t> </a:t>
            </a:r>
            <a:r>
              <a:rPr lang="tr-TR" sz="2000" dirty="0" err="1"/>
              <a:t>measuring</a:t>
            </a:r>
            <a:r>
              <a:rPr lang="tr-TR" sz="2000" dirty="0"/>
              <a:t> </a:t>
            </a:r>
            <a:r>
              <a:rPr lang="tr-TR" sz="2000" dirty="0" err="1"/>
              <a:t>device</a:t>
            </a:r>
            <a:r>
              <a:rPr lang="tr-TR" sz="2000" dirty="0"/>
              <a:t> </a:t>
            </a:r>
          </a:p>
          <a:p>
            <a:r>
              <a:rPr lang="tr-TR" sz="2000" dirty="0" err="1"/>
              <a:t>Handgrip</a:t>
            </a:r>
            <a:r>
              <a:rPr lang="tr-TR" sz="2000" dirty="0"/>
              <a:t> </a:t>
            </a:r>
            <a:r>
              <a:rPr lang="tr-TR" sz="2000" dirty="0" err="1"/>
              <a:t>strength</a:t>
            </a:r>
            <a:r>
              <a:rPr lang="tr-TR" sz="2000" dirty="0"/>
              <a:t> </a:t>
            </a:r>
            <a:r>
              <a:rPr lang="tr-TR" sz="2000" dirty="0" err="1"/>
              <a:t>measuring</a:t>
            </a:r>
            <a:r>
              <a:rPr lang="tr-TR" sz="2000" dirty="0"/>
              <a:t> </a:t>
            </a:r>
            <a:r>
              <a:rPr lang="tr-TR" sz="2000" dirty="0" err="1"/>
              <a:t>device</a:t>
            </a:r>
            <a:endParaRPr lang="tr-TR" sz="2000" dirty="0"/>
          </a:p>
          <a:p>
            <a:r>
              <a:rPr lang="tr-TR" sz="2000" dirty="0"/>
              <a:t>Local </a:t>
            </a:r>
            <a:r>
              <a:rPr lang="tr-TR" sz="2000" dirty="0" err="1"/>
              <a:t>tissue</a:t>
            </a:r>
            <a:r>
              <a:rPr lang="tr-TR" sz="2000" dirty="0"/>
              <a:t> </a:t>
            </a:r>
            <a:r>
              <a:rPr lang="tr-TR" sz="2000" dirty="0" err="1"/>
              <a:t>water</a:t>
            </a:r>
            <a:r>
              <a:rPr lang="tr-TR" sz="2000" dirty="0"/>
              <a:t> </a:t>
            </a:r>
            <a:r>
              <a:rPr lang="tr-TR" sz="2000" dirty="0" err="1"/>
              <a:t>percentage</a:t>
            </a:r>
            <a:r>
              <a:rPr lang="tr-TR" sz="2000" dirty="0"/>
              <a:t> </a:t>
            </a:r>
            <a:r>
              <a:rPr lang="tr-TR" sz="2000" dirty="0" err="1"/>
              <a:t>measuring</a:t>
            </a:r>
            <a:r>
              <a:rPr lang="tr-TR" sz="2000" dirty="0"/>
              <a:t> </a:t>
            </a:r>
            <a:r>
              <a:rPr lang="tr-TR" sz="2000" dirty="0" err="1"/>
              <a:t>device</a:t>
            </a:r>
            <a:endParaRPr lang="tr-TR" sz="2000" dirty="0"/>
          </a:p>
          <a:p>
            <a:r>
              <a:rPr lang="tr-TR" sz="2000" dirty="0" err="1"/>
              <a:t>Treadmill</a:t>
            </a:r>
            <a:endParaRPr lang="tr-TR" sz="2000" dirty="0"/>
          </a:p>
          <a:p>
            <a:r>
              <a:rPr lang="tr-TR" sz="2000" dirty="0" err="1"/>
              <a:t>Stethoscope</a:t>
            </a:r>
            <a:endParaRPr lang="tr-TR" sz="2000" dirty="0"/>
          </a:p>
          <a:p>
            <a:r>
              <a:rPr lang="tr-TR" sz="2000" dirty="0"/>
              <a:t>TENS</a:t>
            </a:r>
          </a:p>
          <a:p>
            <a:r>
              <a:rPr lang="tr-TR" sz="2000" dirty="0" err="1"/>
              <a:t>Electro</a:t>
            </a:r>
            <a:r>
              <a:rPr lang="tr-TR" sz="2000" dirty="0"/>
              <a:t> </a:t>
            </a:r>
            <a:r>
              <a:rPr lang="tr-TR" sz="2000" dirty="0" err="1"/>
              <a:t>goniometer</a:t>
            </a:r>
            <a:endParaRPr lang="tr-TR" sz="2000" dirty="0"/>
          </a:p>
          <a:p>
            <a:r>
              <a:rPr lang="tr-TR" sz="2000" dirty="0" err="1"/>
              <a:t>Lymphoedema</a:t>
            </a:r>
            <a:r>
              <a:rPr lang="tr-TR" sz="2000" dirty="0"/>
              <a:t> </a:t>
            </a:r>
            <a:r>
              <a:rPr lang="tr-TR" sz="2000" dirty="0" err="1"/>
              <a:t>bandage</a:t>
            </a:r>
            <a:r>
              <a:rPr lang="tr-TR" sz="2000" dirty="0"/>
              <a:t> </a:t>
            </a:r>
            <a:r>
              <a:rPr lang="tr-TR" sz="2000" dirty="0" err="1"/>
              <a:t>pressure</a:t>
            </a:r>
            <a:r>
              <a:rPr lang="tr-TR" sz="2000" dirty="0"/>
              <a:t> </a:t>
            </a:r>
            <a:r>
              <a:rPr lang="tr-TR" sz="2000" dirty="0" err="1"/>
              <a:t>measuring</a:t>
            </a:r>
            <a:r>
              <a:rPr lang="tr-TR" sz="2000" dirty="0"/>
              <a:t> </a:t>
            </a:r>
            <a:r>
              <a:rPr lang="tr-TR" sz="2000" dirty="0" err="1"/>
              <a:t>device</a:t>
            </a:r>
            <a:endParaRPr lang="tr-TR" sz="2000" dirty="0"/>
          </a:p>
          <a:p>
            <a:r>
              <a:rPr lang="tr-TR" sz="2000" dirty="0" err="1"/>
              <a:t>Inclinometer</a:t>
            </a:r>
            <a:r>
              <a:rPr lang="tr-TR" sz="2000" dirty="0"/>
              <a:t> </a:t>
            </a:r>
            <a:r>
              <a:rPr lang="tr-TR" sz="2000" dirty="0" err="1"/>
              <a:t>device</a:t>
            </a:r>
            <a:endParaRPr lang="tr-TR" sz="2000" dirty="0"/>
          </a:p>
          <a:p>
            <a:pPr marL="0" indent="0">
              <a:buNone/>
            </a:pPr>
            <a:endParaRPr lang="tr-TR" b="1" dirty="0"/>
          </a:p>
          <a:p>
            <a:pPr marL="0" indent="0">
              <a:buNone/>
            </a:pPr>
            <a:endParaRPr lang="tr-TR" dirty="0"/>
          </a:p>
        </p:txBody>
      </p:sp>
    </p:spTree>
    <p:extLst>
      <p:ext uri="{BB962C8B-B14F-4D97-AF65-F5344CB8AC3E}">
        <p14:creationId xmlns:p14="http://schemas.microsoft.com/office/powerpoint/2010/main" val="3288732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3965" y="1124744"/>
            <a:ext cx="8147248" cy="1440160"/>
          </a:xfrm>
        </p:spPr>
        <p:txBody>
          <a:bodyPr>
            <a:normAutofit fontScale="90000"/>
          </a:bodyPr>
          <a:lstStyle/>
          <a:p>
            <a:r>
              <a:rPr lang="tr-TR" dirty="0"/>
              <a:t>RESEARCH FACILITIES (LABORATORY INFRASTRUCTURE)</a:t>
            </a:r>
            <a:br>
              <a:rPr lang="en-US" dirty="0"/>
            </a:br>
            <a:br>
              <a:rPr lang="tr-TR" dirty="0"/>
            </a:br>
            <a:r>
              <a:rPr lang="tr-TR" dirty="0"/>
              <a:t>Pediatric </a:t>
            </a:r>
            <a:r>
              <a:rPr lang="tr-TR" dirty="0" err="1"/>
              <a:t>Rehabilitation</a:t>
            </a:r>
            <a:r>
              <a:rPr lang="tr-TR" dirty="0"/>
              <a:t> </a:t>
            </a:r>
            <a:r>
              <a:rPr lang="tr-TR" dirty="0" err="1"/>
              <a:t>Unit</a:t>
            </a:r>
            <a:br>
              <a:rPr lang="tr-TR" dirty="0"/>
            </a:br>
            <a:endParaRPr lang="tr-TR" dirty="0"/>
          </a:p>
        </p:txBody>
      </p:sp>
      <p:sp>
        <p:nvSpPr>
          <p:cNvPr id="3" name="İçerik Yer Tutucusu 2"/>
          <p:cNvSpPr>
            <a:spLocks noGrp="1"/>
          </p:cNvSpPr>
          <p:nvPr>
            <p:ph idx="1"/>
          </p:nvPr>
        </p:nvSpPr>
        <p:spPr>
          <a:xfrm>
            <a:off x="683568" y="3140968"/>
            <a:ext cx="8229600" cy="936104"/>
          </a:xfrm>
        </p:spPr>
        <p:txBody>
          <a:bodyPr/>
          <a:lstStyle/>
          <a:p>
            <a:r>
              <a:rPr lang="en-US" sz="2000" dirty="0"/>
              <a:t>Inclinometer</a:t>
            </a:r>
          </a:p>
          <a:p>
            <a:r>
              <a:rPr lang="en-US" sz="2000" dirty="0" err="1"/>
              <a:t>Bruininls</a:t>
            </a:r>
            <a:r>
              <a:rPr lang="en-US" sz="2000" dirty="0"/>
              <a:t> </a:t>
            </a:r>
            <a:r>
              <a:rPr lang="en-US" sz="2000" dirty="0" err="1"/>
              <a:t>Oseretsky</a:t>
            </a:r>
            <a:r>
              <a:rPr lang="en-US" sz="2000" dirty="0"/>
              <a:t> Motor Proficiency Test-2</a:t>
            </a:r>
          </a:p>
          <a:p>
            <a:endParaRPr lang="tr-TR" b="1" dirty="0"/>
          </a:p>
          <a:p>
            <a:endParaRPr lang="tr-TR" dirty="0"/>
          </a:p>
        </p:txBody>
      </p:sp>
    </p:spTree>
    <p:extLst>
      <p:ext uri="{BB962C8B-B14F-4D97-AF65-F5344CB8AC3E}">
        <p14:creationId xmlns:p14="http://schemas.microsoft.com/office/powerpoint/2010/main" val="32352639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2465" y="620688"/>
            <a:ext cx="8147248" cy="1368152"/>
          </a:xfrm>
        </p:spPr>
        <p:txBody>
          <a:bodyPr>
            <a:normAutofit fontScale="90000"/>
          </a:bodyPr>
          <a:lstStyle/>
          <a:p>
            <a:r>
              <a:rPr lang="tr-TR" dirty="0"/>
              <a:t>RESEARCH FACILITIES (LABORATORY INFRASTRUCTURE)</a:t>
            </a:r>
            <a:br>
              <a:rPr lang="en-US" dirty="0"/>
            </a:br>
            <a:br>
              <a:rPr lang="tr-TR" dirty="0"/>
            </a:br>
            <a:r>
              <a:rPr lang="tr-TR" dirty="0"/>
              <a:t>Orthopedic </a:t>
            </a:r>
            <a:r>
              <a:rPr lang="tr-TR" dirty="0" err="1"/>
              <a:t>Rehabilitation</a:t>
            </a:r>
            <a:r>
              <a:rPr lang="tr-TR" dirty="0"/>
              <a:t> </a:t>
            </a:r>
            <a:r>
              <a:rPr lang="tr-TR" dirty="0" err="1"/>
              <a:t>Unit</a:t>
            </a:r>
            <a:br>
              <a:rPr lang="tr-TR" dirty="0"/>
            </a:br>
            <a:endParaRPr lang="tr-TR" dirty="0"/>
          </a:p>
        </p:txBody>
      </p:sp>
      <p:sp>
        <p:nvSpPr>
          <p:cNvPr id="3" name="İçerik Yer Tutucusu 2"/>
          <p:cNvSpPr>
            <a:spLocks noGrp="1"/>
          </p:cNvSpPr>
          <p:nvPr>
            <p:ph idx="1"/>
          </p:nvPr>
        </p:nvSpPr>
        <p:spPr>
          <a:xfrm>
            <a:off x="531289" y="2204864"/>
            <a:ext cx="8229600" cy="3672408"/>
          </a:xfrm>
        </p:spPr>
        <p:txBody>
          <a:bodyPr/>
          <a:lstStyle/>
          <a:p>
            <a:r>
              <a:rPr lang="tr-TR" dirty="0" err="1"/>
              <a:t>Cervical</a:t>
            </a:r>
            <a:r>
              <a:rPr lang="tr-TR" dirty="0"/>
              <a:t> </a:t>
            </a:r>
            <a:r>
              <a:rPr lang="tr-TR" dirty="0" err="1"/>
              <a:t>range</a:t>
            </a:r>
            <a:r>
              <a:rPr lang="tr-TR" dirty="0"/>
              <a:t> of </a:t>
            </a:r>
            <a:r>
              <a:rPr lang="tr-TR" dirty="0" err="1"/>
              <a:t>motion</a:t>
            </a:r>
            <a:r>
              <a:rPr lang="tr-TR" dirty="0"/>
              <a:t> </a:t>
            </a:r>
            <a:r>
              <a:rPr lang="tr-TR" dirty="0" err="1"/>
              <a:t>measurement</a:t>
            </a:r>
            <a:r>
              <a:rPr lang="tr-TR" dirty="0"/>
              <a:t> </a:t>
            </a:r>
            <a:r>
              <a:rPr lang="tr-TR" dirty="0" err="1"/>
              <a:t>device</a:t>
            </a:r>
            <a:r>
              <a:rPr lang="tr-TR" dirty="0"/>
              <a:t> (</a:t>
            </a:r>
            <a:r>
              <a:rPr lang="tr-TR" dirty="0" err="1"/>
              <a:t>crom</a:t>
            </a:r>
            <a:r>
              <a:rPr lang="tr-TR" dirty="0"/>
              <a:t>)</a:t>
            </a:r>
          </a:p>
          <a:p>
            <a:r>
              <a:rPr lang="tr-TR" dirty="0" err="1"/>
              <a:t>Back</a:t>
            </a:r>
            <a:r>
              <a:rPr lang="tr-TR" dirty="0"/>
              <a:t> </a:t>
            </a:r>
            <a:r>
              <a:rPr lang="tr-TR" dirty="0" err="1"/>
              <a:t>range</a:t>
            </a:r>
            <a:r>
              <a:rPr lang="tr-TR" dirty="0"/>
              <a:t> of </a:t>
            </a:r>
            <a:r>
              <a:rPr lang="tr-TR" dirty="0" err="1"/>
              <a:t>motion</a:t>
            </a:r>
            <a:r>
              <a:rPr lang="tr-TR" dirty="0"/>
              <a:t> </a:t>
            </a:r>
            <a:r>
              <a:rPr lang="tr-TR" dirty="0" err="1"/>
              <a:t>ınstrument</a:t>
            </a:r>
            <a:r>
              <a:rPr lang="tr-TR" dirty="0"/>
              <a:t> (brom)</a:t>
            </a:r>
          </a:p>
          <a:p>
            <a:r>
              <a:rPr lang="tr-TR" dirty="0"/>
              <a:t>High-</a:t>
            </a:r>
            <a:r>
              <a:rPr lang="tr-TR" dirty="0" err="1"/>
              <a:t>ıntensity</a:t>
            </a:r>
            <a:r>
              <a:rPr lang="tr-TR" dirty="0"/>
              <a:t> </a:t>
            </a:r>
            <a:r>
              <a:rPr lang="tr-TR" dirty="0" err="1"/>
              <a:t>vibrating</a:t>
            </a:r>
            <a:r>
              <a:rPr lang="tr-TR" dirty="0"/>
              <a:t> roller</a:t>
            </a:r>
          </a:p>
          <a:p>
            <a:r>
              <a:rPr lang="tr-TR" dirty="0" err="1"/>
              <a:t>Mechanical</a:t>
            </a:r>
            <a:r>
              <a:rPr lang="tr-TR" dirty="0"/>
              <a:t> </a:t>
            </a:r>
            <a:r>
              <a:rPr lang="tr-TR" dirty="0" err="1"/>
              <a:t>push</a:t>
            </a:r>
            <a:r>
              <a:rPr lang="tr-TR" dirty="0"/>
              <a:t>/</a:t>
            </a:r>
            <a:r>
              <a:rPr lang="tr-TR" dirty="0" err="1"/>
              <a:t>pull</a:t>
            </a:r>
            <a:r>
              <a:rPr lang="tr-TR" dirty="0"/>
              <a:t> </a:t>
            </a:r>
            <a:r>
              <a:rPr lang="tr-TR" dirty="0" err="1"/>
              <a:t>dynamometer</a:t>
            </a:r>
            <a:r>
              <a:rPr lang="tr-TR" dirty="0"/>
              <a:t> (</a:t>
            </a:r>
            <a:r>
              <a:rPr lang="tr-TR" dirty="0" err="1"/>
              <a:t>algometer</a:t>
            </a:r>
            <a:r>
              <a:rPr lang="tr-TR" dirty="0"/>
              <a:t>)</a:t>
            </a:r>
          </a:p>
          <a:p>
            <a:r>
              <a:rPr lang="tr-TR" dirty="0" err="1"/>
              <a:t>Baseline</a:t>
            </a:r>
            <a:r>
              <a:rPr lang="tr-TR" dirty="0"/>
              <a:t> </a:t>
            </a:r>
            <a:r>
              <a:rPr lang="tr-TR" dirty="0" err="1"/>
              <a:t>digital</a:t>
            </a:r>
            <a:r>
              <a:rPr lang="tr-TR" dirty="0"/>
              <a:t> </a:t>
            </a:r>
            <a:r>
              <a:rPr lang="tr-TR" dirty="0" err="1"/>
              <a:t>ınclinometer</a:t>
            </a:r>
            <a:r>
              <a:rPr lang="tr-TR" dirty="0"/>
              <a:t> </a:t>
            </a:r>
          </a:p>
          <a:p>
            <a:r>
              <a:rPr lang="tr-TR" dirty="0" err="1"/>
              <a:t>Palpation</a:t>
            </a:r>
            <a:r>
              <a:rPr lang="tr-TR" dirty="0"/>
              <a:t> </a:t>
            </a:r>
            <a:r>
              <a:rPr lang="tr-TR" dirty="0" err="1"/>
              <a:t>meter</a:t>
            </a:r>
            <a:endParaRPr lang="tr-TR" dirty="0"/>
          </a:p>
          <a:p>
            <a:r>
              <a:rPr lang="tr-TR" dirty="0"/>
              <a:t>Manual </a:t>
            </a:r>
            <a:r>
              <a:rPr lang="tr-TR" dirty="0" err="1"/>
              <a:t>muscle</a:t>
            </a:r>
            <a:r>
              <a:rPr lang="tr-TR" dirty="0"/>
              <a:t> </a:t>
            </a:r>
            <a:r>
              <a:rPr lang="tr-TR" dirty="0" err="1"/>
              <a:t>tester</a:t>
            </a:r>
            <a:endParaRPr lang="tr-TR" dirty="0"/>
          </a:p>
          <a:p>
            <a:r>
              <a:rPr lang="tr-TR" dirty="0" err="1"/>
              <a:t>Digital</a:t>
            </a:r>
            <a:r>
              <a:rPr lang="tr-TR" dirty="0"/>
              <a:t> </a:t>
            </a:r>
            <a:r>
              <a:rPr lang="tr-TR" dirty="0" err="1"/>
              <a:t>ınclinometer</a:t>
            </a:r>
            <a:endParaRPr lang="tr-TR" dirty="0"/>
          </a:p>
          <a:p>
            <a:r>
              <a:rPr lang="tr-TR" dirty="0" err="1"/>
              <a:t>Portable</a:t>
            </a:r>
            <a:r>
              <a:rPr lang="tr-TR" dirty="0"/>
              <a:t> </a:t>
            </a:r>
            <a:r>
              <a:rPr lang="tr-TR" dirty="0" err="1"/>
              <a:t>balance</a:t>
            </a:r>
            <a:r>
              <a:rPr lang="tr-TR" dirty="0"/>
              <a:t> </a:t>
            </a:r>
            <a:r>
              <a:rPr lang="tr-TR" dirty="0" err="1"/>
              <a:t>system</a:t>
            </a:r>
            <a:endParaRPr lang="tr-TR" dirty="0"/>
          </a:p>
          <a:p>
            <a:r>
              <a:rPr lang="tr-TR" dirty="0" err="1"/>
              <a:t>Oscillating</a:t>
            </a:r>
            <a:r>
              <a:rPr lang="tr-TR" dirty="0"/>
              <a:t> </a:t>
            </a:r>
            <a:r>
              <a:rPr lang="tr-TR" dirty="0" err="1"/>
              <a:t>resistance</a:t>
            </a:r>
            <a:r>
              <a:rPr lang="tr-TR" dirty="0"/>
              <a:t> bar </a:t>
            </a:r>
          </a:p>
          <a:p>
            <a:pPr marL="0" indent="0">
              <a:buNone/>
            </a:pPr>
            <a:endParaRPr lang="tr-TR" b="1" dirty="0"/>
          </a:p>
          <a:p>
            <a:pPr marL="0" indent="0">
              <a:buNone/>
            </a:pPr>
            <a:endParaRPr lang="tr-TR" dirty="0"/>
          </a:p>
        </p:txBody>
      </p:sp>
    </p:spTree>
    <p:extLst>
      <p:ext uri="{BB962C8B-B14F-4D97-AF65-F5344CB8AC3E}">
        <p14:creationId xmlns:p14="http://schemas.microsoft.com/office/powerpoint/2010/main" val="1900494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6473" y="1196752"/>
            <a:ext cx="8229600" cy="1584176"/>
          </a:xfrm>
        </p:spPr>
        <p:txBody>
          <a:bodyPr>
            <a:normAutofit fontScale="90000"/>
          </a:bodyPr>
          <a:lstStyle/>
          <a:p>
            <a:r>
              <a:rPr lang="tr-TR" dirty="0"/>
              <a:t>RESEARCH FACILITIES (LABORATORY INFRASTRUCTURE)</a:t>
            </a:r>
            <a:br>
              <a:rPr lang="en-US" dirty="0"/>
            </a:br>
            <a:br>
              <a:rPr lang="tr-TR" dirty="0"/>
            </a:br>
            <a:r>
              <a:rPr lang="tr-TR" dirty="0"/>
              <a:t>Sports </a:t>
            </a:r>
            <a:r>
              <a:rPr lang="tr-TR" dirty="0" err="1"/>
              <a:t>Rehabilitation</a:t>
            </a:r>
            <a:r>
              <a:rPr lang="tr-TR" dirty="0"/>
              <a:t> </a:t>
            </a:r>
            <a:r>
              <a:rPr lang="tr-TR" dirty="0" err="1"/>
              <a:t>Unit</a:t>
            </a:r>
            <a:br>
              <a:rPr lang="tr-TR" dirty="0"/>
            </a:br>
            <a:endParaRPr lang="tr-TR" dirty="0"/>
          </a:p>
        </p:txBody>
      </p:sp>
      <p:sp>
        <p:nvSpPr>
          <p:cNvPr id="3" name="İçerik Yer Tutucusu 2"/>
          <p:cNvSpPr>
            <a:spLocks noGrp="1"/>
          </p:cNvSpPr>
          <p:nvPr>
            <p:ph idx="1"/>
          </p:nvPr>
        </p:nvSpPr>
        <p:spPr>
          <a:xfrm>
            <a:off x="456473" y="2996953"/>
            <a:ext cx="8229600" cy="2160240"/>
          </a:xfrm>
        </p:spPr>
        <p:txBody>
          <a:bodyPr/>
          <a:lstStyle/>
          <a:p>
            <a:r>
              <a:rPr lang="tr-TR" sz="2000" dirty="0" err="1"/>
              <a:t>Isokinetic</a:t>
            </a:r>
            <a:r>
              <a:rPr lang="tr-TR" sz="2000" dirty="0"/>
              <a:t> </a:t>
            </a:r>
            <a:r>
              <a:rPr lang="tr-TR" sz="2000" dirty="0" err="1"/>
              <a:t>system</a:t>
            </a:r>
            <a:endParaRPr lang="tr-TR" sz="2000" dirty="0"/>
          </a:p>
          <a:p>
            <a:r>
              <a:rPr lang="tr-TR" sz="2000" dirty="0" err="1"/>
              <a:t>Surface</a:t>
            </a:r>
            <a:r>
              <a:rPr lang="tr-TR" sz="2000" dirty="0"/>
              <a:t> </a:t>
            </a:r>
            <a:r>
              <a:rPr lang="tr-TR" sz="2000" dirty="0" err="1"/>
              <a:t>electromyography</a:t>
            </a:r>
            <a:r>
              <a:rPr lang="tr-TR" sz="2000" dirty="0"/>
              <a:t> (</a:t>
            </a:r>
            <a:r>
              <a:rPr lang="en-US" sz="2000" dirty="0"/>
              <a:t>SEMG</a:t>
            </a:r>
            <a:r>
              <a:rPr lang="tr-TR" sz="2000" dirty="0"/>
              <a:t>)</a:t>
            </a:r>
          </a:p>
          <a:p>
            <a:r>
              <a:rPr lang="tr-TR" sz="2000" dirty="0" err="1"/>
              <a:t>Near</a:t>
            </a:r>
            <a:r>
              <a:rPr lang="tr-TR" sz="2000" dirty="0"/>
              <a:t> </a:t>
            </a:r>
            <a:r>
              <a:rPr lang="tr-TR" sz="2000" dirty="0" err="1"/>
              <a:t>ınfrared</a:t>
            </a:r>
            <a:r>
              <a:rPr lang="tr-TR" sz="2000" dirty="0"/>
              <a:t> </a:t>
            </a:r>
            <a:r>
              <a:rPr lang="tr-TR" sz="2000" dirty="0" err="1"/>
              <a:t>spectroscopy</a:t>
            </a:r>
            <a:r>
              <a:rPr lang="tr-TR" sz="2000" dirty="0"/>
              <a:t> (NIRS)</a:t>
            </a:r>
          </a:p>
          <a:p>
            <a:r>
              <a:rPr lang="tr-TR" sz="2000" dirty="0" err="1"/>
              <a:t>Gait</a:t>
            </a:r>
            <a:r>
              <a:rPr lang="tr-TR" sz="2000" dirty="0"/>
              <a:t> </a:t>
            </a:r>
            <a:r>
              <a:rPr lang="tr-TR" sz="2000" dirty="0" err="1"/>
              <a:t>and</a:t>
            </a:r>
            <a:r>
              <a:rPr lang="tr-TR" sz="2000" dirty="0"/>
              <a:t> </a:t>
            </a:r>
            <a:r>
              <a:rPr lang="tr-TR" sz="2000" dirty="0" err="1"/>
              <a:t>movement</a:t>
            </a:r>
            <a:r>
              <a:rPr lang="tr-TR" sz="2000" dirty="0"/>
              <a:t> </a:t>
            </a:r>
            <a:r>
              <a:rPr lang="tr-TR" sz="2000" dirty="0" err="1"/>
              <a:t>analysis</a:t>
            </a:r>
            <a:r>
              <a:rPr lang="tr-TR" sz="2000" dirty="0"/>
              <a:t> </a:t>
            </a:r>
          </a:p>
          <a:p>
            <a:r>
              <a:rPr lang="tr-TR" sz="2000" dirty="0" err="1"/>
              <a:t>Systemgnrb</a:t>
            </a:r>
            <a:r>
              <a:rPr lang="tr-TR" sz="2000" dirty="0"/>
              <a:t>® </a:t>
            </a:r>
            <a:r>
              <a:rPr lang="tr-TR" sz="2000" dirty="0" err="1"/>
              <a:t>knee</a:t>
            </a:r>
            <a:r>
              <a:rPr lang="tr-TR" sz="2000" dirty="0"/>
              <a:t> </a:t>
            </a:r>
            <a:r>
              <a:rPr lang="tr-TR" sz="2000" dirty="0" err="1"/>
              <a:t>arthrometer</a:t>
            </a:r>
            <a:endParaRPr lang="tr-TR" sz="2000" dirty="0"/>
          </a:p>
          <a:p>
            <a:r>
              <a:rPr lang="tr-TR" sz="2000" dirty="0" err="1"/>
              <a:t>Whole</a:t>
            </a:r>
            <a:r>
              <a:rPr lang="tr-TR" sz="2000" dirty="0"/>
              <a:t> body </a:t>
            </a:r>
            <a:r>
              <a:rPr lang="tr-TR" sz="2000" dirty="0" err="1"/>
              <a:t>vibration</a:t>
            </a:r>
            <a:r>
              <a:rPr lang="tr-TR" sz="2000" dirty="0"/>
              <a:t> </a:t>
            </a:r>
            <a:r>
              <a:rPr lang="tr-TR" sz="2000" dirty="0" err="1"/>
              <a:t>device</a:t>
            </a:r>
            <a:endParaRPr lang="tr-TR" sz="2000" dirty="0"/>
          </a:p>
          <a:p>
            <a:endParaRPr lang="tr-TR" dirty="0"/>
          </a:p>
        </p:txBody>
      </p:sp>
    </p:spTree>
    <p:extLst>
      <p:ext uri="{BB962C8B-B14F-4D97-AF65-F5344CB8AC3E}">
        <p14:creationId xmlns:p14="http://schemas.microsoft.com/office/powerpoint/2010/main" val="31276649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2200" y="-51758"/>
            <a:ext cx="8754145" cy="936104"/>
          </a:xfrm>
        </p:spPr>
        <p:txBody>
          <a:bodyPr>
            <a:normAutofit/>
          </a:bodyPr>
          <a:lstStyle/>
          <a:p>
            <a:r>
              <a:rPr lang="en-US" sz="1800" dirty="0"/>
              <a:t>QUOTA NUMBERS AND PROGRAM ADMISSION REQUIREMENTS FOR SPRING SEMESTER 2024/2025</a:t>
            </a:r>
            <a:endParaRPr lang="tr-TR" sz="1800" dirty="0"/>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3953449588"/>
              </p:ext>
            </p:extLst>
          </p:nvPr>
        </p:nvGraphicFramePr>
        <p:xfrm>
          <a:off x="179512" y="692697"/>
          <a:ext cx="8784976" cy="6043467"/>
        </p:xfrm>
        <a:graphic>
          <a:graphicData uri="http://schemas.openxmlformats.org/drawingml/2006/table">
            <a:tbl>
              <a:tblPr firstRow="1" bandRow="1">
                <a:tableStyleId>{5C22544A-7EE6-4342-B048-85BDC9FD1C3A}</a:tableStyleId>
              </a:tblPr>
              <a:tblGrid>
                <a:gridCol w="1037895">
                  <a:extLst>
                    <a:ext uri="{9D8B030D-6E8A-4147-A177-3AD203B41FA5}">
                      <a16:colId xmlns:a16="http://schemas.microsoft.com/office/drawing/2014/main" val="1052706274"/>
                    </a:ext>
                  </a:extLst>
                </a:gridCol>
                <a:gridCol w="197970">
                  <a:extLst>
                    <a:ext uri="{9D8B030D-6E8A-4147-A177-3AD203B41FA5}">
                      <a16:colId xmlns:a16="http://schemas.microsoft.com/office/drawing/2014/main" val="3770938235"/>
                    </a:ext>
                  </a:extLst>
                </a:gridCol>
                <a:gridCol w="741355">
                  <a:extLst>
                    <a:ext uri="{9D8B030D-6E8A-4147-A177-3AD203B41FA5}">
                      <a16:colId xmlns:a16="http://schemas.microsoft.com/office/drawing/2014/main" val="728689707"/>
                    </a:ext>
                  </a:extLst>
                </a:gridCol>
                <a:gridCol w="687076">
                  <a:extLst>
                    <a:ext uri="{9D8B030D-6E8A-4147-A177-3AD203B41FA5}">
                      <a16:colId xmlns:a16="http://schemas.microsoft.com/office/drawing/2014/main" val="2840327091"/>
                    </a:ext>
                  </a:extLst>
                </a:gridCol>
                <a:gridCol w="936104">
                  <a:extLst>
                    <a:ext uri="{9D8B030D-6E8A-4147-A177-3AD203B41FA5}">
                      <a16:colId xmlns:a16="http://schemas.microsoft.com/office/drawing/2014/main" val="1203437017"/>
                    </a:ext>
                  </a:extLst>
                </a:gridCol>
                <a:gridCol w="1481430">
                  <a:extLst>
                    <a:ext uri="{9D8B030D-6E8A-4147-A177-3AD203B41FA5}">
                      <a16:colId xmlns:a16="http://schemas.microsoft.com/office/drawing/2014/main" val="3777765262"/>
                    </a:ext>
                  </a:extLst>
                </a:gridCol>
                <a:gridCol w="850747">
                  <a:extLst>
                    <a:ext uri="{9D8B030D-6E8A-4147-A177-3AD203B41FA5}">
                      <a16:colId xmlns:a16="http://schemas.microsoft.com/office/drawing/2014/main" val="742883504"/>
                    </a:ext>
                  </a:extLst>
                </a:gridCol>
                <a:gridCol w="1015294">
                  <a:extLst>
                    <a:ext uri="{9D8B030D-6E8A-4147-A177-3AD203B41FA5}">
                      <a16:colId xmlns:a16="http://schemas.microsoft.com/office/drawing/2014/main" val="1900367245"/>
                    </a:ext>
                  </a:extLst>
                </a:gridCol>
                <a:gridCol w="1837105">
                  <a:extLst>
                    <a:ext uri="{9D8B030D-6E8A-4147-A177-3AD203B41FA5}">
                      <a16:colId xmlns:a16="http://schemas.microsoft.com/office/drawing/2014/main" val="3487144708"/>
                    </a:ext>
                  </a:extLst>
                </a:gridCol>
              </a:tblGrid>
              <a:tr h="151070">
                <a:tc gridSpan="4">
                  <a:txBody>
                    <a:bodyPr/>
                    <a:lstStyle/>
                    <a:p>
                      <a:pPr algn="ctr">
                        <a:lnSpc>
                          <a:spcPct val="115000"/>
                        </a:lnSpc>
                        <a:spcAft>
                          <a:spcPts val="0"/>
                        </a:spcAft>
                      </a:pPr>
                      <a:r>
                        <a:rPr lang="tr-TR" sz="600" kern="1200" dirty="0">
                          <a:effectLst/>
                        </a:rPr>
                        <a:t>QUOTA</a:t>
                      </a:r>
                      <a:endParaRPr lang="tr-TR" sz="6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rowSpan="2">
                  <a:txBody>
                    <a:bodyPr/>
                    <a:lstStyle/>
                    <a:p>
                      <a:pPr>
                        <a:lnSpc>
                          <a:spcPct val="115000"/>
                        </a:lnSpc>
                        <a:spcAft>
                          <a:spcPts val="0"/>
                        </a:spcAft>
                      </a:pPr>
                      <a:r>
                        <a:rPr lang="tr-TR" sz="1000" kern="1200">
                          <a:effectLst/>
                        </a:rPr>
                        <a:t>SCORE TYPE</a:t>
                      </a:r>
                      <a:endParaRPr lang="tr-TR" sz="1000" kern="100">
                        <a:effectLst/>
                        <a:latin typeface="Times New Roman" panose="02020603050405020304" pitchFamily="18" charset="0"/>
                        <a:ea typeface="Times New Roman" panose="02020603050405020304" pitchFamily="18" charset="0"/>
                      </a:endParaRPr>
                    </a:p>
                  </a:txBody>
                  <a:tcPr marL="47451" marR="47451" marT="23725" marB="23725" anchor="ctr"/>
                </a:tc>
                <a:tc rowSpan="2">
                  <a:txBody>
                    <a:bodyPr/>
                    <a:lstStyle/>
                    <a:p>
                      <a:pPr>
                        <a:lnSpc>
                          <a:spcPct val="115000"/>
                        </a:lnSpc>
                        <a:spcAft>
                          <a:spcPts val="0"/>
                        </a:spcAft>
                      </a:pPr>
                      <a:r>
                        <a:rPr lang="tr-TR" sz="1000" kern="1200" dirty="0">
                          <a:effectLst/>
                        </a:rPr>
                        <a:t>PROGRAM TYPE</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gridSpan="3">
                  <a:txBody>
                    <a:bodyPr/>
                    <a:lstStyle/>
                    <a:p>
                      <a:pPr algn="ctr">
                        <a:lnSpc>
                          <a:spcPct val="115000"/>
                        </a:lnSpc>
                        <a:spcAft>
                          <a:spcPts val="0"/>
                        </a:spcAft>
                      </a:pPr>
                      <a:r>
                        <a:rPr lang="tr-TR" sz="600" kern="1200">
                          <a:effectLst/>
                        </a:rPr>
                        <a:t>SCORE CRITERIA</a:t>
                      </a:r>
                      <a:endParaRPr lang="tr-TR" sz="600" kern="10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855251896"/>
                  </a:ext>
                </a:extLst>
              </a:tr>
              <a:tr h="641532">
                <a:tc>
                  <a:txBody>
                    <a:bodyPr/>
                    <a:lstStyle/>
                    <a:p>
                      <a:pPr>
                        <a:lnSpc>
                          <a:spcPct val="115000"/>
                        </a:lnSpc>
                        <a:spcAft>
                          <a:spcPts val="0"/>
                        </a:spcAft>
                      </a:pPr>
                      <a:r>
                        <a:rPr lang="tr-TR" sz="1000" kern="1200" dirty="0">
                          <a:effectLst/>
                        </a:rPr>
                        <a:t>MASTER'S DEGREE</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gridSpan="2">
                  <a:txBody>
                    <a:bodyPr/>
                    <a:lstStyle/>
                    <a:p>
                      <a:pPr>
                        <a:lnSpc>
                          <a:spcPct val="115000"/>
                        </a:lnSpc>
                        <a:spcAft>
                          <a:spcPts val="0"/>
                        </a:spcAft>
                      </a:pPr>
                      <a:r>
                        <a:rPr lang="tr-TR" sz="1000" kern="1200" dirty="0">
                          <a:effectLst/>
                        </a:rPr>
                        <a:t>DOCTORATE</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hMerge="1">
                  <a:txBody>
                    <a:bodyPr/>
                    <a:lstStyle/>
                    <a:p>
                      <a:endParaRPr lang="tr-TR"/>
                    </a:p>
                  </a:txBody>
                  <a:tcPr/>
                </a:tc>
                <a:tc>
                  <a:txBody>
                    <a:bodyPr/>
                    <a:lstStyle/>
                    <a:p>
                      <a:r>
                        <a:rPr lang="tr-TR" sz="1000" kern="1200">
                          <a:effectLst/>
                        </a:rPr>
                        <a:t>FOREIGN NATIONAL MA/DR.</a:t>
                      </a:r>
                      <a:endParaRPr lang="tr-TR"/>
                    </a:p>
                  </a:txBody>
                  <a:tcPr marL="47451" marR="47451" marT="23725" marB="23725" anchor="ctr"/>
                </a:tc>
                <a:tc vMerge="1">
                  <a:txBody>
                    <a:bodyPr/>
                    <a:lstStyle/>
                    <a:p>
                      <a:endParaRPr lang="tr-TR"/>
                    </a:p>
                  </a:txBody>
                  <a:tcPr/>
                </a:tc>
                <a:tc vMerge="1">
                  <a:txBody>
                    <a:bodyPr/>
                    <a:lstStyle/>
                    <a:p>
                      <a:endParaRPr lang="tr-TR"/>
                    </a:p>
                  </a:txBody>
                  <a:tcPr/>
                </a:tc>
                <a:tc>
                  <a:txBody>
                    <a:bodyPr/>
                    <a:lstStyle/>
                    <a:p>
                      <a:pPr marR="73025">
                        <a:lnSpc>
                          <a:spcPts val="1200"/>
                        </a:lnSpc>
                        <a:spcBef>
                          <a:spcPts val="555"/>
                        </a:spcBef>
                        <a:spcAft>
                          <a:spcPts val="0"/>
                        </a:spcAft>
                      </a:pPr>
                      <a:r>
                        <a:rPr lang="tr-TR" sz="1000" kern="1200">
                          <a:effectLst/>
                        </a:rPr>
                        <a:t>ALES SCORE/</a:t>
                      </a:r>
                      <a:endParaRPr lang="tr-TR" sz="1000" kern="100">
                        <a:effectLst/>
                      </a:endParaRPr>
                    </a:p>
                    <a:p>
                      <a:pPr marR="73025">
                        <a:lnSpc>
                          <a:spcPts val="1200"/>
                        </a:lnSpc>
                        <a:spcBef>
                          <a:spcPts val="555"/>
                        </a:spcBef>
                        <a:spcAft>
                          <a:spcPts val="0"/>
                        </a:spcAft>
                      </a:pPr>
                      <a:r>
                        <a:rPr lang="tr-TR" sz="1000" kern="1200">
                          <a:effectLst/>
                        </a:rPr>
                        <a:t>*TUS*</a:t>
                      </a:r>
                      <a:endParaRPr lang="tr-TR" sz="1000" kern="100">
                        <a:effectLst/>
                        <a:latin typeface="Times New Roman" panose="02020603050405020304" pitchFamily="18" charset="0"/>
                        <a:ea typeface="Times New Roman" panose="02020603050405020304" pitchFamily="18" charset="0"/>
                      </a:endParaRPr>
                    </a:p>
                  </a:txBody>
                  <a:tcPr marL="47451" marR="47451" marT="23725" marB="23725" anchor="ctr"/>
                </a:tc>
                <a:tc>
                  <a:txBody>
                    <a:bodyPr/>
                    <a:lstStyle/>
                    <a:p>
                      <a:pPr>
                        <a:lnSpc>
                          <a:spcPct val="115000"/>
                        </a:lnSpc>
                        <a:spcAft>
                          <a:spcPts val="0"/>
                        </a:spcAft>
                      </a:pPr>
                      <a:r>
                        <a:rPr lang="tr-TR" sz="1000" kern="1200" dirty="0">
                          <a:effectLst/>
                        </a:rPr>
                        <a:t>FOREIGN LANGUAGE SCORE</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a:txBody>
                    <a:bodyPr/>
                    <a:lstStyle/>
                    <a:p>
                      <a:pPr>
                        <a:lnSpc>
                          <a:spcPct val="115000"/>
                        </a:lnSpc>
                        <a:spcAft>
                          <a:spcPts val="0"/>
                        </a:spcAft>
                      </a:pPr>
                      <a:r>
                        <a:rPr lang="tr-TR" sz="1000" kern="1200">
                          <a:effectLst/>
                        </a:rPr>
                        <a:t>GRADUATION GRADE (UNDERGRADUATE/</a:t>
                      </a:r>
                      <a:endParaRPr lang="tr-TR" sz="1000" kern="100">
                        <a:effectLst/>
                      </a:endParaRPr>
                    </a:p>
                    <a:p>
                      <a:pPr>
                        <a:lnSpc>
                          <a:spcPct val="115000"/>
                        </a:lnSpc>
                        <a:spcAft>
                          <a:spcPts val="0"/>
                        </a:spcAft>
                      </a:pPr>
                      <a:r>
                        <a:rPr lang="tr-TR" sz="1000" kern="1200">
                          <a:effectLst/>
                        </a:rPr>
                        <a:t>MA)</a:t>
                      </a:r>
                      <a:endParaRPr lang="tr-TR" sz="1000" kern="100">
                        <a:effectLst/>
                        <a:latin typeface="Times New Roman" panose="02020603050405020304" pitchFamily="18" charset="0"/>
                        <a:ea typeface="Times New Roman" panose="02020603050405020304" pitchFamily="18" charset="0"/>
                      </a:endParaRPr>
                    </a:p>
                  </a:txBody>
                  <a:tcPr marL="47451" marR="47451" marT="23725" marB="23725" anchor="ctr"/>
                </a:tc>
                <a:extLst>
                  <a:ext uri="{0D108BD9-81ED-4DB2-BD59-A6C34878D82A}">
                    <a16:rowId xmlns:a16="http://schemas.microsoft.com/office/drawing/2014/main" val="2031431824"/>
                  </a:ext>
                </a:extLst>
              </a:tr>
              <a:tr h="191437">
                <a:tc>
                  <a:txBody>
                    <a:bodyPr/>
                    <a:lstStyle/>
                    <a:p>
                      <a:pPr>
                        <a:lnSpc>
                          <a:spcPct val="115000"/>
                        </a:lnSpc>
                        <a:spcAft>
                          <a:spcPts val="0"/>
                        </a:spcAft>
                      </a:pPr>
                      <a:r>
                        <a:rPr lang="tr-TR" sz="1000" kern="100" dirty="0">
                          <a:effectLst/>
                        </a:rPr>
                        <a:t>21</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gridSpan="2">
                  <a:txBody>
                    <a:bodyPr/>
                    <a:lstStyle/>
                    <a:p>
                      <a:pPr>
                        <a:lnSpc>
                          <a:spcPct val="115000"/>
                        </a:lnSpc>
                        <a:spcAft>
                          <a:spcPts val="0"/>
                        </a:spcAft>
                      </a:pPr>
                      <a:r>
                        <a:rPr lang="tr-TR" sz="1000" kern="100">
                          <a:effectLst/>
                        </a:rPr>
                        <a:t>13</a:t>
                      </a:r>
                      <a:endParaRPr lang="tr-TR" sz="1000" kern="100">
                        <a:effectLst/>
                        <a:latin typeface="Times New Roman" panose="02020603050405020304" pitchFamily="18" charset="0"/>
                        <a:ea typeface="Times New Roman" panose="02020603050405020304" pitchFamily="18" charset="0"/>
                      </a:endParaRPr>
                    </a:p>
                  </a:txBody>
                  <a:tcPr marL="47451" marR="47451" marT="23725" marB="23725" anchor="ctr"/>
                </a:tc>
                <a:tc hMerge="1">
                  <a:txBody>
                    <a:bodyPr/>
                    <a:lstStyle/>
                    <a:p>
                      <a:endParaRPr lang="tr-TR"/>
                    </a:p>
                  </a:txBody>
                  <a:tcPr/>
                </a:tc>
                <a:tc>
                  <a:txBody>
                    <a:bodyPr/>
                    <a:lstStyle/>
                    <a:p>
                      <a:r>
                        <a:rPr lang="tr-TR" sz="1000" kern="100">
                          <a:effectLst/>
                        </a:rPr>
                        <a:t>-</a:t>
                      </a:r>
                      <a:endParaRPr lang="tr-TR"/>
                    </a:p>
                  </a:txBody>
                  <a:tcPr marL="47451" marR="47451" marT="23725" marB="23725" anchor="ctr"/>
                </a:tc>
                <a:tc>
                  <a:txBody>
                    <a:bodyPr/>
                    <a:lstStyle/>
                    <a:p>
                      <a:pPr marL="27305" algn="just">
                        <a:lnSpc>
                          <a:spcPts val="1200"/>
                        </a:lnSpc>
                        <a:spcBef>
                          <a:spcPts val="5"/>
                        </a:spcBef>
                        <a:spcAft>
                          <a:spcPts val="0"/>
                        </a:spcAft>
                      </a:pPr>
                      <a:r>
                        <a:rPr lang="tr-TR" sz="1000" kern="1200" dirty="0">
                          <a:effectLst/>
                        </a:rPr>
                        <a:t>NUM.</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a:txBody>
                    <a:bodyPr/>
                    <a:lstStyle/>
                    <a:p>
                      <a:pPr algn="ctr">
                        <a:lnSpc>
                          <a:spcPct val="115000"/>
                        </a:lnSpc>
                        <a:spcAft>
                          <a:spcPts val="0"/>
                        </a:spcAft>
                      </a:pPr>
                      <a:r>
                        <a:rPr lang="tr-TR" sz="1000" kern="1200" dirty="0">
                          <a:effectLst/>
                        </a:rPr>
                        <a:t>MASTER'S DEGREE</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a:txBody>
                    <a:bodyPr/>
                    <a:lstStyle/>
                    <a:p>
                      <a:pPr>
                        <a:lnSpc>
                          <a:spcPct val="115000"/>
                        </a:lnSpc>
                        <a:spcAft>
                          <a:spcPts val="0"/>
                        </a:spcAft>
                      </a:pPr>
                      <a:r>
                        <a:rPr lang="tr-TR" sz="1000" kern="100" dirty="0">
                          <a:effectLst/>
                        </a:rPr>
                        <a:t>70</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a:txBody>
                    <a:bodyPr/>
                    <a:lstStyle/>
                    <a:p>
                      <a:pPr>
                        <a:lnSpc>
                          <a:spcPct val="115000"/>
                        </a:lnSpc>
                        <a:spcAft>
                          <a:spcPts val="0"/>
                        </a:spcAft>
                      </a:pPr>
                      <a:r>
                        <a:rPr lang="tr-TR" sz="1000" kern="100" dirty="0">
                          <a:effectLst/>
                        </a:rPr>
                        <a:t>65</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a:txBody>
                    <a:bodyPr/>
                    <a:lstStyle/>
                    <a:p>
                      <a:pPr>
                        <a:lnSpc>
                          <a:spcPct val="115000"/>
                        </a:lnSpc>
                        <a:spcAft>
                          <a:spcPts val="0"/>
                        </a:spcAft>
                      </a:pPr>
                      <a:r>
                        <a:rPr lang="tr-TR" sz="1000" kern="100">
                          <a:effectLst/>
                        </a:rPr>
                        <a:t>2.70</a:t>
                      </a:r>
                      <a:endParaRPr lang="tr-TR" sz="1000" kern="100">
                        <a:effectLst/>
                        <a:latin typeface="Times New Roman" panose="02020603050405020304" pitchFamily="18" charset="0"/>
                        <a:ea typeface="Times New Roman" panose="02020603050405020304" pitchFamily="18" charset="0"/>
                      </a:endParaRPr>
                    </a:p>
                  </a:txBody>
                  <a:tcPr marL="47451" marR="47451" marT="23725" marB="23725" anchor="ctr"/>
                </a:tc>
                <a:extLst>
                  <a:ext uri="{0D108BD9-81ED-4DB2-BD59-A6C34878D82A}">
                    <a16:rowId xmlns:a16="http://schemas.microsoft.com/office/drawing/2014/main" val="1969349914"/>
                  </a:ext>
                </a:extLst>
              </a:tr>
              <a:tr h="291112">
                <a:tc>
                  <a:txBody>
                    <a:bodyPr/>
                    <a:lstStyle/>
                    <a:p>
                      <a:pPr>
                        <a:lnSpc>
                          <a:spcPct val="115000"/>
                        </a:lnSpc>
                      </a:pPr>
                      <a:endParaRPr lang="tr-TR" sz="1000" kern="100">
                        <a:effectLst/>
                        <a:latin typeface="Aptos"/>
                      </a:endParaRPr>
                    </a:p>
                  </a:txBody>
                  <a:tcPr marL="47451" marR="47451" marT="23725" marB="23725" anchor="ctr"/>
                </a:tc>
                <a:tc gridSpan="2">
                  <a:txBody>
                    <a:bodyPr/>
                    <a:lstStyle/>
                    <a:p>
                      <a:pPr>
                        <a:lnSpc>
                          <a:spcPct val="115000"/>
                        </a:lnSpc>
                      </a:pPr>
                      <a:endParaRPr lang="tr-TR" sz="1000" kern="100">
                        <a:effectLst/>
                        <a:latin typeface="Aptos"/>
                      </a:endParaRPr>
                    </a:p>
                  </a:txBody>
                  <a:tcPr marL="47451" marR="47451" marT="23725" marB="23725" anchor="ctr"/>
                </a:tc>
                <a:tc hMerge="1">
                  <a:txBody>
                    <a:bodyPr/>
                    <a:lstStyle/>
                    <a:p>
                      <a:endParaRPr lang="tr-TR"/>
                    </a:p>
                  </a:txBody>
                  <a:tcPr/>
                </a:tc>
                <a:tc>
                  <a:txBody>
                    <a:bodyPr/>
                    <a:lstStyle/>
                    <a:p>
                      <a:endParaRPr lang="tr-TR" dirty="0"/>
                    </a:p>
                  </a:txBody>
                  <a:tcPr marL="47451" marR="47451" marT="23725" marB="23725" anchor="ctr"/>
                </a:tc>
                <a:tc>
                  <a:txBody>
                    <a:bodyPr/>
                    <a:lstStyle/>
                    <a:p>
                      <a:pPr marL="27305" algn="just">
                        <a:lnSpc>
                          <a:spcPts val="1200"/>
                        </a:lnSpc>
                        <a:spcBef>
                          <a:spcPts val="5"/>
                        </a:spcBef>
                        <a:spcAft>
                          <a:spcPts val="0"/>
                        </a:spcAft>
                      </a:pPr>
                      <a:r>
                        <a:rPr lang="tr-TR" sz="1000" kern="1200" dirty="0">
                          <a:effectLst/>
                        </a:rPr>
                        <a:t>NUM.</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a:txBody>
                    <a:bodyPr/>
                    <a:lstStyle/>
                    <a:p>
                      <a:pPr algn="ctr">
                        <a:lnSpc>
                          <a:spcPct val="115000"/>
                        </a:lnSpc>
                        <a:spcAft>
                          <a:spcPts val="0"/>
                        </a:spcAft>
                      </a:pPr>
                      <a:r>
                        <a:rPr lang="tr-TR" sz="1000" kern="1200" dirty="0">
                          <a:effectLst/>
                        </a:rPr>
                        <a:t>DR.</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a:txBody>
                    <a:bodyPr/>
                    <a:lstStyle/>
                    <a:p>
                      <a:pPr>
                        <a:lnSpc>
                          <a:spcPct val="115000"/>
                        </a:lnSpc>
                        <a:spcAft>
                          <a:spcPts val="0"/>
                        </a:spcAft>
                      </a:pPr>
                      <a:r>
                        <a:rPr lang="tr-TR" sz="1000" kern="100">
                          <a:effectLst/>
                        </a:rPr>
                        <a:t>70</a:t>
                      </a:r>
                      <a:endParaRPr lang="tr-TR" sz="1000" kern="100">
                        <a:effectLst/>
                        <a:latin typeface="Times New Roman" panose="02020603050405020304" pitchFamily="18" charset="0"/>
                        <a:ea typeface="Times New Roman" panose="02020603050405020304" pitchFamily="18" charset="0"/>
                      </a:endParaRPr>
                    </a:p>
                  </a:txBody>
                  <a:tcPr marL="47451" marR="47451" marT="23725" marB="23725" anchor="ctr"/>
                </a:tc>
                <a:tc>
                  <a:txBody>
                    <a:bodyPr/>
                    <a:lstStyle/>
                    <a:p>
                      <a:pPr>
                        <a:lnSpc>
                          <a:spcPct val="115000"/>
                        </a:lnSpc>
                        <a:spcAft>
                          <a:spcPts val="0"/>
                        </a:spcAft>
                      </a:pPr>
                      <a:r>
                        <a:rPr lang="tr-TR" sz="1000" kern="100" dirty="0">
                          <a:effectLst/>
                        </a:rPr>
                        <a:t>65</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tc>
                  <a:txBody>
                    <a:bodyPr/>
                    <a:lstStyle/>
                    <a:p>
                      <a:pPr>
                        <a:lnSpc>
                          <a:spcPct val="115000"/>
                        </a:lnSpc>
                        <a:spcAft>
                          <a:spcPts val="0"/>
                        </a:spcAft>
                      </a:pPr>
                      <a:r>
                        <a:rPr lang="tr-TR" sz="1000" kern="100" dirty="0">
                          <a:effectLst/>
                        </a:rPr>
                        <a:t>2.70</a:t>
                      </a:r>
                      <a:endParaRPr lang="tr-TR" sz="1000" kern="100" dirty="0">
                        <a:effectLst/>
                        <a:latin typeface="Times New Roman" panose="02020603050405020304" pitchFamily="18" charset="0"/>
                        <a:ea typeface="Times New Roman" panose="02020603050405020304" pitchFamily="18" charset="0"/>
                      </a:endParaRPr>
                    </a:p>
                  </a:txBody>
                  <a:tcPr marL="47451" marR="47451" marT="23725" marB="23725" anchor="ctr"/>
                </a:tc>
                <a:extLst>
                  <a:ext uri="{0D108BD9-81ED-4DB2-BD59-A6C34878D82A}">
                    <a16:rowId xmlns:a16="http://schemas.microsoft.com/office/drawing/2014/main" val="633358050"/>
                  </a:ext>
                </a:extLst>
              </a:tr>
              <a:tr h="151070">
                <a:tc gridSpan="9">
                  <a:txBody>
                    <a:bodyPr/>
                    <a:lstStyle/>
                    <a:p>
                      <a:pPr algn="ctr">
                        <a:lnSpc>
                          <a:spcPct val="115000"/>
                        </a:lnSpc>
                        <a:spcAft>
                          <a:spcPts val="0"/>
                        </a:spcAft>
                      </a:pPr>
                      <a:r>
                        <a:rPr lang="tr-TR" sz="500" kern="1200" dirty="0">
                          <a:effectLst/>
                        </a:rPr>
                        <a:t>UNDERGRADUATE PROGRAMS ADMITTING STUDENTS</a:t>
                      </a:r>
                      <a:endParaRPr lang="tr-TR" sz="600" kern="100" dirty="0">
                        <a:effectLst/>
                        <a:latin typeface="Times New Roman" panose="02020603050405020304" pitchFamily="18" charset="0"/>
                        <a:ea typeface="Times New Roman" panose="02020603050405020304" pitchFamily="18" charset="0"/>
                      </a:endParaRPr>
                    </a:p>
                  </a:txBody>
                  <a:tcPr marL="47451" marR="47451" marT="23725" marB="23725"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372297491"/>
                  </a:ext>
                </a:extLst>
              </a:tr>
              <a:tr h="161793">
                <a:tc rowSpan="25" gridSpan="2">
                  <a:txBody>
                    <a:bodyPr/>
                    <a:lstStyle/>
                    <a:p>
                      <a:pPr algn="ctr">
                        <a:lnSpc>
                          <a:spcPct val="115000"/>
                        </a:lnSpc>
                        <a:spcAft>
                          <a:spcPts val="0"/>
                        </a:spcAft>
                      </a:pPr>
                      <a:r>
                        <a:rPr lang="tr-TR" sz="700" kern="1200" dirty="0">
                          <a:effectLst/>
                        </a:rPr>
                        <a:t>DOCTORATE</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nchor="ctr"/>
                </a:tc>
                <a:tc rowSpan="25" hMerge="1">
                  <a:txBody>
                    <a:bodyPr/>
                    <a:lstStyle/>
                    <a:p>
                      <a:endParaRPr lang="tr-TR"/>
                    </a:p>
                  </a:txBody>
                  <a:tcPr/>
                </a:tc>
                <a:tc>
                  <a:txBody>
                    <a:bodyPr/>
                    <a:lstStyle/>
                    <a:p>
                      <a:pPr>
                        <a:lnSpc>
                          <a:spcPct val="115000"/>
                        </a:lnSpc>
                        <a:spcAft>
                          <a:spcPts val="0"/>
                        </a:spcAft>
                      </a:pPr>
                      <a:r>
                        <a:rPr lang="tr-TR" sz="700" kern="100" dirty="0">
                          <a:effectLst/>
                        </a:rPr>
                        <a:t>2925</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PYSIOTHERAPY</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182900009"/>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dirty="0">
                          <a:effectLst/>
                        </a:rPr>
                        <a:t>2927</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PYSIOTHERAPY AND 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72209825"/>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1794</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ANATOMY (MEDICINE)</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931549922"/>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2560</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EXERCISE PHYSIOLOGY</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603975577"/>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2919</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PHYSICAL MEDICINE AND 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736298788"/>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7505</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PHYSICAL THERAPY AND 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673354606"/>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7503</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PHYSICAL MEDICINE AND REHABILITATION ORTHOTICS-PROSTHETICS</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909953242"/>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2922</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PHYSIOLOGY (MEDICINE) </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159340831"/>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3059</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GERIATRIC PHYSIOTHERAPY</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66373249"/>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3113</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REHABILITATION IN CHEST DISEASES</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686490379"/>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7443</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OCCUPATIONAL THERAPY</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79206558"/>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3541</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OCCUPATIONAL THERAPY</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08108194"/>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3662</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CARDIOPULMONARY 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52552096"/>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3668</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CARDIOPULMONARY PHYSIOTHERAPY</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82550696"/>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3669</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CARDIOPULMONARY PHYSIOTHERAPY AND 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208269247"/>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7537</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MUSCULOSKELETAL PHYSIOTHERAPY</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509772109"/>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4321</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NEUROLOGICAL PHYSIOTHERAPY-REHABILITATION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725991164"/>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4322</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NEUROLOGICAL 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244468377"/>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4461</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ORTHOSIS-PROTHESIS</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759311392"/>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4467</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ORTHOPAEDIC PHYSIOTHERAPY</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862929350"/>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8427</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ORTHOPAEDIC PHYSIOTHERAPY AND 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963547380"/>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4469</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ORTHOPAEDIC 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934554804"/>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8426</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ORTHOPAEDIC AND MANIPULATIVE PHYSIOTHERAPY AND 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16580361"/>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4982</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RESPIRATORY CARE AND REHABILITATION </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483976176"/>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5036</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RESPIRATORY CARE AND REHABILITATION SPORTS PHYSIOTHERAPIST</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24155925"/>
                  </a:ext>
                </a:extLst>
              </a:tr>
              <a:tr h="161793">
                <a:tc rowSpan="3" gridSpan="2">
                  <a:txBody>
                    <a:bodyPr/>
                    <a:lstStyle/>
                    <a:p>
                      <a:pPr algn="ctr">
                        <a:lnSpc>
                          <a:spcPct val="115000"/>
                        </a:lnSpc>
                        <a:spcAft>
                          <a:spcPts val="0"/>
                        </a:spcAft>
                      </a:pPr>
                      <a:r>
                        <a:rPr lang="tr-TR" sz="700" kern="1200">
                          <a:effectLst/>
                        </a:rPr>
                        <a:t>MASTER'S DEGREE</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nchor="ctr"/>
                </a:tc>
                <a:tc rowSpan="3" hMerge="1">
                  <a:txBody>
                    <a:bodyPr/>
                    <a:lstStyle/>
                    <a:p>
                      <a:endParaRPr lang="tr-TR"/>
                    </a:p>
                  </a:txBody>
                  <a:tcPr/>
                </a:tc>
                <a:tc>
                  <a:txBody>
                    <a:bodyPr/>
                    <a:lstStyle/>
                    <a:p>
                      <a:pPr>
                        <a:lnSpc>
                          <a:spcPct val="115000"/>
                        </a:lnSpc>
                        <a:spcAft>
                          <a:spcPts val="0"/>
                        </a:spcAft>
                      </a:pPr>
                      <a:r>
                        <a:rPr lang="tr-TR" sz="700" kern="100">
                          <a:effectLst/>
                        </a:rPr>
                        <a:t>7505</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PHYSICAL THERAPY AND 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531200288"/>
                  </a:ext>
                </a:extLst>
              </a:tr>
              <a:tr h="182032">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2927</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PHYSIOTHERAPY AND REHABILITATION</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21340082"/>
                  </a:ext>
                </a:extLst>
              </a:tr>
              <a:tr h="161793">
                <a:tc gridSpan="2" vMerge="1">
                  <a:txBody>
                    <a:bodyPr/>
                    <a:lstStyle/>
                    <a:p>
                      <a:endParaRPr lang="tr-TR"/>
                    </a:p>
                  </a:txBody>
                  <a:tcPr/>
                </a:tc>
                <a:tc hMerge="1" vMerge="1">
                  <a:txBody>
                    <a:bodyPr/>
                    <a:lstStyle/>
                    <a:p>
                      <a:endParaRPr lang="tr-TR"/>
                    </a:p>
                  </a:txBody>
                  <a:tcPr/>
                </a:tc>
                <a:tc>
                  <a:txBody>
                    <a:bodyPr/>
                    <a:lstStyle/>
                    <a:p>
                      <a:pPr>
                        <a:lnSpc>
                          <a:spcPct val="115000"/>
                        </a:lnSpc>
                        <a:spcAft>
                          <a:spcPts val="0"/>
                        </a:spcAft>
                      </a:pPr>
                      <a:r>
                        <a:rPr lang="tr-TR" sz="700" kern="100">
                          <a:effectLst/>
                        </a:rPr>
                        <a:t>2925</a:t>
                      </a:r>
                      <a:endParaRPr lang="tr-TR" sz="700" kern="100">
                        <a:effectLst/>
                        <a:latin typeface="Times New Roman" panose="02020603050405020304" pitchFamily="18" charset="0"/>
                        <a:ea typeface="Times New Roman" panose="02020603050405020304" pitchFamily="18" charset="0"/>
                      </a:endParaRPr>
                    </a:p>
                  </a:txBody>
                  <a:tcPr marL="47451" marR="47451" marT="23725" marB="23725"/>
                </a:tc>
                <a:tc gridSpan="6">
                  <a:txBody>
                    <a:bodyPr/>
                    <a:lstStyle/>
                    <a:p>
                      <a:pPr>
                        <a:lnSpc>
                          <a:spcPct val="115000"/>
                        </a:lnSpc>
                        <a:spcAft>
                          <a:spcPts val="0"/>
                        </a:spcAft>
                      </a:pPr>
                      <a:r>
                        <a:rPr lang="tr-TR" sz="700" kern="100" dirty="0">
                          <a:effectLst/>
                        </a:rPr>
                        <a:t>PHYSIOTHERAPY</a:t>
                      </a:r>
                      <a:endParaRPr lang="tr-TR" sz="700" kern="100" dirty="0">
                        <a:effectLst/>
                        <a:latin typeface="Times New Roman" panose="02020603050405020304" pitchFamily="18" charset="0"/>
                        <a:ea typeface="Times New Roman" panose="02020603050405020304" pitchFamily="18" charset="0"/>
                      </a:endParaRPr>
                    </a:p>
                  </a:txBody>
                  <a:tcPr marL="47451" marR="47451" marT="23725" marB="23725"/>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75264448"/>
                  </a:ext>
                </a:extLst>
              </a:tr>
            </a:tbl>
          </a:graphicData>
        </a:graphic>
      </p:graphicFrame>
    </p:spTree>
    <p:extLst>
      <p:ext uri="{BB962C8B-B14F-4D97-AF65-F5344CB8AC3E}">
        <p14:creationId xmlns:p14="http://schemas.microsoft.com/office/powerpoint/2010/main" val="966928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11760" y="908720"/>
            <a:ext cx="4877909" cy="936104"/>
          </a:xfrm>
        </p:spPr>
        <p:txBody>
          <a:bodyPr/>
          <a:lstStyle/>
          <a:p>
            <a:r>
              <a:rPr lang="tr-TR" dirty="0"/>
              <a:t>ACADEMIC STAFF</a:t>
            </a:r>
          </a:p>
        </p:txBody>
      </p:sp>
      <p:sp>
        <p:nvSpPr>
          <p:cNvPr id="3" name="İçerik Yer Tutucusu 2"/>
          <p:cNvSpPr>
            <a:spLocks noGrp="1"/>
          </p:cNvSpPr>
          <p:nvPr>
            <p:ph idx="1"/>
          </p:nvPr>
        </p:nvSpPr>
        <p:spPr>
          <a:xfrm>
            <a:off x="2267744" y="2220339"/>
            <a:ext cx="6347048" cy="3584926"/>
          </a:xfrm>
        </p:spPr>
        <p:txBody>
          <a:bodyPr/>
          <a:lstStyle/>
          <a:p>
            <a:pPr>
              <a:buFont typeface="Wingdings" panose="05000000000000000000" pitchFamily="2" charset="2"/>
              <a:buChar char="Ø"/>
            </a:pPr>
            <a:r>
              <a:rPr lang="tr-TR" b="1" dirty="0">
                <a:hlinkClick r:id="rId2"/>
              </a:rPr>
              <a:t>Asst. Prof. Dr. Müşerref Nur KELEŞ</a:t>
            </a:r>
          </a:p>
          <a:p>
            <a:pPr>
              <a:buFont typeface="Wingdings" panose="05000000000000000000" pitchFamily="2" charset="2"/>
              <a:buChar char="Ø"/>
            </a:pPr>
            <a:r>
              <a:rPr lang="tr-TR" b="1" dirty="0">
                <a:hlinkClick r:id="rId2"/>
              </a:rPr>
              <a:t>Asst. Prof. Dr. Murat ESMER</a:t>
            </a:r>
          </a:p>
          <a:p>
            <a:pPr>
              <a:buFont typeface="Wingdings" panose="05000000000000000000" pitchFamily="2" charset="2"/>
              <a:buChar char="Ø"/>
            </a:pPr>
            <a:r>
              <a:rPr lang="tr-TR" b="1" dirty="0" err="1">
                <a:hlinkClick r:id="rId2"/>
              </a:rPr>
              <a:t>Asst</a:t>
            </a:r>
            <a:r>
              <a:rPr lang="tr-TR" b="1" dirty="0">
                <a:hlinkClick r:id="rId2"/>
              </a:rPr>
              <a:t>. Prof. Dr. Pelin ATALAN EFKERE</a:t>
            </a:r>
          </a:p>
          <a:p>
            <a:pPr>
              <a:buFont typeface="Wingdings" panose="05000000000000000000" pitchFamily="2" charset="2"/>
              <a:buChar char="Ø"/>
            </a:pPr>
            <a:r>
              <a:rPr lang="tr-TR" b="1" dirty="0" err="1">
                <a:hlinkClick r:id="rId2"/>
              </a:rPr>
              <a:t>Asst</a:t>
            </a:r>
            <a:r>
              <a:rPr lang="tr-TR" b="1" dirty="0">
                <a:hlinkClick r:id="rId2"/>
              </a:rPr>
              <a:t>. Prof. Dr. Nihan KATAYIFÇI</a:t>
            </a:r>
          </a:p>
          <a:p>
            <a:pPr>
              <a:buFont typeface="Wingdings" panose="05000000000000000000" pitchFamily="2" charset="2"/>
              <a:buChar char="Ø"/>
            </a:pPr>
            <a:r>
              <a:rPr lang="tr-TR" b="1" dirty="0">
                <a:hlinkClick r:id="rId2"/>
              </a:rPr>
              <a:t>Res. Asst. </a:t>
            </a:r>
            <a:r>
              <a:rPr lang="tr-TR" b="1" dirty="0" err="1">
                <a:hlinkClick r:id="rId2"/>
              </a:rPr>
              <a:t>Mustafacan</a:t>
            </a:r>
            <a:r>
              <a:rPr lang="tr-TR" b="1" dirty="0">
                <a:hlinkClick r:id="rId2"/>
              </a:rPr>
              <a:t> SALAMC</a:t>
            </a:r>
            <a:r>
              <a:rPr lang="en-US" b="1" dirty="0">
                <a:hlinkClick r:id="rId2"/>
              </a:rPr>
              <a:t>I</a:t>
            </a:r>
            <a:endParaRPr lang="tr-TR" b="1" dirty="0">
              <a:hlinkClick r:id="rId2"/>
            </a:endParaRPr>
          </a:p>
          <a:p>
            <a:pPr>
              <a:buFont typeface="Wingdings" panose="05000000000000000000" pitchFamily="2" charset="2"/>
              <a:buChar char="Ø"/>
            </a:pPr>
            <a:r>
              <a:rPr lang="tr-TR" b="1" dirty="0">
                <a:hlinkClick r:id="rId2"/>
              </a:rPr>
              <a:t>Res. Asst. Canan ERGİN</a:t>
            </a:r>
          </a:p>
          <a:p>
            <a:pPr>
              <a:buFont typeface="Wingdings" panose="05000000000000000000" pitchFamily="2" charset="2"/>
              <a:buChar char="Ø"/>
            </a:pPr>
            <a:r>
              <a:rPr lang="tr-TR" b="1" dirty="0">
                <a:hlinkClick r:id="rId2"/>
              </a:rPr>
              <a:t>Res. Asst. </a:t>
            </a:r>
            <a:r>
              <a:rPr lang="tr-TR" b="1" dirty="0" err="1">
                <a:hlinkClick r:id="rId2"/>
              </a:rPr>
              <a:t>Aslınur</a:t>
            </a:r>
            <a:r>
              <a:rPr lang="tr-TR" b="1" dirty="0">
                <a:hlinkClick r:id="rId2"/>
              </a:rPr>
              <a:t> ÇAKIR</a:t>
            </a:r>
          </a:p>
          <a:p>
            <a:pPr>
              <a:buFont typeface="Wingdings" panose="05000000000000000000" pitchFamily="2" charset="2"/>
              <a:buChar char="Ø"/>
            </a:pPr>
            <a:r>
              <a:rPr lang="tr-TR" b="1" dirty="0">
                <a:hlinkClick r:id="rId2"/>
              </a:rPr>
              <a:t>Res. Asst. Ecem YILDIZ ÇANGUR</a:t>
            </a:r>
          </a:p>
          <a:p>
            <a:pPr>
              <a:buFont typeface="Wingdings" panose="05000000000000000000" pitchFamily="2" charset="2"/>
              <a:buChar char="Ø"/>
            </a:pPr>
            <a:r>
              <a:rPr lang="tr-TR" b="1" dirty="0">
                <a:hlinkClick r:id="rId2"/>
              </a:rPr>
              <a:t>Res. </a:t>
            </a:r>
            <a:r>
              <a:rPr lang="tr-TR" b="1" dirty="0" err="1">
                <a:hlinkClick r:id="rId2"/>
              </a:rPr>
              <a:t>Asst</a:t>
            </a:r>
            <a:r>
              <a:rPr lang="tr-TR" b="1" dirty="0">
                <a:hlinkClick r:id="rId2"/>
              </a:rPr>
              <a:t>. Naciye </a:t>
            </a:r>
            <a:r>
              <a:rPr lang="en-US" b="1" dirty="0">
                <a:hlinkClick r:id="rId2"/>
              </a:rPr>
              <a:t>SEVİM</a:t>
            </a:r>
            <a:endParaRPr lang="tr-TR" b="1" dirty="0">
              <a:hlinkClick r:id="rId2"/>
            </a:endParaRPr>
          </a:p>
          <a:p>
            <a:endParaRPr lang="tr-TR" dirty="0"/>
          </a:p>
        </p:txBody>
      </p:sp>
    </p:spTree>
    <p:extLst>
      <p:ext uri="{BB962C8B-B14F-4D97-AF65-F5344CB8AC3E}">
        <p14:creationId xmlns:p14="http://schemas.microsoft.com/office/powerpoint/2010/main" val="3711631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9552" y="764704"/>
            <a:ext cx="8229600" cy="1080120"/>
          </a:xfrm>
        </p:spPr>
        <p:txBody>
          <a:bodyPr>
            <a:normAutofit fontScale="90000"/>
          </a:bodyPr>
          <a:lstStyle/>
          <a:p>
            <a:r>
              <a:rPr lang="tr-TR" dirty="0"/>
              <a:t>FIELDS OF RESEARCH</a:t>
            </a:r>
            <a:br>
              <a:rPr lang="en-US" dirty="0"/>
            </a:br>
            <a:br>
              <a:rPr lang="tr-TR" dirty="0"/>
            </a:br>
            <a:r>
              <a:rPr lang="tr-TR" dirty="0"/>
              <a:t>Cardiopulmonary Physiotherapy </a:t>
            </a:r>
            <a:r>
              <a:rPr lang="tr-TR" dirty="0" err="1"/>
              <a:t>and</a:t>
            </a:r>
            <a:r>
              <a:rPr lang="tr-TR" dirty="0"/>
              <a:t> </a:t>
            </a:r>
            <a:r>
              <a:rPr lang="tr-TR" dirty="0" err="1"/>
              <a:t>Rehabilitation</a:t>
            </a:r>
            <a:br>
              <a:rPr lang="tr-TR" dirty="0"/>
            </a:br>
            <a:endParaRPr lang="tr-TR" dirty="0"/>
          </a:p>
        </p:txBody>
      </p:sp>
      <p:sp>
        <p:nvSpPr>
          <p:cNvPr id="3" name="İçerik Yer Tutucusu 2"/>
          <p:cNvSpPr>
            <a:spLocks noGrp="1"/>
          </p:cNvSpPr>
          <p:nvPr>
            <p:ph idx="1"/>
          </p:nvPr>
        </p:nvSpPr>
        <p:spPr>
          <a:xfrm>
            <a:off x="437678" y="2204864"/>
            <a:ext cx="8229600" cy="3888432"/>
          </a:xfrm>
        </p:spPr>
        <p:txBody>
          <a:bodyPr/>
          <a:lstStyle/>
          <a:p>
            <a:pPr algn="just"/>
            <a:r>
              <a:rPr lang="en-US" dirty="0"/>
              <a:t>Physiotherapy and rehabilitation approaches  for patients diagnosed with chest diseases such as COPD, </a:t>
            </a:r>
            <a:r>
              <a:rPr lang="tr-TR" dirty="0"/>
              <a:t>a</a:t>
            </a:r>
            <a:r>
              <a:rPr lang="en-US" dirty="0" err="1"/>
              <a:t>sthma</a:t>
            </a:r>
            <a:r>
              <a:rPr lang="en-US" dirty="0"/>
              <a:t>, </a:t>
            </a:r>
            <a:r>
              <a:rPr lang="tr-TR" dirty="0"/>
              <a:t>i</a:t>
            </a:r>
            <a:r>
              <a:rPr lang="en-US" dirty="0" err="1"/>
              <a:t>nterstitial</a:t>
            </a:r>
            <a:r>
              <a:rPr lang="en-US" dirty="0"/>
              <a:t> </a:t>
            </a:r>
            <a:r>
              <a:rPr lang="tr-TR" dirty="0"/>
              <a:t>l</a:t>
            </a:r>
            <a:r>
              <a:rPr lang="en-US" dirty="0" err="1"/>
              <a:t>ung</a:t>
            </a:r>
            <a:r>
              <a:rPr lang="en-US" dirty="0"/>
              <a:t> </a:t>
            </a:r>
            <a:r>
              <a:rPr lang="tr-TR" dirty="0"/>
              <a:t>d</a:t>
            </a:r>
            <a:r>
              <a:rPr lang="en-US" dirty="0" err="1"/>
              <a:t>isease</a:t>
            </a:r>
            <a:endParaRPr lang="tr-TR" dirty="0"/>
          </a:p>
          <a:p>
            <a:pPr algn="just"/>
            <a:r>
              <a:rPr lang="tr-TR" dirty="0"/>
              <a:t>Physiotherapy </a:t>
            </a:r>
            <a:r>
              <a:rPr lang="tr-TR" dirty="0" err="1"/>
              <a:t>and</a:t>
            </a:r>
            <a:r>
              <a:rPr lang="tr-TR" dirty="0"/>
              <a:t> </a:t>
            </a:r>
            <a:r>
              <a:rPr lang="tr-TR" dirty="0" err="1"/>
              <a:t>rehabilitation</a:t>
            </a:r>
            <a:r>
              <a:rPr lang="tr-TR" dirty="0"/>
              <a:t> approaches </a:t>
            </a:r>
            <a:r>
              <a:rPr lang="tr-TR" dirty="0" err="1"/>
              <a:t>for</a:t>
            </a:r>
            <a:r>
              <a:rPr lang="tr-TR" dirty="0"/>
              <a:t> </a:t>
            </a:r>
            <a:r>
              <a:rPr lang="tr-TR" dirty="0" err="1"/>
              <a:t>individuals</a:t>
            </a:r>
            <a:r>
              <a:rPr lang="tr-TR" dirty="0"/>
              <a:t> </a:t>
            </a:r>
            <a:r>
              <a:rPr lang="tr-TR" dirty="0" err="1"/>
              <a:t>with</a:t>
            </a:r>
            <a:r>
              <a:rPr lang="tr-TR" dirty="0"/>
              <a:t> </a:t>
            </a:r>
            <a:r>
              <a:rPr lang="tr-TR" dirty="0" err="1"/>
              <a:t>pulmonary</a:t>
            </a:r>
            <a:r>
              <a:rPr lang="tr-TR" dirty="0"/>
              <a:t> </a:t>
            </a:r>
            <a:r>
              <a:rPr lang="tr-TR" dirty="0" err="1"/>
              <a:t>disease</a:t>
            </a:r>
            <a:r>
              <a:rPr lang="tr-TR" dirty="0"/>
              <a:t> risk </a:t>
            </a:r>
            <a:r>
              <a:rPr lang="tr-TR" dirty="0" err="1"/>
              <a:t>factors</a:t>
            </a:r>
            <a:endParaRPr lang="tr-TR" dirty="0"/>
          </a:p>
          <a:p>
            <a:pPr algn="just"/>
            <a:r>
              <a:rPr lang="tr-TR" dirty="0"/>
              <a:t>Physiotherapy </a:t>
            </a:r>
            <a:r>
              <a:rPr lang="tr-TR" dirty="0" err="1"/>
              <a:t>and</a:t>
            </a:r>
            <a:r>
              <a:rPr lang="tr-TR" dirty="0"/>
              <a:t> </a:t>
            </a:r>
            <a:r>
              <a:rPr lang="tr-TR" dirty="0" err="1"/>
              <a:t>rehabilitation</a:t>
            </a:r>
            <a:r>
              <a:rPr lang="tr-TR" dirty="0"/>
              <a:t> approaches </a:t>
            </a:r>
            <a:r>
              <a:rPr lang="tr-TR" dirty="0" err="1"/>
              <a:t>for</a:t>
            </a:r>
            <a:r>
              <a:rPr lang="tr-TR" dirty="0"/>
              <a:t> </a:t>
            </a:r>
            <a:r>
              <a:rPr lang="tr-TR" dirty="0" err="1"/>
              <a:t>children</a:t>
            </a:r>
            <a:r>
              <a:rPr lang="tr-TR" dirty="0"/>
              <a:t> </a:t>
            </a:r>
            <a:r>
              <a:rPr lang="tr-TR" dirty="0" err="1"/>
              <a:t>and</a:t>
            </a:r>
            <a:r>
              <a:rPr lang="tr-TR" dirty="0"/>
              <a:t> </a:t>
            </a:r>
            <a:r>
              <a:rPr lang="tr-TR" dirty="0" err="1"/>
              <a:t>adults</a:t>
            </a:r>
            <a:r>
              <a:rPr lang="tr-TR" dirty="0"/>
              <a:t> in </a:t>
            </a:r>
            <a:r>
              <a:rPr lang="tr-TR" dirty="0" err="1"/>
              <a:t>intensive</a:t>
            </a:r>
            <a:r>
              <a:rPr lang="tr-TR" dirty="0"/>
              <a:t> </a:t>
            </a:r>
            <a:r>
              <a:rPr lang="tr-TR" dirty="0" err="1"/>
              <a:t>care</a:t>
            </a:r>
            <a:r>
              <a:rPr lang="tr-TR" dirty="0"/>
              <a:t> </a:t>
            </a:r>
            <a:r>
              <a:rPr lang="tr-TR" dirty="0" err="1"/>
              <a:t>unit</a:t>
            </a:r>
            <a:endParaRPr lang="tr-TR" dirty="0"/>
          </a:p>
          <a:p>
            <a:pPr algn="just"/>
            <a:r>
              <a:rPr lang="tr-TR" dirty="0"/>
              <a:t>Cardiopulmonary  </a:t>
            </a:r>
            <a:r>
              <a:rPr lang="tr-TR" dirty="0" err="1"/>
              <a:t>physiotherapy</a:t>
            </a:r>
            <a:r>
              <a:rPr lang="tr-TR" dirty="0"/>
              <a:t> </a:t>
            </a:r>
            <a:r>
              <a:rPr lang="tr-TR" dirty="0" err="1"/>
              <a:t>and</a:t>
            </a:r>
            <a:r>
              <a:rPr lang="tr-TR" dirty="0"/>
              <a:t> </a:t>
            </a:r>
            <a:r>
              <a:rPr lang="tr-TR" dirty="0" err="1"/>
              <a:t>rehabilitation</a:t>
            </a:r>
            <a:r>
              <a:rPr lang="tr-TR" dirty="0"/>
              <a:t> approaches </a:t>
            </a:r>
            <a:r>
              <a:rPr lang="tr-TR" dirty="0" err="1"/>
              <a:t>for</a:t>
            </a:r>
            <a:r>
              <a:rPr lang="tr-TR" dirty="0"/>
              <a:t> </a:t>
            </a:r>
            <a:r>
              <a:rPr lang="tr-TR" dirty="0" err="1"/>
              <a:t>hospitalized</a:t>
            </a:r>
            <a:r>
              <a:rPr lang="tr-TR" dirty="0"/>
              <a:t> </a:t>
            </a:r>
            <a:r>
              <a:rPr lang="tr-TR" dirty="0" err="1"/>
              <a:t>and</a:t>
            </a:r>
            <a:r>
              <a:rPr lang="tr-TR" dirty="0"/>
              <a:t> </a:t>
            </a:r>
            <a:r>
              <a:rPr lang="tr-TR" dirty="0" err="1"/>
              <a:t>outpatient</a:t>
            </a:r>
            <a:r>
              <a:rPr lang="tr-TR" dirty="0"/>
              <a:t> </a:t>
            </a:r>
            <a:r>
              <a:rPr lang="tr-TR" dirty="0" err="1"/>
              <a:t>patients</a:t>
            </a:r>
            <a:r>
              <a:rPr lang="tr-TR" dirty="0"/>
              <a:t> </a:t>
            </a:r>
            <a:r>
              <a:rPr lang="tr-TR" dirty="0" err="1"/>
              <a:t>followed</a:t>
            </a:r>
            <a:r>
              <a:rPr lang="tr-TR" dirty="0"/>
              <a:t> </a:t>
            </a:r>
            <a:r>
              <a:rPr lang="tr-TR" dirty="0" err="1"/>
              <a:t>up</a:t>
            </a:r>
            <a:r>
              <a:rPr lang="tr-TR" dirty="0"/>
              <a:t> </a:t>
            </a:r>
            <a:r>
              <a:rPr lang="tr-TR" dirty="0" err="1"/>
              <a:t>with</a:t>
            </a:r>
            <a:r>
              <a:rPr lang="tr-TR" dirty="0"/>
              <a:t> </a:t>
            </a:r>
            <a:r>
              <a:rPr lang="tr-TR" dirty="0" err="1"/>
              <a:t>different</a:t>
            </a:r>
            <a:r>
              <a:rPr lang="tr-TR" dirty="0"/>
              <a:t> </a:t>
            </a:r>
            <a:r>
              <a:rPr lang="tr-TR" dirty="0" err="1"/>
              <a:t>cancer</a:t>
            </a:r>
            <a:r>
              <a:rPr lang="tr-TR" dirty="0"/>
              <a:t> </a:t>
            </a:r>
            <a:r>
              <a:rPr lang="tr-TR" dirty="0" err="1"/>
              <a:t>diagnoses</a:t>
            </a:r>
            <a:endParaRPr lang="tr-TR" dirty="0"/>
          </a:p>
          <a:p>
            <a:pPr algn="just"/>
            <a:r>
              <a:rPr lang="tr-TR" dirty="0"/>
              <a:t>Cardiopulmonary </a:t>
            </a:r>
            <a:r>
              <a:rPr lang="tr-TR" dirty="0" err="1"/>
              <a:t>physiotherapy</a:t>
            </a:r>
            <a:r>
              <a:rPr lang="tr-TR" dirty="0"/>
              <a:t> </a:t>
            </a:r>
            <a:r>
              <a:rPr lang="tr-TR" dirty="0" err="1"/>
              <a:t>and</a:t>
            </a:r>
            <a:r>
              <a:rPr lang="tr-TR" dirty="0"/>
              <a:t> </a:t>
            </a:r>
            <a:r>
              <a:rPr lang="tr-TR" dirty="0" err="1"/>
              <a:t>rehabilitation</a:t>
            </a:r>
            <a:r>
              <a:rPr lang="tr-TR" dirty="0"/>
              <a:t> approaches </a:t>
            </a:r>
            <a:r>
              <a:rPr lang="tr-TR" dirty="0" err="1"/>
              <a:t>for</a:t>
            </a:r>
            <a:r>
              <a:rPr lang="tr-TR" dirty="0"/>
              <a:t> </a:t>
            </a:r>
            <a:r>
              <a:rPr lang="tr-TR" dirty="0" err="1"/>
              <a:t>individuals</a:t>
            </a:r>
            <a:r>
              <a:rPr lang="tr-TR" dirty="0"/>
              <a:t> </a:t>
            </a:r>
            <a:r>
              <a:rPr lang="tr-TR" dirty="0" err="1"/>
              <a:t>who</a:t>
            </a:r>
            <a:r>
              <a:rPr lang="tr-TR" dirty="0"/>
              <a:t> </a:t>
            </a:r>
            <a:r>
              <a:rPr lang="tr-TR" dirty="0" err="1"/>
              <a:t>have</a:t>
            </a:r>
            <a:r>
              <a:rPr lang="tr-TR" dirty="0"/>
              <a:t> </a:t>
            </a:r>
            <a:r>
              <a:rPr lang="tr-TR" dirty="0" err="1"/>
              <a:t>undergone</a:t>
            </a:r>
            <a:r>
              <a:rPr lang="tr-TR" dirty="0"/>
              <a:t> </a:t>
            </a:r>
            <a:r>
              <a:rPr lang="tr-TR" dirty="0" err="1"/>
              <a:t>lung</a:t>
            </a:r>
            <a:r>
              <a:rPr lang="tr-TR" dirty="0"/>
              <a:t> </a:t>
            </a:r>
            <a:r>
              <a:rPr lang="tr-TR" dirty="0" err="1"/>
              <a:t>surgery</a:t>
            </a:r>
            <a:r>
              <a:rPr lang="tr-TR" dirty="0"/>
              <a:t> </a:t>
            </a:r>
            <a:r>
              <a:rPr lang="tr-TR" dirty="0" err="1"/>
              <a:t>and</a:t>
            </a:r>
            <a:r>
              <a:rPr lang="tr-TR" dirty="0"/>
              <a:t> </a:t>
            </a:r>
            <a:r>
              <a:rPr lang="tr-TR" dirty="0" err="1"/>
              <a:t>abdominal</a:t>
            </a:r>
            <a:r>
              <a:rPr lang="tr-TR" dirty="0"/>
              <a:t> </a:t>
            </a:r>
            <a:r>
              <a:rPr lang="tr-TR" dirty="0" err="1"/>
              <a:t>surgery</a:t>
            </a:r>
            <a:endParaRPr lang="tr-TR" dirty="0"/>
          </a:p>
          <a:p>
            <a:pPr algn="just"/>
            <a:r>
              <a:rPr lang="tr-TR" dirty="0"/>
              <a:t>Cardiopulmonary </a:t>
            </a:r>
            <a:r>
              <a:rPr lang="tr-TR" dirty="0" err="1"/>
              <a:t>physiotherapy</a:t>
            </a:r>
            <a:r>
              <a:rPr lang="tr-TR" dirty="0"/>
              <a:t> </a:t>
            </a:r>
            <a:r>
              <a:rPr lang="tr-TR" dirty="0" err="1"/>
              <a:t>and</a:t>
            </a:r>
            <a:r>
              <a:rPr lang="tr-TR" dirty="0"/>
              <a:t> </a:t>
            </a:r>
            <a:r>
              <a:rPr lang="tr-TR" dirty="0" err="1"/>
              <a:t>rehabilitation</a:t>
            </a:r>
            <a:r>
              <a:rPr lang="tr-TR" dirty="0"/>
              <a:t> approaches </a:t>
            </a:r>
            <a:r>
              <a:rPr lang="tr-TR" dirty="0" err="1"/>
              <a:t>for</a:t>
            </a:r>
            <a:r>
              <a:rPr lang="tr-TR" dirty="0"/>
              <a:t> </a:t>
            </a:r>
            <a:r>
              <a:rPr lang="tr-TR" dirty="0" err="1"/>
              <a:t>healthy</a:t>
            </a:r>
            <a:r>
              <a:rPr lang="tr-TR" dirty="0"/>
              <a:t> </a:t>
            </a:r>
            <a:r>
              <a:rPr lang="tr-TR" dirty="0" err="1"/>
              <a:t>individuals</a:t>
            </a:r>
            <a:r>
              <a:rPr lang="tr-TR" dirty="0"/>
              <a:t> </a:t>
            </a:r>
            <a:r>
              <a:rPr lang="tr-TR" dirty="0" err="1"/>
              <a:t>and</a:t>
            </a:r>
            <a:r>
              <a:rPr lang="tr-TR" dirty="0"/>
              <a:t> </a:t>
            </a:r>
            <a:r>
              <a:rPr lang="tr-TR" dirty="0" err="1"/>
              <a:t>geriatric</a:t>
            </a:r>
            <a:r>
              <a:rPr lang="tr-TR" dirty="0"/>
              <a:t> </a:t>
            </a:r>
            <a:r>
              <a:rPr lang="tr-TR" dirty="0" err="1"/>
              <a:t>individuals</a:t>
            </a:r>
            <a:r>
              <a:rPr lang="tr-TR" dirty="0"/>
              <a:t> </a:t>
            </a:r>
            <a:r>
              <a:rPr lang="tr-TR" dirty="0" err="1"/>
              <a:t>with</a:t>
            </a:r>
            <a:r>
              <a:rPr lang="tr-TR" dirty="0"/>
              <a:t> </a:t>
            </a:r>
            <a:r>
              <a:rPr lang="tr-TR" dirty="0" err="1"/>
              <a:t>reduced</a:t>
            </a:r>
            <a:r>
              <a:rPr lang="tr-TR" dirty="0"/>
              <a:t> </a:t>
            </a:r>
            <a:r>
              <a:rPr lang="tr-TR" dirty="0" err="1"/>
              <a:t>exercise</a:t>
            </a:r>
            <a:r>
              <a:rPr lang="tr-TR" dirty="0"/>
              <a:t> </a:t>
            </a:r>
            <a:r>
              <a:rPr lang="tr-TR" dirty="0" err="1"/>
              <a:t>capacity</a:t>
            </a:r>
            <a:endParaRPr lang="tr-TR" dirty="0"/>
          </a:p>
          <a:p>
            <a:endParaRPr lang="tr-TR" dirty="0"/>
          </a:p>
        </p:txBody>
      </p:sp>
    </p:spTree>
    <p:extLst>
      <p:ext uri="{BB962C8B-B14F-4D97-AF65-F5344CB8AC3E}">
        <p14:creationId xmlns:p14="http://schemas.microsoft.com/office/powerpoint/2010/main" val="2933700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2298" y="980728"/>
            <a:ext cx="8296166" cy="1080120"/>
          </a:xfrm>
        </p:spPr>
        <p:txBody>
          <a:bodyPr>
            <a:normAutofit fontScale="90000"/>
          </a:bodyPr>
          <a:lstStyle/>
          <a:p>
            <a:r>
              <a:rPr lang="tr-TR" dirty="0"/>
              <a:t>FIELDS OF RESEARCH</a:t>
            </a:r>
            <a:br>
              <a:rPr lang="en-US" dirty="0"/>
            </a:br>
            <a:br>
              <a:rPr lang="tr-TR" dirty="0"/>
            </a:br>
            <a:r>
              <a:rPr lang="tr-TR" dirty="0"/>
              <a:t>Cardiopulmonary Physiotherapy </a:t>
            </a:r>
            <a:r>
              <a:rPr lang="tr-TR" dirty="0" err="1"/>
              <a:t>and</a:t>
            </a:r>
            <a:r>
              <a:rPr lang="tr-TR" dirty="0"/>
              <a:t> </a:t>
            </a:r>
            <a:r>
              <a:rPr lang="tr-TR" dirty="0" err="1"/>
              <a:t>Rehabilitation</a:t>
            </a:r>
            <a:br>
              <a:rPr lang="tr-TR" dirty="0"/>
            </a:br>
            <a:endParaRPr lang="tr-TR" dirty="0"/>
          </a:p>
        </p:txBody>
      </p:sp>
      <p:sp>
        <p:nvSpPr>
          <p:cNvPr id="3" name="İçerik Yer Tutucusu 2"/>
          <p:cNvSpPr>
            <a:spLocks noGrp="1"/>
          </p:cNvSpPr>
          <p:nvPr>
            <p:ph idx="1"/>
          </p:nvPr>
        </p:nvSpPr>
        <p:spPr>
          <a:xfrm>
            <a:off x="457200" y="2636912"/>
            <a:ext cx="8229600" cy="3240360"/>
          </a:xfrm>
        </p:spPr>
        <p:txBody>
          <a:bodyPr/>
          <a:lstStyle/>
          <a:p>
            <a:pPr algn="just"/>
            <a:r>
              <a:rPr lang="tr-TR" dirty="0"/>
              <a:t>Cardiopulmonary </a:t>
            </a:r>
            <a:r>
              <a:rPr lang="tr-TR" dirty="0" err="1"/>
              <a:t>physiotherapy</a:t>
            </a:r>
            <a:r>
              <a:rPr lang="tr-TR" dirty="0"/>
              <a:t> </a:t>
            </a:r>
            <a:r>
              <a:rPr lang="tr-TR" dirty="0" err="1"/>
              <a:t>and</a:t>
            </a:r>
            <a:r>
              <a:rPr lang="tr-TR" dirty="0"/>
              <a:t> </a:t>
            </a:r>
            <a:r>
              <a:rPr lang="tr-TR" dirty="0" err="1"/>
              <a:t>rehabilitation</a:t>
            </a:r>
            <a:r>
              <a:rPr lang="tr-TR" dirty="0"/>
              <a:t> approaches </a:t>
            </a:r>
            <a:r>
              <a:rPr lang="tr-TR" dirty="0" err="1"/>
              <a:t>for</a:t>
            </a:r>
            <a:r>
              <a:rPr lang="tr-TR" dirty="0"/>
              <a:t> </a:t>
            </a:r>
            <a:r>
              <a:rPr lang="tr-TR" dirty="0" err="1"/>
              <a:t>individuals</a:t>
            </a:r>
            <a:r>
              <a:rPr lang="tr-TR" dirty="0"/>
              <a:t> </a:t>
            </a:r>
            <a:r>
              <a:rPr lang="tr-TR" dirty="0" err="1"/>
              <a:t>with</a:t>
            </a:r>
            <a:r>
              <a:rPr lang="tr-TR" dirty="0"/>
              <a:t> </a:t>
            </a:r>
            <a:r>
              <a:rPr lang="tr-TR" dirty="0" err="1"/>
              <a:t>neurological</a:t>
            </a:r>
            <a:r>
              <a:rPr lang="tr-TR" dirty="0"/>
              <a:t> (multiple </a:t>
            </a:r>
            <a:r>
              <a:rPr lang="tr-TR" dirty="0" err="1"/>
              <a:t>sclerosis</a:t>
            </a:r>
            <a:r>
              <a:rPr lang="tr-TR" dirty="0"/>
              <a:t>, </a:t>
            </a:r>
            <a:r>
              <a:rPr lang="tr-TR" dirty="0" err="1"/>
              <a:t>Parkinson's</a:t>
            </a:r>
            <a:r>
              <a:rPr lang="tr-TR" dirty="0"/>
              <a:t>, </a:t>
            </a:r>
            <a:r>
              <a:rPr lang="tr-TR" dirty="0" err="1"/>
              <a:t>Gulian</a:t>
            </a:r>
            <a:r>
              <a:rPr lang="tr-TR" dirty="0"/>
              <a:t> </a:t>
            </a:r>
            <a:r>
              <a:rPr lang="tr-TR" dirty="0" err="1"/>
              <a:t>Barre</a:t>
            </a:r>
            <a:r>
              <a:rPr lang="tr-TR" dirty="0"/>
              <a:t>, </a:t>
            </a:r>
            <a:r>
              <a:rPr lang="tr-TR" dirty="0" err="1"/>
              <a:t>myasthenia</a:t>
            </a:r>
            <a:r>
              <a:rPr lang="tr-TR" dirty="0"/>
              <a:t> </a:t>
            </a:r>
            <a:r>
              <a:rPr lang="tr-TR" dirty="0" err="1"/>
              <a:t>gravis</a:t>
            </a:r>
            <a:r>
              <a:rPr lang="tr-TR" dirty="0"/>
              <a:t>, </a:t>
            </a:r>
            <a:r>
              <a:rPr lang="tr-TR" dirty="0" err="1"/>
              <a:t>amyotrophic</a:t>
            </a:r>
            <a:r>
              <a:rPr lang="tr-TR" dirty="0"/>
              <a:t> lateral </a:t>
            </a:r>
            <a:r>
              <a:rPr lang="tr-TR" dirty="0" err="1"/>
              <a:t>sclerosis</a:t>
            </a:r>
            <a:r>
              <a:rPr lang="tr-TR" dirty="0"/>
              <a:t> </a:t>
            </a:r>
            <a:r>
              <a:rPr lang="tr-TR" dirty="0" err="1"/>
              <a:t>etc</a:t>
            </a:r>
            <a:r>
              <a:rPr lang="tr-TR" dirty="0"/>
              <a:t>.) </a:t>
            </a:r>
            <a:r>
              <a:rPr lang="tr-TR" dirty="0" err="1"/>
              <a:t>respiratory</a:t>
            </a:r>
            <a:r>
              <a:rPr lang="tr-TR" dirty="0"/>
              <a:t> </a:t>
            </a:r>
            <a:r>
              <a:rPr lang="tr-TR" dirty="0" err="1"/>
              <a:t>and</a:t>
            </a:r>
            <a:r>
              <a:rPr lang="tr-TR" dirty="0"/>
              <a:t> </a:t>
            </a:r>
            <a:r>
              <a:rPr lang="tr-TR" dirty="0" err="1"/>
              <a:t>cardiac</a:t>
            </a:r>
            <a:r>
              <a:rPr lang="tr-TR" dirty="0"/>
              <a:t> </a:t>
            </a:r>
            <a:r>
              <a:rPr lang="tr-TR" dirty="0" err="1"/>
              <a:t>problems</a:t>
            </a:r>
            <a:r>
              <a:rPr lang="en-US" dirty="0"/>
              <a:t>,</a:t>
            </a:r>
            <a:endParaRPr lang="tr-TR" dirty="0"/>
          </a:p>
          <a:p>
            <a:pPr algn="just"/>
            <a:r>
              <a:rPr lang="tr-TR" dirty="0"/>
              <a:t>Cardiopulmonary </a:t>
            </a:r>
            <a:r>
              <a:rPr lang="tr-TR" dirty="0" err="1"/>
              <a:t>physiotherapy</a:t>
            </a:r>
            <a:r>
              <a:rPr lang="tr-TR" dirty="0"/>
              <a:t> </a:t>
            </a:r>
            <a:r>
              <a:rPr lang="tr-TR" dirty="0" err="1"/>
              <a:t>and</a:t>
            </a:r>
            <a:r>
              <a:rPr lang="tr-TR" dirty="0"/>
              <a:t> </a:t>
            </a:r>
            <a:r>
              <a:rPr lang="tr-TR" dirty="0" err="1"/>
              <a:t>rehabilitation</a:t>
            </a:r>
            <a:r>
              <a:rPr lang="tr-TR" dirty="0"/>
              <a:t> approaches </a:t>
            </a:r>
            <a:r>
              <a:rPr lang="tr-TR" dirty="0" err="1"/>
              <a:t>for</a:t>
            </a:r>
            <a:r>
              <a:rPr lang="tr-TR" dirty="0"/>
              <a:t> </a:t>
            </a:r>
            <a:r>
              <a:rPr lang="tr-TR" dirty="0" err="1"/>
              <a:t>rheumatological</a:t>
            </a:r>
            <a:r>
              <a:rPr lang="tr-TR" dirty="0"/>
              <a:t> (</a:t>
            </a:r>
            <a:r>
              <a:rPr lang="tr-TR" dirty="0" err="1"/>
              <a:t>rheumatoid</a:t>
            </a:r>
            <a:r>
              <a:rPr lang="tr-TR" dirty="0"/>
              <a:t> </a:t>
            </a:r>
            <a:r>
              <a:rPr lang="tr-TR" dirty="0" err="1"/>
              <a:t>arthritis</a:t>
            </a:r>
            <a:r>
              <a:rPr lang="tr-TR" dirty="0"/>
              <a:t>, </a:t>
            </a:r>
            <a:r>
              <a:rPr lang="tr-TR" dirty="0" err="1"/>
              <a:t>ankylosing</a:t>
            </a:r>
            <a:r>
              <a:rPr lang="tr-TR" dirty="0"/>
              <a:t> </a:t>
            </a:r>
            <a:r>
              <a:rPr lang="tr-TR" dirty="0" err="1"/>
              <a:t>spondylitis</a:t>
            </a:r>
            <a:r>
              <a:rPr lang="tr-TR" dirty="0"/>
              <a:t> </a:t>
            </a:r>
            <a:r>
              <a:rPr lang="tr-TR" dirty="0" err="1"/>
              <a:t>etc</a:t>
            </a:r>
            <a:r>
              <a:rPr lang="tr-TR" dirty="0"/>
              <a:t>.) </a:t>
            </a:r>
            <a:r>
              <a:rPr lang="tr-TR" dirty="0" err="1"/>
              <a:t>or</a:t>
            </a:r>
            <a:r>
              <a:rPr lang="tr-TR" dirty="0"/>
              <a:t> </a:t>
            </a:r>
            <a:r>
              <a:rPr lang="tr-TR" dirty="0" err="1"/>
              <a:t>orthopedic</a:t>
            </a:r>
            <a:r>
              <a:rPr lang="tr-TR" dirty="0"/>
              <a:t> (</a:t>
            </a:r>
            <a:r>
              <a:rPr lang="tr-TR" dirty="0" err="1"/>
              <a:t>scoliosis</a:t>
            </a:r>
            <a:r>
              <a:rPr lang="tr-TR" dirty="0"/>
              <a:t>) </a:t>
            </a:r>
            <a:r>
              <a:rPr lang="tr-TR" dirty="0" err="1"/>
              <a:t>patients</a:t>
            </a:r>
            <a:r>
              <a:rPr lang="tr-TR" dirty="0"/>
              <a:t> </a:t>
            </a:r>
            <a:r>
              <a:rPr lang="tr-TR" dirty="0" err="1"/>
              <a:t>with</a:t>
            </a:r>
            <a:r>
              <a:rPr lang="en-US" dirty="0"/>
              <a:t>,</a:t>
            </a:r>
            <a:endParaRPr lang="tr-TR" dirty="0"/>
          </a:p>
          <a:p>
            <a:pPr algn="just"/>
            <a:r>
              <a:rPr lang="tr-TR" dirty="0"/>
              <a:t>Physiotherapy </a:t>
            </a:r>
            <a:r>
              <a:rPr lang="tr-TR" dirty="0" err="1"/>
              <a:t>and</a:t>
            </a:r>
            <a:r>
              <a:rPr lang="tr-TR" dirty="0"/>
              <a:t> </a:t>
            </a:r>
            <a:r>
              <a:rPr lang="tr-TR" dirty="0" err="1"/>
              <a:t>rehabilitation</a:t>
            </a:r>
            <a:r>
              <a:rPr lang="tr-TR" dirty="0"/>
              <a:t> approaches </a:t>
            </a:r>
            <a:r>
              <a:rPr lang="tr-TR" dirty="0" err="1"/>
              <a:t>for</a:t>
            </a:r>
            <a:r>
              <a:rPr lang="tr-TR" dirty="0"/>
              <a:t> </a:t>
            </a:r>
            <a:r>
              <a:rPr lang="tr-TR" dirty="0" err="1"/>
              <a:t>individuals</a:t>
            </a:r>
            <a:r>
              <a:rPr lang="tr-TR" dirty="0"/>
              <a:t> </a:t>
            </a:r>
            <a:r>
              <a:rPr lang="tr-TR" dirty="0" err="1"/>
              <a:t>with</a:t>
            </a:r>
            <a:r>
              <a:rPr lang="tr-TR" dirty="0"/>
              <a:t> </a:t>
            </a:r>
            <a:r>
              <a:rPr lang="tr-TR" dirty="0" err="1"/>
              <a:t>cardiopulmonary</a:t>
            </a:r>
            <a:r>
              <a:rPr lang="tr-TR" dirty="0"/>
              <a:t> </a:t>
            </a:r>
            <a:r>
              <a:rPr lang="tr-TR" dirty="0" err="1"/>
              <a:t>disease</a:t>
            </a:r>
            <a:r>
              <a:rPr lang="tr-TR" dirty="0"/>
              <a:t> risk </a:t>
            </a:r>
            <a:r>
              <a:rPr lang="tr-TR" dirty="0" err="1"/>
              <a:t>factors</a:t>
            </a:r>
            <a:r>
              <a:rPr lang="en-US" dirty="0"/>
              <a:t>,</a:t>
            </a:r>
            <a:endParaRPr lang="tr-TR" dirty="0"/>
          </a:p>
          <a:p>
            <a:pPr algn="just"/>
            <a:r>
              <a:rPr lang="tr-TR" dirty="0"/>
              <a:t>Physiotherapy </a:t>
            </a:r>
            <a:r>
              <a:rPr lang="tr-TR" dirty="0" err="1"/>
              <a:t>and</a:t>
            </a:r>
            <a:r>
              <a:rPr lang="tr-TR" dirty="0"/>
              <a:t> </a:t>
            </a:r>
            <a:r>
              <a:rPr lang="tr-TR" dirty="0" err="1"/>
              <a:t>rehabilitation</a:t>
            </a:r>
            <a:r>
              <a:rPr lang="tr-TR" dirty="0"/>
              <a:t> approaches </a:t>
            </a:r>
            <a:r>
              <a:rPr lang="tr-TR" dirty="0" err="1"/>
              <a:t>for</a:t>
            </a:r>
            <a:r>
              <a:rPr lang="tr-TR" dirty="0"/>
              <a:t> </a:t>
            </a:r>
            <a:r>
              <a:rPr lang="tr-TR" dirty="0" err="1"/>
              <a:t>individuals</a:t>
            </a:r>
            <a:r>
              <a:rPr lang="tr-TR" dirty="0"/>
              <a:t> </a:t>
            </a:r>
            <a:r>
              <a:rPr lang="tr-TR" dirty="0" err="1"/>
              <a:t>with</a:t>
            </a:r>
            <a:r>
              <a:rPr lang="tr-TR" dirty="0"/>
              <a:t> </a:t>
            </a:r>
            <a:r>
              <a:rPr lang="tr-TR" dirty="0" err="1"/>
              <a:t>cardiac</a:t>
            </a:r>
            <a:r>
              <a:rPr lang="tr-TR" dirty="0"/>
              <a:t> </a:t>
            </a:r>
            <a:r>
              <a:rPr lang="tr-TR" dirty="0" err="1"/>
              <a:t>diseases</a:t>
            </a:r>
            <a:r>
              <a:rPr lang="tr-TR" dirty="0"/>
              <a:t> </a:t>
            </a:r>
            <a:r>
              <a:rPr lang="tr-TR" dirty="0" err="1"/>
              <a:t>such</a:t>
            </a:r>
            <a:r>
              <a:rPr lang="tr-TR" dirty="0"/>
              <a:t> as </a:t>
            </a:r>
            <a:r>
              <a:rPr lang="tr-TR" dirty="0" err="1"/>
              <a:t>heart</a:t>
            </a:r>
            <a:r>
              <a:rPr lang="tr-TR" dirty="0"/>
              <a:t> </a:t>
            </a:r>
            <a:r>
              <a:rPr lang="tr-TR" dirty="0" err="1"/>
              <a:t>failure</a:t>
            </a:r>
            <a:r>
              <a:rPr lang="tr-TR" dirty="0"/>
              <a:t>, </a:t>
            </a:r>
            <a:r>
              <a:rPr lang="tr-TR" dirty="0" err="1"/>
              <a:t>pulmonary</a:t>
            </a:r>
            <a:r>
              <a:rPr lang="tr-TR" dirty="0"/>
              <a:t> </a:t>
            </a:r>
            <a:r>
              <a:rPr lang="tr-TR" dirty="0" err="1"/>
              <a:t>artery</a:t>
            </a:r>
            <a:r>
              <a:rPr lang="tr-TR" dirty="0"/>
              <a:t> </a:t>
            </a:r>
            <a:r>
              <a:rPr lang="tr-TR" dirty="0" err="1"/>
              <a:t>hypertension</a:t>
            </a:r>
            <a:r>
              <a:rPr lang="tr-TR" dirty="0"/>
              <a:t>, </a:t>
            </a:r>
            <a:r>
              <a:rPr lang="tr-TR" dirty="0" err="1"/>
              <a:t>myocardial</a:t>
            </a:r>
            <a:r>
              <a:rPr lang="tr-TR" dirty="0"/>
              <a:t> </a:t>
            </a:r>
            <a:r>
              <a:rPr lang="tr-TR" dirty="0" err="1"/>
              <a:t>infarction</a:t>
            </a:r>
            <a:r>
              <a:rPr lang="tr-TR" dirty="0"/>
              <a:t>, </a:t>
            </a:r>
            <a:r>
              <a:rPr lang="tr-TR" dirty="0" err="1"/>
              <a:t>stable</a:t>
            </a:r>
            <a:r>
              <a:rPr lang="tr-TR" dirty="0"/>
              <a:t> </a:t>
            </a:r>
            <a:r>
              <a:rPr lang="tr-TR" dirty="0" err="1"/>
              <a:t>angina</a:t>
            </a:r>
            <a:r>
              <a:rPr lang="tr-TR" dirty="0"/>
              <a:t>, </a:t>
            </a:r>
            <a:r>
              <a:rPr lang="tr-TR" dirty="0" err="1"/>
              <a:t>heart</a:t>
            </a:r>
            <a:r>
              <a:rPr lang="tr-TR" dirty="0"/>
              <a:t> </a:t>
            </a:r>
            <a:r>
              <a:rPr lang="tr-TR" dirty="0" err="1"/>
              <a:t>valve</a:t>
            </a:r>
            <a:r>
              <a:rPr lang="tr-TR" dirty="0"/>
              <a:t> </a:t>
            </a:r>
            <a:r>
              <a:rPr lang="tr-TR" dirty="0" err="1"/>
              <a:t>diseases</a:t>
            </a:r>
            <a:r>
              <a:rPr lang="tr-TR" dirty="0"/>
              <a:t>, </a:t>
            </a:r>
            <a:r>
              <a:rPr lang="en-US" dirty="0"/>
              <a:t>and </a:t>
            </a:r>
            <a:r>
              <a:rPr lang="tr-TR" dirty="0" err="1"/>
              <a:t>coronary</a:t>
            </a:r>
            <a:r>
              <a:rPr lang="tr-TR" dirty="0"/>
              <a:t> </a:t>
            </a:r>
            <a:r>
              <a:rPr lang="tr-TR" dirty="0" err="1"/>
              <a:t>artery</a:t>
            </a:r>
            <a:r>
              <a:rPr lang="tr-TR" dirty="0"/>
              <a:t> </a:t>
            </a:r>
            <a:r>
              <a:rPr lang="tr-TR" dirty="0" err="1"/>
              <a:t>disease</a:t>
            </a:r>
            <a:r>
              <a:rPr lang="en-US" dirty="0"/>
              <a:t>. </a:t>
            </a:r>
            <a:endParaRPr lang="tr-TR" dirty="0"/>
          </a:p>
          <a:p>
            <a:pPr marL="0" indent="0">
              <a:buNone/>
            </a:pPr>
            <a:endParaRPr lang="tr-TR" dirty="0"/>
          </a:p>
        </p:txBody>
      </p:sp>
    </p:spTree>
    <p:extLst>
      <p:ext uri="{BB962C8B-B14F-4D97-AF65-F5344CB8AC3E}">
        <p14:creationId xmlns:p14="http://schemas.microsoft.com/office/powerpoint/2010/main" val="726684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836712"/>
            <a:ext cx="8229600" cy="1224136"/>
          </a:xfrm>
        </p:spPr>
        <p:txBody>
          <a:bodyPr>
            <a:normAutofit fontScale="90000"/>
          </a:bodyPr>
          <a:lstStyle/>
          <a:p>
            <a:r>
              <a:rPr lang="tr-TR" dirty="0"/>
              <a:t>FIELDS OF RESEARCH</a:t>
            </a:r>
            <a:br>
              <a:rPr lang="en-US" dirty="0"/>
            </a:br>
            <a:br>
              <a:rPr lang="tr-TR" dirty="0"/>
            </a:br>
            <a:r>
              <a:rPr lang="tr-TR" dirty="0"/>
              <a:t>Cardiopulmonary Physiotherapy </a:t>
            </a:r>
            <a:r>
              <a:rPr lang="tr-TR" dirty="0" err="1"/>
              <a:t>and</a:t>
            </a:r>
            <a:r>
              <a:rPr lang="tr-TR" dirty="0"/>
              <a:t> </a:t>
            </a:r>
            <a:r>
              <a:rPr lang="tr-TR" dirty="0" err="1"/>
              <a:t>Rehabilitation</a:t>
            </a:r>
            <a:br>
              <a:rPr lang="tr-TR" dirty="0"/>
            </a:br>
            <a:endParaRPr lang="tr-TR" dirty="0"/>
          </a:p>
        </p:txBody>
      </p:sp>
      <p:sp>
        <p:nvSpPr>
          <p:cNvPr id="3" name="İçerik Yer Tutucusu 2"/>
          <p:cNvSpPr>
            <a:spLocks noGrp="1"/>
          </p:cNvSpPr>
          <p:nvPr>
            <p:ph idx="1"/>
          </p:nvPr>
        </p:nvSpPr>
        <p:spPr>
          <a:xfrm>
            <a:off x="457200" y="2348880"/>
            <a:ext cx="8229600" cy="3312369"/>
          </a:xfrm>
        </p:spPr>
        <p:txBody>
          <a:bodyPr/>
          <a:lstStyle/>
          <a:p>
            <a:pPr algn="just"/>
            <a:r>
              <a:rPr lang="tr-TR" dirty="0"/>
              <a:t>Physiotherapy </a:t>
            </a:r>
            <a:r>
              <a:rPr lang="tr-TR" dirty="0" err="1"/>
              <a:t>and</a:t>
            </a:r>
            <a:r>
              <a:rPr lang="tr-TR" dirty="0"/>
              <a:t> </a:t>
            </a:r>
            <a:r>
              <a:rPr lang="tr-TR" dirty="0" err="1"/>
              <a:t>rehabilitation</a:t>
            </a:r>
            <a:r>
              <a:rPr lang="tr-TR" dirty="0"/>
              <a:t> approaches </a:t>
            </a:r>
            <a:r>
              <a:rPr lang="tr-TR" dirty="0" err="1"/>
              <a:t>for</a:t>
            </a:r>
            <a:r>
              <a:rPr lang="tr-TR" dirty="0"/>
              <a:t> </a:t>
            </a:r>
            <a:r>
              <a:rPr lang="tr-TR" dirty="0" err="1"/>
              <a:t>individuals</a:t>
            </a:r>
            <a:r>
              <a:rPr lang="tr-TR" dirty="0"/>
              <a:t> </a:t>
            </a:r>
            <a:r>
              <a:rPr lang="tr-TR" dirty="0" err="1"/>
              <a:t>undergoing</a:t>
            </a:r>
            <a:r>
              <a:rPr lang="tr-TR" dirty="0"/>
              <a:t> </a:t>
            </a:r>
            <a:r>
              <a:rPr lang="tr-TR" dirty="0" err="1"/>
              <a:t>cardiac</a:t>
            </a:r>
            <a:r>
              <a:rPr lang="tr-TR" dirty="0"/>
              <a:t> </a:t>
            </a:r>
            <a:r>
              <a:rPr lang="tr-TR" dirty="0" err="1"/>
              <a:t>surgery</a:t>
            </a:r>
            <a:r>
              <a:rPr lang="tr-TR" dirty="0"/>
              <a:t> </a:t>
            </a:r>
            <a:r>
              <a:rPr lang="tr-TR" dirty="0" err="1"/>
              <a:t>and</a:t>
            </a:r>
            <a:r>
              <a:rPr lang="tr-TR" dirty="0"/>
              <a:t> </a:t>
            </a:r>
            <a:r>
              <a:rPr lang="tr-TR" dirty="0" err="1"/>
              <a:t>cardiac</a:t>
            </a:r>
            <a:r>
              <a:rPr lang="tr-TR" dirty="0"/>
              <a:t> </a:t>
            </a:r>
            <a:r>
              <a:rPr lang="tr-TR" dirty="0" err="1"/>
              <a:t>transplantation</a:t>
            </a:r>
            <a:endParaRPr lang="tr-TR" dirty="0"/>
          </a:p>
          <a:p>
            <a:pPr algn="just"/>
            <a:r>
              <a:rPr lang="tr-TR" dirty="0"/>
              <a:t>Physiotherapy </a:t>
            </a:r>
            <a:r>
              <a:rPr lang="tr-TR" dirty="0" err="1"/>
              <a:t>and</a:t>
            </a:r>
            <a:r>
              <a:rPr lang="tr-TR" dirty="0"/>
              <a:t> </a:t>
            </a:r>
            <a:r>
              <a:rPr lang="tr-TR" dirty="0" err="1"/>
              <a:t>rehabilitation</a:t>
            </a:r>
            <a:r>
              <a:rPr lang="tr-TR" dirty="0"/>
              <a:t> approaches </a:t>
            </a:r>
            <a:r>
              <a:rPr lang="tr-TR" dirty="0" err="1"/>
              <a:t>for</a:t>
            </a:r>
            <a:r>
              <a:rPr lang="tr-TR" dirty="0"/>
              <a:t> </a:t>
            </a:r>
            <a:r>
              <a:rPr lang="tr-TR" dirty="0" err="1"/>
              <a:t>healthy</a:t>
            </a:r>
            <a:r>
              <a:rPr lang="tr-TR" dirty="0"/>
              <a:t> </a:t>
            </a:r>
            <a:r>
              <a:rPr lang="tr-TR" dirty="0" err="1"/>
              <a:t>and</a:t>
            </a:r>
            <a:r>
              <a:rPr lang="tr-TR" dirty="0"/>
              <a:t> </a:t>
            </a:r>
            <a:r>
              <a:rPr lang="tr-TR" dirty="0" err="1"/>
              <a:t>geriatric</a:t>
            </a:r>
            <a:r>
              <a:rPr lang="tr-TR" dirty="0"/>
              <a:t> </a:t>
            </a:r>
            <a:r>
              <a:rPr lang="tr-TR" dirty="0" err="1"/>
              <a:t>individuals</a:t>
            </a:r>
            <a:r>
              <a:rPr lang="tr-TR" dirty="0"/>
              <a:t> </a:t>
            </a:r>
            <a:r>
              <a:rPr lang="tr-TR" dirty="0" err="1"/>
              <a:t>with</a:t>
            </a:r>
            <a:r>
              <a:rPr lang="tr-TR" dirty="0"/>
              <a:t> </a:t>
            </a:r>
            <a:r>
              <a:rPr lang="tr-TR" dirty="0" err="1"/>
              <a:t>diagnosed</a:t>
            </a:r>
            <a:r>
              <a:rPr lang="tr-TR" dirty="0"/>
              <a:t> </a:t>
            </a:r>
            <a:r>
              <a:rPr lang="tr-TR" dirty="0" err="1"/>
              <a:t>systemic</a:t>
            </a:r>
            <a:r>
              <a:rPr lang="tr-TR" dirty="0"/>
              <a:t> </a:t>
            </a:r>
            <a:r>
              <a:rPr lang="tr-TR" dirty="0" err="1"/>
              <a:t>diseases</a:t>
            </a:r>
            <a:r>
              <a:rPr lang="tr-TR" dirty="0"/>
              <a:t> </a:t>
            </a:r>
            <a:r>
              <a:rPr lang="tr-TR" dirty="0" err="1"/>
              <a:t>that</a:t>
            </a:r>
            <a:r>
              <a:rPr lang="tr-TR" dirty="0"/>
              <a:t> limit </a:t>
            </a:r>
            <a:r>
              <a:rPr lang="tr-TR" dirty="0" err="1"/>
              <a:t>their</a:t>
            </a:r>
            <a:r>
              <a:rPr lang="tr-TR" dirty="0"/>
              <a:t> </a:t>
            </a:r>
            <a:r>
              <a:rPr lang="tr-TR" dirty="0" err="1"/>
              <a:t>exercise</a:t>
            </a:r>
            <a:r>
              <a:rPr lang="tr-TR" dirty="0"/>
              <a:t> </a:t>
            </a:r>
            <a:r>
              <a:rPr lang="tr-TR" dirty="0" err="1"/>
              <a:t>capacity</a:t>
            </a:r>
            <a:r>
              <a:rPr lang="tr-TR" dirty="0"/>
              <a:t> </a:t>
            </a:r>
            <a:r>
              <a:rPr lang="tr-TR" dirty="0" err="1"/>
              <a:t>and</a:t>
            </a:r>
            <a:r>
              <a:rPr lang="tr-TR" dirty="0"/>
              <a:t> </a:t>
            </a:r>
            <a:r>
              <a:rPr lang="tr-TR" dirty="0" err="1"/>
              <a:t>reduced</a:t>
            </a:r>
            <a:r>
              <a:rPr lang="tr-TR" dirty="0"/>
              <a:t> </a:t>
            </a:r>
            <a:r>
              <a:rPr lang="tr-TR" dirty="0" err="1"/>
              <a:t>exercise</a:t>
            </a:r>
            <a:r>
              <a:rPr lang="tr-TR" dirty="0"/>
              <a:t> </a:t>
            </a:r>
            <a:r>
              <a:rPr lang="tr-TR" dirty="0" err="1"/>
              <a:t>capacity</a:t>
            </a:r>
            <a:endParaRPr lang="tr-TR" dirty="0"/>
          </a:p>
          <a:p>
            <a:pPr algn="just"/>
            <a:r>
              <a:rPr lang="tr-TR" dirty="0"/>
              <a:t>Physiotherapy </a:t>
            </a:r>
            <a:r>
              <a:rPr lang="tr-TR" dirty="0" err="1"/>
              <a:t>and</a:t>
            </a:r>
            <a:r>
              <a:rPr lang="tr-TR" dirty="0"/>
              <a:t> </a:t>
            </a:r>
            <a:r>
              <a:rPr lang="tr-TR" dirty="0" err="1"/>
              <a:t>rehabilitation</a:t>
            </a:r>
            <a:r>
              <a:rPr lang="tr-TR" dirty="0"/>
              <a:t> approaches </a:t>
            </a:r>
            <a:r>
              <a:rPr lang="tr-TR" dirty="0" err="1"/>
              <a:t>after</a:t>
            </a:r>
            <a:r>
              <a:rPr lang="tr-TR" dirty="0"/>
              <a:t> </a:t>
            </a:r>
            <a:r>
              <a:rPr lang="tr-TR" dirty="0" err="1"/>
              <a:t>tissue</a:t>
            </a:r>
            <a:r>
              <a:rPr lang="tr-TR" dirty="0"/>
              <a:t> </a:t>
            </a:r>
            <a:r>
              <a:rPr lang="tr-TR" dirty="0" err="1"/>
              <a:t>and</a:t>
            </a:r>
            <a:r>
              <a:rPr lang="tr-TR" dirty="0"/>
              <a:t> organ </a:t>
            </a:r>
            <a:r>
              <a:rPr lang="tr-TR" dirty="0" err="1"/>
              <a:t>transplants</a:t>
            </a:r>
            <a:endParaRPr lang="tr-TR" dirty="0"/>
          </a:p>
          <a:p>
            <a:pPr algn="just"/>
            <a:r>
              <a:rPr lang="tr-TR" dirty="0"/>
              <a:t>Physiotherapy </a:t>
            </a:r>
            <a:r>
              <a:rPr lang="tr-TR" dirty="0" err="1"/>
              <a:t>and</a:t>
            </a:r>
            <a:r>
              <a:rPr lang="tr-TR" dirty="0"/>
              <a:t> </a:t>
            </a:r>
            <a:r>
              <a:rPr lang="tr-TR" dirty="0" err="1"/>
              <a:t>rehabilitation</a:t>
            </a:r>
            <a:r>
              <a:rPr lang="tr-TR" dirty="0"/>
              <a:t> approaches in </a:t>
            </a:r>
            <a:r>
              <a:rPr lang="tr-TR" dirty="0" err="1"/>
              <a:t>pediatric</a:t>
            </a:r>
            <a:r>
              <a:rPr lang="tr-TR" dirty="0"/>
              <a:t> </a:t>
            </a:r>
            <a:r>
              <a:rPr lang="tr-TR" dirty="0" err="1"/>
              <a:t>chest</a:t>
            </a:r>
            <a:r>
              <a:rPr lang="tr-TR" dirty="0"/>
              <a:t> </a:t>
            </a:r>
            <a:r>
              <a:rPr lang="tr-TR" dirty="0" err="1"/>
              <a:t>diseases</a:t>
            </a:r>
            <a:endParaRPr lang="tr-TR" dirty="0"/>
          </a:p>
          <a:p>
            <a:pPr algn="just"/>
            <a:r>
              <a:rPr lang="tr-TR" dirty="0" err="1"/>
              <a:t>Physical</a:t>
            </a:r>
            <a:r>
              <a:rPr lang="tr-TR" dirty="0"/>
              <a:t> </a:t>
            </a:r>
            <a:r>
              <a:rPr lang="tr-TR" dirty="0" err="1"/>
              <a:t>activity</a:t>
            </a:r>
            <a:r>
              <a:rPr lang="tr-TR" dirty="0"/>
              <a:t> </a:t>
            </a:r>
            <a:r>
              <a:rPr lang="tr-TR" dirty="0" err="1"/>
              <a:t>counseling</a:t>
            </a:r>
            <a:r>
              <a:rPr lang="tr-TR" dirty="0"/>
              <a:t> in </a:t>
            </a:r>
            <a:r>
              <a:rPr lang="tr-TR" dirty="0" err="1"/>
              <a:t>chronic</a:t>
            </a:r>
            <a:r>
              <a:rPr lang="tr-TR" dirty="0"/>
              <a:t> </a:t>
            </a:r>
            <a:r>
              <a:rPr lang="tr-TR" dirty="0" err="1"/>
              <a:t>diseases</a:t>
            </a:r>
            <a:endParaRPr lang="tr-TR" dirty="0"/>
          </a:p>
          <a:p>
            <a:pPr algn="just"/>
            <a:r>
              <a:rPr lang="tr-TR" dirty="0" err="1"/>
              <a:t>Exercise</a:t>
            </a:r>
            <a:r>
              <a:rPr lang="tr-TR" dirty="0"/>
              <a:t> </a:t>
            </a:r>
            <a:r>
              <a:rPr lang="tr-TR" dirty="0" err="1"/>
              <a:t>tests</a:t>
            </a:r>
            <a:r>
              <a:rPr lang="tr-TR" dirty="0"/>
              <a:t> </a:t>
            </a:r>
            <a:r>
              <a:rPr lang="tr-TR" dirty="0" err="1"/>
              <a:t>and</a:t>
            </a:r>
            <a:r>
              <a:rPr lang="tr-TR" dirty="0"/>
              <a:t> </a:t>
            </a:r>
            <a:r>
              <a:rPr lang="tr-TR" dirty="0" err="1"/>
              <a:t>training</a:t>
            </a:r>
            <a:r>
              <a:rPr lang="en-US" dirty="0"/>
              <a:t>. </a:t>
            </a:r>
            <a:endParaRPr lang="tr-TR" dirty="0"/>
          </a:p>
          <a:p>
            <a:endParaRPr lang="tr-TR" dirty="0"/>
          </a:p>
        </p:txBody>
      </p:sp>
    </p:spTree>
    <p:extLst>
      <p:ext uri="{BB962C8B-B14F-4D97-AF65-F5344CB8AC3E}">
        <p14:creationId xmlns:p14="http://schemas.microsoft.com/office/powerpoint/2010/main" val="3731087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2635" y="476672"/>
            <a:ext cx="8075240" cy="1152128"/>
          </a:xfrm>
        </p:spPr>
        <p:txBody>
          <a:bodyPr>
            <a:normAutofit fontScale="90000"/>
          </a:bodyPr>
          <a:lstStyle/>
          <a:p>
            <a:r>
              <a:rPr lang="tr-TR" dirty="0"/>
              <a:t>FIELDS OF RESEARCH</a:t>
            </a:r>
            <a:br>
              <a:rPr lang="en-US" dirty="0"/>
            </a:br>
            <a:br>
              <a:rPr lang="tr-TR" dirty="0"/>
            </a:br>
            <a:r>
              <a:rPr lang="en-US" dirty="0"/>
              <a:t>Chronic Diseases, Healthy Living and Physical Activity Counseling Center</a:t>
            </a:r>
            <a:br>
              <a:rPr lang="tr-TR" dirty="0"/>
            </a:br>
            <a:endParaRPr lang="tr-TR" dirty="0"/>
          </a:p>
        </p:txBody>
      </p:sp>
      <p:sp>
        <p:nvSpPr>
          <p:cNvPr id="3" name="İçerik Yer Tutucusu 2"/>
          <p:cNvSpPr>
            <a:spLocks noGrp="1"/>
          </p:cNvSpPr>
          <p:nvPr>
            <p:ph idx="1"/>
          </p:nvPr>
        </p:nvSpPr>
        <p:spPr>
          <a:xfrm>
            <a:off x="457288" y="1772816"/>
            <a:ext cx="8229600" cy="4320480"/>
          </a:xfrm>
        </p:spPr>
        <p:txBody>
          <a:bodyPr/>
          <a:lstStyle/>
          <a:p>
            <a:r>
              <a:rPr lang="en-US" dirty="0"/>
              <a:t>Physiotherapy and rehabilitation </a:t>
            </a:r>
            <a:r>
              <a:rPr lang="tr-TR" dirty="0"/>
              <a:t>approaches</a:t>
            </a:r>
            <a:r>
              <a:rPr lang="en-US" dirty="0"/>
              <a:t> for individuals with cardiopulmonary disease risk factors</a:t>
            </a:r>
            <a:endParaRPr lang="tr-TR" dirty="0"/>
          </a:p>
          <a:p>
            <a:r>
              <a:rPr lang="en-US" dirty="0"/>
              <a:t>Behavioral  and physical activity counseling in chronic diseases</a:t>
            </a:r>
          </a:p>
          <a:p>
            <a:pPr lvl="1"/>
            <a:r>
              <a:rPr lang="en-US" dirty="0"/>
              <a:t>Coronary artery disease</a:t>
            </a:r>
          </a:p>
          <a:p>
            <a:pPr lvl="1"/>
            <a:r>
              <a:rPr lang="en-US" dirty="0"/>
              <a:t>Hypertension</a:t>
            </a:r>
          </a:p>
          <a:p>
            <a:pPr lvl="1"/>
            <a:r>
              <a:rPr lang="en-US" dirty="0"/>
              <a:t>Diabetes mellitus</a:t>
            </a:r>
          </a:p>
          <a:p>
            <a:pPr lvl="1"/>
            <a:r>
              <a:rPr lang="en-US" dirty="0"/>
              <a:t>Physical inactivity</a:t>
            </a:r>
          </a:p>
          <a:p>
            <a:pPr lvl="1"/>
            <a:r>
              <a:rPr lang="en-US" dirty="0"/>
              <a:t>Hyperlipidemia</a:t>
            </a:r>
          </a:p>
          <a:p>
            <a:pPr lvl="1"/>
            <a:r>
              <a:rPr lang="en-US" dirty="0"/>
              <a:t>Smoking/alcohol consumption</a:t>
            </a:r>
          </a:p>
          <a:p>
            <a:pPr lvl="1"/>
            <a:r>
              <a:rPr lang="en-US" dirty="0"/>
              <a:t>Obesity </a:t>
            </a:r>
          </a:p>
          <a:p>
            <a:pPr lvl="1"/>
            <a:r>
              <a:rPr lang="en-US" dirty="0"/>
              <a:t>Stress/personality types</a:t>
            </a:r>
            <a:endParaRPr lang="tr-TR" dirty="0"/>
          </a:p>
          <a:p>
            <a:r>
              <a:rPr lang="en-US" dirty="0"/>
              <a:t>Exercise tests and training</a:t>
            </a:r>
          </a:p>
          <a:p>
            <a:endParaRPr lang="tr-TR" dirty="0"/>
          </a:p>
        </p:txBody>
      </p:sp>
    </p:spTree>
    <p:extLst>
      <p:ext uri="{BB962C8B-B14F-4D97-AF65-F5344CB8AC3E}">
        <p14:creationId xmlns:p14="http://schemas.microsoft.com/office/powerpoint/2010/main" val="3711530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548680"/>
            <a:ext cx="8435280" cy="1584176"/>
          </a:xfrm>
        </p:spPr>
        <p:txBody>
          <a:bodyPr>
            <a:normAutofit fontScale="90000"/>
          </a:bodyPr>
          <a:lstStyle/>
          <a:p>
            <a:r>
              <a:rPr lang="tr-TR" dirty="0"/>
              <a:t>FIELDS OF RESEARCH</a:t>
            </a:r>
            <a:br>
              <a:rPr lang="en-US" dirty="0"/>
            </a:br>
            <a:br>
              <a:rPr lang="tr-TR" dirty="0"/>
            </a:br>
            <a:r>
              <a:rPr lang="en-US" dirty="0"/>
              <a:t>Hand Rehabilitation and Rheumatologic Physiotherapy and Rehabilitation</a:t>
            </a:r>
            <a:br>
              <a:rPr lang="en-US" dirty="0"/>
            </a:br>
            <a:endParaRPr lang="tr-TR" dirty="0"/>
          </a:p>
        </p:txBody>
      </p:sp>
      <p:sp>
        <p:nvSpPr>
          <p:cNvPr id="3" name="İçerik Yer Tutucusu 2"/>
          <p:cNvSpPr>
            <a:spLocks noGrp="1"/>
          </p:cNvSpPr>
          <p:nvPr>
            <p:ph idx="1"/>
          </p:nvPr>
        </p:nvSpPr>
        <p:spPr>
          <a:xfrm>
            <a:off x="457200" y="2132856"/>
            <a:ext cx="8229600" cy="4032448"/>
          </a:xfrm>
        </p:spPr>
        <p:txBody>
          <a:bodyPr/>
          <a:lstStyle/>
          <a:p>
            <a:pPr algn="just"/>
            <a:r>
              <a:rPr lang="en-US" dirty="0"/>
              <a:t>Rehabilitation methods aiming to increase the quality of life and functions in health problems affecting the hand and upper extremity</a:t>
            </a:r>
            <a:endParaRPr lang="tr-TR" dirty="0"/>
          </a:p>
          <a:p>
            <a:pPr algn="just"/>
            <a:r>
              <a:rPr lang="tr-TR" dirty="0"/>
              <a:t>Evaluation of </a:t>
            </a:r>
            <a:r>
              <a:rPr lang="tr-TR" dirty="0" err="1"/>
              <a:t>hand</a:t>
            </a:r>
            <a:r>
              <a:rPr lang="tr-TR" dirty="0"/>
              <a:t> </a:t>
            </a:r>
            <a:r>
              <a:rPr lang="tr-TR" dirty="0" err="1"/>
              <a:t>functions</a:t>
            </a:r>
            <a:r>
              <a:rPr lang="tr-TR" dirty="0"/>
              <a:t> </a:t>
            </a:r>
            <a:r>
              <a:rPr lang="tr-TR" dirty="0" err="1"/>
              <a:t>with</a:t>
            </a:r>
            <a:r>
              <a:rPr lang="tr-TR" dirty="0"/>
              <a:t> </a:t>
            </a:r>
            <a:r>
              <a:rPr lang="tr-TR" dirty="0" err="1"/>
              <a:t>objective</a:t>
            </a:r>
            <a:r>
              <a:rPr lang="tr-TR" dirty="0"/>
              <a:t> </a:t>
            </a:r>
            <a:r>
              <a:rPr lang="tr-TR" dirty="0" err="1"/>
              <a:t>methods</a:t>
            </a:r>
            <a:r>
              <a:rPr lang="tr-TR" dirty="0"/>
              <a:t> </a:t>
            </a:r>
            <a:r>
              <a:rPr lang="tr-TR" dirty="0" err="1"/>
              <a:t>and</a:t>
            </a:r>
            <a:r>
              <a:rPr lang="tr-TR" dirty="0"/>
              <a:t> </a:t>
            </a:r>
            <a:r>
              <a:rPr lang="tr-TR" dirty="0" err="1"/>
              <a:t>their</a:t>
            </a:r>
            <a:r>
              <a:rPr lang="tr-TR" dirty="0"/>
              <a:t> </a:t>
            </a:r>
            <a:r>
              <a:rPr lang="tr-TR" dirty="0" err="1"/>
              <a:t>improvement</a:t>
            </a:r>
            <a:endParaRPr lang="tr-TR" dirty="0"/>
          </a:p>
          <a:p>
            <a:pPr algn="just"/>
            <a:r>
              <a:rPr lang="en-US" dirty="0"/>
              <a:t>Use of technology in hand rehabilitation</a:t>
            </a:r>
            <a:endParaRPr lang="tr-TR" dirty="0"/>
          </a:p>
          <a:p>
            <a:pPr algn="just"/>
            <a:r>
              <a:rPr lang="en-US" dirty="0"/>
              <a:t>Hand injuries and robotic rehabilitation</a:t>
            </a:r>
            <a:endParaRPr lang="tr-TR" dirty="0"/>
          </a:p>
          <a:p>
            <a:pPr algn="just"/>
            <a:r>
              <a:rPr lang="tr-TR" dirty="0" err="1"/>
              <a:t>Investigation</a:t>
            </a:r>
            <a:r>
              <a:rPr lang="tr-TR" dirty="0"/>
              <a:t> of </a:t>
            </a:r>
            <a:r>
              <a:rPr lang="tr-TR" dirty="0" err="1"/>
              <a:t>the</a:t>
            </a:r>
            <a:r>
              <a:rPr lang="tr-TR" dirty="0"/>
              <a:t> </a:t>
            </a:r>
            <a:r>
              <a:rPr lang="tr-TR" dirty="0" err="1"/>
              <a:t>effects</a:t>
            </a:r>
            <a:r>
              <a:rPr lang="tr-TR" dirty="0"/>
              <a:t> of </a:t>
            </a:r>
            <a:r>
              <a:rPr lang="tr-TR" dirty="0" err="1"/>
              <a:t>different</a:t>
            </a:r>
            <a:r>
              <a:rPr lang="tr-TR" dirty="0"/>
              <a:t> </a:t>
            </a:r>
            <a:r>
              <a:rPr lang="tr-TR" dirty="0" err="1"/>
              <a:t>exercise</a:t>
            </a:r>
            <a:r>
              <a:rPr lang="tr-TR" dirty="0"/>
              <a:t> </a:t>
            </a:r>
            <a:r>
              <a:rPr lang="tr-TR" dirty="0" err="1"/>
              <a:t>types</a:t>
            </a:r>
            <a:r>
              <a:rPr lang="tr-TR" dirty="0"/>
              <a:t> on body </a:t>
            </a:r>
            <a:r>
              <a:rPr lang="tr-TR" dirty="0" err="1"/>
              <a:t>systems</a:t>
            </a:r>
            <a:endParaRPr lang="tr-TR" dirty="0"/>
          </a:p>
          <a:p>
            <a:pPr algn="just"/>
            <a:r>
              <a:rPr lang="tr-TR" dirty="0" err="1"/>
              <a:t>Exercise</a:t>
            </a:r>
            <a:r>
              <a:rPr lang="tr-TR" dirty="0"/>
              <a:t> </a:t>
            </a:r>
            <a:r>
              <a:rPr lang="tr-TR" dirty="0" err="1"/>
              <a:t>training</a:t>
            </a:r>
            <a:r>
              <a:rPr lang="tr-TR" dirty="0"/>
              <a:t> </a:t>
            </a:r>
            <a:r>
              <a:rPr lang="tr-TR" dirty="0" err="1"/>
              <a:t>and</a:t>
            </a:r>
            <a:r>
              <a:rPr lang="tr-TR" dirty="0"/>
              <a:t> </a:t>
            </a:r>
            <a:r>
              <a:rPr lang="tr-TR" dirty="0" err="1"/>
              <a:t>exercise</a:t>
            </a:r>
            <a:r>
              <a:rPr lang="tr-TR" dirty="0"/>
              <a:t> </a:t>
            </a:r>
            <a:r>
              <a:rPr lang="tr-TR" dirty="0" err="1"/>
              <a:t>physiology</a:t>
            </a:r>
            <a:r>
              <a:rPr lang="tr-TR" dirty="0"/>
              <a:t> in </a:t>
            </a:r>
            <a:r>
              <a:rPr lang="tr-TR" dirty="0" err="1"/>
              <a:t>chronic</a:t>
            </a:r>
            <a:r>
              <a:rPr lang="tr-TR" dirty="0"/>
              <a:t> </a:t>
            </a:r>
            <a:r>
              <a:rPr lang="tr-TR" dirty="0" err="1"/>
              <a:t>diseases</a:t>
            </a:r>
            <a:endParaRPr lang="tr-TR" dirty="0"/>
          </a:p>
          <a:p>
            <a:pPr algn="just"/>
            <a:r>
              <a:rPr lang="tr-TR" dirty="0" err="1"/>
              <a:t>Musician</a:t>
            </a:r>
            <a:r>
              <a:rPr lang="tr-TR" dirty="0"/>
              <a:t> </a:t>
            </a:r>
            <a:r>
              <a:rPr lang="tr-TR" dirty="0" err="1"/>
              <a:t>health</a:t>
            </a:r>
            <a:endParaRPr lang="en-US" dirty="0"/>
          </a:p>
          <a:p>
            <a:pPr algn="just"/>
            <a:r>
              <a:rPr lang="en-US" dirty="0"/>
              <a:t>Rehabilitation approaches to alleviate symptoms and improve the quality of life and function of patients diagnosed with rheumatological diseases.</a:t>
            </a:r>
            <a:endParaRPr lang="tr-TR" dirty="0"/>
          </a:p>
        </p:txBody>
      </p:sp>
    </p:spTree>
    <p:extLst>
      <p:ext uri="{BB962C8B-B14F-4D97-AF65-F5344CB8AC3E}">
        <p14:creationId xmlns:p14="http://schemas.microsoft.com/office/powerpoint/2010/main" val="2292393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2911" y="404664"/>
            <a:ext cx="7931224" cy="1152128"/>
          </a:xfrm>
        </p:spPr>
        <p:txBody>
          <a:bodyPr>
            <a:normAutofit fontScale="90000"/>
          </a:bodyPr>
          <a:lstStyle/>
          <a:p>
            <a:r>
              <a:rPr lang="tr-TR" dirty="0"/>
              <a:t>FIELDS OF RESEARCH</a:t>
            </a:r>
            <a:br>
              <a:rPr lang="en-US" dirty="0"/>
            </a:br>
            <a:br>
              <a:rPr lang="tr-TR" dirty="0"/>
            </a:br>
            <a:r>
              <a:rPr lang="tr-TR" dirty="0"/>
              <a:t>Neurological Physiotherapy </a:t>
            </a:r>
            <a:r>
              <a:rPr lang="tr-TR" dirty="0" err="1"/>
              <a:t>and</a:t>
            </a:r>
            <a:r>
              <a:rPr lang="tr-TR" dirty="0"/>
              <a:t> </a:t>
            </a:r>
            <a:r>
              <a:rPr lang="tr-TR" dirty="0" err="1"/>
              <a:t>Rehabilitation</a:t>
            </a:r>
            <a:endParaRPr lang="tr-TR" dirty="0"/>
          </a:p>
        </p:txBody>
      </p:sp>
      <p:sp>
        <p:nvSpPr>
          <p:cNvPr id="3" name="İçerik Yer Tutucusu 2"/>
          <p:cNvSpPr>
            <a:spLocks noGrp="1"/>
          </p:cNvSpPr>
          <p:nvPr>
            <p:ph idx="1"/>
          </p:nvPr>
        </p:nvSpPr>
        <p:spPr>
          <a:xfrm>
            <a:off x="457200" y="1844824"/>
            <a:ext cx="8229600" cy="4248472"/>
          </a:xfrm>
        </p:spPr>
        <p:txBody>
          <a:bodyPr/>
          <a:lstStyle/>
          <a:p>
            <a:pPr algn="just"/>
            <a:r>
              <a:rPr lang="en-US" sz="2000" dirty="0"/>
              <a:t>Applications and current neurodevelopmental treatment approaches aimed at improving the quality of life of neurological patients by increasing their mobility and independence levels,</a:t>
            </a:r>
          </a:p>
          <a:p>
            <a:pPr algn="just"/>
            <a:r>
              <a:rPr lang="en-US" sz="2000" dirty="0"/>
              <a:t>Physiotherapy and rehabilitation programs after stroke and cerebrovascular diseases,</a:t>
            </a:r>
          </a:p>
          <a:p>
            <a:pPr algn="just"/>
            <a:r>
              <a:rPr lang="en-US" sz="2000" dirty="0"/>
              <a:t>Physiotherapy and rehabilitation programs for individuals with neurological diseases such as Parkinson's and Multiple Sclerosis,</a:t>
            </a:r>
          </a:p>
          <a:p>
            <a:pPr algn="just"/>
            <a:r>
              <a:rPr lang="en-US" sz="2000" dirty="0"/>
              <a:t>Balance and coordination studies for patients with balance and gait disorders,</a:t>
            </a:r>
          </a:p>
          <a:p>
            <a:pPr algn="just"/>
            <a:r>
              <a:rPr lang="en-US" sz="2000" dirty="0"/>
              <a:t>Measurement of muscle activation with EMG during the rehabilitation process, postural stability assessments.</a:t>
            </a:r>
          </a:p>
        </p:txBody>
      </p:sp>
    </p:spTree>
    <p:extLst>
      <p:ext uri="{BB962C8B-B14F-4D97-AF65-F5344CB8AC3E}">
        <p14:creationId xmlns:p14="http://schemas.microsoft.com/office/powerpoint/2010/main" val="296285578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11352</TotalTime>
  <Words>1799</Words>
  <Application>Microsoft Office PowerPoint</Application>
  <PresentationFormat>Ekran Gösterisi (4:3)</PresentationFormat>
  <Paragraphs>268</Paragraphs>
  <Slides>24</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24</vt:i4>
      </vt:variant>
    </vt:vector>
  </HeadingPairs>
  <TitlesOfParts>
    <vt:vector size="32" baseType="lpstr">
      <vt:lpstr>Aptos</vt:lpstr>
      <vt:lpstr>Arial</vt:lpstr>
      <vt:lpstr>Calibri</vt:lpstr>
      <vt:lpstr>Georgia</vt:lpstr>
      <vt:lpstr>Tahoma</vt:lpstr>
      <vt:lpstr>Times New Roman</vt:lpstr>
      <vt:lpstr>Wingdings</vt:lpstr>
      <vt:lpstr>Ofis Teması</vt:lpstr>
      <vt:lpstr>DEPARTMENT OF PHYSIOTHERAPY AND REHABILITATION  GRADUATE PROGRAMS</vt:lpstr>
      <vt:lpstr>ACADEMIC STAFF</vt:lpstr>
      <vt:lpstr>ACADEMIC STAFF</vt:lpstr>
      <vt:lpstr>FIELDS OF RESEARCH  Cardiopulmonary Physiotherapy and Rehabilitation </vt:lpstr>
      <vt:lpstr>FIELDS OF RESEARCH  Cardiopulmonary Physiotherapy and Rehabilitation </vt:lpstr>
      <vt:lpstr>FIELDS OF RESEARCH  Cardiopulmonary Physiotherapy and Rehabilitation </vt:lpstr>
      <vt:lpstr>FIELDS OF RESEARCH  Chronic Diseases, Healthy Living and Physical Activity Counseling Center </vt:lpstr>
      <vt:lpstr>FIELDS OF RESEARCH  Hand Rehabilitation and Rheumatologic Physiotherapy and Rehabilitation </vt:lpstr>
      <vt:lpstr>FIELDS OF RESEARCH  Neurological Physiotherapy and Rehabilitation</vt:lpstr>
      <vt:lpstr>FIELDS OF RESEARCH  Oncologic Physiotherapy and Rehabilitation </vt:lpstr>
      <vt:lpstr>FIELDS OF RESEARCH  Oncologic Physiotherapy and Rehabilitation </vt:lpstr>
      <vt:lpstr>FIELDS OF RESEARCH  Orthopedic Physiotherapy and Rehabilitation </vt:lpstr>
      <vt:lpstr>FIELDS OF RESEARCH  Pediatric Physiotherapy and Rehabilitation </vt:lpstr>
      <vt:lpstr>FIELDS OF RESEARCH  Pediatric Physiotherapy and Rehabilitation</vt:lpstr>
      <vt:lpstr>FIELDS OF RESEARCH  Sports Physiotherapy and Rehabilitation </vt:lpstr>
      <vt:lpstr>RESEARCH FACILITIES   (LABORATORY INFRASTRUCTURE)</vt:lpstr>
      <vt:lpstr>RESEARCH FACILITIES (LABORATORY INFRASTRUCTURE)  Hand Rehabilitation and Rheumatologic Rehabilitation Unit </vt:lpstr>
      <vt:lpstr>FIELDS OF RESEARCH (LABORATORY INFRASTRUCTURE)   Cardiac and Pulmonary Rehabilitation Unit </vt:lpstr>
      <vt:lpstr>RESEARCH FACILITIES (LABORATORY INFRASTRUCTURE)  Neurological Rehabilitation Unit </vt:lpstr>
      <vt:lpstr>RESEARCH FACILITIES (LABORATORY INFRASTRUCTURE)  Oncologic Rehabilitation Unit </vt:lpstr>
      <vt:lpstr>RESEARCH FACILITIES (LABORATORY INFRASTRUCTURE)  Pediatric Rehabilitation Unit </vt:lpstr>
      <vt:lpstr>RESEARCH FACILITIES (LABORATORY INFRASTRUCTURE)  Orthopedic Rehabilitation Unit </vt:lpstr>
      <vt:lpstr>RESEARCH FACILITIES (LABORATORY INFRASTRUCTURE)  Sports Rehabilitation Unit </vt:lpstr>
      <vt:lpstr>QUOTA NUMBERS AND PROGRAM ADMISSION REQUIREMENTS FOR SPRING SEMESTER 2024/2025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abc</dc:creator>
  <cp:lastModifiedBy>Gazi</cp:lastModifiedBy>
  <cp:revision>692</cp:revision>
  <dcterms:created xsi:type="dcterms:W3CDTF">2013-04-01T11:03:06Z</dcterms:created>
  <dcterms:modified xsi:type="dcterms:W3CDTF">2025-03-24T06:58:03Z</dcterms:modified>
</cp:coreProperties>
</file>