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94" r:id="rId2"/>
    <p:sldId id="395" r:id="rId3"/>
    <p:sldId id="400" r:id="rId4"/>
    <p:sldId id="396" r:id="rId5"/>
    <p:sldId id="397" r:id="rId6"/>
    <p:sldId id="401" r:id="rId7"/>
    <p:sldId id="402" r:id="rId8"/>
    <p:sldId id="408" r:id="rId9"/>
    <p:sldId id="404" r:id="rId10"/>
    <p:sldId id="405" r:id="rId11"/>
    <p:sldId id="398" r:id="rId12"/>
  </p:sldIdLst>
  <p:sldSz cx="9144000" cy="6858000" type="screen4x3"/>
  <p:notesSz cx="9144000" cy="6858000"/>
  <p:defaultTextStyle>
    <a:defPPr>
      <a:defRPr lang="e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93C6"/>
    <a:srgbClr val="23538D"/>
    <a:srgbClr val="5D8CBF"/>
    <a:srgbClr val="4F8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2" autoAdjust="0"/>
    <p:restoredTop sz="94660"/>
  </p:normalViewPr>
  <p:slideViewPr>
    <p:cSldViewPr>
      <p:cViewPr varScale="1">
        <p:scale>
          <a:sx n="65" d="100"/>
          <a:sy n="65" d="100"/>
        </p:scale>
        <p:origin x="1484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D989C05-9B31-4A7F-B6E2-F29C50D4BC89}" type="datetimeFigureOut">
              <a:rPr lang="tr-TR" altLang="tr-TR"/>
              <a:pPr>
                <a:defRPr/>
              </a:pPr>
              <a:t>10.03.2025</a:t>
            </a:fld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7283A8C-BF81-4930-A957-B95BC3B29A9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94F96F0-451B-42F5-93CB-EEDD10686356}" type="datetimeFigureOut">
              <a:rPr lang="tr-TR" altLang="tr-TR"/>
              <a:pPr>
                <a:defRPr/>
              </a:pPr>
              <a:t>10.03.2025</a:t>
            </a:fld>
            <a:endParaRPr lang="tr-TR" alt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noProof="0"/>
              <a:t>Asıl metin stillerini düzenlemek için tıklatın</a:t>
            </a:r>
          </a:p>
          <a:p>
            <a:pPr lvl="1"/>
            <a:r>
              <a:rPr lang="tr-TR" altLang="tr-TR" noProof="0"/>
              <a:t>İkinci düzey</a:t>
            </a:r>
          </a:p>
          <a:p>
            <a:pPr lvl="2"/>
            <a:r>
              <a:rPr lang="tr-TR" altLang="tr-TR" noProof="0"/>
              <a:t>Üçüncü düzey</a:t>
            </a:r>
          </a:p>
          <a:p>
            <a:pPr lvl="3"/>
            <a:r>
              <a:rPr lang="tr-TR" altLang="tr-TR" noProof="0"/>
              <a:t>Dördüncü düzey</a:t>
            </a:r>
          </a:p>
          <a:p>
            <a:pPr lvl="4"/>
            <a:r>
              <a:rPr lang="tr-TR" altLang="tr-TR" noProof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CE69E1-5B31-416E-96FE-9864ABD8780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88608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 userDrawn="1"/>
        </p:nvSpPr>
        <p:spPr>
          <a:xfrm>
            <a:off x="0" y="2132856"/>
            <a:ext cx="9144000" cy="3024088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Georgia" panose="02040502050405020303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57" y="188640"/>
            <a:ext cx="3485579" cy="1475377"/>
          </a:xfrm>
          <a:prstGeom prst="rect">
            <a:avLst/>
          </a:prstGeom>
          <a:effectLst>
            <a:reflection stA="25000" endPos="55500" dir="5400000" sy="-100000" algn="bl" rotWithShape="0"/>
          </a:effectLst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636663"/>
            <a:ext cx="7772400" cy="1872208"/>
          </a:xfrm>
          <a:ln>
            <a:noFill/>
          </a:ln>
        </p:spPr>
        <p:txBody>
          <a:bodyPr/>
          <a:lstStyle>
            <a:lvl1pPr>
              <a:defRPr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404914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0" y="1125538"/>
            <a:ext cx="9180513" cy="496728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6170613"/>
            <a:ext cx="1836737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760461" cy="936104"/>
          </a:xfrm>
        </p:spPr>
        <p:txBody>
          <a:bodyPr anchor="ctr">
            <a:normAutofit/>
          </a:bodyPr>
          <a:lstStyle>
            <a:lvl1pPr algn="l">
              <a:defRPr sz="2800" b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84234"/>
            <a:ext cx="8229600" cy="4841929"/>
          </a:xfrm>
        </p:spPr>
        <p:txBody>
          <a:bodyPr/>
          <a:lstStyle>
            <a:lvl1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pic>
        <p:nvPicPr>
          <p:cNvPr id="9" name="Resi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661" y="260648"/>
            <a:ext cx="1836627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8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 userDrawn="1"/>
        </p:nvSpPr>
        <p:spPr>
          <a:xfrm>
            <a:off x="0" y="1125538"/>
            <a:ext cx="9180513" cy="496728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Slayt Numarası Yer Tutucusu 5"/>
          <p:cNvSpPr txBox="1">
            <a:spLocks/>
          </p:cNvSpPr>
          <p:nvPr userDrawn="1"/>
        </p:nvSpPr>
        <p:spPr>
          <a:xfrm>
            <a:off x="4678363" y="6356350"/>
            <a:ext cx="587375" cy="365125"/>
          </a:xfrm>
          <a:prstGeom prst="rect">
            <a:avLst/>
          </a:prstGeom>
        </p:spPr>
        <p:txBody>
          <a:bodyPr anchor="ctr"/>
          <a:lstStyle>
            <a:defPPr>
              <a:defRPr lang="tr-T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5D8CBF"/>
                </a:solidFill>
              </a:rPr>
              <a:t>/</a:t>
            </a:r>
            <a:r>
              <a:rPr lang="tr-TR" sz="1000" dirty="0">
                <a:solidFill>
                  <a:srgbClr val="5D8CBF"/>
                </a:solidFill>
              </a:rPr>
              <a:t> </a:t>
            </a:r>
            <a:r>
              <a:rPr lang="tr-TR" dirty="0">
                <a:solidFill>
                  <a:srgbClr val="5D8CBF"/>
                </a:solidFill>
              </a:rPr>
              <a:t>17   </a:t>
            </a:r>
          </a:p>
        </p:txBody>
      </p:sp>
      <p:pic>
        <p:nvPicPr>
          <p:cNvPr id="7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98450"/>
            <a:ext cx="12588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32448" cy="496855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35016" y="1124744"/>
            <a:ext cx="4069432" cy="496855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9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3132138" y="6356350"/>
            <a:ext cx="1690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5D8CBF"/>
                </a:solidFill>
              </a:defRPr>
            </a:lvl1pPr>
          </a:lstStyle>
          <a:p>
            <a:pPr>
              <a:defRPr/>
            </a:pPr>
            <a:fld id="{D7F90D2A-BAA0-4218-96BE-75BA2B4B762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4789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Dikdörtgen 4"/>
          <p:cNvSpPr/>
          <p:nvPr userDrawn="1"/>
        </p:nvSpPr>
        <p:spPr>
          <a:xfrm>
            <a:off x="0" y="273050"/>
            <a:ext cx="9180513" cy="5819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Slayt Numarası Yer Tutucusu 5"/>
          <p:cNvSpPr txBox="1">
            <a:spLocks/>
          </p:cNvSpPr>
          <p:nvPr userDrawn="1"/>
        </p:nvSpPr>
        <p:spPr>
          <a:xfrm>
            <a:off x="4678363" y="6356350"/>
            <a:ext cx="587375" cy="365125"/>
          </a:xfrm>
          <a:prstGeom prst="rect">
            <a:avLst/>
          </a:prstGeom>
        </p:spPr>
        <p:txBody>
          <a:bodyPr anchor="ctr"/>
          <a:lstStyle>
            <a:defPPr>
              <a:defRPr lang="tr-T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5D8CBF"/>
                </a:solidFill>
              </a:rPr>
              <a:t>/</a:t>
            </a:r>
            <a:r>
              <a:rPr lang="tr-TR" sz="1000" dirty="0">
                <a:solidFill>
                  <a:srgbClr val="5D8CBF"/>
                </a:solidFill>
              </a:rPr>
              <a:t> </a:t>
            </a:r>
            <a:r>
              <a:rPr lang="tr-TR" dirty="0">
                <a:solidFill>
                  <a:srgbClr val="5D8CBF"/>
                </a:solidFill>
              </a:rPr>
              <a:t>17   </a:t>
            </a:r>
          </a:p>
        </p:txBody>
      </p:sp>
      <p:pic>
        <p:nvPicPr>
          <p:cNvPr id="7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98450"/>
            <a:ext cx="12588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3132138" y="6356350"/>
            <a:ext cx="1690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5D8CBF"/>
                </a:solidFill>
              </a:defRPr>
            </a:lvl1pPr>
          </a:lstStyle>
          <a:p>
            <a:pPr>
              <a:defRPr/>
            </a:pPr>
            <a:fld id="{03B63EEC-F776-4904-A84B-C50C0630508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2554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2627313" y="188913"/>
            <a:ext cx="6429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457200" y="981075"/>
            <a:ext cx="8229600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15516" y="2636912"/>
            <a:ext cx="8712968" cy="1872208"/>
          </a:xfrm>
        </p:spPr>
        <p:txBody>
          <a:bodyPr/>
          <a:lstStyle/>
          <a:p>
            <a:r>
              <a:rPr lang="en" dirty="0" smtClean="0"/>
              <a:t>PHYSICAL EDUCATION AND SPORTS </a:t>
            </a:r>
            <a:r>
              <a:rPr lang="en" dirty="0"/>
              <a:t>DEPARTMENT </a:t>
            </a:r>
            <a:r>
              <a:rPr lang="tr-TR" dirty="0"/>
              <a:t/>
            </a:r>
            <a:br>
              <a:rPr lang="tr-TR" dirty="0"/>
            </a:br>
            <a:r>
              <a:rPr lang="en" dirty="0"/>
              <a:t>GRADUATE </a:t>
            </a:r>
            <a:r>
              <a:rPr lang="en" dirty="0" smtClean="0"/>
              <a:t>PROGRAMS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923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tr-TR" dirty="0">
                <a:solidFill>
                  <a:srgbClr val="376092"/>
                </a:solidFill>
              </a:rPr>
              <a:t>ACADEMIC STAFF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İmdat YARIM </a:t>
            </a: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(Head of Department)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Metin KAYA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Latif AYDOS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Mehmet GUNAY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Ozbay GUVEN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Muhsin HAZAR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Fatma Filiz ÇOLAKOĞLU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Atilla PULUR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Halil İbrahim CICIOGLU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Ekrem Levent ILHAN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Gülfem Sezen BALÇIKANLI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Ebru CETIN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Serdar USLU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Yaprak KALEMOĞLU VAROL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Belgin GÖKYÜREK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Ilyas OKAN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96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tr-TR" dirty="0">
                <a:solidFill>
                  <a:srgbClr val="376092"/>
                </a:solidFill>
              </a:rPr>
              <a:t>ACADEMIC STAFF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Ulviye BILGIN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Ebru Olcay KARABULUT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Emre Ozan TINGAZ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Okan Burçak CELIK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Neslihan ARIKAN FİDAN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Mehmet YILDIZ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Sumer ALVURDU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Hacer Ozge BAYDAR ARICAN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Didem Gulcin KAYA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Kadir KESKİN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Assoc. Prof. Dr. Aylin Ozge PEKEL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Mazhar Taner SÖKMEN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Lecturer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Seyfi SAVAŞ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Dr. Oktay ÇİMEN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Dr. </a:t>
            </a:r>
            <a:r>
              <a:rPr lang="e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Mustafa ALTUNSOY</a:t>
            </a:r>
            <a:endParaRPr lang="tr-TR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17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RESEARCH AREAS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79359"/>
            <a:ext cx="8229600" cy="5273977"/>
          </a:xfrm>
        </p:spPr>
        <p:txBody>
          <a:bodyPr/>
          <a:lstStyle/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and Movement Science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Education and Play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Education and Sports Pedagogy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and Sports Physiology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</a:t>
            </a:r>
            <a:r>
              <a:rPr lang="en" alt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Sports </a:t>
            </a: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endParaRPr lang="tr-TR" alt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and Sports Nutrition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Education, Sports and Physical Activity for the Disabled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Activity and Health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Fitness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Kinanthropometry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Motor Behavior</a:t>
            </a:r>
            <a:endParaRPr lang="tr-TR" alt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alt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Sports Biomechanics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Sports History</a:t>
            </a:r>
          </a:p>
          <a:p>
            <a:pPr marL="644525" indent="-285750" eaLnBrk="1" hangingPunct="1">
              <a:buFont typeface="Wingdings" panose="05000000000000000000" pitchFamily="2" charset="2"/>
              <a:buChar char="Ø"/>
            </a:pPr>
            <a:r>
              <a:rPr lang="e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Sports Philosophy</a:t>
            </a:r>
          </a:p>
          <a:p>
            <a:pPr marL="0" indent="0">
              <a:buNone/>
            </a:pP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15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dirty="0"/>
              <a:t>RESEARCH FACILITIES </a:t>
            </a:r>
            <a:r>
              <a:rPr lang="tr-TR" dirty="0"/>
              <a:t/>
            </a:r>
            <a:br>
              <a:rPr lang="tr-TR" dirty="0"/>
            </a:br>
            <a:r>
              <a:rPr lang="en" dirty="0"/>
              <a:t>(LABORATORY INFRASTRUCTURE)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504" y="1196752"/>
            <a:ext cx="5184576" cy="484192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Physiology Laboratory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Anatomy Laboratory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Biomechanical Movement Analysis Laboratory</a:t>
            </a:r>
            <a:endParaRPr lang="tr-TR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418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5880" y="116632"/>
            <a:ext cx="8197235" cy="1152128"/>
          </a:xfrm>
        </p:spPr>
        <p:txBody>
          <a:bodyPr>
            <a:noAutofit/>
          </a:bodyPr>
          <a:lstStyle/>
          <a:p>
            <a:r>
              <a:rPr lang="en" sz="2200" dirty="0" smtClean="0"/>
              <a:t>PSYCHOSOCIAL FIELDS IN SPORTS PROGRAM QUOTAS </a:t>
            </a:r>
            <a:r>
              <a:rPr lang="en" sz="2200" dirty="0"/>
              <a:t>AND ADMISSION REQUIREMENTS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419556"/>
              </p:ext>
            </p:extLst>
          </p:nvPr>
        </p:nvGraphicFramePr>
        <p:xfrm>
          <a:off x="404546" y="1340768"/>
          <a:ext cx="8198569" cy="5769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7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932265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  <a:gridCol w="1422202">
                  <a:extLst>
                    <a:ext uri="{9D8B030D-6E8A-4147-A177-3AD203B41FA5}">
                      <a16:colId xmlns:a16="http://schemas.microsoft.com/office/drawing/2014/main" val="92498398"/>
                    </a:ext>
                  </a:extLst>
                </a:gridCol>
                <a:gridCol w="1171224">
                  <a:extLst>
                    <a:ext uri="{9D8B030D-6E8A-4147-A177-3AD203B41FA5}">
                      <a16:colId xmlns:a16="http://schemas.microsoft.com/office/drawing/2014/main" val="152785240"/>
                    </a:ext>
                  </a:extLst>
                </a:gridCol>
                <a:gridCol w="941573">
                  <a:extLst>
                    <a:ext uri="{9D8B030D-6E8A-4147-A177-3AD203B41FA5}">
                      <a16:colId xmlns:a16="http://schemas.microsoft.com/office/drawing/2014/main" val="3939280620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3829308081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1468094353"/>
                    </a:ext>
                  </a:extLst>
                </a:gridCol>
              </a:tblGrid>
              <a:tr h="198211">
                <a:tc gridSpan="2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TYPE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TYPE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CRITERIA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47934"/>
                  </a:ext>
                </a:extLst>
              </a:tr>
              <a:tr h="920361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</a:t>
                      </a:r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NATIONAL MASTER/DR.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 SCORE/</a:t>
                      </a:r>
                    </a:p>
                    <a:p>
                      <a:pPr marL="1270" marR="73660">
                        <a:lnSpc>
                          <a:spcPts val="12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*KEY*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LANGUAGE SCORE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GRADUATION </a:t>
                      </a: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GRADE (UNDERGRADUATE/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M.S.)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988178"/>
                  </a:ext>
                </a:extLst>
              </a:tr>
              <a:tr h="366781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algn="just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</a:t>
                      </a:r>
                      <a:r>
                        <a:rPr lang="tr-TR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SCIENCES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/WORD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ENTRY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2.5/4.00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291175"/>
                  </a:ext>
                </a:extLst>
              </a:tr>
              <a:tr h="342227">
                <a:tc gridSpan="7">
                  <a:txBody>
                    <a:bodyPr/>
                    <a:lstStyle/>
                    <a:p>
                      <a:pPr algn="ctr"/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UNDERGRADUATE </a:t>
                      </a:r>
                      <a:r>
                        <a:rPr lang="en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PROGRAMS TO BE ACCEPTED FOR MASTER'S 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COACHING </a:t>
                      </a:r>
                      <a:r>
                        <a:rPr lang="en" sz="12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AND SPORTS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AND SPORTS TEACHING + </a:t>
                      </a:r>
                      <a:r>
                        <a:rPr lang="en" sz="12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AND SPORTS EDUCATION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44986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5042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MANAGEMENT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59118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4378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RECREATION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2306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3022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PSYCHOLOGY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599102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SOCIOLOGY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75055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HISTORY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65511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2856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PHILOSOPHY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052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237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020131"/>
              </p:ext>
            </p:extLst>
          </p:nvPr>
        </p:nvGraphicFramePr>
        <p:xfrm>
          <a:off x="323528" y="332656"/>
          <a:ext cx="8198569" cy="1368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7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7039362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</a:tblGrid>
              <a:tr h="342227">
                <a:tc gridSpan="2">
                  <a:txBody>
                    <a:bodyPr/>
                    <a:lstStyle/>
                    <a:p>
                      <a:pPr algn="ctr"/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UNDERGRADUATE </a:t>
                      </a:r>
                      <a:r>
                        <a:rPr lang="en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PROGRAMS TO BE ACCEPTED FOR MASTER'S 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ANTHROPOLOGY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SPORTS SCHOOL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FOLKLORICAL SCIENCE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29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732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5879" y="476672"/>
            <a:ext cx="8198569" cy="1152128"/>
          </a:xfrm>
        </p:spPr>
        <p:txBody>
          <a:bodyPr>
            <a:noAutofit/>
          </a:bodyPr>
          <a:lstStyle/>
          <a:p>
            <a:r>
              <a:rPr lang="en" sz="2200" dirty="0" smtClean="0"/>
              <a:t>SPORTS AND HEALTH SCIENCES PROGRAM QUOTAS </a:t>
            </a:r>
            <a:r>
              <a:rPr lang="en" sz="2200" dirty="0"/>
              <a:t>AND ADMISSION REQUIREMENTS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752288"/>
              </p:ext>
            </p:extLst>
          </p:nvPr>
        </p:nvGraphicFramePr>
        <p:xfrm>
          <a:off x="405880" y="1988840"/>
          <a:ext cx="8198569" cy="3950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7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932265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  <a:gridCol w="1422202">
                  <a:extLst>
                    <a:ext uri="{9D8B030D-6E8A-4147-A177-3AD203B41FA5}">
                      <a16:colId xmlns:a16="http://schemas.microsoft.com/office/drawing/2014/main" val="92498398"/>
                    </a:ext>
                  </a:extLst>
                </a:gridCol>
                <a:gridCol w="1171224">
                  <a:extLst>
                    <a:ext uri="{9D8B030D-6E8A-4147-A177-3AD203B41FA5}">
                      <a16:colId xmlns:a16="http://schemas.microsoft.com/office/drawing/2014/main" val="152785240"/>
                    </a:ext>
                  </a:extLst>
                </a:gridCol>
                <a:gridCol w="941573">
                  <a:extLst>
                    <a:ext uri="{9D8B030D-6E8A-4147-A177-3AD203B41FA5}">
                      <a16:colId xmlns:a16="http://schemas.microsoft.com/office/drawing/2014/main" val="3939280620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3829308081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1468094353"/>
                    </a:ext>
                  </a:extLst>
                </a:gridCol>
              </a:tblGrid>
              <a:tr h="342227">
                <a:tc gridSpan="2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TYPE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TYPE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CRITERIA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47934"/>
                  </a:ext>
                </a:extLst>
              </a:tr>
              <a:tr h="920361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</a:t>
                      </a:r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NATIONAL MASTER/DR.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 SCORE/</a:t>
                      </a:r>
                    </a:p>
                    <a:p>
                      <a:pPr marL="1270" marR="73660">
                        <a:lnSpc>
                          <a:spcPts val="12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*KEY*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LANGUAGE SCORE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GRADUATION </a:t>
                      </a: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GRADE (UNDERGRADUATE/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M.S.)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988178"/>
                  </a:ext>
                </a:extLst>
              </a:tr>
              <a:tr h="366781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algn="just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</a:t>
                      </a:r>
                      <a:r>
                        <a:rPr lang="tr-TR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SCIENCES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/WORD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ENTRY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2.5/4.00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291175"/>
                  </a:ext>
                </a:extLst>
              </a:tr>
              <a:tr h="342227">
                <a:tc gridSpan="7">
                  <a:txBody>
                    <a:bodyPr/>
                    <a:lstStyle/>
                    <a:p>
                      <a:pPr algn="ctr"/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UNDERGRADUATE </a:t>
                      </a:r>
                      <a:r>
                        <a:rPr lang="en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PROGRAMS TO BE ACCEPTED FOR MASTER'S 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COACHING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SPORTS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SPORTS</a:t>
                      </a:r>
                      <a:r>
                        <a:rPr lang="en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</a:t>
                      </a:r>
                      <a:endParaRPr lang="tr-TR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75074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</a:t>
                      </a:r>
                      <a:endParaRPr lang="tr-TR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021356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33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741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5879" y="476672"/>
            <a:ext cx="8198569" cy="1152128"/>
          </a:xfrm>
        </p:spPr>
        <p:txBody>
          <a:bodyPr>
            <a:noAutofit/>
          </a:bodyPr>
          <a:lstStyle/>
          <a:p>
            <a:r>
              <a:rPr lang="en" sz="2200" dirty="0" smtClean="0"/>
              <a:t>PHYSICAL EDUCATION AND SPORTS PROGRAM QUOTAS </a:t>
            </a:r>
            <a:r>
              <a:rPr lang="en" sz="2200" dirty="0"/>
              <a:t>AND PROGRAM ADMISSION REQUIREMENTS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051136"/>
              </p:ext>
            </p:extLst>
          </p:nvPr>
        </p:nvGraphicFramePr>
        <p:xfrm>
          <a:off x="405879" y="1628800"/>
          <a:ext cx="8198569" cy="5091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7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932265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  <a:gridCol w="1422202">
                  <a:extLst>
                    <a:ext uri="{9D8B030D-6E8A-4147-A177-3AD203B41FA5}">
                      <a16:colId xmlns:a16="http://schemas.microsoft.com/office/drawing/2014/main" val="92498398"/>
                    </a:ext>
                  </a:extLst>
                </a:gridCol>
                <a:gridCol w="1171224">
                  <a:extLst>
                    <a:ext uri="{9D8B030D-6E8A-4147-A177-3AD203B41FA5}">
                      <a16:colId xmlns:a16="http://schemas.microsoft.com/office/drawing/2014/main" val="152785240"/>
                    </a:ext>
                  </a:extLst>
                </a:gridCol>
                <a:gridCol w="941573">
                  <a:extLst>
                    <a:ext uri="{9D8B030D-6E8A-4147-A177-3AD203B41FA5}">
                      <a16:colId xmlns:a16="http://schemas.microsoft.com/office/drawing/2014/main" val="3939280620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3829308081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1468094353"/>
                    </a:ext>
                  </a:extLst>
                </a:gridCol>
              </a:tblGrid>
              <a:tr h="342227">
                <a:tc gridSpan="2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TYPE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TYPE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CRITERIA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47934"/>
                  </a:ext>
                </a:extLst>
              </a:tr>
              <a:tr h="920361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</a:t>
                      </a:r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NATIONAL MASTER/DR.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 SCORE/</a:t>
                      </a:r>
                    </a:p>
                    <a:p>
                      <a:pPr marL="1270" marR="73660">
                        <a:lnSpc>
                          <a:spcPts val="12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*KEY*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LANGUAGE SCORE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GRADUATION </a:t>
                      </a: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GRADE (UNDERGRADUATE/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M.S.)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988178"/>
                  </a:ext>
                </a:extLst>
              </a:tr>
              <a:tr h="366781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algn="just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</a:t>
                      </a:r>
                      <a:r>
                        <a:rPr lang="tr-TR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SCIENCES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/WORD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MD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ENTRY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2.5/4.00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291175"/>
                  </a:ext>
                </a:extLst>
              </a:tr>
              <a:tr h="342227">
                <a:tc gridSpan="7">
                  <a:txBody>
                    <a:bodyPr/>
                    <a:lstStyle/>
                    <a:p>
                      <a:pPr algn="ctr"/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UNDERGRADUATE </a:t>
                      </a:r>
                      <a:r>
                        <a:rPr lang="en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PROGRAMS TO BE ACCEPTED FOR MASTER'S 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AND SPORTS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</a:t>
                      </a: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 </a:t>
                      </a:r>
                      <a:r>
                        <a:rPr lang="e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EDUCATION+PHYSICAL EDUCATION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SPORTS TEACHING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1812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MOVEMENT 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75074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HEALTH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021356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5048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PSYCHOSOCIAL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AREAS IN SPORTS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33358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71561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09251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7559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TEACHING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5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08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703196"/>
              </p:ext>
            </p:extLst>
          </p:nvPr>
        </p:nvGraphicFramePr>
        <p:xfrm>
          <a:off x="251520" y="404664"/>
          <a:ext cx="8198569" cy="1711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7">
                  <a:extLst>
                    <a:ext uri="{9D8B030D-6E8A-4147-A177-3AD203B41FA5}">
                      <a16:colId xmlns:a16="http://schemas.microsoft.com/office/drawing/2014/main" val="1115986424"/>
                    </a:ext>
                  </a:extLst>
                </a:gridCol>
                <a:gridCol w="7039362">
                  <a:extLst>
                    <a:ext uri="{9D8B030D-6E8A-4147-A177-3AD203B41FA5}">
                      <a16:colId xmlns:a16="http://schemas.microsoft.com/office/drawing/2014/main" val="254284353"/>
                    </a:ext>
                  </a:extLst>
                </a:gridCol>
              </a:tblGrid>
              <a:tr h="34257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UNDERGRADUATE </a:t>
                      </a:r>
                      <a:r>
                        <a:rPr lang="en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PROGRAMS TO BE ACCEPTED FOR MASTER'S DEGREE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3492465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COACHING EDUCATION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9621108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COACHING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619606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4738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RECREATION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504411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RECREATION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0823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905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5879" y="548680"/>
            <a:ext cx="8198569" cy="936104"/>
          </a:xfrm>
        </p:spPr>
        <p:txBody>
          <a:bodyPr>
            <a:noAutofit/>
          </a:bodyPr>
          <a:lstStyle/>
          <a:p>
            <a:r>
              <a:rPr lang="en" sz="2200" dirty="0" smtClean="0"/>
              <a:t>PHYSICAL EDUCATION AND SPORTS PROGRAM </a:t>
            </a:r>
            <a:r>
              <a:rPr lang="en" sz="2200" dirty="0"/>
              <a:t>QUOTA NUMBERS AND PROGRAM ADMISSION REQUIREMENTS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451242"/>
              </p:ext>
            </p:extLst>
          </p:nvPr>
        </p:nvGraphicFramePr>
        <p:xfrm>
          <a:off x="405880" y="1772816"/>
          <a:ext cx="8198569" cy="3950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207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932265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  <a:gridCol w="1422202">
                  <a:extLst>
                    <a:ext uri="{9D8B030D-6E8A-4147-A177-3AD203B41FA5}">
                      <a16:colId xmlns:a16="http://schemas.microsoft.com/office/drawing/2014/main" val="92498398"/>
                    </a:ext>
                  </a:extLst>
                </a:gridCol>
                <a:gridCol w="1171224">
                  <a:extLst>
                    <a:ext uri="{9D8B030D-6E8A-4147-A177-3AD203B41FA5}">
                      <a16:colId xmlns:a16="http://schemas.microsoft.com/office/drawing/2014/main" val="152785240"/>
                    </a:ext>
                  </a:extLst>
                </a:gridCol>
                <a:gridCol w="941573">
                  <a:extLst>
                    <a:ext uri="{9D8B030D-6E8A-4147-A177-3AD203B41FA5}">
                      <a16:colId xmlns:a16="http://schemas.microsoft.com/office/drawing/2014/main" val="3939280620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3829308081"/>
                    </a:ext>
                  </a:extLst>
                </a:gridCol>
                <a:gridCol w="1286049">
                  <a:extLst>
                    <a:ext uri="{9D8B030D-6E8A-4147-A177-3AD203B41FA5}">
                      <a16:colId xmlns:a16="http://schemas.microsoft.com/office/drawing/2014/main" val="1468094353"/>
                    </a:ext>
                  </a:extLst>
                </a:gridCol>
              </a:tblGrid>
              <a:tr h="342227">
                <a:tc gridSpan="2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QUOTA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TYPE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TYPE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 CRITERIA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47934"/>
                  </a:ext>
                </a:extLst>
              </a:tr>
              <a:tr h="920361">
                <a:tc>
                  <a:txBody>
                    <a:bodyPr/>
                    <a:lstStyle/>
                    <a:p>
                      <a:pPr algn="ctr"/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DOCTORATE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NATIONAL MASTER/DR.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 SCORE/</a:t>
                      </a:r>
                    </a:p>
                    <a:p>
                      <a:pPr marL="1270" marR="73660">
                        <a:lnSpc>
                          <a:spcPts val="12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*KEY*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FOREIGN LANGUAGE SCORE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GRADUATION </a:t>
                      </a: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GRADE (UNDERGRADUATE/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b="1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M.S.)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988178"/>
                  </a:ext>
                </a:extLst>
              </a:tr>
              <a:tr h="366781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algn="just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tr-TR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</a:t>
                      </a:r>
                      <a:r>
                        <a:rPr lang="tr-TR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SCIENCES</a:t>
                      </a:r>
                      <a:r>
                        <a:rPr lang="en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/WORD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PhD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3/4.00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291175"/>
                  </a:ext>
                </a:extLst>
              </a:tr>
              <a:tr h="342227">
                <a:tc gridSpan="7">
                  <a:txBody>
                    <a:bodyPr/>
                    <a:lstStyle/>
                    <a:p>
                      <a:pPr algn="ctr"/>
                      <a:r>
                        <a:rPr lang="en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 </a:t>
                      </a:r>
                      <a:r>
                        <a:rPr lang="en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PROGRAMS TO BE ACCEPTED FOR DOCTORATE DEGREE</a:t>
                      </a:r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1950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AND SPORTS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PHYSICAL EDUCATION AND </a:t>
                      </a:r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EDUCATION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1812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MOVEMENT 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59118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5041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SPORTS HEALTH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23060"/>
                  </a:ext>
                </a:extLst>
              </a:tr>
              <a:tr h="342227">
                <a:tc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5048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PSYCHOSOCIAL </a:t>
                      </a:r>
                      <a:r>
                        <a:rPr lang="en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AREAS IN SPORTS</a:t>
                      </a:r>
                      <a:endParaRPr lang="tr-T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30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2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684</Words>
  <Application>Microsoft Office PowerPoint</Application>
  <PresentationFormat>Ekran Gösterisi (4:3)</PresentationFormat>
  <Paragraphs>205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20" baseType="lpstr">
      <vt:lpstr>ＭＳ Ｐゴシック</vt:lpstr>
      <vt:lpstr>ＭＳ Ｐゴシック</vt:lpstr>
      <vt:lpstr>Arial</vt:lpstr>
      <vt:lpstr>Calibri</vt:lpstr>
      <vt:lpstr>Georgia</vt:lpstr>
      <vt:lpstr>Tahoma</vt:lpstr>
      <vt:lpstr>Times New Roman</vt:lpstr>
      <vt:lpstr>Wingdings</vt:lpstr>
      <vt:lpstr>Ofis Teması</vt:lpstr>
      <vt:lpstr>PHYSICAL EDUCATION AND SPORTS DEPARTMENT  GRADUATE PROGRAMS</vt:lpstr>
      <vt:lpstr>ACADEMIC STAFF</vt:lpstr>
      <vt:lpstr>ACADEMIC STAFF</vt:lpstr>
      <vt:lpstr>RESEARCH AREAS</vt:lpstr>
      <vt:lpstr>RESEARCH FACILITIES  (LABORATORY INFRASTRUCTURE)</vt:lpstr>
      <vt:lpstr>PSYCHOSOCIAL FIELDS IN SPORTS PROGRAM QUOTAS AND ADMISSION REQUIREMENTS</vt:lpstr>
      <vt:lpstr>PowerPoint Sunusu</vt:lpstr>
      <vt:lpstr>SPORTS AND HEALTH SCIENCES PROGRAM QUOTAS AND ADMISSION REQUIREMENTS</vt:lpstr>
      <vt:lpstr>PHYSICAL EDUCATION AND SPORTS PROGRAM QUOTAS AND PROGRAM ADMISSION REQUIREMENTS</vt:lpstr>
      <vt:lpstr>PowerPoint Sunusu</vt:lpstr>
      <vt:lpstr>PHYSICAL EDUCATION AND SPORTS PROGRAM QUOTA NUMBERS AND PROGRAM ADMISSION REQUIREMENTS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abc</dc:creator>
  <cp:lastModifiedBy>Reviewer</cp:lastModifiedBy>
  <cp:revision>715</cp:revision>
  <dcterms:created xsi:type="dcterms:W3CDTF">2013-04-01T11:03:06Z</dcterms:created>
  <dcterms:modified xsi:type="dcterms:W3CDTF">2025-03-10T06:47:09Z</dcterms:modified>
</cp:coreProperties>
</file>