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4" r:id="rId2"/>
    <p:sldId id="395" r:id="rId3"/>
    <p:sldId id="396" r:id="rId4"/>
    <p:sldId id="397" r:id="rId5"/>
    <p:sldId id="398" r:id="rId6"/>
  </p:sldIdLst>
  <p:sldSz cx="9144000" cy="6858000" type="screen4x3"/>
  <p:notesSz cx="9144000" cy="6858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93C6"/>
    <a:srgbClr val="23538D"/>
    <a:srgbClr val="5D8CBF"/>
    <a:srgbClr val="4F8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4646"/>
  </p:normalViewPr>
  <p:slideViewPr>
    <p:cSldViewPr>
      <p:cViewPr varScale="1">
        <p:scale>
          <a:sx n="108" d="100"/>
          <a:sy n="108" d="100"/>
        </p:scale>
        <p:origin x="205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D989C05-9B31-4A7F-B6E2-F29C50D4BC89}" type="datetimeFigureOut">
              <a:rPr lang="tr-TR" altLang="tr-TR"/>
              <a:pPr>
                <a:defRPr/>
              </a:pPr>
              <a:t>25.09.2026</a:t>
            </a:fld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7283A8C-BF81-4930-A957-B95BC3B29A9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94F96F0-451B-42F5-93CB-EEDD10686356}" type="datetimeFigureOut">
              <a:rPr lang="tr-TR" altLang="tr-TR"/>
              <a:pPr>
                <a:defRPr/>
              </a:pPr>
              <a:t>25.09.2026</a:t>
            </a:fld>
            <a:endParaRPr lang="tr-TR" alt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noProof="0"/>
              <a:t>Asıl metin stillerini düzenlemek için tıklatın</a:t>
            </a:r>
          </a:p>
          <a:p>
            <a:pPr lvl="1"/>
            <a:r>
              <a:rPr lang="tr-TR" altLang="tr-TR" noProof="0"/>
              <a:t>İkinci düzey</a:t>
            </a:r>
          </a:p>
          <a:p>
            <a:pPr lvl="2"/>
            <a:r>
              <a:rPr lang="tr-TR" altLang="tr-TR" noProof="0"/>
              <a:t>Üçüncü düzey</a:t>
            </a:r>
          </a:p>
          <a:p>
            <a:pPr lvl="3"/>
            <a:r>
              <a:rPr lang="tr-TR" altLang="tr-TR" noProof="0"/>
              <a:t>Dördüncü düzey</a:t>
            </a:r>
          </a:p>
          <a:p>
            <a:pPr lvl="4"/>
            <a:r>
              <a:rPr lang="tr-TR" altLang="tr-TR" noProof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CE69E1-5B31-416E-96FE-9864ABD8780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88608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2132856"/>
            <a:ext cx="9144000" cy="3024088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Georgia" panose="02040502050405020303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57" y="188640"/>
            <a:ext cx="3485579" cy="1475377"/>
          </a:xfrm>
          <a:prstGeom prst="rect">
            <a:avLst/>
          </a:prstGeom>
          <a:effectLst>
            <a:reflection stA="25000" endPos="55500" dir="5400000" sy="-100000" algn="bl" rotWithShape="0"/>
          </a:effectLst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636663"/>
            <a:ext cx="7772400" cy="1872208"/>
          </a:xfrm>
          <a:ln>
            <a:noFill/>
          </a:ln>
        </p:spPr>
        <p:txBody>
          <a:bodyPr/>
          <a:lstStyle>
            <a:lvl1pPr>
              <a:defRPr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404914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6170613"/>
            <a:ext cx="183673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760461" cy="936104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84234"/>
            <a:ext cx="8229600" cy="4841929"/>
          </a:xfrm>
        </p:spPr>
        <p:txBody>
          <a:bodyPr/>
          <a:lstStyle>
            <a:lvl1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pic>
        <p:nvPicPr>
          <p:cNvPr id="9" name="Resi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661" y="260648"/>
            <a:ext cx="1836627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8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2448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35016" y="1124744"/>
            <a:ext cx="4069432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D7F90D2A-BAA0-4218-96BE-75BA2B4B762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4789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Dikdörtgen 4"/>
          <p:cNvSpPr/>
          <p:nvPr userDrawn="1"/>
        </p:nvSpPr>
        <p:spPr>
          <a:xfrm>
            <a:off x="0" y="273050"/>
            <a:ext cx="9180513" cy="5819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03B63EEC-F776-4904-A84B-C50C0630508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2554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2627313" y="188913"/>
            <a:ext cx="6429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457200" y="981075"/>
            <a:ext cx="82296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 DEPARTMENT OF SOCIAL WORK MASTER’S PROGRAMME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923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solidFill>
                  <a:srgbClr val="376092"/>
                </a:solidFill>
              </a:rPr>
              <a:t>ACADEMIC STAFF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Prof. Dr. Fatma ARPACI</a:t>
            </a:r>
          </a:p>
          <a:p>
            <a:r>
              <a:rPr lang="tr-TR"/>
              <a:t>Prof. Dr. Mahmut Hamil NAZİK</a:t>
            </a:r>
          </a:p>
          <a:p>
            <a:r>
              <a:rPr lang="tr-TR"/>
              <a:t>Prof. Dr. Leyla ÖZGEN</a:t>
            </a:r>
          </a:p>
          <a:p>
            <a:r>
              <a:rPr lang="tr-TR"/>
              <a:t>Prof. Dr. Hüsne DEMİREL</a:t>
            </a:r>
          </a:p>
          <a:p>
            <a:r>
              <a:rPr lang="tr-TR"/>
              <a:t>Prof. Dr. Ömer Faruk CANTEKİN</a:t>
            </a:r>
          </a:p>
          <a:p>
            <a:r>
              <a:rPr lang="tr-TR"/>
              <a:t>Assoc. Prof. Dr. Hafize Nurgül DURMUŞ ŞENYAPAR</a:t>
            </a:r>
          </a:p>
          <a:p>
            <a:r>
              <a:rPr lang="tr-TR"/>
              <a:t>Research Assistant Dr. Ayşe Nur PEKASIL</a:t>
            </a:r>
          </a:p>
          <a:p>
            <a:r>
              <a:rPr lang="tr-TR"/>
              <a:t>Research Assistant Betül Kübra DOĞAN</a:t>
            </a:r>
          </a:p>
          <a:p>
            <a:r>
              <a:rPr lang="tr-TR"/>
              <a:t>Research Assistant Sultan KİREMİTÇİ</a:t>
            </a:r>
          </a:p>
          <a:p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69896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FIELDS OF RESEARCH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4114800" cy="4929411"/>
          </a:xfrm>
        </p:spPr>
        <p:txBody>
          <a:bodyPr/>
          <a:lstStyle/>
          <a:p>
            <a:r>
              <a:rPr lang="tr-TR" sz="1400" b="1"/>
              <a:t>Family and Family Well-Being:</a:t>
            </a:r>
            <a:r>
              <a:rPr lang="tr-TR" sz="1400"/>
              <a:t> family life and well-being, family resource and life management, family issues, family counseling, divorce and divorce-related issues</a:t>
            </a:r>
          </a:p>
          <a:p>
            <a:r>
              <a:rPr lang="tr-TR" sz="1400" b="1"/>
              <a:t>Children and Youth:</a:t>
            </a:r>
            <a:r>
              <a:rPr lang="tr-TR" sz="1400"/>
              <a:t> child well-being, youth development and youth well-being</a:t>
            </a:r>
          </a:p>
          <a:p>
            <a:r>
              <a:rPr lang="tr-TR" sz="1400" b="1"/>
              <a:t>Women and Gender:</a:t>
            </a:r>
            <a:r>
              <a:rPr lang="tr-TR" sz="1400"/>
              <a:t> women's studies, women's issues, women's rights, violence against women, gender</a:t>
            </a:r>
          </a:p>
          <a:p>
            <a:r>
              <a:rPr lang="tr-TR" sz="1400" b="1"/>
              <a:t>Aging and Gerontology:</a:t>
            </a:r>
            <a:r>
              <a:rPr lang="tr-TR" sz="1400"/>
              <a:t> aging, issues affecting older adults, elderly care, well-being in later life</a:t>
            </a:r>
          </a:p>
          <a:p>
            <a:r>
              <a:rPr lang="tr-TR" sz="1400" b="1"/>
              <a:t>Disability</a:t>
            </a:r>
            <a:endParaRPr lang="tr-TR" sz="1400"/>
          </a:p>
          <a:p>
            <a:r>
              <a:rPr lang="tr-TR" sz="1400" b="1"/>
              <a:t>Poverty and Social Policy</a:t>
            </a:r>
            <a:endParaRPr lang="tr-TR" sz="1400"/>
          </a:p>
          <a:p>
            <a:r>
              <a:rPr lang="tr-TR" sz="1400" b="1"/>
              <a:t>Violence and Domestic Violence:</a:t>
            </a:r>
            <a:r>
              <a:rPr lang="tr-TR" sz="1400"/>
              <a:t> violence against women, domestic violence, sibling violence</a:t>
            </a:r>
          </a:p>
          <a:p>
            <a:r>
              <a:rPr lang="tr-TR" sz="1400" b="1"/>
              <a:t>Quality of Life and Life Satisfaction</a:t>
            </a:r>
            <a:endParaRPr lang="tr-TR" sz="1400"/>
          </a:p>
          <a:p>
            <a:r>
              <a:rPr lang="tr-TR" sz="1400" b="1"/>
              <a:t>Migration and Forced Migration</a:t>
            </a:r>
            <a:endParaRPr lang="tr-TR" sz="1400"/>
          </a:p>
          <a:p>
            <a:pPr marL="0" indent="0">
              <a:buNone/>
            </a:pPr>
            <a:endParaRPr lang="tr-TR" sz="1600" dirty="0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53ACF912-B55F-844A-7B7D-CA24F180C809}"/>
              </a:ext>
            </a:extLst>
          </p:cNvPr>
          <p:cNvSpPr txBox="1">
            <a:spLocks/>
          </p:cNvSpPr>
          <p:nvPr/>
        </p:nvSpPr>
        <p:spPr bwMode="auto">
          <a:xfrm>
            <a:off x="4355976" y="1196752"/>
            <a:ext cx="4483224" cy="508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400" b="1"/>
              <a:t>Migration and Forced Migration</a:t>
            </a:r>
            <a:endParaRPr lang="tr-TR" sz="1400"/>
          </a:p>
          <a:p>
            <a:r>
              <a:rPr lang="tr-TR" sz="1400" b="1"/>
              <a:t>Seasonal Agricultural Workers</a:t>
            </a:r>
            <a:endParaRPr lang="tr-TR" sz="1400"/>
          </a:p>
          <a:p>
            <a:r>
              <a:rPr lang="tr-TR" sz="1400" b="1"/>
              <a:t>Nutrition and Eating Behaviors:</a:t>
            </a:r>
            <a:r>
              <a:rPr lang="tr-TR" sz="1400"/>
              <a:t> dietary habits, nutrition education, consumer education, food label reading, eating behaviors and eating disorders, fast food</a:t>
            </a:r>
          </a:p>
          <a:p>
            <a:r>
              <a:rPr lang="tr-TR" sz="1400" b="1"/>
              <a:t>Consumer Behavior and Consumer Studies</a:t>
            </a:r>
            <a:endParaRPr lang="tr-TR" sz="1400"/>
          </a:p>
          <a:p>
            <a:r>
              <a:rPr lang="tr-TR" sz="1400" b="1"/>
              <a:t>Communication and Digital Marketing:</a:t>
            </a:r>
            <a:r>
              <a:rPr lang="tr-TR" sz="1400"/>
              <a:t> communication studies, marketing communication, digital marketing</a:t>
            </a:r>
          </a:p>
          <a:p>
            <a:r>
              <a:rPr lang="tr-TR" sz="1400" b="1"/>
              <a:t>Health Management</a:t>
            </a:r>
            <a:endParaRPr lang="tr-TR" sz="1400"/>
          </a:p>
          <a:p>
            <a:r>
              <a:rPr lang="tr-TR" sz="1400" b="1"/>
              <a:t>Sustainability</a:t>
            </a:r>
            <a:endParaRPr lang="tr-TR" sz="1400"/>
          </a:p>
          <a:p>
            <a:r>
              <a:rPr lang="tr-TR" sz="1400" b="1"/>
              <a:t>Quality and Strategic Management</a:t>
            </a:r>
            <a:endParaRPr lang="tr-TR" sz="1400"/>
          </a:p>
          <a:p>
            <a:r>
              <a:rPr lang="tr-TR" sz="1400" b="1"/>
              <a:t>Mindfulness</a:t>
            </a:r>
            <a:endParaRPr lang="tr-TR" sz="1400"/>
          </a:p>
          <a:p>
            <a:r>
              <a:rPr lang="tr-TR" sz="1400" b="1"/>
              <a:t>Self-Harm Behavior</a:t>
            </a:r>
            <a:endParaRPr lang="tr-TR" sz="1400"/>
          </a:p>
          <a:p>
            <a:r>
              <a:rPr lang="tr-TR" sz="1400" b="1"/>
              <a:t>Narrative Therapy</a:t>
            </a:r>
            <a:endParaRPr lang="tr-TR" sz="1400"/>
          </a:p>
          <a:p>
            <a:r>
              <a:rPr lang="tr-TR" sz="1400" b="1"/>
              <a:t>Qualitative Research and Research Methods:</a:t>
            </a:r>
            <a:r>
              <a:rPr lang="tr-TR" sz="1400"/>
              <a:t> grounded theory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521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RESEARCH FACILITIES (LABORATORY INFRASTRUCTURE)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3277" y="1628800"/>
            <a:ext cx="4219600" cy="484192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tr-TR" b="1"/>
              <a:t>Social Group Work Laboratory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tr-TR" b="1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tr-TR"/>
              <a:t>Practical applications related to social work group practice are conducted in the Social Group Work Laboratory of the Department of Social Work, Faculty of Health Sciences, Gazi University.</a:t>
            </a:r>
            <a:endParaRPr lang="tr-TR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3541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19" y="404664"/>
            <a:ext cx="7272808" cy="936104"/>
          </a:xfrm>
        </p:spPr>
        <p:txBody>
          <a:bodyPr>
            <a:noAutofit/>
          </a:bodyPr>
          <a:lstStyle/>
          <a:p>
            <a:r>
              <a:rPr lang="en-US" sz="1600" dirty="0"/>
              <a:t>Quota Numbers and Admission Requirements for the 2026/2027 Fall Semester</a:t>
            </a:r>
            <a:endParaRPr lang="tr-TR" sz="3200" dirty="0"/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501937"/>
              </p:ext>
            </p:extLst>
          </p:nvPr>
        </p:nvGraphicFramePr>
        <p:xfrm>
          <a:off x="251519" y="1628800"/>
          <a:ext cx="8892480" cy="473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189">
                  <a:extLst>
                    <a:ext uri="{9D8B030D-6E8A-4147-A177-3AD203B41FA5}">
                      <a16:colId xmlns:a16="http://schemas.microsoft.com/office/drawing/2014/main" val="1371005351"/>
                    </a:ext>
                  </a:extLst>
                </a:gridCol>
                <a:gridCol w="14077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97739">
                  <a:extLst>
                    <a:ext uri="{9D8B030D-6E8A-4147-A177-3AD203B41FA5}">
                      <a16:colId xmlns:a16="http://schemas.microsoft.com/office/drawing/2014/main" val="808132061"/>
                    </a:ext>
                  </a:extLst>
                </a:gridCol>
                <a:gridCol w="140777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1117243">
                  <a:extLst>
                    <a:ext uri="{9D8B030D-6E8A-4147-A177-3AD203B41FA5}">
                      <a16:colId xmlns:a16="http://schemas.microsoft.com/office/drawing/2014/main" val="4036254528"/>
                    </a:ext>
                  </a:extLst>
                </a:gridCol>
                <a:gridCol w="964997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1106189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893350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021572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403647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QUOTA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sz="1200" b="1" dirty="0"/>
                        <a:t>SCORE TYPE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tr-TR" sz="1200" b="1" dirty="0"/>
                        <a:t>PROGRAM TYPE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SCORE CRITERIA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97312">
                <a:tc>
                  <a:txBody>
                    <a:bodyPr/>
                    <a:lstStyle/>
                    <a:p>
                      <a:r>
                        <a:rPr lang="tr-TR" sz="1200" b="1" dirty="0"/>
                        <a:t>MASTER'S DEGREE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tr-TR" sz="1200" b="1" dirty="0"/>
                        <a:t>DOCTORATE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1200" b="1" dirty="0"/>
                        <a:t>FOREIGN NATIONAL MA/DR.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ALES SCORE/</a:t>
                      </a:r>
                    </a:p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*TUS*</a:t>
                      </a:r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>
                          <a:effectLst/>
                        </a:rPr>
                        <a:t>FOREIGN LANGUAGE SCORE</a:t>
                      </a:r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GRADUATION GRADE (UNDERGRADUATE/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MA)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15</a:t>
                      </a:r>
                      <a:endParaRPr lang="tr-TR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E.W./NUM.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MASTER'S DEGREE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55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5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Document Demonstrating Participation in a Foreign Language Examination</a:t>
                      </a:r>
                      <a:endParaRPr lang="tr-TR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2.80</a:t>
                      </a:r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effectLst/>
                        </a:rPr>
                        <a:t>E.W./NUM.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DR.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5624775"/>
                  </a:ext>
                </a:extLst>
              </a:tr>
              <a:tr h="370840">
                <a:tc gridSpan="10"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bg1"/>
                          </a:solidFill>
                        </a:rPr>
                        <a:t>UNDERGRADUATE PROGRAMS ADMITTING STUDENTS</a:t>
                      </a:r>
                    </a:p>
                  </a:txBody>
                  <a:tcPr anchor="ctr">
                    <a:solidFill>
                      <a:srgbClr val="6893C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7337282"/>
                  </a:ext>
                </a:extLst>
              </a:tr>
              <a:tr h="370840">
                <a:tc rowSpan="3" gridSpan="2"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DOCTORATE</a:t>
                      </a:r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/>
                        <a:t>MASTER'S DEGREE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tr-TR" sz="1200"/>
                        <a:t>Social Work</a:t>
                      </a:r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2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3090</TotalTime>
  <Words>365</Words>
  <Application>Microsoft Macintosh PowerPoint</Application>
  <PresentationFormat>Ekran Gösterisi (4:3)</PresentationFormat>
  <Paragraphs>64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Georgia</vt:lpstr>
      <vt:lpstr>Tahoma</vt:lpstr>
      <vt:lpstr>Times New Roman</vt:lpstr>
      <vt:lpstr>Ofis Teması</vt:lpstr>
      <vt:lpstr> DEPARTMENT OF SOCIAL WORK MASTER’S PROGRAMME</vt:lpstr>
      <vt:lpstr>ACADEMIC STAFF</vt:lpstr>
      <vt:lpstr>FIELDS OF RESEARCH</vt:lpstr>
      <vt:lpstr>RESEARCH FACILITIES (LABORATORY INFRASTRUCTURE)</vt:lpstr>
      <vt:lpstr>Quota Numbers and Admission Requirements for the 2026/2027 Fall Semester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abc</dc:creator>
  <cp:lastModifiedBy>Betül Kübra DOĞAN KARATAŞ</cp:lastModifiedBy>
  <cp:revision>631</cp:revision>
  <dcterms:created xsi:type="dcterms:W3CDTF">2013-04-01T11:03:06Z</dcterms:created>
  <dcterms:modified xsi:type="dcterms:W3CDTF">2026-09-25T07:45:13Z</dcterms:modified>
</cp:coreProperties>
</file>