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94" r:id="rId2"/>
    <p:sldId id="395" r:id="rId3"/>
    <p:sldId id="396" r:id="rId4"/>
    <p:sldId id="397" r:id="rId5"/>
    <p:sldId id="398" r:id="rId6"/>
  </p:sldIdLst>
  <p:sldSz cx="9144000" cy="6858000" type="screen4x3"/>
  <p:notesSz cx="9144000" cy="6858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93C6"/>
    <a:srgbClr val="23538D"/>
    <a:srgbClr val="5D8CBF"/>
    <a:srgbClr val="4F8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4646"/>
  </p:normalViewPr>
  <p:slideViewPr>
    <p:cSldViewPr>
      <p:cViewPr varScale="1">
        <p:scale>
          <a:sx n="108" d="100"/>
          <a:sy n="108" d="100"/>
        </p:scale>
        <p:origin x="205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D989C05-9B31-4A7F-B6E2-F29C50D4BC89}" type="datetimeFigureOut">
              <a:rPr lang="tr-TR" altLang="tr-TR"/>
              <a:pPr>
                <a:defRPr/>
              </a:pPr>
              <a:t>25.09.2026</a:t>
            </a:fld>
            <a:endParaRPr lang="tr-TR" alt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7283A8C-BF81-4930-A957-B95BC3B29A9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94F96F0-451B-42F5-93CB-EEDD10686356}" type="datetimeFigureOut">
              <a:rPr lang="tr-TR" altLang="tr-TR"/>
              <a:pPr>
                <a:defRPr/>
              </a:pPr>
              <a:t>25.09.2026</a:t>
            </a:fld>
            <a:endParaRPr lang="tr-TR" alt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noProof="0"/>
              <a:t>Asıl metin stillerini düzenlemek için tıklatın</a:t>
            </a:r>
          </a:p>
          <a:p>
            <a:pPr lvl="1"/>
            <a:r>
              <a:rPr lang="tr-TR" altLang="tr-TR" noProof="0"/>
              <a:t>İkinci düzey</a:t>
            </a:r>
          </a:p>
          <a:p>
            <a:pPr lvl="2"/>
            <a:r>
              <a:rPr lang="tr-TR" altLang="tr-TR" noProof="0"/>
              <a:t>Üçüncü düzey</a:t>
            </a:r>
          </a:p>
          <a:p>
            <a:pPr lvl="3"/>
            <a:r>
              <a:rPr lang="tr-TR" altLang="tr-TR" noProof="0"/>
              <a:t>Dördüncü düzey</a:t>
            </a:r>
          </a:p>
          <a:p>
            <a:pPr lvl="4"/>
            <a:r>
              <a:rPr lang="tr-TR" altLang="tr-TR" noProof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DCE69E1-5B31-416E-96FE-9864ABD8780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88608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 userDrawn="1"/>
        </p:nvSpPr>
        <p:spPr>
          <a:xfrm>
            <a:off x="0" y="2132856"/>
            <a:ext cx="9144000" cy="3024088"/>
          </a:xfrm>
          <a:prstGeom prst="rect">
            <a:avLst/>
          </a:prstGeom>
          <a:gradFill>
            <a:gsLst>
              <a:gs pos="0">
                <a:schemeClr val="bg1">
                  <a:alpha val="4000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latin typeface="Georgia" panose="02040502050405020303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57" y="188640"/>
            <a:ext cx="3485579" cy="1475377"/>
          </a:xfrm>
          <a:prstGeom prst="rect">
            <a:avLst/>
          </a:prstGeom>
          <a:effectLst>
            <a:reflection stA="25000" endPos="55500" dir="5400000" sy="-100000" algn="bl" rotWithShape="0"/>
          </a:effectLst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636663"/>
            <a:ext cx="7772400" cy="1872208"/>
          </a:xfrm>
          <a:ln>
            <a:noFill/>
          </a:ln>
        </p:spPr>
        <p:txBody>
          <a:bodyPr/>
          <a:lstStyle>
            <a:lvl1pPr>
              <a:defRPr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3404914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 userDrawn="1"/>
        </p:nvSpPr>
        <p:spPr>
          <a:xfrm>
            <a:off x="0" y="1125538"/>
            <a:ext cx="9180513" cy="496728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6170613"/>
            <a:ext cx="1836737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760461" cy="936104"/>
          </a:xfrm>
        </p:spPr>
        <p:txBody>
          <a:bodyPr anchor="ctr">
            <a:normAutofit/>
          </a:bodyPr>
          <a:lstStyle>
            <a:lvl1pPr algn="l">
              <a:defRPr sz="2800" b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84234"/>
            <a:ext cx="8229600" cy="4841929"/>
          </a:xfrm>
        </p:spPr>
        <p:txBody>
          <a:bodyPr/>
          <a:lstStyle>
            <a:lvl1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spcAft>
                <a:spcPts val="600"/>
              </a:spcAft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pic>
        <p:nvPicPr>
          <p:cNvPr id="9" name="Resi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661" y="260648"/>
            <a:ext cx="1836627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83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 userDrawn="1"/>
        </p:nvSpPr>
        <p:spPr>
          <a:xfrm>
            <a:off x="0" y="1125538"/>
            <a:ext cx="9180513" cy="496728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Slayt Numarası Yer Tutucusu 5"/>
          <p:cNvSpPr txBox="1">
            <a:spLocks/>
          </p:cNvSpPr>
          <p:nvPr userDrawn="1"/>
        </p:nvSpPr>
        <p:spPr>
          <a:xfrm>
            <a:off x="4678363" y="6356350"/>
            <a:ext cx="587375" cy="365125"/>
          </a:xfrm>
          <a:prstGeom prst="rect">
            <a:avLst/>
          </a:prstGeom>
        </p:spPr>
        <p:txBody>
          <a:bodyPr anchor="ctr"/>
          <a:lstStyle>
            <a:defPPr>
              <a:defRPr lang="tr-T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5D8CBF"/>
                </a:solidFill>
              </a:rPr>
              <a:t>/</a:t>
            </a:r>
            <a:r>
              <a:rPr lang="tr-TR" sz="1000" dirty="0">
                <a:solidFill>
                  <a:srgbClr val="5D8CBF"/>
                </a:solidFill>
              </a:rPr>
              <a:t> </a:t>
            </a:r>
            <a:r>
              <a:rPr lang="tr-TR" dirty="0">
                <a:solidFill>
                  <a:srgbClr val="5D8CBF"/>
                </a:solidFill>
              </a:rPr>
              <a:t>17   </a:t>
            </a:r>
          </a:p>
        </p:txBody>
      </p:sp>
      <p:pic>
        <p:nvPicPr>
          <p:cNvPr id="7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98450"/>
            <a:ext cx="12588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32448" cy="496855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35016" y="1124744"/>
            <a:ext cx="4069432" cy="496855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9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3132138" y="6356350"/>
            <a:ext cx="1690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5D8CBF"/>
                </a:solidFill>
              </a:defRPr>
            </a:lvl1pPr>
          </a:lstStyle>
          <a:p>
            <a:pPr>
              <a:defRPr/>
            </a:pPr>
            <a:fld id="{D7F90D2A-BAA0-4218-96BE-75BA2B4B762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4789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Dikdörtgen 4"/>
          <p:cNvSpPr/>
          <p:nvPr userDrawn="1"/>
        </p:nvSpPr>
        <p:spPr>
          <a:xfrm>
            <a:off x="0" y="273050"/>
            <a:ext cx="9180513" cy="5819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6" name="Slayt Numarası Yer Tutucusu 5"/>
          <p:cNvSpPr txBox="1">
            <a:spLocks/>
          </p:cNvSpPr>
          <p:nvPr userDrawn="1"/>
        </p:nvSpPr>
        <p:spPr>
          <a:xfrm>
            <a:off x="4678363" y="6356350"/>
            <a:ext cx="587375" cy="365125"/>
          </a:xfrm>
          <a:prstGeom prst="rect">
            <a:avLst/>
          </a:prstGeom>
        </p:spPr>
        <p:txBody>
          <a:bodyPr anchor="ctr"/>
          <a:lstStyle>
            <a:defPPr>
              <a:defRPr lang="tr-T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dirty="0">
                <a:solidFill>
                  <a:srgbClr val="5D8CBF"/>
                </a:solidFill>
              </a:rPr>
              <a:t>/</a:t>
            </a:r>
            <a:r>
              <a:rPr lang="tr-TR" sz="1000" dirty="0">
                <a:solidFill>
                  <a:srgbClr val="5D8CBF"/>
                </a:solidFill>
              </a:rPr>
              <a:t> </a:t>
            </a:r>
            <a:r>
              <a:rPr lang="tr-TR" dirty="0">
                <a:solidFill>
                  <a:srgbClr val="5D8CBF"/>
                </a:solidFill>
              </a:rPr>
              <a:t>17   </a:t>
            </a:r>
          </a:p>
        </p:txBody>
      </p:sp>
      <p:pic>
        <p:nvPicPr>
          <p:cNvPr id="7" name="Resi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98450"/>
            <a:ext cx="12588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Slayt Numarası Yer Tutucusu 5"/>
          <p:cNvSpPr>
            <a:spLocks noGrp="1"/>
          </p:cNvSpPr>
          <p:nvPr>
            <p:ph type="sldNum" sz="quarter" idx="10"/>
          </p:nvPr>
        </p:nvSpPr>
        <p:spPr>
          <a:xfrm>
            <a:off x="3132138" y="6356350"/>
            <a:ext cx="169068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5D8CBF"/>
                </a:solidFill>
              </a:defRPr>
            </a:lvl1pPr>
          </a:lstStyle>
          <a:p>
            <a:pPr>
              <a:defRPr/>
            </a:pPr>
            <a:fld id="{03B63EEC-F776-4904-A84B-C50C0630508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2554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aşlık Yer Tutucusu 1"/>
          <p:cNvSpPr>
            <a:spLocks noGrp="1"/>
          </p:cNvSpPr>
          <p:nvPr>
            <p:ph type="title"/>
          </p:nvPr>
        </p:nvSpPr>
        <p:spPr bwMode="auto">
          <a:xfrm>
            <a:off x="2627313" y="188913"/>
            <a:ext cx="64293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Metin Yer Tutucusu 2"/>
          <p:cNvSpPr>
            <a:spLocks noGrp="1"/>
          </p:cNvSpPr>
          <p:nvPr>
            <p:ph type="body" idx="1"/>
          </p:nvPr>
        </p:nvSpPr>
        <p:spPr bwMode="auto">
          <a:xfrm>
            <a:off x="457200" y="981075"/>
            <a:ext cx="8229600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/>
              <a:t>SOSYAL HİZMET </a:t>
            </a:r>
            <a:r>
              <a:rPr lang="tr-TR" dirty="0"/>
              <a:t>ANABİLİM DALI</a:t>
            </a:r>
            <a:br>
              <a:rPr lang="tr-TR"/>
            </a:br>
            <a:r>
              <a:rPr lang="tr-TR"/>
              <a:t>YÜKSEK LİSANS PROGRAMI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923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>
                <a:solidFill>
                  <a:srgbClr val="376092"/>
                </a:solidFill>
              </a:rPr>
              <a:t>AKADEMİK KADRO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/>
              <a:t>Prof. Dr. Fatma ARPACI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Prof. Dr. Mahmut Hamil NAZİK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Prof. Dr. Leyla ÖZGEN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Prof. Dr. Hüsne DEMİREL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Prof. Dr. Ömer Faruk CANTEKİN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Doç. Dr. Hafize Nurgül DURMUŞ ŞENYAPAR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Arş. Gör. Dr. Ayşe Nur PEKASIL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Arş. Gör. Betül Kübra DOĞAN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/>
              <a:t>Arş. Gör. Sultan KİREMİTÇİ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69896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ARAŞTIRMA ALANLARI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4114800" cy="4841929"/>
          </a:xfrm>
        </p:spPr>
        <p:txBody>
          <a:bodyPr/>
          <a:lstStyle/>
          <a:p>
            <a:pPr marL="0" indent="0">
              <a:buNone/>
            </a:pPr>
            <a:r>
              <a:rPr lang="tr-TR" sz="1400" b="1"/>
              <a:t>Aile ve aile refahı:</a:t>
            </a:r>
            <a:r>
              <a:rPr lang="tr-TR" sz="1400"/>
              <a:t> aile yaşamı ve refahı, ailede kaynak ve yaşam yönetimi, aile sorunları, aile danışmanlığı, boşanma ve boşanma sorunları</a:t>
            </a:r>
          </a:p>
          <a:p>
            <a:pPr marL="0" indent="0">
              <a:buNone/>
            </a:pPr>
            <a:r>
              <a:rPr lang="tr-TR" sz="1400" b="1"/>
              <a:t>Çocuk ve gençlik:</a:t>
            </a:r>
            <a:r>
              <a:rPr lang="tr-TR" sz="1400"/>
              <a:t> çocuk refahı, gençlik dönemi ve gençlik refahı</a:t>
            </a:r>
          </a:p>
          <a:p>
            <a:pPr marL="0" indent="0">
              <a:buNone/>
            </a:pPr>
            <a:r>
              <a:rPr lang="tr-TR" sz="1400" b="1"/>
              <a:t>Kadın ve toplumsal cinsiyet:</a:t>
            </a:r>
            <a:r>
              <a:rPr lang="tr-TR" sz="1400"/>
              <a:t> kadın çalışmaları, kadın sorunları, kadın hakları, kadına yönelik şiddet, toplumsal cinsiyet</a:t>
            </a:r>
          </a:p>
          <a:p>
            <a:pPr marL="0" indent="0">
              <a:buNone/>
            </a:pPr>
            <a:r>
              <a:rPr lang="tr-TR" sz="1400" b="1"/>
              <a:t>Yaşlılık ve gerontoloji:</a:t>
            </a:r>
            <a:r>
              <a:rPr lang="tr-TR" sz="1400"/>
              <a:t> yaşlanma, yaşlı sorunları, yaşlı bakımı, yaşlı refahı</a:t>
            </a:r>
          </a:p>
          <a:p>
            <a:pPr marL="0" indent="0">
              <a:buNone/>
            </a:pPr>
            <a:r>
              <a:rPr lang="tr-TR" sz="1400" b="1"/>
              <a:t>Engellilik</a:t>
            </a:r>
            <a:endParaRPr lang="tr-TR" sz="1400"/>
          </a:p>
          <a:p>
            <a:pPr marL="0" indent="0">
              <a:buNone/>
            </a:pPr>
            <a:r>
              <a:rPr lang="tr-TR" sz="1400" b="1"/>
              <a:t>Yoksulluk ve sosyal politika</a:t>
            </a:r>
            <a:endParaRPr lang="tr-TR" sz="1400"/>
          </a:p>
          <a:p>
            <a:pPr marL="0" indent="0">
              <a:buNone/>
            </a:pPr>
            <a:r>
              <a:rPr lang="tr-TR" sz="1400" b="1"/>
              <a:t>Şiddet ve aile içi şiddet:</a:t>
            </a:r>
            <a:r>
              <a:rPr lang="tr-TR" sz="1400"/>
              <a:t> kadına yönelik şiddet, aile içi şiddet, kardeş şiddeti</a:t>
            </a:r>
          </a:p>
          <a:p>
            <a:pPr marL="0" indent="0">
              <a:buNone/>
            </a:pPr>
            <a:r>
              <a:rPr lang="tr-TR" sz="1400" b="1"/>
              <a:t>Yaşam kalitesi ve yaşam doyumu</a:t>
            </a:r>
            <a:endParaRPr lang="tr-TR" sz="1400"/>
          </a:p>
          <a:p>
            <a:pPr marL="0" indent="0">
              <a:buNone/>
            </a:pPr>
            <a:r>
              <a:rPr lang="tr-TR" sz="1400" b="1"/>
              <a:t>Göç ve zorunlu göç</a:t>
            </a:r>
            <a:endParaRPr lang="tr-TR" sz="1400"/>
          </a:p>
          <a:p>
            <a:pPr marL="0" indent="0">
              <a:buNone/>
            </a:pPr>
            <a:r>
              <a:rPr lang="tr-TR" sz="1400" b="1"/>
              <a:t>Mevsimlik tarım işçileri</a:t>
            </a:r>
            <a:endParaRPr lang="tr-TR" sz="1400"/>
          </a:p>
          <a:p>
            <a:pPr marL="0" indent="0">
              <a:buNone/>
            </a:pPr>
            <a:endParaRPr lang="tr-TR"/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F3DD29A5-08E3-D14D-371C-FEB113F06EEF}"/>
              </a:ext>
            </a:extLst>
          </p:cNvPr>
          <p:cNvSpPr txBox="1">
            <a:spLocks/>
          </p:cNvSpPr>
          <p:nvPr/>
        </p:nvSpPr>
        <p:spPr bwMode="auto">
          <a:xfrm>
            <a:off x="4572000" y="1412775"/>
            <a:ext cx="4114800" cy="484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Beslenme ve yeme davranışları:</a:t>
            </a:r>
            <a:r>
              <a:rPr lang="tr-TR" sz="1400"/>
              <a:t> beslenme alışkanlıkları, beslenme eğitimi, tüketici eğitimi, besin etiketi okuma, yeme davranışları ve yeme bozuklukları, fast food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Tüketici davranışları ve tüketici çalışmaları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İletişim ve dijital pazarlama:</a:t>
            </a:r>
            <a:r>
              <a:rPr lang="tr-TR" sz="1400"/>
              <a:t> iletişim çalışmaları, pazarlama iletişimi, dijital pazarlama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Sağlık yönetimi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Sürdürülebilirlik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Kalite ve stratejik yönetim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Bilinçli farkındalık (mindfulness)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Kendine zarar verme davranışı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Narrative terapi</a:t>
            </a:r>
            <a:endParaRPr lang="tr-TR" sz="1400"/>
          </a:p>
          <a:p>
            <a:pPr marL="0" indent="0">
              <a:buFont typeface="Arial" panose="020B0604020202020204" pitchFamily="34" charset="0"/>
              <a:buNone/>
            </a:pPr>
            <a:r>
              <a:rPr lang="tr-TR" sz="1400" b="1"/>
              <a:t>Nitel araştırma ve araştırma yöntemleri:</a:t>
            </a:r>
            <a:r>
              <a:rPr lang="tr-TR" sz="1400"/>
              <a:t> temellendirilmiş kuram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521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ARAŞTIRMA OLANAKLARI</a:t>
            </a:r>
            <a:br>
              <a:rPr lang="tr-TR" dirty="0"/>
            </a:br>
            <a:r>
              <a:rPr lang="tr-TR" dirty="0"/>
              <a:t>(LABORATUVAR ALTYAPISI)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2400" y="1628800"/>
            <a:ext cx="4219600" cy="4841929"/>
          </a:xfrm>
        </p:spPr>
        <p:txBody>
          <a:bodyPr/>
          <a:lstStyle/>
          <a:p>
            <a:r>
              <a:rPr lang="tr-TR" b="1"/>
              <a:t>Sosyal Grup Çalışması Laboratuvarı</a:t>
            </a:r>
            <a:endParaRPr lang="tr-TR"/>
          </a:p>
          <a:p>
            <a:r>
              <a:rPr lang="tr-TR"/>
              <a:t>Gazi Üniversitesi Sağlık Bilimleri Fakültesi Sosyal Hizmet Bölümü Sosyal Grup Çalışması Laboratuvarında; sosyal hizmet grup çalışmasına ilişkin uygulamalar yapılmaktadır. </a:t>
            </a: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541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139136" cy="936104"/>
          </a:xfrm>
        </p:spPr>
        <p:txBody>
          <a:bodyPr>
            <a:noAutofit/>
          </a:bodyPr>
          <a:lstStyle/>
          <a:p>
            <a:r>
              <a:rPr lang="tr-TR" sz="2200" dirty="0"/>
              <a:t>2026/2027 GÜZ DÖNEMİ İÇİN KONTENJAN SAYILARI VE PROGRAMA KABUL ŞARTLARI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77829"/>
              </p:ext>
            </p:extLst>
          </p:nvPr>
        </p:nvGraphicFramePr>
        <p:xfrm>
          <a:off x="1115616" y="1628800"/>
          <a:ext cx="7344816" cy="4781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102">
                  <a:extLst>
                    <a:ext uri="{9D8B030D-6E8A-4147-A177-3AD203B41FA5}">
                      <a16:colId xmlns:a16="http://schemas.microsoft.com/office/drawing/2014/main" val="1371005351"/>
                    </a:ext>
                  </a:extLst>
                </a:gridCol>
                <a:gridCol w="918102">
                  <a:extLst>
                    <a:ext uri="{9D8B030D-6E8A-4147-A177-3AD203B41FA5}">
                      <a16:colId xmlns:a16="http://schemas.microsoft.com/office/drawing/2014/main" val="590046583"/>
                    </a:ext>
                  </a:extLst>
                </a:gridCol>
                <a:gridCol w="918102">
                  <a:extLst>
                    <a:ext uri="{9D8B030D-6E8A-4147-A177-3AD203B41FA5}">
                      <a16:colId xmlns:a16="http://schemas.microsoft.com/office/drawing/2014/main" val="1774251753"/>
                    </a:ext>
                  </a:extLst>
                </a:gridCol>
                <a:gridCol w="918102">
                  <a:extLst>
                    <a:ext uri="{9D8B030D-6E8A-4147-A177-3AD203B41FA5}">
                      <a16:colId xmlns:a16="http://schemas.microsoft.com/office/drawing/2014/main" val="92498398"/>
                    </a:ext>
                  </a:extLst>
                </a:gridCol>
                <a:gridCol w="918102">
                  <a:extLst>
                    <a:ext uri="{9D8B030D-6E8A-4147-A177-3AD203B41FA5}">
                      <a16:colId xmlns:a16="http://schemas.microsoft.com/office/drawing/2014/main" val="152785240"/>
                    </a:ext>
                  </a:extLst>
                </a:gridCol>
                <a:gridCol w="738082">
                  <a:extLst>
                    <a:ext uri="{9D8B030D-6E8A-4147-A177-3AD203B41FA5}">
                      <a16:colId xmlns:a16="http://schemas.microsoft.com/office/drawing/2014/main" val="393928062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930808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468094353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KONTENJAN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tr-TR" sz="1200" b="1" dirty="0"/>
                        <a:t>PUAN TÜRÜ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tr-TR" sz="1200" b="1" dirty="0"/>
                        <a:t>PROGRAM TÜRÜ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PUAN KRİTERLERİ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147934"/>
                  </a:ext>
                </a:extLst>
              </a:tr>
              <a:tr h="997312">
                <a:tc>
                  <a:txBody>
                    <a:bodyPr/>
                    <a:lstStyle/>
                    <a:p>
                      <a:r>
                        <a:rPr lang="tr-TR" sz="1200" b="1" dirty="0"/>
                        <a:t>Y.</a:t>
                      </a:r>
                      <a:r>
                        <a:rPr lang="tr-TR" sz="1200" b="1" baseline="0" dirty="0"/>
                        <a:t> LİSANS</a:t>
                      </a:r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sz="1200" b="1" dirty="0"/>
                        <a:t>DOKTORA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sz="1200" b="1" dirty="0"/>
                        <a:t>YABANCI UYRUKLU Y.L./DR.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" marR="74930">
                        <a:lnSpc>
                          <a:spcPts val="12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ALES PUANI/</a:t>
                      </a:r>
                    </a:p>
                    <a:p>
                      <a:pPr marL="1270" marR="73660">
                        <a:lnSpc>
                          <a:spcPts val="12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tr-TR" sz="1200" b="1" dirty="0">
                          <a:effectLst/>
                        </a:rPr>
                        <a:t>*TUS*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>
                          <a:effectLst/>
                        </a:rPr>
                        <a:t>YABANCI DİL PUANI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>
                          <a:effectLst/>
                          <a:latin typeface="+mn-lt"/>
                          <a:ea typeface="+mn-ea"/>
                          <a:cs typeface="+mn-cs"/>
                        </a:rPr>
                        <a:t>MEZUNİYET</a:t>
                      </a:r>
                      <a:r>
                        <a:rPr lang="tr-TR" sz="1200" b="1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NOTU (LİSANS/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Y. LİSANS)</a:t>
                      </a:r>
                      <a:endParaRPr lang="tr-T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98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15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-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-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algn="just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</a:rPr>
                        <a:t>E.A./SAY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Y.</a:t>
                      </a:r>
                      <a:r>
                        <a:rPr lang="tr-TR" sz="1200" baseline="0" dirty="0"/>
                        <a:t> LİSANS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55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Yabancı Dil Sınavına Girmiş Olduğunu Gösteren Belge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2.80</a:t>
                      </a:r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29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effectLst/>
                        </a:rPr>
                        <a:t>E.A./SAY</a:t>
                      </a: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/>
                        <a:t>DR.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5624775"/>
                  </a:ext>
                </a:extLst>
              </a:tr>
              <a:tr h="370840">
                <a:tc gridSpan="8"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bg1"/>
                          </a:solidFill>
                        </a:rPr>
                        <a:t>ÖĞRENCİ KABUL</a:t>
                      </a:r>
                      <a:r>
                        <a:rPr lang="tr-TR" sz="1600" b="1" baseline="0" dirty="0">
                          <a:solidFill>
                            <a:schemeClr val="bg1"/>
                          </a:solidFill>
                        </a:rPr>
                        <a:t> EDİLEN LİSANS PROGRAMLARI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6893C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733728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DOKTORA</a:t>
                      </a:r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-</a:t>
                      </a:r>
                      <a:endParaRPr lang="tr-TR" sz="1200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26035" marR="0" indent="0" algn="just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151394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-</a:t>
                      </a:r>
                      <a:endParaRPr lang="tr-TR" sz="1200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426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-</a:t>
                      </a:r>
                      <a:endParaRPr lang="tr-TR" sz="1200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1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/>
                        <a:t>Y.</a:t>
                      </a:r>
                      <a:r>
                        <a:rPr lang="tr-TR" sz="1200" b="1" baseline="0" dirty="0"/>
                        <a:t> LİSANS</a:t>
                      </a:r>
                      <a:endParaRPr lang="tr-TR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/>
                        <a:t>500</a:t>
                      </a:r>
                      <a:r>
                        <a:rPr lang="tr-TR" sz="1200" dirty="0"/>
                        <a:t>4</a:t>
                      </a:r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tr-TR" sz="1200"/>
                        <a:t>Sosyal Hizmet</a:t>
                      </a:r>
                      <a:endParaRPr lang="tr-T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28461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3323</TotalTime>
  <Words>370</Words>
  <Application>Microsoft Macintosh PowerPoint</Application>
  <PresentationFormat>Ekran Gösterisi (4:3)</PresentationFormat>
  <Paragraphs>66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Arial</vt:lpstr>
      <vt:lpstr>Calibri</vt:lpstr>
      <vt:lpstr>Georgia</vt:lpstr>
      <vt:lpstr>Tahoma</vt:lpstr>
      <vt:lpstr>Times New Roman</vt:lpstr>
      <vt:lpstr>Wingdings</vt:lpstr>
      <vt:lpstr>Ofis Teması</vt:lpstr>
      <vt:lpstr>SOSYAL HİZMET ANABİLİM DALI YÜKSEK LİSANS PROGRAMI</vt:lpstr>
      <vt:lpstr>AKADEMİK KADRO</vt:lpstr>
      <vt:lpstr>ARAŞTIRMA ALANLARI</vt:lpstr>
      <vt:lpstr>ARAŞTIRMA OLANAKLARI (LABORATUVAR ALTYAPISI)</vt:lpstr>
      <vt:lpstr>2026/2027 GÜZ DÖNEMİ İÇİN KONTENJAN SAYILARI VE PROGRAMA KABUL ŞARTLARI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abc</dc:creator>
  <cp:lastModifiedBy>Betül Kübra DOĞAN KARATAŞ</cp:lastModifiedBy>
  <cp:revision>631</cp:revision>
  <dcterms:created xsi:type="dcterms:W3CDTF">2013-04-01T11:03:06Z</dcterms:created>
  <dcterms:modified xsi:type="dcterms:W3CDTF">2026-09-25T07:45:50Z</dcterms:modified>
</cp:coreProperties>
</file>