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7" r:id="rId3"/>
    <p:sldId id="319" r:id="rId4"/>
    <p:sldId id="310" r:id="rId5"/>
    <p:sldId id="433" r:id="rId6"/>
    <p:sldId id="411" r:id="rId7"/>
    <p:sldId id="409" r:id="rId8"/>
    <p:sldId id="434" r:id="rId9"/>
    <p:sldId id="432" r:id="rId10"/>
  </p:sldIdLst>
  <p:sldSz cx="9144000" cy="6858000" type="screen4x3"/>
  <p:notesSz cx="9925050" cy="67929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5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1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39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898" y="0"/>
            <a:ext cx="4300855" cy="339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37F99-5613-064C-931B-FB9BF9EECBAE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2088"/>
            <a:ext cx="4300855" cy="339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898" y="6452088"/>
            <a:ext cx="4300855" cy="339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1302-EB8E-E140-BAEC-A12C2490D52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kpol Slides rev 2-05.png">
            <a:extLst>
              <a:ext uri="{FF2B5EF4-FFF2-40B4-BE49-F238E27FC236}">
                <a16:creationId xmlns:a16="http://schemas.microsoft.com/office/drawing/2014/main" id="{B534C402-B0A0-7C48-9A95-A7990A18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AA8CD-F871-1744-9103-1741E623765A}" type="datetimeFigureOut">
              <a:rPr lang="en-TR" smtClean="0"/>
              <a:t>10/2/24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7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68663"/>
            <a:ext cx="7940675" cy="267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160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338" y="645160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8049-B173-E34F-BEE7-C561FB35BAC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1937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2A33-AB53-7940-AE7E-11B380942EA6}" type="datetime1">
              <a:rPr lang="tr-TR" smtClean="0"/>
              <a:t>2.10.2024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FC53-4283-7A42-A11C-928C902824F1}" type="datetime1">
              <a:rPr lang="tr-TR" smtClean="0"/>
              <a:t>2.10.2024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9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6A94-6BC0-5D40-B182-59AA3E032A69}" type="datetime1">
              <a:rPr lang="tr-TR" smtClean="0"/>
              <a:t>2.10.2024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1A4C-49C3-CF45-B138-B209F424E29A}" type="datetime1">
              <a:rPr lang="tr-TR" smtClean="0"/>
              <a:t>2.10.2024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D8AA-1783-DE48-AB49-FE9C44050C46}" type="datetime1">
              <a:rPr lang="tr-TR" smtClean="0"/>
              <a:t>2.10.2024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F9B3-699D-564A-B23D-44D562177231}" type="datetime1">
              <a:rPr lang="tr-TR" smtClean="0"/>
              <a:t>2.10.2024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9C6C-D042-7443-A938-18E7B4AF7309}" type="datetime1">
              <a:rPr lang="tr-TR" smtClean="0"/>
              <a:t>2.10.2024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4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618C-381F-2741-B615-0392557ADBCA}" type="datetime1">
              <a:rPr lang="tr-TR" smtClean="0"/>
              <a:t>2.10.2024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A03C-139C-E340-931E-97A874B225D9}" type="datetime1">
              <a:rPr lang="tr-TR" smtClean="0"/>
              <a:t>2.10.2024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B73-1728-F64F-B9FA-92C479E3D358}" type="datetime1">
              <a:rPr lang="tr-TR" smtClean="0"/>
              <a:t>2.10.2024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2BD2-9905-0140-B9BA-3EDAEC02DB8F}" type="datetime1">
              <a:rPr lang="tr-TR" smtClean="0"/>
              <a:t>2.10.2024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CA3C-1F72-CB44-955C-E192B3B16C77}" type="datetime1">
              <a:rPr lang="tr-TR" smtClean="0"/>
              <a:t>2.10.2024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8BD4C-25C6-4C46-B338-621E509660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kpol Slides rev 2-05.png">
            <a:extLst>
              <a:ext uri="{FF2B5EF4-FFF2-40B4-BE49-F238E27FC236}">
                <a16:creationId xmlns:a16="http://schemas.microsoft.com/office/drawing/2014/main" id="{60C5A4A9-2236-AF46-8895-846FBCF58A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o.org/wesoda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dfddfd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kpol Slides rev 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311" y="1912937"/>
            <a:ext cx="809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latin typeface="Cambria" panose="02040503050406030204" pitchFamily="18" charset="0"/>
              </a:rPr>
              <a:t>Akıllı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üretim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sistemleri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ve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Küresel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Dönüşümler</a:t>
            </a:r>
            <a:endParaRPr lang="en-US" sz="2800" b="1" dirty="0">
              <a:latin typeface="Cambria" panose="02040503050406030204" pitchFamily="18" charset="0"/>
            </a:endParaRPr>
          </a:p>
          <a:p>
            <a:pPr algn="r"/>
            <a:r>
              <a:rPr lang="en-US" sz="2000" dirty="0">
                <a:latin typeface="Cambria" pitchFamily="18" charset="0"/>
              </a:rPr>
              <a:t>Erkan </a:t>
            </a:r>
            <a:r>
              <a:rPr lang="en-US" sz="2000" dirty="0" err="1">
                <a:latin typeface="Cambria" pitchFamily="18" charset="0"/>
              </a:rPr>
              <a:t>Erdil</a:t>
            </a:r>
            <a:endParaRPr lang="en-US" sz="2000" dirty="0">
              <a:latin typeface="Cambria" pitchFamily="18" charset="0"/>
            </a:endParaRPr>
          </a:p>
          <a:p>
            <a:pPr algn="r"/>
            <a:r>
              <a:rPr lang="en-US" sz="1600" i="1" dirty="0" err="1">
                <a:latin typeface="Cambria" pitchFamily="18" charset="0"/>
              </a:rPr>
              <a:t>İktisat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</a:rPr>
              <a:t>Bölümü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i="1" dirty="0" err="1">
                <a:latin typeface="Cambria" pitchFamily="18" charset="0"/>
              </a:rPr>
              <a:t>ve</a:t>
            </a:r>
            <a:r>
              <a:rPr lang="en-US" sz="1600" i="1" dirty="0">
                <a:latin typeface="Cambria" pitchFamily="18" charset="0"/>
              </a:rPr>
              <a:t> ODTÜ-TEKPOL, ODTÜ</a:t>
            </a:r>
            <a:endParaRPr lang="en-US" sz="1600" dirty="0">
              <a:latin typeface="Cambria" pitchFamily="18" charset="0"/>
            </a:endParaRPr>
          </a:p>
          <a:p>
            <a:pPr algn="r"/>
            <a:endParaRPr lang="en-US" sz="1400" i="1" dirty="0">
              <a:latin typeface="Cambria" pitchFamily="18" charset="0"/>
            </a:endParaRPr>
          </a:p>
          <a:p>
            <a:pPr algn="r"/>
            <a:r>
              <a:rPr lang="en-US" sz="1400" i="1" dirty="0">
                <a:latin typeface="Cambria" pitchFamily="18" charset="0"/>
              </a:rPr>
              <a:t>9 </a:t>
            </a:r>
            <a:r>
              <a:rPr lang="en-US" sz="1400" i="1" dirty="0" err="1">
                <a:latin typeface="Cambria" pitchFamily="18" charset="0"/>
              </a:rPr>
              <a:t>Ekim</a:t>
            </a:r>
            <a:r>
              <a:rPr lang="en-US" sz="1400" i="1" dirty="0">
                <a:latin typeface="Cambria" pitchFamily="18" charset="0"/>
              </a:rPr>
              <a:t> 2024, </a:t>
            </a:r>
            <a:r>
              <a:rPr lang="tr-TR" sz="1400" i="1" dirty="0">
                <a:latin typeface="Cambria" pitchFamily="18" charset="0"/>
              </a:rPr>
              <a:t>OSİAD Akademi</a:t>
            </a:r>
            <a:endParaRPr lang="en-GB" sz="2000" i="1" dirty="0">
              <a:latin typeface="Cambria" pitchFamily="18" charset="0"/>
            </a:endParaRPr>
          </a:p>
          <a:p>
            <a:pPr algn="r"/>
            <a:endParaRPr lang="en-GB" sz="2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2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kpol Slides rev 2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FD36D-D026-9945-8B64-321A08355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178" y="594353"/>
            <a:ext cx="8229600" cy="537746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4152"/>
            <a:ext cx="8229600" cy="648151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Cambria" pitchFamily="18" charset="0"/>
              </a:rPr>
              <a:t>Dijital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Dönüşümün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Boyutları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3500E-241B-9444-98D4-0B467B99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47AFB-DC4A-7B47-8F46-BE600EB4E5B1}"/>
              </a:ext>
            </a:extLst>
          </p:cNvPr>
          <p:cNvSpPr txBox="1"/>
          <p:nvPr/>
        </p:nvSpPr>
        <p:spPr>
          <a:xfrm>
            <a:off x="457200" y="5723467"/>
            <a:ext cx="676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Kaynak</a:t>
            </a:r>
            <a:r>
              <a:rPr lang="en-US" sz="1000" i="1" dirty="0"/>
              <a:t>: KPMG International, i4.0 </a:t>
            </a:r>
            <a:r>
              <a:rPr lang="en-US" sz="1000" i="1" dirty="0" err="1"/>
              <a:t>çerçevesi</a:t>
            </a:r>
            <a:r>
              <a:rPr lang="en-US" sz="1000" i="1" dirty="0"/>
              <a:t> 2017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50668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kpol Slides rev 2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353369-0760-4B4E-B77B-53B0D9498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694982"/>
            <a:ext cx="8229600" cy="49215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4623" y="46830"/>
            <a:ext cx="8229600" cy="648151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Cambria" pitchFamily="18" charset="0"/>
              </a:rPr>
              <a:t>Dijital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Dönüşümün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Bileşenleri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59EC8-5DD1-3E45-B37F-8A684DCB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757E4-A6F8-434C-9D3D-993E7415B985}"/>
              </a:ext>
            </a:extLst>
          </p:cNvPr>
          <p:cNvSpPr txBox="1"/>
          <p:nvPr/>
        </p:nvSpPr>
        <p:spPr>
          <a:xfrm>
            <a:off x="970844" y="5723467"/>
            <a:ext cx="7715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Michael </a:t>
            </a:r>
            <a:r>
              <a:rPr lang="en-US" sz="1000" i="1" dirty="0" err="1"/>
              <a:t>Rüßmann</a:t>
            </a:r>
            <a:r>
              <a:rPr lang="en-US" sz="1000" i="1" dirty="0"/>
              <a:t> </a:t>
            </a:r>
            <a:r>
              <a:rPr lang="en-US" sz="1000" i="1" dirty="0" err="1"/>
              <a:t>vd</a:t>
            </a:r>
            <a:r>
              <a:rPr lang="en-US" sz="1000" i="1" dirty="0"/>
              <a:t>., 2015 </a:t>
            </a:r>
          </a:p>
        </p:txBody>
      </p:sp>
    </p:spTree>
    <p:extLst>
      <p:ext uri="{BB962C8B-B14F-4D97-AF65-F5344CB8AC3E}">
        <p14:creationId xmlns:p14="http://schemas.microsoft.com/office/powerpoint/2010/main" val="31036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kpol Slides rev 2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457"/>
            <a:ext cx="8229600" cy="4592766"/>
          </a:xfrm>
        </p:spPr>
        <p:txBody>
          <a:bodyPr>
            <a:normAutofit/>
          </a:bodyPr>
          <a:lstStyle/>
          <a:p>
            <a:r>
              <a:rPr lang="en-GB" dirty="0" err="1"/>
              <a:t>Dijital</a:t>
            </a:r>
            <a:r>
              <a:rPr lang="en-GB" dirty="0"/>
              <a:t> </a:t>
            </a:r>
            <a:r>
              <a:rPr lang="en-GB" dirty="0" err="1"/>
              <a:t>dönüşüm</a:t>
            </a:r>
            <a:r>
              <a:rPr lang="en-GB" dirty="0"/>
              <a:t> </a:t>
            </a:r>
            <a:r>
              <a:rPr lang="en-GB" dirty="0" err="1"/>
              <a:t>teknolojilerin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özelliği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mal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hizmetlerin</a:t>
            </a:r>
            <a:r>
              <a:rPr lang="en-GB" dirty="0"/>
              <a:t> </a:t>
            </a:r>
            <a:r>
              <a:rPr lang="en-GB" dirty="0" err="1"/>
              <a:t>üretim</a:t>
            </a:r>
            <a:r>
              <a:rPr lang="en-GB" dirty="0"/>
              <a:t>, </a:t>
            </a:r>
            <a:r>
              <a:rPr lang="en-GB" dirty="0" err="1"/>
              <a:t>tüketim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pazarlanma</a:t>
            </a:r>
            <a:r>
              <a:rPr lang="en-GB" dirty="0"/>
              <a:t> </a:t>
            </a:r>
            <a:r>
              <a:rPr lang="en-GB" dirty="0" err="1"/>
              <a:t>aşamalarının</a:t>
            </a:r>
            <a:r>
              <a:rPr lang="en-GB" dirty="0"/>
              <a:t> </a:t>
            </a:r>
            <a:r>
              <a:rPr lang="en-GB" dirty="0" err="1"/>
              <a:t>tümünde</a:t>
            </a:r>
            <a:r>
              <a:rPr lang="en-GB" dirty="0"/>
              <a:t> </a:t>
            </a:r>
            <a:r>
              <a:rPr lang="en-GB" dirty="0" err="1"/>
              <a:t>uygulama</a:t>
            </a:r>
            <a:r>
              <a:rPr lang="en-GB" dirty="0"/>
              <a:t> </a:t>
            </a:r>
            <a:r>
              <a:rPr lang="en-GB" dirty="0" err="1"/>
              <a:t>olasılıklarının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uzun</a:t>
            </a:r>
            <a:r>
              <a:rPr lang="en-GB" dirty="0"/>
              <a:t> </a:t>
            </a:r>
            <a:r>
              <a:rPr lang="en-GB" dirty="0" err="1"/>
              <a:t>dönemde</a:t>
            </a:r>
            <a:r>
              <a:rPr lang="en-GB" dirty="0"/>
              <a:t> </a:t>
            </a:r>
            <a:r>
              <a:rPr lang="en-GB" dirty="0" err="1"/>
              <a:t>rekabeti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toplumsal</a:t>
            </a:r>
            <a:r>
              <a:rPr lang="en-GB" dirty="0"/>
              <a:t> </a:t>
            </a:r>
            <a:r>
              <a:rPr lang="en-GB" dirty="0" err="1"/>
              <a:t>refahı</a:t>
            </a:r>
            <a:r>
              <a:rPr lang="en-GB" dirty="0"/>
              <a:t> </a:t>
            </a:r>
            <a:r>
              <a:rPr lang="en-GB" dirty="0" err="1"/>
              <a:t>artırıcı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yaratma</a:t>
            </a:r>
            <a:r>
              <a:rPr lang="en-GB" dirty="0"/>
              <a:t> </a:t>
            </a:r>
            <a:r>
              <a:rPr lang="en-GB" dirty="0" err="1"/>
              <a:t>potansiyellerinin</a:t>
            </a:r>
            <a:r>
              <a:rPr lang="en-GB" dirty="0"/>
              <a:t> </a:t>
            </a:r>
            <a:r>
              <a:rPr lang="en-GB" dirty="0" err="1"/>
              <a:t>olmasıdır</a:t>
            </a:r>
            <a:r>
              <a:rPr lang="en-GB" dirty="0"/>
              <a:t>. </a:t>
            </a:r>
          </a:p>
          <a:p>
            <a:pPr marL="361950" lvl="1" indent="-352425">
              <a:buFont typeface="Arial" panose="020B0604020202020204" pitchFamily="34" charset="0"/>
              <a:buChar char="•"/>
            </a:pPr>
            <a:r>
              <a:rPr lang="en-GB" dirty="0" err="1"/>
              <a:t>Dijital</a:t>
            </a:r>
            <a:r>
              <a:rPr lang="en-GB" dirty="0"/>
              <a:t> </a:t>
            </a:r>
            <a:r>
              <a:rPr lang="en-GB" dirty="0" err="1"/>
              <a:t>dönüşüm</a:t>
            </a:r>
            <a:r>
              <a:rPr lang="en-GB" dirty="0"/>
              <a:t> </a:t>
            </a:r>
            <a:r>
              <a:rPr lang="en-GB" dirty="0" err="1"/>
              <a:t>aslında</a:t>
            </a:r>
            <a:r>
              <a:rPr lang="en-GB" dirty="0"/>
              <a:t> </a:t>
            </a:r>
            <a:r>
              <a:rPr lang="en-GB" dirty="0" err="1"/>
              <a:t>insanların</a:t>
            </a:r>
            <a:r>
              <a:rPr lang="en-GB" dirty="0"/>
              <a:t> </a:t>
            </a:r>
            <a:r>
              <a:rPr lang="en-GB" dirty="0" err="1"/>
              <a:t>kendi</a:t>
            </a:r>
            <a:r>
              <a:rPr lang="en-GB" dirty="0"/>
              <a:t> </a:t>
            </a:r>
            <a:r>
              <a:rPr lang="en-GB" dirty="0" err="1"/>
              <a:t>aralarında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makinelerle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etkileşimlerini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bağlama</a:t>
            </a:r>
            <a:r>
              <a:rPr lang="en-GB" dirty="0"/>
              <a:t> </a:t>
            </a:r>
            <a:r>
              <a:rPr lang="en-GB" dirty="0" err="1"/>
              <a:t>taşımaktadır</a:t>
            </a:r>
            <a:r>
              <a:rPr lang="en-GB" dirty="0"/>
              <a:t>. </a:t>
            </a: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15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ambria" pitchFamily="18" charset="0"/>
              </a:rPr>
              <a:t>Dijital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Dönüşüm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2709E-03EB-EF4E-A1A4-7E9A940C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1798-C2CD-0844-9E66-D6D0693C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Dijital Dönüşüm Politikalarında Ortak Temalar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1B1B-77E7-2D49-9130-7F77C18D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Dijital Altyapıya Yatırım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Gelişen Teknolojilere Odaklanma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KOBİ’lere Destek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Kamu-Özel Sektör Ortaklıkları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Dijital Becerilere Vurgu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Veri Yönetimi ve Güvenliği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Sürdürülebilirlik ve Etik Hususlar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A2A2A-4D6B-7244-95AC-F24B1742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8EF9B-E5CE-7445-BFF2-E6EFF08E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764704"/>
            <a:ext cx="7853496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u="sng" dirty="0"/>
              <a:t>1) Üretimin (Yeniden) Kaydırılması</a:t>
            </a:r>
            <a:endParaRPr lang="en-TR" sz="2000" dirty="0"/>
          </a:p>
          <a:p>
            <a:pPr marL="0" indent="0" algn="just"/>
            <a:endParaRPr lang="tr-T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1F1A1-25E0-414B-B4D3-33D62A38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3DB55-FA00-B14D-B681-40EB5987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48"/>
            <a:ext cx="7520940" cy="221704"/>
          </a:xfrm>
        </p:spPr>
        <p:txBody>
          <a:bodyPr>
            <a:normAutofit fontScale="90000"/>
          </a:bodyPr>
          <a:lstStyle/>
          <a:p>
            <a:r>
              <a:rPr lang="tr-TR" sz="2400" b="1" dirty="0"/>
              <a:t>Endüstri Sonrası Toplum Modellerinden Endüstri 4.0’a Doğru</a:t>
            </a:r>
            <a:endParaRPr lang="en-TR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C7BAC4-E578-9F4C-A405-21537D8102EB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849754"/>
          <a:ext cx="8652439" cy="3091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2617">
                  <a:extLst>
                    <a:ext uri="{9D8B030D-6E8A-4147-A177-3AD203B41FA5}">
                      <a16:colId xmlns:a16="http://schemas.microsoft.com/office/drawing/2014/main" val="2719090763"/>
                    </a:ext>
                  </a:extLst>
                </a:gridCol>
                <a:gridCol w="995059">
                  <a:extLst>
                    <a:ext uri="{9D8B030D-6E8A-4147-A177-3AD203B41FA5}">
                      <a16:colId xmlns:a16="http://schemas.microsoft.com/office/drawing/2014/main" val="4215041081"/>
                    </a:ext>
                  </a:extLst>
                </a:gridCol>
                <a:gridCol w="995059">
                  <a:extLst>
                    <a:ext uri="{9D8B030D-6E8A-4147-A177-3AD203B41FA5}">
                      <a16:colId xmlns:a16="http://schemas.microsoft.com/office/drawing/2014/main" val="588945760"/>
                    </a:ext>
                  </a:extLst>
                </a:gridCol>
                <a:gridCol w="1249704">
                  <a:extLst>
                    <a:ext uri="{9D8B030D-6E8A-4147-A177-3AD203B41FA5}">
                      <a16:colId xmlns:a16="http://schemas.microsoft.com/office/drawing/2014/main" val="1515700694"/>
                    </a:ext>
                  </a:extLst>
                </a:gridCol>
              </a:tblGrid>
              <a:tr h="46780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tr-TR" sz="1200">
                          <a:effectLst/>
                        </a:rPr>
                      </a:br>
                      <a:br>
                        <a:rPr lang="tr-TR" sz="900">
                          <a:effectLst/>
                        </a:rPr>
                      </a:br>
                      <a:r>
                        <a:rPr lang="tr-TR" sz="900">
                          <a:effectLst/>
                        </a:rPr>
                        <a:t>Tablo 1: Seçilmiş Ülkelere/Bölgelere Göre Sanayi İstihdamındaki Değişim (milyon)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25287"/>
                  </a:ext>
                </a:extLst>
              </a:tr>
              <a:tr h="220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Örnek Ülkeler/Bölgeler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1991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2019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Değişim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818588"/>
                  </a:ext>
                </a:extLst>
              </a:tr>
              <a:tr h="230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Amerika Birleşik Devletleri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31.4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31.7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0.96%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445918"/>
                  </a:ext>
                </a:extLst>
              </a:tr>
              <a:tr h="184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Büyük Britanya</a:t>
                      </a:r>
                      <a:endParaRPr lang="en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7.7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-22.08%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5244219"/>
                  </a:ext>
                </a:extLst>
              </a:tr>
              <a:tr h="207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Japonya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22.6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16.2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-28.32%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398373"/>
                  </a:ext>
                </a:extLst>
              </a:tr>
              <a:tr h="207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Almanya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13.8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11.5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-16.67%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352316"/>
                  </a:ext>
                </a:extLst>
              </a:tr>
              <a:tr h="207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Türkiye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7.6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90.00%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0889256"/>
                  </a:ext>
                </a:extLst>
              </a:tr>
              <a:tr h="701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 Gelişmiş Ülkeler</a:t>
                      </a:r>
                      <a:endParaRPr lang="en-TR" sz="12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-Tüm Avrupa</a:t>
                      </a:r>
                      <a:endParaRPr lang="en-TR" sz="12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-Kuzey Amerika</a:t>
                      </a:r>
                      <a:endParaRPr lang="en-TR" sz="12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-Avustralya ve Yeni Zelanda</a:t>
                      </a:r>
                      <a:endParaRPr lang="en-TR" sz="12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-Japonya, Singapur, Güney Kore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119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104.9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-11.85%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486833"/>
                  </a:ext>
                </a:extLst>
              </a:tr>
              <a:tr h="220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 Gelişmekte Olan Ülkeler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382.2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654.9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71.35%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370587"/>
                  </a:ext>
                </a:extLst>
              </a:tr>
              <a:tr h="220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501.2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759.8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51.60%</a:t>
                      </a:r>
                      <a:endParaRPr lang="en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944867"/>
                  </a:ext>
                </a:extLst>
              </a:tr>
              <a:tr h="2209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Kaynak: ILO verilerinden derlenmiştir. </a:t>
                      </a:r>
                      <a:r>
                        <a:rPr lang="tr-TR" sz="900" u="sng" dirty="0">
                          <a:effectLst/>
                          <a:hlinkClick r:id="rId2"/>
                        </a:rPr>
                        <a:t>http://www.ilo.org/wesodata</a:t>
                      </a:r>
                      <a:r>
                        <a:rPr lang="tr-TR" sz="900" dirty="0">
                          <a:effectLst/>
                        </a:rPr>
                        <a:t> </a:t>
                      </a:r>
                      <a:endParaRPr lang="en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9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3819-EF63-8744-B149-89D1DD28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180" y="751635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Endüstri Sonrası Toplum Modellerinden Endüstri 4.0’a Doğru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8FF7-B82B-9641-BCF7-72C455323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08" y="1988840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u="sng" dirty="0"/>
              <a:t>2) Emek / Sermaye İlişkisi</a:t>
            </a:r>
          </a:p>
          <a:p>
            <a:pPr marL="0" indent="0" algn="just">
              <a:buNone/>
            </a:pPr>
            <a:r>
              <a:rPr lang="tr-TR" sz="3200" u="sng" dirty="0"/>
              <a:t>3) Daha Fazla Denetim</a:t>
            </a:r>
            <a:endParaRPr lang="en-TR" sz="3200" dirty="0"/>
          </a:p>
          <a:p>
            <a:pPr marL="0" indent="0" algn="just">
              <a:buNone/>
            </a:pPr>
            <a:r>
              <a:rPr lang="tr-TR" sz="3200" u="sng" dirty="0"/>
              <a:t>4) Yurttaşlığın Yitirilişi – Tüketicinin Yükselişi</a:t>
            </a:r>
            <a:endParaRPr lang="en-TR" sz="3200" dirty="0"/>
          </a:p>
          <a:p>
            <a:pPr marL="0" indent="0" algn="just">
              <a:buNone/>
            </a:pPr>
            <a:r>
              <a:rPr lang="tr-TR" sz="3200" u="sng" dirty="0"/>
              <a:t>5) Dijital Dönüşüm ve Asimetrik İlişkiler</a:t>
            </a:r>
            <a:endParaRPr lang="en-TR" sz="3200" dirty="0"/>
          </a:p>
          <a:p>
            <a:pPr marL="0" indent="0" algn="just"/>
            <a:endParaRPr lang="en-TR" dirty="0"/>
          </a:p>
          <a:p>
            <a:pPr algn="just">
              <a:buFont typeface="Arial" panose="020B0604020202020204" pitchFamily="34" charset="0"/>
              <a:buChar char="•"/>
            </a:pPr>
            <a:endParaRPr lang="tr-TR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B544B-734F-ED41-BB0C-E29E8C14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FED5-DF0A-0941-A6AB-B606806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 için Politika Önerileri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CDA5-600D-044D-BC18-CC3F5E8DD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Veri Odaklı </a:t>
            </a:r>
            <a:r>
              <a:rPr lang="tr-TR" dirty="0" err="1"/>
              <a:t>İnovasyonu</a:t>
            </a:r>
            <a:r>
              <a:rPr lang="tr-TR" dirty="0"/>
              <a:t> Teşvik Etmek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Sanayinin Dijital Dönüşümünün uygulamalarını desteklemek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Dijital Beceri Gelişimini Desteklemek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İnovasyon</a:t>
            </a:r>
            <a:r>
              <a:rPr lang="tr-TR" dirty="0"/>
              <a:t> Ekosistemlerini Teşvik Etmek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Sanayi-Akademi İşbirliğini Geliştirmek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Dijital Altyapıyı Güçlendirmek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Emek/Sermaye İlişkilerini Dengelemek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Etik Sorunları Çözmek (Denetim, Veri Güvenliği, </a:t>
            </a:r>
            <a:r>
              <a:rPr lang="tr-TR" dirty="0" err="1"/>
              <a:t>Tüketicilik</a:t>
            </a:r>
            <a:r>
              <a:rPr lang="tr-TR" dirty="0"/>
              <a:t>,  vb.)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0CF85-D358-A84D-BC1E-F2959EAC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BD4C-25C6-4C46-B338-621E50966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3819-EF63-8744-B149-89D1DD28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r>
              <a:rPr lang="tr-TR" dirty="0"/>
              <a:t>Sonuç Mu?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8FF7-B82B-9641-BCF7-72C455323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14400"/>
            <a:ext cx="8436414" cy="4026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Dijital dönüşüm söylemi kapitalizmin patika bağımlı tarihinde devrimsel bir dönüşümünden ziyade yeni bir evrimsel aşamayı temsil etmektedir.</a:t>
            </a:r>
            <a:r>
              <a:rPr lang="en-T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Sermaye birikim modelinde bir değişime işaret etmeden, </a:t>
            </a:r>
            <a:r>
              <a:rPr lang="tr-TR" sz="2400" dirty="0" err="1"/>
              <a:t>neo</a:t>
            </a:r>
            <a:r>
              <a:rPr lang="tr-TR" sz="2400" dirty="0"/>
              <a:t>-liberal zihin yapısına dayalı küreselleşme modeli içinde bir modifikasyon çabası olduğu söylenebilir.</a:t>
            </a:r>
            <a:r>
              <a:rPr lang="en-TR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Türkiye gibi bağımlı bir kalkınma modeli takip etmekten başka çaresi olmayan ülkeler için toplumcu bakış açısıyla hazırlanmamış politika/strateji belgelerinin mevcut sorunları daha da derinleştirmesi beklenmelidir. </a:t>
            </a:r>
            <a:endParaRPr lang="tr-TR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B544B-734F-ED41-BB0C-E29E8C14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395</Words>
  <Application>Microsoft Macintosh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Office Theme</vt:lpstr>
      <vt:lpstr>dfddfd</vt:lpstr>
      <vt:lpstr>Dijital Dönüşümün Boyutları</vt:lpstr>
      <vt:lpstr>Dijital Dönüşümün Bileşenleri</vt:lpstr>
      <vt:lpstr>Dijital Dönüşüm</vt:lpstr>
      <vt:lpstr>Dijital Dönüşüm Politikalarında Ortak Temalar </vt:lpstr>
      <vt:lpstr>Endüstri Sonrası Toplum Modellerinden Endüstri 4.0’a Doğru</vt:lpstr>
      <vt:lpstr>Endüstri Sonrası Toplum Modellerinden Endüstri 4.0’a Doğru</vt:lpstr>
      <vt:lpstr>Türkiye için Politika Önerileri</vt:lpstr>
      <vt:lpstr>Sonuç Mu?</vt:lpstr>
    </vt:vector>
  </TitlesOfParts>
  <Company>METU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Muhsin Dogan</dc:creator>
  <cp:lastModifiedBy>Erkan Erdil</cp:lastModifiedBy>
  <cp:revision>126</cp:revision>
  <cp:lastPrinted>2015-05-28T13:33:58Z</cp:lastPrinted>
  <dcterms:created xsi:type="dcterms:W3CDTF">2014-09-11T07:38:50Z</dcterms:created>
  <dcterms:modified xsi:type="dcterms:W3CDTF">2024-10-02T08:28:54Z</dcterms:modified>
</cp:coreProperties>
</file>