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sldIdLst>
    <p:sldId id="524" r:id="rId2"/>
    <p:sldId id="528" r:id="rId3"/>
    <p:sldId id="529" r:id="rId4"/>
    <p:sldId id="530" r:id="rId5"/>
    <p:sldId id="658" r:id="rId6"/>
    <p:sldId id="653" r:id="rId7"/>
    <p:sldId id="654" r:id="rId8"/>
    <p:sldId id="599" r:id="rId9"/>
    <p:sldId id="275" r:id="rId10"/>
    <p:sldId id="352" r:id="rId11"/>
    <p:sldId id="262" r:id="rId12"/>
    <p:sldId id="263" r:id="rId13"/>
    <p:sldId id="264" r:id="rId14"/>
    <p:sldId id="265" r:id="rId15"/>
    <p:sldId id="266" r:id="rId16"/>
    <p:sldId id="267" r:id="rId17"/>
    <p:sldId id="268" r:id="rId18"/>
    <p:sldId id="651" r:id="rId19"/>
    <p:sldId id="659" r:id="rId20"/>
    <p:sldId id="660" r:id="rId21"/>
    <p:sldId id="661" r:id="rId22"/>
    <p:sldId id="541" r:id="rId23"/>
    <p:sldId id="547" r:id="rId24"/>
    <p:sldId id="548" r:id="rId25"/>
    <p:sldId id="336" r:id="rId26"/>
    <p:sldId id="328" r:id="rId27"/>
    <p:sldId id="330" r:id="rId28"/>
    <p:sldId id="343" r:id="rId29"/>
    <p:sldId id="280" r:id="rId30"/>
    <p:sldId id="281" r:id="rId31"/>
    <p:sldId id="282" r:id="rId32"/>
    <p:sldId id="283" r:id="rId33"/>
    <p:sldId id="284" r:id="rId34"/>
    <p:sldId id="287" r:id="rId35"/>
    <p:sldId id="288" r:id="rId36"/>
    <p:sldId id="334" r:id="rId37"/>
    <p:sldId id="289" r:id="rId38"/>
    <p:sldId id="290" r:id="rId39"/>
    <p:sldId id="291" r:id="rId40"/>
    <p:sldId id="292" r:id="rId41"/>
    <p:sldId id="293" r:id="rId42"/>
    <p:sldId id="344" r:id="rId43"/>
    <p:sldId id="345" r:id="rId44"/>
    <p:sldId id="346" r:id="rId45"/>
    <p:sldId id="347" r:id="rId46"/>
    <p:sldId id="297" r:id="rId47"/>
    <p:sldId id="298" r:id="rId48"/>
    <p:sldId id="299" r:id="rId49"/>
    <p:sldId id="300" r:id="rId50"/>
    <p:sldId id="321" r:id="rId51"/>
    <p:sldId id="301" r:id="rId52"/>
    <p:sldId id="302" r:id="rId53"/>
    <p:sldId id="303" r:id="rId54"/>
    <p:sldId id="304" r:id="rId55"/>
    <p:sldId id="339" r:id="rId56"/>
    <p:sldId id="326" r:id="rId57"/>
    <p:sldId id="335"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48" r:id="rId74"/>
    <p:sldId id="349" r:id="rId75"/>
    <p:sldId id="563" r:id="rId76"/>
    <p:sldId id="586" r:id="rId77"/>
    <p:sldId id="350" r:id="rId78"/>
    <p:sldId id="657" r:id="rId79"/>
    <p:sldId id="655" r:id="rId80"/>
    <p:sldId id="320" r:id="rId81"/>
    <p:sldId id="656" r:id="rId82"/>
  </p:sldIdLst>
  <p:sldSz cx="9902825" cy="7745413"/>
  <p:notesSz cx="6858000" cy="9144000"/>
  <p:custDataLst>
    <p:tags r:id="rId84"/>
  </p:custDataLst>
  <p:defaultTextStyle>
    <a:defPPr>
      <a:defRPr lang="en-US"/>
    </a:defPPr>
    <a:lvl1pPr marL="0" algn="l" defTabSz="504200" rtl="0" eaLnBrk="1" latinLnBrk="0" hangingPunct="1">
      <a:defRPr sz="2000" kern="1200">
        <a:solidFill>
          <a:schemeClr val="tx1"/>
        </a:solidFill>
        <a:latin typeface="+mn-lt"/>
        <a:ea typeface="+mn-ea"/>
        <a:cs typeface="+mn-cs"/>
      </a:defRPr>
    </a:lvl1pPr>
    <a:lvl2pPr marL="504200" algn="l" defTabSz="504200" rtl="0" eaLnBrk="1" latinLnBrk="0" hangingPunct="1">
      <a:defRPr sz="2000" kern="1200">
        <a:solidFill>
          <a:schemeClr val="tx1"/>
        </a:solidFill>
        <a:latin typeface="+mn-lt"/>
        <a:ea typeface="+mn-ea"/>
        <a:cs typeface="+mn-cs"/>
      </a:defRPr>
    </a:lvl2pPr>
    <a:lvl3pPr marL="1008400" algn="l" defTabSz="504200" rtl="0" eaLnBrk="1" latinLnBrk="0" hangingPunct="1">
      <a:defRPr sz="2000" kern="1200">
        <a:solidFill>
          <a:schemeClr val="tx1"/>
        </a:solidFill>
        <a:latin typeface="+mn-lt"/>
        <a:ea typeface="+mn-ea"/>
        <a:cs typeface="+mn-cs"/>
      </a:defRPr>
    </a:lvl3pPr>
    <a:lvl4pPr marL="1512600" algn="l" defTabSz="504200" rtl="0" eaLnBrk="1" latinLnBrk="0" hangingPunct="1">
      <a:defRPr sz="2000" kern="1200">
        <a:solidFill>
          <a:schemeClr val="tx1"/>
        </a:solidFill>
        <a:latin typeface="+mn-lt"/>
        <a:ea typeface="+mn-ea"/>
        <a:cs typeface="+mn-cs"/>
      </a:defRPr>
    </a:lvl4pPr>
    <a:lvl5pPr marL="2016801" algn="l" defTabSz="504200" rtl="0" eaLnBrk="1" latinLnBrk="0" hangingPunct="1">
      <a:defRPr sz="2000" kern="1200">
        <a:solidFill>
          <a:schemeClr val="tx1"/>
        </a:solidFill>
        <a:latin typeface="+mn-lt"/>
        <a:ea typeface="+mn-ea"/>
        <a:cs typeface="+mn-cs"/>
      </a:defRPr>
    </a:lvl5pPr>
    <a:lvl6pPr marL="2521001" algn="l" defTabSz="504200" rtl="0" eaLnBrk="1" latinLnBrk="0" hangingPunct="1">
      <a:defRPr sz="2000" kern="1200">
        <a:solidFill>
          <a:schemeClr val="tx1"/>
        </a:solidFill>
        <a:latin typeface="+mn-lt"/>
        <a:ea typeface="+mn-ea"/>
        <a:cs typeface="+mn-cs"/>
      </a:defRPr>
    </a:lvl6pPr>
    <a:lvl7pPr marL="3025201" algn="l" defTabSz="504200" rtl="0" eaLnBrk="1" latinLnBrk="0" hangingPunct="1">
      <a:defRPr sz="2000" kern="1200">
        <a:solidFill>
          <a:schemeClr val="tx1"/>
        </a:solidFill>
        <a:latin typeface="+mn-lt"/>
        <a:ea typeface="+mn-ea"/>
        <a:cs typeface="+mn-cs"/>
      </a:defRPr>
    </a:lvl7pPr>
    <a:lvl8pPr marL="3529401" algn="l" defTabSz="504200" rtl="0" eaLnBrk="1" latinLnBrk="0" hangingPunct="1">
      <a:defRPr sz="2000" kern="1200">
        <a:solidFill>
          <a:schemeClr val="tx1"/>
        </a:solidFill>
        <a:latin typeface="+mn-lt"/>
        <a:ea typeface="+mn-ea"/>
        <a:cs typeface="+mn-cs"/>
      </a:defRPr>
    </a:lvl8pPr>
    <a:lvl9pPr marL="4033601" algn="l" defTabSz="504200"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0">
          <p15:clr>
            <a:srgbClr val="A4A3A4"/>
          </p15:clr>
        </p15:guide>
        <p15:guide id="2" pos="311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6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6404" autoAdjust="0"/>
  </p:normalViewPr>
  <p:slideViewPr>
    <p:cSldViewPr snapToGrid="0" snapToObjects="1">
      <p:cViewPr varScale="1">
        <p:scale>
          <a:sx n="97" d="100"/>
          <a:sy n="97" d="100"/>
        </p:scale>
        <p:origin x="1866" y="96"/>
      </p:cViewPr>
      <p:guideLst>
        <p:guide orient="horz" pos="2440"/>
        <p:guide pos="311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gs" Target="tags/tag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_rels/data1.xml.rels><?xml version="1.0" encoding="UTF-8" standalone="yes"?>
<Relationships xmlns="http://schemas.openxmlformats.org/package/2006/relationships"><Relationship Id="rId1" Type="http://schemas.openxmlformats.org/officeDocument/2006/relationships/image" Target="../media/image3.png"/></Relationships>
</file>

<file path=ppt/diagrams/_rels/data2.xml.rels><?xml version="1.0" encoding="UTF-8" standalone="yes"?>
<Relationships xmlns="http://schemas.openxmlformats.org/package/2006/relationships"><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0E4F2A-CB6D-40A1-814F-50D76130E20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B9E01DB2-DA40-4459-9629-2A7F7B16A9D2}">
      <dgm:prSet phldrT="[Metin]" custT="1"/>
      <dgm:spPr>
        <a:solidFill>
          <a:schemeClr val="accent1">
            <a:lumMod val="40000"/>
            <a:lumOff val="60000"/>
          </a:schemeClr>
        </a:solidFill>
      </dgm:spPr>
      <dgm:t>
        <a:bodyPr/>
        <a:lstStyle/>
        <a:p>
          <a:r>
            <a:rPr lang="tr-TR" sz="2800" noProof="0" dirty="0">
              <a:solidFill>
                <a:schemeClr val="tx2"/>
              </a:solidFill>
            </a:rPr>
            <a:t>Gazi Eğitim Fakültesi; </a:t>
          </a:r>
        </a:p>
        <a:p>
          <a:r>
            <a:rPr lang="tr-TR" sz="2800" noProof="0" dirty="0">
              <a:solidFill>
                <a:schemeClr val="tx2"/>
              </a:solidFill>
            </a:rPr>
            <a:t>- Değişen dünya koşullarında topluma liderlik yapabilecek, insani değerlere saygılı bireyler yetiştirmeyi; </a:t>
          </a:r>
        </a:p>
        <a:p>
          <a:r>
            <a:rPr lang="tr-TR" sz="2800" noProof="0" dirty="0">
              <a:solidFill>
                <a:schemeClr val="tx2"/>
              </a:solidFill>
            </a:rPr>
            <a:t>- Bilgiyi üreterek ve paylaşarak toplumun gelişme sürecine katkıda bulunmayı görev edinmiştir.</a:t>
          </a:r>
        </a:p>
      </dgm:t>
    </dgm:pt>
    <dgm:pt modelId="{5D7C990F-1146-4623-8433-7E6BF39E36E3}" type="parTrans" cxnId="{D801EB8A-1C62-4BE6-BD89-2BE7167614CF}">
      <dgm:prSet/>
      <dgm:spPr/>
      <dgm:t>
        <a:bodyPr/>
        <a:lstStyle/>
        <a:p>
          <a:endParaRPr lang="tr-TR"/>
        </a:p>
      </dgm:t>
    </dgm:pt>
    <dgm:pt modelId="{D4EB1306-37BE-402C-A09F-57626168CD3D}" type="sibTrans" cxnId="{D801EB8A-1C62-4BE6-BD89-2BE7167614CF}">
      <dgm:prSet/>
      <dgm:spPr/>
      <dgm:t>
        <a:bodyPr/>
        <a:lstStyle/>
        <a:p>
          <a:endParaRPr lang="tr-TR"/>
        </a:p>
      </dgm:t>
    </dgm:pt>
    <dgm:pt modelId="{0663874A-1FCA-45ED-8FAB-D8430019E5D6}" type="pres">
      <dgm:prSet presAssocID="{7F0E4F2A-CB6D-40A1-814F-50D76130E20E}" presName="Name0" presStyleCnt="0">
        <dgm:presLayoutVars>
          <dgm:chMax val="7"/>
          <dgm:chPref val="7"/>
          <dgm:dir/>
        </dgm:presLayoutVars>
      </dgm:prSet>
      <dgm:spPr/>
    </dgm:pt>
    <dgm:pt modelId="{40508EF5-B2D4-4719-B236-869B48F4D299}" type="pres">
      <dgm:prSet presAssocID="{7F0E4F2A-CB6D-40A1-814F-50D76130E20E}" presName="Name1" presStyleCnt="0"/>
      <dgm:spPr/>
    </dgm:pt>
    <dgm:pt modelId="{96C53671-680E-4146-A244-BC37CA0AC1D9}" type="pres">
      <dgm:prSet presAssocID="{7F0E4F2A-CB6D-40A1-814F-50D76130E20E}" presName="cycle" presStyleCnt="0"/>
      <dgm:spPr/>
    </dgm:pt>
    <dgm:pt modelId="{C4257B92-CA5F-4796-8131-886C2E268238}" type="pres">
      <dgm:prSet presAssocID="{7F0E4F2A-CB6D-40A1-814F-50D76130E20E}" presName="srcNode" presStyleLbl="node1" presStyleIdx="0" presStyleCnt="1"/>
      <dgm:spPr/>
    </dgm:pt>
    <dgm:pt modelId="{43439E63-994B-48CA-9637-CBC4A57C2744}" type="pres">
      <dgm:prSet presAssocID="{7F0E4F2A-CB6D-40A1-814F-50D76130E20E}" presName="conn" presStyleLbl="parChTrans1D2" presStyleIdx="0" presStyleCnt="1"/>
      <dgm:spPr/>
    </dgm:pt>
    <dgm:pt modelId="{5F90256D-5772-4669-9EC9-7C9AD2754A4B}" type="pres">
      <dgm:prSet presAssocID="{7F0E4F2A-CB6D-40A1-814F-50D76130E20E}" presName="extraNode" presStyleLbl="node1" presStyleIdx="0" presStyleCnt="1"/>
      <dgm:spPr/>
    </dgm:pt>
    <dgm:pt modelId="{26392A99-AF74-4682-99B4-43D3818CDDAF}" type="pres">
      <dgm:prSet presAssocID="{7F0E4F2A-CB6D-40A1-814F-50D76130E20E}" presName="dstNode" presStyleLbl="node1" presStyleIdx="0" presStyleCnt="1"/>
      <dgm:spPr/>
    </dgm:pt>
    <dgm:pt modelId="{581208A2-B204-4006-BAB3-846D653AD780}" type="pres">
      <dgm:prSet presAssocID="{B9E01DB2-DA40-4459-9629-2A7F7B16A9D2}" presName="text_1" presStyleLbl="node1" presStyleIdx="0" presStyleCnt="1" custScaleX="100865" custScaleY="180032">
        <dgm:presLayoutVars>
          <dgm:bulletEnabled val="1"/>
        </dgm:presLayoutVars>
      </dgm:prSet>
      <dgm:spPr/>
    </dgm:pt>
    <dgm:pt modelId="{25726DBD-DA8B-40E5-B107-E94E6ED24039}" type="pres">
      <dgm:prSet presAssocID="{B9E01DB2-DA40-4459-9629-2A7F7B16A9D2}" presName="accent_1" presStyleCnt="0"/>
      <dgm:spPr/>
    </dgm:pt>
    <dgm:pt modelId="{E160244C-B554-4568-B21F-4893AAAFC66D}" type="pres">
      <dgm:prSet presAssocID="{B9E01DB2-DA40-4459-9629-2A7F7B16A9D2}" presName="accentRepeatNode" presStyleLbl="solidFgAcc1" presStyleIdx="0" presStyleCnt="1"/>
      <dgm:spPr>
        <a:blipFill rotWithShape="0">
          <a:blip xmlns:r="http://schemas.openxmlformats.org/officeDocument/2006/relationships" r:embed="rId1"/>
          <a:stretch>
            <a:fillRect/>
          </a:stretch>
        </a:blipFill>
      </dgm:spPr>
    </dgm:pt>
  </dgm:ptLst>
  <dgm:cxnLst>
    <dgm:cxn modelId="{D801EB8A-1C62-4BE6-BD89-2BE7167614CF}" srcId="{7F0E4F2A-CB6D-40A1-814F-50D76130E20E}" destId="{B9E01DB2-DA40-4459-9629-2A7F7B16A9D2}" srcOrd="0" destOrd="0" parTransId="{5D7C990F-1146-4623-8433-7E6BF39E36E3}" sibTransId="{D4EB1306-37BE-402C-A09F-57626168CD3D}"/>
    <dgm:cxn modelId="{EAE87FD5-1A96-4998-87A9-69C9F9D126D9}" type="presOf" srcId="{7F0E4F2A-CB6D-40A1-814F-50D76130E20E}" destId="{0663874A-1FCA-45ED-8FAB-D8430019E5D6}" srcOrd="0" destOrd="0" presId="urn:microsoft.com/office/officeart/2008/layout/VerticalCurvedList"/>
    <dgm:cxn modelId="{1BCDFDF2-7F2A-4365-9884-B3962921ADE6}" type="presOf" srcId="{D4EB1306-37BE-402C-A09F-57626168CD3D}" destId="{43439E63-994B-48CA-9637-CBC4A57C2744}" srcOrd="0" destOrd="0" presId="urn:microsoft.com/office/officeart/2008/layout/VerticalCurvedList"/>
    <dgm:cxn modelId="{BFFBF6FE-25B3-43FB-A641-ACB4C44A6FAA}" type="presOf" srcId="{B9E01DB2-DA40-4459-9629-2A7F7B16A9D2}" destId="{581208A2-B204-4006-BAB3-846D653AD780}" srcOrd="0" destOrd="0" presId="urn:microsoft.com/office/officeart/2008/layout/VerticalCurvedList"/>
    <dgm:cxn modelId="{42AE37AE-4B48-4CAD-8E34-960677CD50C4}" type="presParOf" srcId="{0663874A-1FCA-45ED-8FAB-D8430019E5D6}" destId="{40508EF5-B2D4-4719-B236-869B48F4D299}" srcOrd="0" destOrd="0" presId="urn:microsoft.com/office/officeart/2008/layout/VerticalCurvedList"/>
    <dgm:cxn modelId="{87F0D6AC-A01C-41CE-BFDC-B0103EB2B1AC}" type="presParOf" srcId="{40508EF5-B2D4-4719-B236-869B48F4D299}" destId="{96C53671-680E-4146-A244-BC37CA0AC1D9}" srcOrd="0" destOrd="0" presId="urn:microsoft.com/office/officeart/2008/layout/VerticalCurvedList"/>
    <dgm:cxn modelId="{4D5ABB66-09A3-494C-8CF0-EEBB1488F5AD}" type="presParOf" srcId="{96C53671-680E-4146-A244-BC37CA0AC1D9}" destId="{C4257B92-CA5F-4796-8131-886C2E268238}" srcOrd="0" destOrd="0" presId="urn:microsoft.com/office/officeart/2008/layout/VerticalCurvedList"/>
    <dgm:cxn modelId="{3CE7EFA6-9BCA-4418-A824-93363F7D71E6}" type="presParOf" srcId="{96C53671-680E-4146-A244-BC37CA0AC1D9}" destId="{43439E63-994B-48CA-9637-CBC4A57C2744}" srcOrd="1" destOrd="0" presId="urn:microsoft.com/office/officeart/2008/layout/VerticalCurvedList"/>
    <dgm:cxn modelId="{EB0E8B25-AEC9-47A8-9648-A2F467595B52}" type="presParOf" srcId="{96C53671-680E-4146-A244-BC37CA0AC1D9}" destId="{5F90256D-5772-4669-9EC9-7C9AD2754A4B}" srcOrd="2" destOrd="0" presId="urn:microsoft.com/office/officeart/2008/layout/VerticalCurvedList"/>
    <dgm:cxn modelId="{8AEA6386-8F2B-43EB-B4D0-8ACC359E3F69}" type="presParOf" srcId="{96C53671-680E-4146-A244-BC37CA0AC1D9}" destId="{26392A99-AF74-4682-99B4-43D3818CDDAF}" srcOrd="3" destOrd="0" presId="urn:microsoft.com/office/officeart/2008/layout/VerticalCurvedList"/>
    <dgm:cxn modelId="{B2A89FF8-6FC0-47E6-9428-04AA4C81773C}" type="presParOf" srcId="{40508EF5-B2D4-4719-B236-869B48F4D299}" destId="{581208A2-B204-4006-BAB3-846D653AD780}" srcOrd="1" destOrd="0" presId="urn:microsoft.com/office/officeart/2008/layout/VerticalCurvedList"/>
    <dgm:cxn modelId="{1CBBE811-3524-4E1C-A4BD-0B65F97A6BF1}" type="presParOf" srcId="{40508EF5-B2D4-4719-B236-869B48F4D299}" destId="{25726DBD-DA8B-40E5-B107-E94E6ED24039}" srcOrd="2" destOrd="0" presId="urn:microsoft.com/office/officeart/2008/layout/VerticalCurvedList"/>
    <dgm:cxn modelId="{E32C37C8-EFBD-4164-8C22-9238AF4367E8}" type="presParOf" srcId="{25726DBD-DA8B-40E5-B107-E94E6ED24039}" destId="{E160244C-B554-4568-B21F-4893AAAFC66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0E4F2A-CB6D-40A1-814F-50D76130E20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B9E01DB2-DA40-4459-9629-2A7F7B16A9D2}">
      <dgm:prSet phldrT="[Metin]"/>
      <dgm:spPr>
        <a:noFill/>
      </dgm:spPr>
      <dgm:t>
        <a:bodyPr/>
        <a:lstStyle/>
        <a:p>
          <a:r>
            <a:rPr lang="tr-TR" b="1" noProof="0" dirty="0">
              <a:solidFill>
                <a:schemeClr val="tx2"/>
              </a:solidFill>
            </a:rPr>
            <a:t>Fakültemizin Vizyonu; </a:t>
          </a:r>
        </a:p>
        <a:p>
          <a:r>
            <a:rPr lang="tr-TR" noProof="0" dirty="0">
              <a:solidFill>
                <a:schemeClr val="tx2"/>
              </a:solidFill>
            </a:rPr>
            <a:t>Bilim ve teknolojiden sanat ve spora kadar uzanan geniş bir yelpazede özgün araştırmaları, üst düzey eğitimi, topluma hizmet uygulamaları ile ulusal ve uluslararası düzeyde saygın ve lider öğretmen yetiştiren bir kurum olmaktır.</a:t>
          </a:r>
        </a:p>
      </dgm:t>
    </dgm:pt>
    <dgm:pt modelId="{5D7C990F-1146-4623-8433-7E6BF39E36E3}" type="parTrans" cxnId="{D801EB8A-1C62-4BE6-BD89-2BE7167614CF}">
      <dgm:prSet/>
      <dgm:spPr/>
      <dgm:t>
        <a:bodyPr/>
        <a:lstStyle/>
        <a:p>
          <a:endParaRPr lang="tr-TR"/>
        </a:p>
      </dgm:t>
    </dgm:pt>
    <dgm:pt modelId="{D4EB1306-37BE-402C-A09F-57626168CD3D}" type="sibTrans" cxnId="{D801EB8A-1C62-4BE6-BD89-2BE7167614CF}">
      <dgm:prSet/>
      <dgm:spPr/>
      <dgm:t>
        <a:bodyPr/>
        <a:lstStyle/>
        <a:p>
          <a:endParaRPr lang="tr-TR"/>
        </a:p>
      </dgm:t>
    </dgm:pt>
    <dgm:pt modelId="{0663874A-1FCA-45ED-8FAB-D8430019E5D6}" type="pres">
      <dgm:prSet presAssocID="{7F0E4F2A-CB6D-40A1-814F-50D76130E20E}" presName="Name0" presStyleCnt="0">
        <dgm:presLayoutVars>
          <dgm:chMax val="7"/>
          <dgm:chPref val="7"/>
          <dgm:dir/>
        </dgm:presLayoutVars>
      </dgm:prSet>
      <dgm:spPr/>
    </dgm:pt>
    <dgm:pt modelId="{40508EF5-B2D4-4719-B236-869B48F4D299}" type="pres">
      <dgm:prSet presAssocID="{7F0E4F2A-CB6D-40A1-814F-50D76130E20E}" presName="Name1" presStyleCnt="0"/>
      <dgm:spPr/>
    </dgm:pt>
    <dgm:pt modelId="{96C53671-680E-4146-A244-BC37CA0AC1D9}" type="pres">
      <dgm:prSet presAssocID="{7F0E4F2A-CB6D-40A1-814F-50D76130E20E}" presName="cycle" presStyleCnt="0"/>
      <dgm:spPr/>
    </dgm:pt>
    <dgm:pt modelId="{C4257B92-CA5F-4796-8131-886C2E268238}" type="pres">
      <dgm:prSet presAssocID="{7F0E4F2A-CB6D-40A1-814F-50D76130E20E}" presName="srcNode" presStyleLbl="node1" presStyleIdx="0" presStyleCnt="1"/>
      <dgm:spPr/>
    </dgm:pt>
    <dgm:pt modelId="{43439E63-994B-48CA-9637-CBC4A57C2744}" type="pres">
      <dgm:prSet presAssocID="{7F0E4F2A-CB6D-40A1-814F-50D76130E20E}" presName="conn" presStyleLbl="parChTrans1D2" presStyleIdx="0" presStyleCnt="1"/>
      <dgm:spPr/>
    </dgm:pt>
    <dgm:pt modelId="{5F90256D-5772-4669-9EC9-7C9AD2754A4B}" type="pres">
      <dgm:prSet presAssocID="{7F0E4F2A-CB6D-40A1-814F-50D76130E20E}" presName="extraNode" presStyleLbl="node1" presStyleIdx="0" presStyleCnt="1"/>
      <dgm:spPr/>
    </dgm:pt>
    <dgm:pt modelId="{26392A99-AF74-4682-99B4-43D3818CDDAF}" type="pres">
      <dgm:prSet presAssocID="{7F0E4F2A-CB6D-40A1-814F-50D76130E20E}" presName="dstNode" presStyleLbl="node1" presStyleIdx="0" presStyleCnt="1"/>
      <dgm:spPr/>
    </dgm:pt>
    <dgm:pt modelId="{581208A2-B204-4006-BAB3-846D653AD780}" type="pres">
      <dgm:prSet presAssocID="{B9E01DB2-DA40-4459-9629-2A7F7B16A9D2}" presName="text_1" presStyleLbl="node1" presStyleIdx="0" presStyleCnt="1" custScaleY="123464">
        <dgm:presLayoutVars>
          <dgm:bulletEnabled val="1"/>
        </dgm:presLayoutVars>
      </dgm:prSet>
      <dgm:spPr/>
    </dgm:pt>
    <dgm:pt modelId="{25726DBD-DA8B-40E5-B107-E94E6ED24039}" type="pres">
      <dgm:prSet presAssocID="{B9E01DB2-DA40-4459-9629-2A7F7B16A9D2}" presName="accent_1" presStyleCnt="0"/>
      <dgm:spPr/>
    </dgm:pt>
    <dgm:pt modelId="{E160244C-B554-4568-B21F-4893AAAFC66D}" type="pres">
      <dgm:prSet presAssocID="{B9E01DB2-DA40-4459-9629-2A7F7B16A9D2}" presName="accentRepeatNode" presStyleLbl="solidFgAcc1" presStyleIdx="0" presStyleCnt="1"/>
      <dgm:spPr>
        <a:blipFill rotWithShape="0">
          <a:blip xmlns:r="http://schemas.openxmlformats.org/officeDocument/2006/relationships" r:embed="rId1"/>
          <a:stretch>
            <a:fillRect/>
          </a:stretch>
        </a:blipFill>
      </dgm:spPr>
    </dgm:pt>
  </dgm:ptLst>
  <dgm:cxnLst>
    <dgm:cxn modelId="{CEB2C012-3803-4A39-B222-80D84C4D783B}" type="presOf" srcId="{7F0E4F2A-CB6D-40A1-814F-50D76130E20E}" destId="{0663874A-1FCA-45ED-8FAB-D8430019E5D6}" srcOrd="0" destOrd="0" presId="urn:microsoft.com/office/officeart/2008/layout/VerticalCurvedList"/>
    <dgm:cxn modelId="{D9C53C6E-1768-4FDB-9924-4875790B3FBD}" type="presOf" srcId="{B9E01DB2-DA40-4459-9629-2A7F7B16A9D2}" destId="{581208A2-B204-4006-BAB3-846D653AD780}" srcOrd="0" destOrd="0" presId="urn:microsoft.com/office/officeart/2008/layout/VerticalCurvedList"/>
    <dgm:cxn modelId="{D801EB8A-1C62-4BE6-BD89-2BE7167614CF}" srcId="{7F0E4F2A-CB6D-40A1-814F-50D76130E20E}" destId="{B9E01DB2-DA40-4459-9629-2A7F7B16A9D2}" srcOrd="0" destOrd="0" parTransId="{5D7C990F-1146-4623-8433-7E6BF39E36E3}" sibTransId="{D4EB1306-37BE-402C-A09F-57626168CD3D}"/>
    <dgm:cxn modelId="{E8F057B0-2694-4E5E-94A8-C6CB55C97A50}" type="presOf" srcId="{D4EB1306-37BE-402C-A09F-57626168CD3D}" destId="{43439E63-994B-48CA-9637-CBC4A57C2744}" srcOrd="0" destOrd="0" presId="urn:microsoft.com/office/officeart/2008/layout/VerticalCurvedList"/>
    <dgm:cxn modelId="{5C29166B-8CB8-4023-ADF7-C9225E87A4CE}" type="presParOf" srcId="{0663874A-1FCA-45ED-8FAB-D8430019E5D6}" destId="{40508EF5-B2D4-4719-B236-869B48F4D299}" srcOrd="0" destOrd="0" presId="urn:microsoft.com/office/officeart/2008/layout/VerticalCurvedList"/>
    <dgm:cxn modelId="{76671D99-6F70-4483-B8AF-906C14471F14}" type="presParOf" srcId="{40508EF5-B2D4-4719-B236-869B48F4D299}" destId="{96C53671-680E-4146-A244-BC37CA0AC1D9}" srcOrd="0" destOrd="0" presId="urn:microsoft.com/office/officeart/2008/layout/VerticalCurvedList"/>
    <dgm:cxn modelId="{C74F2A90-CDB9-446A-8582-E4ADC17CEF3C}" type="presParOf" srcId="{96C53671-680E-4146-A244-BC37CA0AC1D9}" destId="{C4257B92-CA5F-4796-8131-886C2E268238}" srcOrd="0" destOrd="0" presId="urn:microsoft.com/office/officeart/2008/layout/VerticalCurvedList"/>
    <dgm:cxn modelId="{D9A4D77F-B26B-4242-919D-E781638ED006}" type="presParOf" srcId="{96C53671-680E-4146-A244-BC37CA0AC1D9}" destId="{43439E63-994B-48CA-9637-CBC4A57C2744}" srcOrd="1" destOrd="0" presId="urn:microsoft.com/office/officeart/2008/layout/VerticalCurvedList"/>
    <dgm:cxn modelId="{51961F97-1479-4E50-A82D-29A60ABBA327}" type="presParOf" srcId="{96C53671-680E-4146-A244-BC37CA0AC1D9}" destId="{5F90256D-5772-4669-9EC9-7C9AD2754A4B}" srcOrd="2" destOrd="0" presId="urn:microsoft.com/office/officeart/2008/layout/VerticalCurvedList"/>
    <dgm:cxn modelId="{B2A9BE50-D940-4ECD-8CF1-7D39EF93E8FB}" type="presParOf" srcId="{96C53671-680E-4146-A244-BC37CA0AC1D9}" destId="{26392A99-AF74-4682-99B4-43D3818CDDAF}" srcOrd="3" destOrd="0" presId="urn:microsoft.com/office/officeart/2008/layout/VerticalCurvedList"/>
    <dgm:cxn modelId="{CBEFA8D3-82E0-4472-A497-D6F6BFCF7122}" type="presParOf" srcId="{40508EF5-B2D4-4719-B236-869B48F4D299}" destId="{581208A2-B204-4006-BAB3-846D653AD780}" srcOrd="1" destOrd="0" presId="urn:microsoft.com/office/officeart/2008/layout/VerticalCurvedList"/>
    <dgm:cxn modelId="{B8DC3DE1-02C9-4D6C-BF95-AE8FFA2F9915}" type="presParOf" srcId="{40508EF5-B2D4-4719-B236-869B48F4D299}" destId="{25726DBD-DA8B-40E5-B107-E94E6ED24039}" srcOrd="2" destOrd="0" presId="urn:microsoft.com/office/officeart/2008/layout/VerticalCurvedList"/>
    <dgm:cxn modelId="{79394798-6F80-490E-B484-173D01B32CB9}" type="presParOf" srcId="{25726DBD-DA8B-40E5-B107-E94E6ED24039}" destId="{E160244C-B554-4568-B21F-4893AAAFC66D}" srcOrd="0" destOrd="0" presId="urn:microsoft.com/office/officeart/2008/layout/VerticalCurvedList"/>
  </dgm:cxnLst>
  <dgm:bg>
    <a:solidFill>
      <a:schemeClr val="accent1">
        <a:lumMod val="40000"/>
        <a:lumOff val="6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496D35-FDAD-4315-B488-EC81EDCF967B}"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tr-TR"/>
        </a:p>
      </dgm:t>
    </dgm:pt>
    <dgm:pt modelId="{EBCCBC07-91F2-4290-A6A0-BA2F18AF2456}">
      <dgm:prSet phldrT="[Metin]" custT="1"/>
      <dgm:spPr/>
      <dgm:t>
        <a:bodyPr/>
        <a:lstStyle/>
        <a:p>
          <a:r>
            <a:rPr lang="tr-TR" sz="1600" noProof="0" dirty="0"/>
            <a:t>Temel Değerlerimiz</a:t>
          </a:r>
        </a:p>
      </dgm:t>
    </dgm:pt>
    <dgm:pt modelId="{D6D59FD7-55AF-4DFC-A3DF-46C37DBF9614}" type="parTrans" cxnId="{1A95D636-B49E-4B2A-8652-2D2C03D0EDA1}">
      <dgm:prSet/>
      <dgm:spPr/>
      <dgm:t>
        <a:bodyPr/>
        <a:lstStyle/>
        <a:p>
          <a:endParaRPr lang="tr-TR" sz="1600"/>
        </a:p>
      </dgm:t>
    </dgm:pt>
    <dgm:pt modelId="{635AB94E-D243-448D-AFA3-E70C1BB237AB}" type="sibTrans" cxnId="{1A95D636-B49E-4B2A-8652-2D2C03D0EDA1}">
      <dgm:prSet/>
      <dgm:spPr/>
      <dgm:t>
        <a:bodyPr/>
        <a:lstStyle/>
        <a:p>
          <a:endParaRPr lang="tr-TR" sz="1600"/>
        </a:p>
      </dgm:t>
    </dgm:pt>
    <dgm:pt modelId="{0DE8D0F4-E6CC-4C94-ACD5-92EE9A337227}">
      <dgm:prSet phldrT="[Metin]" custT="1"/>
      <dgm:spPr/>
      <dgm:t>
        <a:bodyPr/>
        <a:lstStyle/>
        <a:p>
          <a:r>
            <a:rPr lang="tr-TR" sz="1600" noProof="0" dirty="0">
              <a:solidFill>
                <a:schemeClr val="bg1"/>
              </a:solidFill>
            </a:rPr>
            <a:t>Eğitim ve araştırmada öncü</a:t>
          </a:r>
        </a:p>
      </dgm:t>
    </dgm:pt>
    <dgm:pt modelId="{1AE416FA-5AE1-4856-8187-18347D4C7942}" type="parTrans" cxnId="{36C024AE-40C6-461C-AF7F-015D23AB55EB}">
      <dgm:prSet custT="1"/>
      <dgm:spPr/>
      <dgm:t>
        <a:bodyPr/>
        <a:lstStyle/>
        <a:p>
          <a:endParaRPr lang="tr-TR" sz="1600" noProof="0" dirty="0"/>
        </a:p>
      </dgm:t>
    </dgm:pt>
    <dgm:pt modelId="{51702F05-8E3A-4787-8470-DBCA854F99EF}" type="sibTrans" cxnId="{36C024AE-40C6-461C-AF7F-015D23AB55EB}">
      <dgm:prSet/>
      <dgm:spPr/>
      <dgm:t>
        <a:bodyPr/>
        <a:lstStyle/>
        <a:p>
          <a:endParaRPr lang="tr-TR" sz="1600"/>
        </a:p>
      </dgm:t>
    </dgm:pt>
    <dgm:pt modelId="{99870BCC-2C6B-405F-9558-C499775A8BCF}">
      <dgm:prSet phldrT="[Metin]" custT="1"/>
      <dgm:spPr/>
      <dgm:t>
        <a:bodyPr/>
        <a:lstStyle/>
        <a:p>
          <a:r>
            <a:rPr lang="tr-TR" sz="1600" noProof="0" dirty="0">
              <a:solidFill>
                <a:schemeClr val="bg1"/>
              </a:solidFill>
            </a:rPr>
            <a:t>Kalite Odaklı</a:t>
          </a:r>
        </a:p>
      </dgm:t>
    </dgm:pt>
    <dgm:pt modelId="{F9434603-AD22-4431-8801-7006B4701B4D}" type="parTrans" cxnId="{78248CCD-7DD6-48BC-AC40-7D6C8E29914E}">
      <dgm:prSet custT="1"/>
      <dgm:spPr/>
      <dgm:t>
        <a:bodyPr/>
        <a:lstStyle/>
        <a:p>
          <a:endParaRPr lang="tr-TR" sz="1600" noProof="0" dirty="0"/>
        </a:p>
      </dgm:t>
    </dgm:pt>
    <dgm:pt modelId="{83D4CB09-803A-4AAC-BF5D-26CB190D739A}" type="sibTrans" cxnId="{78248CCD-7DD6-48BC-AC40-7D6C8E29914E}">
      <dgm:prSet/>
      <dgm:spPr/>
      <dgm:t>
        <a:bodyPr/>
        <a:lstStyle/>
        <a:p>
          <a:endParaRPr lang="tr-TR" sz="1600"/>
        </a:p>
      </dgm:t>
    </dgm:pt>
    <dgm:pt modelId="{91D4FB52-9B79-4C08-96B5-BDA450BACA36}">
      <dgm:prSet phldrT="[Metin]" custT="1"/>
      <dgm:spPr/>
      <dgm:t>
        <a:bodyPr/>
        <a:lstStyle/>
        <a:p>
          <a:r>
            <a:rPr lang="tr-TR" sz="1600" noProof="0" dirty="0">
              <a:solidFill>
                <a:schemeClr val="bg1"/>
              </a:solidFill>
            </a:rPr>
            <a:t>Katılımcı</a:t>
          </a:r>
        </a:p>
      </dgm:t>
    </dgm:pt>
    <dgm:pt modelId="{B3D33C18-AD0B-455B-9D1A-590DA6A23725}" type="parTrans" cxnId="{53FFC0F5-8FD0-4064-AD2A-3C3D485EF0DD}">
      <dgm:prSet custT="1"/>
      <dgm:spPr/>
      <dgm:t>
        <a:bodyPr/>
        <a:lstStyle/>
        <a:p>
          <a:endParaRPr lang="tr-TR" sz="1600" noProof="0" dirty="0"/>
        </a:p>
      </dgm:t>
    </dgm:pt>
    <dgm:pt modelId="{15FF0E14-D643-4E69-AD82-9102FA7B8FCA}" type="sibTrans" cxnId="{53FFC0F5-8FD0-4064-AD2A-3C3D485EF0DD}">
      <dgm:prSet/>
      <dgm:spPr/>
      <dgm:t>
        <a:bodyPr/>
        <a:lstStyle/>
        <a:p>
          <a:endParaRPr lang="tr-TR" sz="1600"/>
        </a:p>
      </dgm:t>
    </dgm:pt>
    <dgm:pt modelId="{FDC09548-A022-4900-9620-A2528F1BEB08}">
      <dgm:prSet phldrT="[Metin]" custT="1"/>
      <dgm:spPr/>
      <dgm:t>
        <a:bodyPr/>
        <a:lstStyle/>
        <a:p>
          <a:r>
            <a:rPr lang="tr-TR" sz="1600" noProof="0" dirty="0">
              <a:solidFill>
                <a:schemeClr val="bg1"/>
              </a:solidFill>
            </a:rPr>
            <a:t>Çevreye duyarlı</a:t>
          </a:r>
        </a:p>
      </dgm:t>
    </dgm:pt>
    <dgm:pt modelId="{9FB75CF5-9218-4D43-AB55-C71BCC854FCD}" type="parTrans" cxnId="{A9A76FCC-D358-4BA3-B3FD-7E6879018157}">
      <dgm:prSet custT="1"/>
      <dgm:spPr/>
      <dgm:t>
        <a:bodyPr/>
        <a:lstStyle/>
        <a:p>
          <a:endParaRPr lang="tr-TR" sz="1600" noProof="0" dirty="0"/>
        </a:p>
      </dgm:t>
    </dgm:pt>
    <dgm:pt modelId="{252BE00D-AA7D-4122-88FA-4C01CE683ACE}" type="sibTrans" cxnId="{A9A76FCC-D358-4BA3-B3FD-7E6879018157}">
      <dgm:prSet/>
      <dgm:spPr/>
      <dgm:t>
        <a:bodyPr/>
        <a:lstStyle/>
        <a:p>
          <a:endParaRPr lang="tr-TR" sz="1600"/>
        </a:p>
      </dgm:t>
    </dgm:pt>
    <dgm:pt modelId="{2CF0F081-9240-409F-AB32-7F5893BEC529}">
      <dgm:prSet phldrT="[Metin]" custT="1"/>
      <dgm:spPr/>
      <dgm:t>
        <a:bodyPr/>
        <a:lstStyle/>
        <a:p>
          <a:r>
            <a:rPr lang="tr-TR" sz="1600" noProof="0" dirty="0">
              <a:solidFill>
                <a:schemeClr val="bg1"/>
              </a:solidFill>
            </a:rPr>
            <a:t>Sorgulayıcı ve yenilikçi</a:t>
          </a:r>
        </a:p>
      </dgm:t>
    </dgm:pt>
    <dgm:pt modelId="{8E2F094D-BF2A-46ED-8F6F-1A83BA7D5537}" type="parTrans" cxnId="{280FBB79-5A08-4F98-A8FF-FCD756942E77}">
      <dgm:prSet custT="1"/>
      <dgm:spPr/>
      <dgm:t>
        <a:bodyPr/>
        <a:lstStyle/>
        <a:p>
          <a:endParaRPr lang="tr-TR" sz="1600" noProof="0" dirty="0"/>
        </a:p>
      </dgm:t>
    </dgm:pt>
    <dgm:pt modelId="{5DCA616C-B142-4169-8F9E-47C1F4528AC8}" type="sibTrans" cxnId="{280FBB79-5A08-4F98-A8FF-FCD756942E77}">
      <dgm:prSet/>
      <dgm:spPr/>
      <dgm:t>
        <a:bodyPr/>
        <a:lstStyle/>
        <a:p>
          <a:endParaRPr lang="tr-TR" sz="1600"/>
        </a:p>
      </dgm:t>
    </dgm:pt>
    <dgm:pt modelId="{1A93860F-F571-4DC4-B5E4-6D1FE5825765}">
      <dgm:prSet phldrT="[Metin]" custT="1"/>
      <dgm:spPr/>
      <dgm:t>
        <a:bodyPr/>
        <a:lstStyle/>
        <a:p>
          <a:r>
            <a:rPr lang="tr-TR" sz="1600" noProof="0" dirty="0">
              <a:solidFill>
                <a:schemeClr val="bg1"/>
              </a:solidFill>
            </a:rPr>
            <a:t>İnsana  ve topluma karşı sorumlu </a:t>
          </a:r>
        </a:p>
      </dgm:t>
    </dgm:pt>
    <dgm:pt modelId="{388DE04D-BD87-4919-95D2-E8E781D973F4}" type="parTrans" cxnId="{B4A6BFF8-45E3-488A-9B37-C2CEDFC64CE3}">
      <dgm:prSet custT="1"/>
      <dgm:spPr/>
      <dgm:t>
        <a:bodyPr/>
        <a:lstStyle/>
        <a:p>
          <a:endParaRPr lang="tr-TR" sz="1600" noProof="0" dirty="0"/>
        </a:p>
      </dgm:t>
    </dgm:pt>
    <dgm:pt modelId="{298C3B1C-F118-444D-A078-8366FE38E362}" type="sibTrans" cxnId="{B4A6BFF8-45E3-488A-9B37-C2CEDFC64CE3}">
      <dgm:prSet/>
      <dgm:spPr/>
      <dgm:t>
        <a:bodyPr/>
        <a:lstStyle/>
        <a:p>
          <a:endParaRPr lang="tr-TR" sz="1600"/>
        </a:p>
      </dgm:t>
    </dgm:pt>
    <dgm:pt modelId="{E6FCADE5-862F-44E4-B512-2E70CB535592}">
      <dgm:prSet phldrT="[Metin]" custT="1"/>
      <dgm:spPr/>
      <dgm:t>
        <a:bodyPr/>
        <a:lstStyle/>
        <a:p>
          <a:r>
            <a:rPr lang="tr-TR" sz="1600" noProof="0" dirty="0">
              <a:solidFill>
                <a:schemeClr val="bg1"/>
              </a:solidFill>
            </a:rPr>
            <a:t>Liyakat ve etik değerlere bağlı</a:t>
          </a:r>
        </a:p>
      </dgm:t>
    </dgm:pt>
    <dgm:pt modelId="{B6A7EC79-A3B3-4816-B43A-2C239210ACD5}" type="parTrans" cxnId="{01545A71-7FD9-4B0C-BA7A-74E2A468A4AF}">
      <dgm:prSet custT="1"/>
      <dgm:spPr/>
      <dgm:t>
        <a:bodyPr/>
        <a:lstStyle/>
        <a:p>
          <a:endParaRPr lang="tr-TR" sz="1600" noProof="0" dirty="0"/>
        </a:p>
      </dgm:t>
    </dgm:pt>
    <dgm:pt modelId="{A5A641B6-0D0D-4663-99F2-B83766080EE0}" type="sibTrans" cxnId="{01545A71-7FD9-4B0C-BA7A-74E2A468A4AF}">
      <dgm:prSet/>
      <dgm:spPr/>
      <dgm:t>
        <a:bodyPr/>
        <a:lstStyle/>
        <a:p>
          <a:endParaRPr lang="tr-TR" sz="1600"/>
        </a:p>
      </dgm:t>
    </dgm:pt>
    <dgm:pt modelId="{45A9D2C2-CA40-4ACD-8C81-A43BCA26D0E2}">
      <dgm:prSet phldrT="[Metin]" custT="1"/>
      <dgm:spPr/>
      <dgm:t>
        <a:bodyPr/>
        <a:lstStyle/>
        <a:p>
          <a:r>
            <a:rPr lang="tr-TR" sz="1600" noProof="0" dirty="0">
              <a:solidFill>
                <a:schemeClr val="bg1"/>
              </a:solidFill>
            </a:rPr>
            <a:t>Kurumsal aidiyeti yüksek</a:t>
          </a:r>
        </a:p>
      </dgm:t>
    </dgm:pt>
    <dgm:pt modelId="{1A0B8592-16A5-4E37-BFD4-08A1689A16E1}" type="parTrans" cxnId="{8458F7D6-822E-4BC9-AFE3-B5C0927A6CB4}">
      <dgm:prSet custT="1"/>
      <dgm:spPr/>
      <dgm:t>
        <a:bodyPr/>
        <a:lstStyle/>
        <a:p>
          <a:endParaRPr lang="tr-TR" sz="1600" noProof="0" dirty="0"/>
        </a:p>
      </dgm:t>
    </dgm:pt>
    <dgm:pt modelId="{23936C1D-3FE5-4982-9F80-8A38C9BA60D4}" type="sibTrans" cxnId="{8458F7D6-822E-4BC9-AFE3-B5C0927A6CB4}">
      <dgm:prSet/>
      <dgm:spPr/>
      <dgm:t>
        <a:bodyPr/>
        <a:lstStyle/>
        <a:p>
          <a:endParaRPr lang="tr-TR" sz="1600"/>
        </a:p>
      </dgm:t>
    </dgm:pt>
    <dgm:pt modelId="{D650F734-3DCA-446A-B381-4E6D4121923D}">
      <dgm:prSet phldrT="[Metin]" custT="1"/>
      <dgm:spPr/>
      <dgm:t>
        <a:bodyPr/>
        <a:lstStyle/>
        <a:p>
          <a:r>
            <a:rPr lang="tr-TR" sz="1600" noProof="0" dirty="0">
              <a:solidFill>
                <a:schemeClr val="bg1"/>
              </a:solidFill>
            </a:rPr>
            <a:t>Tarih ve kültürüne bağlı</a:t>
          </a:r>
        </a:p>
      </dgm:t>
    </dgm:pt>
    <dgm:pt modelId="{D84295F6-52B1-4514-9F11-1A2033FC8F4D}" type="parTrans" cxnId="{B987AE89-8071-4EFA-8B8B-9D417B188983}">
      <dgm:prSet custT="1"/>
      <dgm:spPr/>
      <dgm:t>
        <a:bodyPr/>
        <a:lstStyle/>
        <a:p>
          <a:endParaRPr lang="tr-TR" sz="1600" noProof="0" dirty="0"/>
        </a:p>
      </dgm:t>
    </dgm:pt>
    <dgm:pt modelId="{1476D13F-2D33-4AC2-80A6-7EBA115D084B}" type="sibTrans" cxnId="{B987AE89-8071-4EFA-8B8B-9D417B188983}">
      <dgm:prSet/>
      <dgm:spPr/>
      <dgm:t>
        <a:bodyPr/>
        <a:lstStyle/>
        <a:p>
          <a:endParaRPr lang="tr-TR" sz="1600"/>
        </a:p>
      </dgm:t>
    </dgm:pt>
    <dgm:pt modelId="{E9C32990-92E7-4979-B17F-AB394383704E}">
      <dgm:prSet phldrT="[Metin]" custT="1"/>
      <dgm:spPr/>
      <dgm:t>
        <a:bodyPr/>
        <a:lstStyle/>
        <a:p>
          <a:r>
            <a:rPr lang="tr-TR" sz="1600" noProof="0" dirty="0">
              <a:solidFill>
                <a:schemeClr val="bg1"/>
              </a:solidFill>
            </a:rPr>
            <a:t>Bölgesel ve küresel sorumluluklarının farkında </a:t>
          </a:r>
        </a:p>
      </dgm:t>
    </dgm:pt>
    <dgm:pt modelId="{AC3D7D7B-C15E-4C49-832D-8B7313E0E6EF}" type="parTrans" cxnId="{91748616-8C56-41B8-8FDA-0FFD7EBAB3B0}">
      <dgm:prSet custT="1"/>
      <dgm:spPr/>
      <dgm:t>
        <a:bodyPr/>
        <a:lstStyle/>
        <a:p>
          <a:endParaRPr lang="tr-TR" sz="1600" noProof="0" dirty="0"/>
        </a:p>
      </dgm:t>
    </dgm:pt>
    <dgm:pt modelId="{64A22A82-3A42-4A4D-95B1-FFC1A5272225}" type="sibTrans" cxnId="{91748616-8C56-41B8-8FDA-0FFD7EBAB3B0}">
      <dgm:prSet/>
      <dgm:spPr/>
      <dgm:t>
        <a:bodyPr/>
        <a:lstStyle/>
        <a:p>
          <a:endParaRPr lang="tr-TR" sz="1600"/>
        </a:p>
      </dgm:t>
    </dgm:pt>
    <dgm:pt modelId="{A7A6996D-DAE8-4909-8AE4-D3236712E715}" type="pres">
      <dgm:prSet presAssocID="{FF496D35-FDAD-4315-B488-EC81EDCF967B}" presName="Name0" presStyleCnt="0">
        <dgm:presLayoutVars>
          <dgm:chMax val="1"/>
          <dgm:dir/>
          <dgm:animLvl val="ctr"/>
          <dgm:resizeHandles val="exact"/>
        </dgm:presLayoutVars>
      </dgm:prSet>
      <dgm:spPr/>
    </dgm:pt>
    <dgm:pt modelId="{74F63280-6BD3-458F-B966-939AD956C234}" type="pres">
      <dgm:prSet presAssocID="{EBCCBC07-91F2-4290-A6A0-BA2F18AF2456}" presName="centerShape" presStyleLbl="node0" presStyleIdx="0" presStyleCnt="1"/>
      <dgm:spPr/>
    </dgm:pt>
    <dgm:pt modelId="{942ADE56-1839-4AB4-877A-E58B7CF4F741}" type="pres">
      <dgm:prSet presAssocID="{1AE416FA-5AE1-4856-8187-18347D4C7942}" presName="parTrans" presStyleLbl="sibTrans2D1" presStyleIdx="0" presStyleCnt="10"/>
      <dgm:spPr/>
    </dgm:pt>
    <dgm:pt modelId="{AF8274C4-5466-4F65-9FC5-0FFBD9629BFE}" type="pres">
      <dgm:prSet presAssocID="{1AE416FA-5AE1-4856-8187-18347D4C7942}" presName="connectorText" presStyleLbl="sibTrans2D1" presStyleIdx="0" presStyleCnt="10"/>
      <dgm:spPr/>
    </dgm:pt>
    <dgm:pt modelId="{ED23DE50-F2C1-4A6D-9E9B-000BD90A80E0}" type="pres">
      <dgm:prSet presAssocID="{0DE8D0F4-E6CC-4C94-ACD5-92EE9A337227}" presName="node" presStyleLbl="node1" presStyleIdx="0" presStyleCnt="10" custScaleY="105934" custRadScaleRad="93429" custRadScaleInc="3538">
        <dgm:presLayoutVars>
          <dgm:bulletEnabled val="1"/>
        </dgm:presLayoutVars>
      </dgm:prSet>
      <dgm:spPr/>
    </dgm:pt>
    <dgm:pt modelId="{F8428E0B-65AE-4EEB-B332-8D162CD15F50}" type="pres">
      <dgm:prSet presAssocID="{F9434603-AD22-4431-8801-7006B4701B4D}" presName="parTrans" presStyleLbl="sibTrans2D1" presStyleIdx="1" presStyleCnt="10"/>
      <dgm:spPr/>
    </dgm:pt>
    <dgm:pt modelId="{818CAEA5-6895-4CC1-804C-23821CCDDA06}" type="pres">
      <dgm:prSet presAssocID="{F9434603-AD22-4431-8801-7006B4701B4D}" presName="connectorText" presStyleLbl="sibTrans2D1" presStyleIdx="1" presStyleCnt="10"/>
      <dgm:spPr/>
    </dgm:pt>
    <dgm:pt modelId="{13B9BB74-A7FF-492F-9637-14AA186E73AB}" type="pres">
      <dgm:prSet presAssocID="{99870BCC-2C6B-405F-9558-C499775A8BCF}" presName="node" presStyleLbl="node1" presStyleIdx="1" presStyleCnt="10">
        <dgm:presLayoutVars>
          <dgm:bulletEnabled val="1"/>
        </dgm:presLayoutVars>
      </dgm:prSet>
      <dgm:spPr/>
    </dgm:pt>
    <dgm:pt modelId="{9E692492-FEC1-4CAF-914B-CDED10CCDD63}" type="pres">
      <dgm:prSet presAssocID="{B3D33C18-AD0B-455B-9D1A-590DA6A23725}" presName="parTrans" presStyleLbl="sibTrans2D1" presStyleIdx="2" presStyleCnt="10"/>
      <dgm:spPr/>
    </dgm:pt>
    <dgm:pt modelId="{0887A8B9-EF8D-4842-9709-2E182C197EC2}" type="pres">
      <dgm:prSet presAssocID="{B3D33C18-AD0B-455B-9D1A-590DA6A23725}" presName="connectorText" presStyleLbl="sibTrans2D1" presStyleIdx="2" presStyleCnt="10"/>
      <dgm:spPr/>
    </dgm:pt>
    <dgm:pt modelId="{181181B5-CB76-4ABF-8C2D-8C76DC4CFD11}" type="pres">
      <dgm:prSet presAssocID="{91D4FB52-9B79-4C08-96B5-BDA450BACA36}" presName="node" presStyleLbl="node1" presStyleIdx="2" presStyleCnt="10">
        <dgm:presLayoutVars>
          <dgm:bulletEnabled val="1"/>
        </dgm:presLayoutVars>
      </dgm:prSet>
      <dgm:spPr/>
    </dgm:pt>
    <dgm:pt modelId="{99AD0850-3222-462E-BEAB-E294C76795F9}" type="pres">
      <dgm:prSet presAssocID="{9FB75CF5-9218-4D43-AB55-C71BCC854FCD}" presName="parTrans" presStyleLbl="sibTrans2D1" presStyleIdx="3" presStyleCnt="10"/>
      <dgm:spPr/>
    </dgm:pt>
    <dgm:pt modelId="{7F13510E-AC75-4100-A774-C82E17B7298F}" type="pres">
      <dgm:prSet presAssocID="{9FB75CF5-9218-4D43-AB55-C71BCC854FCD}" presName="connectorText" presStyleLbl="sibTrans2D1" presStyleIdx="3" presStyleCnt="10"/>
      <dgm:spPr/>
    </dgm:pt>
    <dgm:pt modelId="{77A57EFB-D9E9-4161-9687-F1DECE3C7882}" type="pres">
      <dgm:prSet presAssocID="{FDC09548-A022-4900-9620-A2528F1BEB08}" presName="node" presStyleLbl="node1" presStyleIdx="3" presStyleCnt="10">
        <dgm:presLayoutVars>
          <dgm:bulletEnabled val="1"/>
        </dgm:presLayoutVars>
      </dgm:prSet>
      <dgm:spPr/>
    </dgm:pt>
    <dgm:pt modelId="{D731F37C-C982-40FA-87ED-E8182B3C14A9}" type="pres">
      <dgm:prSet presAssocID="{8E2F094D-BF2A-46ED-8F6F-1A83BA7D5537}" presName="parTrans" presStyleLbl="sibTrans2D1" presStyleIdx="4" presStyleCnt="10"/>
      <dgm:spPr/>
    </dgm:pt>
    <dgm:pt modelId="{318BF8DF-4530-48D7-BA97-96D5DEF289ED}" type="pres">
      <dgm:prSet presAssocID="{8E2F094D-BF2A-46ED-8F6F-1A83BA7D5537}" presName="connectorText" presStyleLbl="sibTrans2D1" presStyleIdx="4" presStyleCnt="10"/>
      <dgm:spPr/>
    </dgm:pt>
    <dgm:pt modelId="{42A7DAFE-0503-4E5D-8EE1-69524C240EB6}" type="pres">
      <dgm:prSet presAssocID="{2CF0F081-9240-409F-AB32-7F5893BEC529}" presName="node" presStyleLbl="node1" presStyleIdx="4" presStyleCnt="10">
        <dgm:presLayoutVars>
          <dgm:bulletEnabled val="1"/>
        </dgm:presLayoutVars>
      </dgm:prSet>
      <dgm:spPr/>
    </dgm:pt>
    <dgm:pt modelId="{F18E6D88-DEA3-4866-90A1-20DFF4968851}" type="pres">
      <dgm:prSet presAssocID="{388DE04D-BD87-4919-95D2-E8E781D973F4}" presName="parTrans" presStyleLbl="sibTrans2D1" presStyleIdx="5" presStyleCnt="10"/>
      <dgm:spPr/>
    </dgm:pt>
    <dgm:pt modelId="{6A0CCF63-1B8E-44A6-B66B-14AA4DF65FEF}" type="pres">
      <dgm:prSet presAssocID="{388DE04D-BD87-4919-95D2-E8E781D973F4}" presName="connectorText" presStyleLbl="sibTrans2D1" presStyleIdx="5" presStyleCnt="10"/>
      <dgm:spPr/>
    </dgm:pt>
    <dgm:pt modelId="{85A4CD83-438E-4317-A594-52C1BE6555B5}" type="pres">
      <dgm:prSet presAssocID="{1A93860F-F571-4DC4-B5E4-6D1FE5825765}" presName="node" presStyleLbl="node1" presStyleIdx="5" presStyleCnt="10">
        <dgm:presLayoutVars>
          <dgm:bulletEnabled val="1"/>
        </dgm:presLayoutVars>
      </dgm:prSet>
      <dgm:spPr/>
    </dgm:pt>
    <dgm:pt modelId="{F9CC3315-03CE-406B-9F53-4C717CB3FCDB}" type="pres">
      <dgm:prSet presAssocID="{B6A7EC79-A3B3-4816-B43A-2C239210ACD5}" presName="parTrans" presStyleLbl="sibTrans2D1" presStyleIdx="6" presStyleCnt="10"/>
      <dgm:spPr/>
    </dgm:pt>
    <dgm:pt modelId="{45E26AA9-4B9B-4A55-B12A-41F028CBDE33}" type="pres">
      <dgm:prSet presAssocID="{B6A7EC79-A3B3-4816-B43A-2C239210ACD5}" presName="connectorText" presStyleLbl="sibTrans2D1" presStyleIdx="6" presStyleCnt="10"/>
      <dgm:spPr/>
    </dgm:pt>
    <dgm:pt modelId="{4F3C266D-6A16-4CAD-A73B-135FDBCA5601}" type="pres">
      <dgm:prSet presAssocID="{E6FCADE5-862F-44E4-B512-2E70CB535592}" presName="node" presStyleLbl="node1" presStyleIdx="6" presStyleCnt="10">
        <dgm:presLayoutVars>
          <dgm:bulletEnabled val="1"/>
        </dgm:presLayoutVars>
      </dgm:prSet>
      <dgm:spPr/>
    </dgm:pt>
    <dgm:pt modelId="{0C9ABB41-4476-4559-A478-0D129298D4B4}" type="pres">
      <dgm:prSet presAssocID="{1A0B8592-16A5-4E37-BFD4-08A1689A16E1}" presName="parTrans" presStyleLbl="sibTrans2D1" presStyleIdx="7" presStyleCnt="10"/>
      <dgm:spPr/>
    </dgm:pt>
    <dgm:pt modelId="{3685BAAB-7BE9-40D8-AA01-89E4AB98EB85}" type="pres">
      <dgm:prSet presAssocID="{1A0B8592-16A5-4E37-BFD4-08A1689A16E1}" presName="connectorText" presStyleLbl="sibTrans2D1" presStyleIdx="7" presStyleCnt="10"/>
      <dgm:spPr/>
    </dgm:pt>
    <dgm:pt modelId="{F5E80C79-8FDA-4BE2-8EF5-ABCCC77B1ECC}" type="pres">
      <dgm:prSet presAssocID="{45A9D2C2-CA40-4ACD-8C81-A43BCA26D0E2}" presName="node" presStyleLbl="node1" presStyleIdx="7" presStyleCnt="10">
        <dgm:presLayoutVars>
          <dgm:bulletEnabled val="1"/>
        </dgm:presLayoutVars>
      </dgm:prSet>
      <dgm:spPr/>
    </dgm:pt>
    <dgm:pt modelId="{C2240FE8-334C-4A92-85A9-6BA153058D10}" type="pres">
      <dgm:prSet presAssocID="{D84295F6-52B1-4514-9F11-1A2033FC8F4D}" presName="parTrans" presStyleLbl="sibTrans2D1" presStyleIdx="8" presStyleCnt="10"/>
      <dgm:spPr/>
    </dgm:pt>
    <dgm:pt modelId="{3987D448-7720-47A1-A619-40E730A50D4D}" type="pres">
      <dgm:prSet presAssocID="{D84295F6-52B1-4514-9F11-1A2033FC8F4D}" presName="connectorText" presStyleLbl="sibTrans2D1" presStyleIdx="8" presStyleCnt="10"/>
      <dgm:spPr/>
    </dgm:pt>
    <dgm:pt modelId="{83572DDF-01A4-4DF5-9B32-C9DB2D57122F}" type="pres">
      <dgm:prSet presAssocID="{D650F734-3DCA-446A-B381-4E6D4121923D}" presName="node" presStyleLbl="node1" presStyleIdx="8" presStyleCnt="10">
        <dgm:presLayoutVars>
          <dgm:bulletEnabled val="1"/>
        </dgm:presLayoutVars>
      </dgm:prSet>
      <dgm:spPr/>
    </dgm:pt>
    <dgm:pt modelId="{64900848-128E-4466-BEBA-ABA28B9985BD}" type="pres">
      <dgm:prSet presAssocID="{AC3D7D7B-C15E-4C49-832D-8B7313E0E6EF}" presName="parTrans" presStyleLbl="sibTrans2D1" presStyleIdx="9" presStyleCnt="10"/>
      <dgm:spPr/>
    </dgm:pt>
    <dgm:pt modelId="{90EDDC0F-8277-4765-BEA8-06F58F41CAC4}" type="pres">
      <dgm:prSet presAssocID="{AC3D7D7B-C15E-4C49-832D-8B7313E0E6EF}" presName="connectorText" presStyleLbl="sibTrans2D1" presStyleIdx="9" presStyleCnt="10"/>
      <dgm:spPr/>
    </dgm:pt>
    <dgm:pt modelId="{4EC0FFEA-8C41-4A73-8C48-0AB838EBDB97}" type="pres">
      <dgm:prSet presAssocID="{E9C32990-92E7-4979-B17F-AB394383704E}" presName="node" presStyleLbl="node1" presStyleIdx="9" presStyleCnt="10">
        <dgm:presLayoutVars>
          <dgm:bulletEnabled val="1"/>
        </dgm:presLayoutVars>
      </dgm:prSet>
      <dgm:spPr/>
    </dgm:pt>
  </dgm:ptLst>
  <dgm:cxnLst>
    <dgm:cxn modelId="{8A61C102-A4C9-4BCD-9A96-40A4B97A2E88}" type="presOf" srcId="{B3D33C18-AD0B-455B-9D1A-590DA6A23725}" destId="{0887A8B9-EF8D-4842-9709-2E182C197EC2}" srcOrd="1" destOrd="0" presId="urn:microsoft.com/office/officeart/2005/8/layout/radial5"/>
    <dgm:cxn modelId="{5789C405-FD34-4C33-A30B-3E423AA166F4}" type="presOf" srcId="{8E2F094D-BF2A-46ED-8F6F-1A83BA7D5537}" destId="{318BF8DF-4530-48D7-BA97-96D5DEF289ED}" srcOrd="1" destOrd="0" presId="urn:microsoft.com/office/officeart/2005/8/layout/radial5"/>
    <dgm:cxn modelId="{91748616-8C56-41B8-8FDA-0FFD7EBAB3B0}" srcId="{EBCCBC07-91F2-4290-A6A0-BA2F18AF2456}" destId="{E9C32990-92E7-4979-B17F-AB394383704E}" srcOrd="9" destOrd="0" parTransId="{AC3D7D7B-C15E-4C49-832D-8B7313E0E6EF}" sibTransId="{64A22A82-3A42-4A4D-95B1-FFC1A5272225}"/>
    <dgm:cxn modelId="{4ECFF816-381B-4231-B0A3-E652722DC3BF}" type="presOf" srcId="{1A93860F-F571-4DC4-B5E4-6D1FE5825765}" destId="{85A4CD83-438E-4317-A594-52C1BE6555B5}" srcOrd="0" destOrd="0" presId="urn:microsoft.com/office/officeart/2005/8/layout/radial5"/>
    <dgm:cxn modelId="{1D312A1B-D9F0-4D04-8211-CDD35E8A7F9B}" type="presOf" srcId="{9FB75CF5-9218-4D43-AB55-C71BCC854FCD}" destId="{99AD0850-3222-462E-BEAB-E294C76795F9}" srcOrd="0" destOrd="0" presId="urn:microsoft.com/office/officeart/2005/8/layout/radial5"/>
    <dgm:cxn modelId="{1A95D636-B49E-4B2A-8652-2D2C03D0EDA1}" srcId="{FF496D35-FDAD-4315-B488-EC81EDCF967B}" destId="{EBCCBC07-91F2-4290-A6A0-BA2F18AF2456}" srcOrd="0" destOrd="0" parTransId="{D6D59FD7-55AF-4DFC-A3DF-46C37DBF9614}" sibTransId="{635AB94E-D243-448D-AFA3-E70C1BB237AB}"/>
    <dgm:cxn modelId="{703B6641-19F3-4479-9CCA-D8BB06F5A657}" type="presOf" srcId="{D650F734-3DCA-446A-B381-4E6D4121923D}" destId="{83572DDF-01A4-4DF5-9B32-C9DB2D57122F}" srcOrd="0" destOrd="0" presId="urn:microsoft.com/office/officeart/2005/8/layout/radial5"/>
    <dgm:cxn modelId="{6D447E62-F807-4617-891F-313FA201C48E}" type="presOf" srcId="{8E2F094D-BF2A-46ED-8F6F-1A83BA7D5537}" destId="{D731F37C-C982-40FA-87ED-E8182B3C14A9}" srcOrd="0" destOrd="0" presId="urn:microsoft.com/office/officeart/2005/8/layout/radial5"/>
    <dgm:cxn modelId="{7429C747-6F3E-4B72-9CBB-BCB56D9D3659}" type="presOf" srcId="{B6A7EC79-A3B3-4816-B43A-2C239210ACD5}" destId="{F9CC3315-03CE-406B-9F53-4C717CB3FCDB}" srcOrd="0" destOrd="0" presId="urn:microsoft.com/office/officeart/2005/8/layout/radial5"/>
    <dgm:cxn modelId="{CFD20A6A-31CD-44E8-B242-9FE827CA312E}" type="presOf" srcId="{AC3D7D7B-C15E-4C49-832D-8B7313E0E6EF}" destId="{90EDDC0F-8277-4765-BEA8-06F58F41CAC4}" srcOrd="1" destOrd="0" presId="urn:microsoft.com/office/officeart/2005/8/layout/radial5"/>
    <dgm:cxn modelId="{A53D3C6B-683A-43D8-A12D-25C9985F6F25}" type="presOf" srcId="{1AE416FA-5AE1-4856-8187-18347D4C7942}" destId="{AF8274C4-5466-4F65-9FC5-0FFBD9629BFE}" srcOrd="1" destOrd="0" presId="urn:microsoft.com/office/officeart/2005/8/layout/radial5"/>
    <dgm:cxn modelId="{E7238C4D-A463-4BFF-9AD3-03AA5FE1B90E}" type="presOf" srcId="{388DE04D-BD87-4919-95D2-E8E781D973F4}" destId="{6A0CCF63-1B8E-44A6-B66B-14AA4DF65FEF}" srcOrd="1" destOrd="0" presId="urn:microsoft.com/office/officeart/2005/8/layout/radial5"/>
    <dgm:cxn modelId="{01545A71-7FD9-4B0C-BA7A-74E2A468A4AF}" srcId="{EBCCBC07-91F2-4290-A6A0-BA2F18AF2456}" destId="{E6FCADE5-862F-44E4-B512-2E70CB535592}" srcOrd="6" destOrd="0" parTransId="{B6A7EC79-A3B3-4816-B43A-2C239210ACD5}" sibTransId="{A5A641B6-0D0D-4663-99F2-B83766080EE0}"/>
    <dgm:cxn modelId="{3FD08355-8755-4B1D-9018-14726A196634}" type="presOf" srcId="{0DE8D0F4-E6CC-4C94-ACD5-92EE9A337227}" destId="{ED23DE50-F2C1-4A6D-9E9B-000BD90A80E0}" srcOrd="0" destOrd="0" presId="urn:microsoft.com/office/officeart/2005/8/layout/radial5"/>
    <dgm:cxn modelId="{F8B98A58-FDAF-4FB8-AC36-B2A9E8995BB5}" type="presOf" srcId="{F9434603-AD22-4431-8801-7006B4701B4D}" destId="{F8428E0B-65AE-4EEB-B332-8D162CD15F50}" srcOrd="0" destOrd="0" presId="urn:microsoft.com/office/officeart/2005/8/layout/radial5"/>
    <dgm:cxn modelId="{280FBB79-5A08-4F98-A8FF-FCD756942E77}" srcId="{EBCCBC07-91F2-4290-A6A0-BA2F18AF2456}" destId="{2CF0F081-9240-409F-AB32-7F5893BEC529}" srcOrd="4" destOrd="0" parTransId="{8E2F094D-BF2A-46ED-8F6F-1A83BA7D5537}" sibTransId="{5DCA616C-B142-4169-8F9E-47C1F4528AC8}"/>
    <dgm:cxn modelId="{F9986B7B-A835-4F78-8E3F-A4B7F3BCD4B9}" type="presOf" srcId="{B3D33C18-AD0B-455B-9D1A-590DA6A23725}" destId="{9E692492-FEC1-4CAF-914B-CDED10CCDD63}" srcOrd="0" destOrd="0" presId="urn:microsoft.com/office/officeart/2005/8/layout/radial5"/>
    <dgm:cxn modelId="{B987AE89-8071-4EFA-8B8B-9D417B188983}" srcId="{EBCCBC07-91F2-4290-A6A0-BA2F18AF2456}" destId="{D650F734-3DCA-446A-B381-4E6D4121923D}" srcOrd="8" destOrd="0" parTransId="{D84295F6-52B1-4514-9F11-1A2033FC8F4D}" sibTransId="{1476D13F-2D33-4AC2-80A6-7EBA115D084B}"/>
    <dgm:cxn modelId="{FD2A8C8D-E9A9-4253-A4CB-58475F87BA8B}" type="presOf" srcId="{91D4FB52-9B79-4C08-96B5-BDA450BACA36}" destId="{181181B5-CB76-4ABF-8C2D-8C76DC4CFD11}" srcOrd="0" destOrd="0" presId="urn:microsoft.com/office/officeart/2005/8/layout/radial5"/>
    <dgm:cxn modelId="{F3973695-1141-47BA-9121-D6C8ABDD31B0}" type="presOf" srcId="{388DE04D-BD87-4919-95D2-E8E781D973F4}" destId="{F18E6D88-DEA3-4866-90A1-20DFF4968851}" srcOrd="0" destOrd="0" presId="urn:microsoft.com/office/officeart/2005/8/layout/radial5"/>
    <dgm:cxn modelId="{D3231A99-53CC-497D-983B-A515CAB7CD04}" type="presOf" srcId="{E6FCADE5-862F-44E4-B512-2E70CB535592}" destId="{4F3C266D-6A16-4CAD-A73B-135FDBCA5601}" srcOrd="0" destOrd="0" presId="urn:microsoft.com/office/officeart/2005/8/layout/radial5"/>
    <dgm:cxn modelId="{AB07AF9A-6FA0-4F6B-9C7B-5733E6023FB8}" type="presOf" srcId="{D84295F6-52B1-4514-9F11-1A2033FC8F4D}" destId="{C2240FE8-334C-4A92-85A9-6BA153058D10}" srcOrd="0" destOrd="0" presId="urn:microsoft.com/office/officeart/2005/8/layout/radial5"/>
    <dgm:cxn modelId="{776FABA0-4DF4-40B7-9BA9-B128C192679C}" type="presOf" srcId="{99870BCC-2C6B-405F-9558-C499775A8BCF}" destId="{13B9BB74-A7FF-492F-9637-14AA186E73AB}" srcOrd="0" destOrd="0" presId="urn:microsoft.com/office/officeart/2005/8/layout/radial5"/>
    <dgm:cxn modelId="{AC97F6A0-C585-45EB-85AB-01D0E392ED01}" type="presOf" srcId="{AC3D7D7B-C15E-4C49-832D-8B7313E0E6EF}" destId="{64900848-128E-4466-BEBA-ABA28B9985BD}" srcOrd="0" destOrd="0" presId="urn:microsoft.com/office/officeart/2005/8/layout/radial5"/>
    <dgm:cxn modelId="{BA0598A9-BBB2-4E49-B6CA-E2AD727D408E}" type="presOf" srcId="{B6A7EC79-A3B3-4816-B43A-2C239210ACD5}" destId="{45E26AA9-4B9B-4A55-B12A-41F028CBDE33}" srcOrd="1" destOrd="0" presId="urn:microsoft.com/office/officeart/2005/8/layout/radial5"/>
    <dgm:cxn modelId="{36C024AE-40C6-461C-AF7F-015D23AB55EB}" srcId="{EBCCBC07-91F2-4290-A6A0-BA2F18AF2456}" destId="{0DE8D0F4-E6CC-4C94-ACD5-92EE9A337227}" srcOrd="0" destOrd="0" parTransId="{1AE416FA-5AE1-4856-8187-18347D4C7942}" sibTransId="{51702F05-8E3A-4787-8470-DBCA854F99EF}"/>
    <dgm:cxn modelId="{ED8240B5-8154-4EC2-907D-5C33D898B0FC}" type="presOf" srcId="{FF496D35-FDAD-4315-B488-EC81EDCF967B}" destId="{A7A6996D-DAE8-4909-8AE4-D3236712E715}" srcOrd="0" destOrd="0" presId="urn:microsoft.com/office/officeart/2005/8/layout/radial5"/>
    <dgm:cxn modelId="{43EAD1B5-8D6F-413A-A299-76686DD9DE6E}" type="presOf" srcId="{1A0B8592-16A5-4E37-BFD4-08A1689A16E1}" destId="{0C9ABB41-4476-4559-A478-0D129298D4B4}" srcOrd="0" destOrd="0" presId="urn:microsoft.com/office/officeart/2005/8/layout/radial5"/>
    <dgm:cxn modelId="{F5612FB9-0582-4D28-8EA9-951A5BA242FC}" type="presOf" srcId="{D84295F6-52B1-4514-9F11-1A2033FC8F4D}" destId="{3987D448-7720-47A1-A619-40E730A50D4D}" srcOrd="1" destOrd="0" presId="urn:microsoft.com/office/officeart/2005/8/layout/radial5"/>
    <dgm:cxn modelId="{A1CDBAC2-3242-4A91-B09B-AE5407B278DA}" type="presOf" srcId="{EBCCBC07-91F2-4290-A6A0-BA2F18AF2456}" destId="{74F63280-6BD3-458F-B966-939AD956C234}" srcOrd="0" destOrd="0" presId="urn:microsoft.com/office/officeart/2005/8/layout/radial5"/>
    <dgm:cxn modelId="{306DE5C2-3D4B-492F-A5CA-71C60A00FA77}" type="presOf" srcId="{45A9D2C2-CA40-4ACD-8C81-A43BCA26D0E2}" destId="{F5E80C79-8FDA-4BE2-8EF5-ABCCC77B1ECC}" srcOrd="0" destOrd="0" presId="urn:microsoft.com/office/officeart/2005/8/layout/radial5"/>
    <dgm:cxn modelId="{6CB000C7-B250-44EF-8836-96159580D15E}" type="presOf" srcId="{E9C32990-92E7-4979-B17F-AB394383704E}" destId="{4EC0FFEA-8C41-4A73-8C48-0AB838EBDB97}" srcOrd="0" destOrd="0" presId="urn:microsoft.com/office/officeart/2005/8/layout/radial5"/>
    <dgm:cxn modelId="{A9A76FCC-D358-4BA3-B3FD-7E6879018157}" srcId="{EBCCBC07-91F2-4290-A6A0-BA2F18AF2456}" destId="{FDC09548-A022-4900-9620-A2528F1BEB08}" srcOrd="3" destOrd="0" parTransId="{9FB75CF5-9218-4D43-AB55-C71BCC854FCD}" sibTransId="{252BE00D-AA7D-4122-88FA-4C01CE683ACE}"/>
    <dgm:cxn modelId="{78248CCD-7DD6-48BC-AC40-7D6C8E29914E}" srcId="{EBCCBC07-91F2-4290-A6A0-BA2F18AF2456}" destId="{99870BCC-2C6B-405F-9558-C499775A8BCF}" srcOrd="1" destOrd="0" parTransId="{F9434603-AD22-4431-8801-7006B4701B4D}" sibTransId="{83D4CB09-803A-4AAC-BF5D-26CB190D739A}"/>
    <dgm:cxn modelId="{B91489D0-F640-46A5-AFC0-C17F26832586}" type="presOf" srcId="{1AE416FA-5AE1-4856-8187-18347D4C7942}" destId="{942ADE56-1839-4AB4-877A-E58B7CF4F741}" srcOrd="0" destOrd="0" presId="urn:microsoft.com/office/officeart/2005/8/layout/radial5"/>
    <dgm:cxn modelId="{8458F7D6-822E-4BC9-AFE3-B5C0927A6CB4}" srcId="{EBCCBC07-91F2-4290-A6A0-BA2F18AF2456}" destId="{45A9D2C2-CA40-4ACD-8C81-A43BCA26D0E2}" srcOrd="7" destOrd="0" parTransId="{1A0B8592-16A5-4E37-BFD4-08A1689A16E1}" sibTransId="{23936C1D-3FE5-4982-9F80-8A38C9BA60D4}"/>
    <dgm:cxn modelId="{B6409AE4-E385-48B9-8CE7-D770CDDE98F2}" type="presOf" srcId="{FDC09548-A022-4900-9620-A2528F1BEB08}" destId="{77A57EFB-D9E9-4161-9687-F1DECE3C7882}" srcOrd="0" destOrd="0" presId="urn:microsoft.com/office/officeart/2005/8/layout/radial5"/>
    <dgm:cxn modelId="{F8E5D4F2-BCC0-44DC-AC12-759B1763D5A5}" type="presOf" srcId="{2CF0F081-9240-409F-AB32-7F5893BEC529}" destId="{42A7DAFE-0503-4E5D-8EE1-69524C240EB6}" srcOrd="0" destOrd="0" presId="urn:microsoft.com/office/officeart/2005/8/layout/radial5"/>
    <dgm:cxn modelId="{7DE6BAF4-F87E-451B-A39B-BD49B0AA17FD}" type="presOf" srcId="{9FB75CF5-9218-4D43-AB55-C71BCC854FCD}" destId="{7F13510E-AC75-4100-A774-C82E17B7298F}" srcOrd="1" destOrd="0" presId="urn:microsoft.com/office/officeart/2005/8/layout/radial5"/>
    <dgm:cxn modelId="{53FFC0F5-8FD0-4064-AD2A-3C3D485EF0DD}" srcId="{EBCCBC07-91F2-4290-A6A0-BA2F18AF2456}" destId="{91D4FB52-9B79-4C08-96B5-BDA450BACA36}" srcOrd="2" destOrd="0" parTransId="{B3D33C18-AD0B-455B-9D1A-590DA6A23725}" sibTransId="{15FF0E14-D643-4E69-AD82-9102FA7B8FCA}"/>
    <dgm:cxn modelId="{FCF40CF7-99F9-4FEF-B9CA-A5398D7B4A82}" type="presOf" srcId="{F9434603-AD22-4431-8801-7006B4701B4D}" destId="{818CAEA5-6895-4CC1-804C-23821CCDDA06}" srcOrd="1" destOrd="0" presId="urn:microsoft.com/office/officeart/2005/8/layout/radial5"/>
    <dgm:cxn modelId="{B4A6BFF8-45E3-488A-9B37-C2CEDFC64CE3}" srcId="{EBCCBC07-91F2-4290-A6A0-BA2F18AF2456}" destId="{1A93860F-F571-4DC4-B5E4-6D1FE5825765}" srcOrd="5" destOrd="0" parTransId="{388DE04D-BD87-4919-95D2-E8E781D973F4}" sibTransId="{298C3B1C-F118-444D-A078-8366FE38E362}"/>
    <dgm:cxn modelId="{3F342AF9-908D-4F24-8780-B2414E61C5B2}" type="presOf" srcId="{1A0B8592-16A5-4E37-BFD4-08A1689A16E1}" destId="{3685BAAB-7BE9-40D8-AA01-89E4AB98EB85}" srcOrd="1" destOrd="0" presId="urn:microsoft.com/office/officeart/2005/8/layout/radial5"/>
    <dgm:cxn modelId="{88E9B44F-DB7E-4B7F-B82F-486C88335E1F}" type="presParOf" srcId="{A7A6996D-DAE8-4909-8AE4-D3236712E715}" destId="{74F63280-6BD3-458F-B966-939AD956C234}" srcOrd="0" destOrd="0" presId="urn:microsoft.com/office/officeart/2005/8/layout/radial5"/>
    <dgm:cxn modelId="{21187B26-7013-4097-8F73-981762293BC4}" type="presParOf" srcId="{A7A6996D-DAE8-4909-8AE4-D3236712E715}" destId="{942ADE56-1839-4AB4-877A-E58B7CF4F741}" srcOrd="1" destOrd="0" presId="urn:microsoft.com/office/officeart/2005/8/layout/radial5"/>
    <dgm:cxn modelId="{39A4F772-9520-449B-9904-3F6898ED78E3}" type="presParOf" srcId="{942ADE56-1839-4AB4-877A-E58B7CF4F741}" destId="{AF8274C4-5466-4F65-9FC5-0FFBD9629BFE}" srcOrd="0" destOrd="0" presId="urn:microsoft.com/office/officeart/2005/8/layout/radial5"/>
    <dgm:cxn modelId="{DFDBAB17-D27E-4065-854B-733F10F0E0E8}" type="presParOf" srcId="{A7A6996D-DAE8-4909-8AE4-D3236712E715}" destId="{ED23DE50-F2C1-4A6D-9E9B-000BD90A80E0}" srcOrd="2" destOrd="0" presId="urn:microsoft.com/office/officeart/2005/8/layout/radial5"/>
    <dgm:cxn modelId="{6926EA73-7716-404D-A081-8B2A19A47ACD}" type="presParOf" srcId="{A7A6996D-DAE8-4909-8AE4-D3236712E715}" destId="{F8428E0B-65AE-4EEB-B332-8D162CD15F50}" srcOrd="3" destOrd="0" presId="urn:microsoft.com/office/officeart/2005/8/layout/radial5"/>
    <dgm:cxn modelId="{86AF028D-ED90-4385-BB21-ADF28A3EEE5E}" type="presParOf" srcId="{F8428E0B-65AE-4EEB-B332-8D162CD15F50}" destId="{818CAEA5-6895-4CC1-804C-23821CCDDA06}" srcOrd="0" destOrd="0" presId="urn:microsoft.com/office/officeart/2005/8/layout/radial5"/>
    <dgm:cxn modelId="{F00C0351-D96A-46A3-ACB7-ED946F08BB53}" type="presParOf" srcId="{A7A6996D-DAE8-4909-8AE4-D3236712E715}" destId="{13B9BB74-A7FF-492F-9637-14AA186E73AB}" srcOrd="4" destOrd="0" presId="urn:microsoft.com/office/officeart/2005/8/layout/radial5"/>
    <dgm:cxn modelId="{10C4C171-B9B1-45E4-9DDF-70BD5C6D66F3}" type="presParOf" srcId="{A7A6996D-DAE8-4909-8AE4-D3236712E715}" destId="{9E692492-FEC1-4CAF-914B-CDED10CCDD63}" srcOrd="5" destOrd="0" presId="urn:microsoft.com/office/officeart/2005/8/layout/radial5"/>
    <dgm:cxn modelId="{5F9B9C8C-C0C7-42F2-814D-7C64F74CE476}" type="presParOf" srcId="{9E692492-FEC1-4CAF-914B-CDED10CCDD63}" destId="{0887A8B9-EF8D-4842-9709-2E182C197EC2}" srcOrd="0" destOrd="0" presId="urn:microsoft.com/office/officeart/2005/8/layout/radial5"/>
    <dgm:cxn modelId="{88D14768-E50A-47C8-A92A-28B739643675}" type="presParOf" srcId="{A7A6996D-DAE8-4909-8AE4-D3236712E715}" destId="{181181B5-CB76-4ABF-8C2D-8C76DC4CFD11}" srcOrd="6" destOrd="0" presId="urn:microsoft.com/office/officeart/2005/8/layout/radial5"/>
    <dgm:cxn modelId="{7CEB3AB5-E8CF-4E4E-9E16-0397C9F12497}" type="presParOf" srcId="{A7A6996D-DAE8-4909-8AE4-D3236712E715}" destId="{99AD0850-3222-462E-BEAB-E294C76795F9}" srcOrd="7" destOrd="0" presId="urn:microsoft.com/office/officeart/2005/8/layout/radial5"/>
    <dgm:cxn modelId="{45316A3A-26B3-45D7-A301-6E40B7869171}" type="presParOf" srcId="{99AD0850-3222-462E-BEAB-E294C76795F9}" destId="{7F13510E-AC75-4100-A774-C82E17B7298F}" srcOrd="0" destOrd="0" presId="urn:microsoft.com/office/officeart/2005/8/layout/radial5"/>
    <dgm:cxn modelId="{42EFF60A-D691-45A6-991F-788AFCB75FF3}" type="presParOf" srcId="{A7A6996D-DAE8-4909-8AE4-D3236712E715}" destId="{77A57EFB-D9E9-4161-9687-F1DECE3C7882}" srcOrd="8" destOrd="0" presId="urn:microsoft.com/office/officeart/2005/8/layout/radial5"/>
    <dgm:cxn modelId="{ED34E3D9-AEF6-4B1B-8021-0FC66B970BC9}" type="presParOf" srcId="{A7A6996D-DAE8-4909-8AE4-D3236712E715}" destId="{D731F37C-C982-40FA-87ED-E8182B3C14A9}" srcOrd="9" destOrd="0" presId="urn:microsoft.com/office/officeart/2005/8/layout/radial5"/>
    <dgm:cxn modelId="{21DF2095-2881-43F5-867A-8CD3EA1B0BC5}" type="presParOf" srcId="{D731F37C-C982-40FA-87ED-E8182B3C14A9}" destId="{318BF8DF-4530-48D7-BA97-96D5DEF289ED}" srcOrd="0" destOrd="0" presId="urn:microsoft.com/office/officeart/2005/8/layout/radial5"/>
    <dgm:cxn modelId="{83EFF6F1-6860-4A06-8C21-621488C2D3CB}" type="presParOf" srcId="{A7A6996D-DAE8-4909-8AE4-D3236712E715}" destId="{42A7DAFE-0503-4E5D-8EE1-69524C240EB6}" srcOrd="10" destOrd="0" presId="urn:microsoft.com/office/officeart/2005/8/layout/radial5"/>
    <dgm:cxn modelId="{534EEA6E-5BC5-48AF-A3BA-F0FA86D586F3}" type="presParOf" srcId="{A7A6996D-DAE8-4909-8AE4-D3236712E715}" destId="{F18E6D88-DEA3-4866-90A1-20DFF4968851}" srcOrd="11" destOrd="0" presId="urn:microsoft.com/office/officeart/2005/8/layout/radial5"/>
    <dgm:cxn modelId="{8BA06DEF-B8C4-4366-B568-8C257E00DD24}" type="presParOf" srcId="{F18E6D88-DEA3-4866-90A1-20DFF4968851}" destId="{6A0CCF63-1B8E-44A6-B66B-14AA4DF65FEF}" srcOrd="0" destOrd="0" presId="urn:microsoft.com/office/officeart/2005/8/layout/radial5"/>
    <dgm:cxn modelId="{464E2A09-D1C8-4532-AA3D-60828F1202B7}" type="presParOf" srcId="{A7A6996D-DAE8-4909-8AE4-D3236712E715}" destId="{85A4CD83-438E-4317-A594-52C1BE6555B5}" srcOrd="12" destOrd="0" presId="urn:microsoft.com/office/officeart/2005/8/layout/radial5"/>
    <dgm:cxn modelId="{FA84057E-6082-4500-AC19-9C5F4FC9293F}" type="presParOf" srcId="{A7A6996D-DAE8-4909-8AE4-D3236712E715}" destId="{F9CC3315-03CE-406B-9F53-4C717CB3FCDB}" srcOrd="13" destOrd="0" presId="urn:microsoft.com/office/officeart/2005/8/layout/radial5"/>
    <dgm:cxn modelId="{D665EC94-5815-49B2-9924-817C65E9AB6E}" type="presParOf" srcId="{F9CC3315-03CE-406B-9F53-4C717CB3FCDB}" destId="{45E26AA9-4B9B-4A55-B12A-41F028CBDE33}" srcOrd="0" destOrd="0" presId="urn:microsoft.com/office/officeart/2005/8/layout/radial5"/>
    <dgm:cxn modelId="{53B8042E-6D14-42C8-B1D5-4E8915630332}" type="presParOf" srcId="{A7A6996D-DAE8-4909-8AE4-D3236712E715}" destId="{4F3C266D-6A16-4CAD-A73B-135FDBCA5601}" srcOrd="14" destOrd="0" presId="urn:microsoft.com/office/officeart/2005/8/layout/radial5"/>
    <dgm:cxn modelId="{BDE67CE0-0030-4CB1-9B1D-73D343396132}" type="presParOf" srcId="{A7A6996D-DAE8-4909-8AE4-D3236712E715}" destId="{0C9ABB41-4476-4559-A478-0D129298D4B4}" srcOrd="15" destOrd="0" presId="urn:microsoft.com/office/officeart/2005/8/layout/radial5"/>
    <dgm:cxn modelId="{7E60B1E6-15ED-454A-BE57-B1B15D2BCF32}" type="presParOf" srcId="{0C9ABB41-4476-4559-A478-0D129298D4B4}" destId="{3685BAAB-7BE9-40D8-AA01-89E4AB98EB85}" srcOrd="0" destOrd="0" presId="urn:microsoft.com/office/officeart/2005/8/layout/radial5"/>
    <dgm:cxn modelId="{61D1AB90-9A04-45BF-B61D-FD4D5B48E7D4}" type="presParOf" srcId="{A7A6996D-DAE8-4909-8AE4-D3236712E715}" destId="{F5E80C79-8FDA-4BE2-8EF5-ABCCC77B1ECC}" srcOrd="16" destOrd="0" presId="urn:microsoft.com/office/officeart/2005/8/layout/radial5"/>
    <dgm:cxn modelId="{55BCECA2-194C-4C79-A7FD-768C183B0F9E}" type="presParOf" srcId="{A7A6996D-DAE8-4909-8AE4-D3236712E715}" destId="{C2240FE8-334C-4A92-85A9-6BA153058D10}" srcOrd="17" destOrd="0" presId="urn:microsoft.com/office/officeart/2005/8/layout/radial5"/>
    <dgm:cxn modelId="{C09F15BE-4C97-416E-A3D6-83E5DE3865FE}" type="presParOf" srcId="{C2240FE8-334C-4A92-85A9-6BA153058D10}" destId="{3987D448-7720-47A1-A619-40E730A50D4D}" srcOrd="0" destOrd="0" presId="urn:microsoft.com/office/officeart/2005/8/layout/radial5"/>
    <dgm:cxn modelId="{A7D3866A-C0A4-46E9-AE9A-236779000DFE}" type="presParOf" srcId="{A7A6996D-DAE8-4909-8AE4-D3236712E715}" destId="{83572DDF-01A4-4DF5-9B32-C9DB2D57122F}" srcOrd="18" destOrd="0" presId="urn:microsoft.com/office/officeart/2005/8/layout/radial5"/>
    <dgm:cxn modelId="{9B5791CE-DE66-44F1-AFB8-C92DB04DBADC}" type="presParOf" srcId="{A7A6996D-DAE8-4909-8AE4-D3236712E715}" destId="{64900848-128E-4466-BEBA-ABA28B9985BD}" srcOrd="19" destOrd="0" presId="urn:microsoft.com/office/officeart/2005/8/layout/radial5"/>
    <dgm:cxn modelId="{A97EDAAA-B984-4B1C-8E32-F42DA348241E}" type="presParOf" srcId="{64900848-128E-4466-BEBA-ABA28B9985BD}" destId="{90EDDC0F-8277-4765-BEA8-06F58F41CAC4}" srcOrd="0" destOrd="0" presId="urn:microsoft.com/office/officeart/2005/8/layout/radial5"/>
    <dgm:cxn modelId="{AFE27A37-3D89-45C2-B0C1-8D08B4372879}" type="presParOf" srcId="{A7A6996D-DAE8-4909-8AE4-D3236712E715}" destId="{4EC0FFEA-8C41-4A73-8C48-0AB838EBDB97}" srcOrd="20"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8128086-6337-4546-89A2-D802977439C9}"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tr-TR"/>
        </a:p>
      </dgm:t>
    </dgm:pt>
    <dgm:pt modelId="{F2D64DC7-B8DF-45BF-8023-47842D236EF7}">
      <dgm:prSet/>
      <dgm:spPr/>
      <dgm:t>
        <a:bodyPr/>
        <a:lstStyle/>
        <a:p>
          <a:r>
            <a:rPr lang="tr-TR" dirty="0"/>
            <a:t>Siz değerli öğrencilerimizin görüşlerine büyük önem veriyoruz.</a:t>
          </a:r>
        </a:p>
      </dgm:t>
    </dgm:pt>
    <dgm:pt modelId="{AD299BFC-84B2-4DFF-A3AF-8A4421D299AB}" type="parTrans" cxnId="{6368570F-692B-4EFE-AB2C-C8F011E81FBD}">
      <dgm:prSet/>
      <dgm:spPr/>
      <dgm:t>
        <a:bodyPr/>
        <a:lstStyle/>
        <a:p>
          <a:endParaRPr lang="tr-TR"/>
        </a:p>
      </dgm:t>
    </dgm:pt>
    <dgm:pt modelId="{376420C7-4568-4109-BD75-6A7BAD44C209}" type="sibTrans" cxnId="{6368570F-692B-4EFE-AB2C-C8F011E81FBD}">
      <dgm:prSet/>
      <dgm:spPr/>
      <dgm:t>
        <a:bodyPr/>
        <a:lstStyle/>
        <a:p>
          <a:endParaRPr lang="tr-TR"/>
        </a:p>
      </dgm:t>
    </dgm:pt>
    <dgm:pt modelId="{133BB4FC-FDAF-4478-BA40-BDA057A21B2B}">
      <dgm:prSet custT="1"/>
      <dgm:spPr/>
      <dgm:t>
        <a:bodyPr/>
        <a:lstStyle/>
        <a:p>
          <a:r>
            <a:rPr lang="tr-TR" sz="1700" dirty="0"/>
            <a:t>RİMER</a:t>
          </a:r>
        </a:p>
      </dgm:t>
    </dgm:pt>
    <dgm:pt modelId="{5F9E41A9-701F-4136-BDE4-C2D69F144B31}" type="parTrans" cxnId="{9BBEF3FB-FCB8-4BEA-88EB-2C7A161DAF84}">
      <dgm:prSet/>
      <dgm:spPr/>
      <dgm:t>
        <a:bodyPr/>
        <a:lstStyle/>
        <a:p>
          <a:endParaRPr lang="tr-TR"/>
        </a:p>
      </dgm:t>
    </dgm:pt>
    <dgm:pt modelId="{0BF96020-D564-4CC6-9833-8683FC8C8562}" type="sibTrans" cxnId="{9BBEF3FB-FCB8-4BEA-88EB-2C7A161DAF84}">
      <dgm:prSet/>
      <dgm:spPr/>
      <dgm:t>
        <a:bodyPr/>
        <a:lstStyle/>
        <a:p>
          <a:endParaRPr lang="tr-TR"/>
        </a:p>
      </dgm:t>
    </dgm:pt>
    <dgm:pt modelId="{218D5D98-7E2B-487F-9E25-538B69E502F8}">
      <dgm:prSet custT="1"/>
      <dgm:spPr/>
      <dgm:t>
        <a:bodyPr/>
        <a:lstStyle/>
        <a:p>
          <a:r>
            <a:rPr lang="tr-TR" sz="1700" dirty="0"/>
            <a:t>Dilek ve Öneri Kutuları</a:t>
          </a:r>
        </a:p>
      </dgm:t>
    </dgm:pt>
    <dgm:pt modelId="{87728976-CC66-4CDD-9379-736DFF85B864}" type="parTrans" cxnId="{0E3CDDF0-46F6-4CC4-94B4-30AF332E57FF}">
      <dgm:prSet/>
      <dgm:spPr/>
      <dgm:t>
        <a:bodyPr/>
        <a:lstStyle/>
        <a:p>
          <a:endParaRPr lang="tr-TR"/>
        </a:p>
      </dgm:t>
    </dgm:pt>
    <dgm:pt modelId="{B3732C5F-9419-4423-97CE-D265134C32FD}" type="sibTrans" cxnId="{0E3CDDF0-46F6-4CC4-94B4-30AF332E57FF}">
      <dgm:prSet/>
      <dgm:spPr/>
      <dgm:t>
        <a:bodyPr/>
        <a:lstStyle/>
        <a:p>
          <a:endParaRPr lang="tr-TR"/>
        </a:p>
      </dgm:t>
    </dgm:pt>
    <dgm:pt modelId="{AF7D78D0-7012-41C0-B85B-19486523793C}">
      <dgm:prSet custT="1"/>
      <dgm:spPr/>
      <dgm:t>
        <a:bodyPr/>
        <a:lstStyle/>
        <a:p>
          <a:r>
            <a:rPr lang="tr-TR" sz="1700" dirty="0"/>
            <a:t>Ders Değerlen-</a:t>
          </a:r>
          <a:r>
            <a:rPr lang="tr-TR" sz="1700" dirty="0" err="1"/>
            <a:t>dirme</a:t>
          </a:r>
          <a:r>
            <a:rPr lang="tr-TR" sz="1700" dirty="0"/>
            <a:t> Anketleri</a:t>
          </a:r>
        </a:p>
      </dgm:t>
    </dgm:pt>
    <dgm:pt modelId="{E47B10C4-D727-4656-99CD-ACF1CF6899DD}" type="parTrans" cxnId="{6B51EC51-CF18-4F25-B0B0-DF1E1FB64080}">
      <dgm:prSet/>
      <dgm:spPr/>
      <dgm:t>
        <a:bodyPr/>
        <a:lstStyle/>
        <a:p>
          <a:endParaRPr lang="tr-TR"/>
        </a:p>
      </dgm:t>
    </dgm:pt>
    <dgm:pt modelId="{5F76A54B-69D6-4397-8773-E92C43394892}" type="sibTrans" cxnId="{6B51EC51-CF18-4F25-B0B0-DF1E1FB64080}">
      <dgm:prSet/>
      <dgm:spPr/>
      <dgm:t>
        <a:bodyPr/>
        <a:lstStyle/>
        <a:p>
          <a:endParaRPr lang="tr-TR"/>
        </a:p>
      </dgm:t>
    </dgm:pt>
    <dgm:pt modelId="{A5709779-7000-4CAA-BA30-FF0B67510B6B}">
      <dgm:prSet custT="1"/>
      <dgm:spPr/>
      <dgm:t>
        <a:bodyPr/>
        <a:lstStyle/>
        <a:p>
          <a:r>
            <a:rPr lang="tr-TR" sz="1700" dirty="0"/>
            <a:t>Kalite Komisyonu Öğrenci </a:t>
          </a:r>
          <a:r>
            <a:rPr lang="tr-TR" sz="1700" dirty="0" err="1"/>
            <a:t>Memnuni</a:t>
          </a:r>
          <a:r>
            <a:rPr lang="tr-TR" sz="1700" dirty="0"/>
            <a:t>-yet Anketi</a:t>
          </a:r>
        </a:p>
      </dgm:t>
    </dgm:pt>
    <dgm:pt modelId="{8E0E10E6-CD43-41A4-B5FD-C974A23CA693}" type="parTrans" cxnId="{84E7AA58-50EA-4F59-8DB1-9C90618E3DD0}">
      <dgm:prSet/>
      <dgm:spPr/>
      <dgm:t>
        <a:bodyPr/>
        <a:lstStyle/>
        <a:p>
          <a:endParaRPr lang="tr-TR"/>
        </a:p>
      </dgm:t>
    </dgm:pt>
    <dgm:pt modelId="{DC8514C7-1705-4906-997A-96D0D1E091D1}" type="sibTrans" cxnId="{84E7AA58-50EA-4F59-8DB1-9C90618E3DD0}">
      <dgm:prSet/>
      <dgm:spPr/>
      <dgm:t>
        <a:bodyPr/>
        <a:lstStyle/>
        <a:p>
          <a:endParaRPr lang="tr-TR"/>
        </a:p>
      </dgm:t>
    </dgm:pt>
    <dgm:pt modelId="{4378C3DC-5AB1-41ED-8454-E6A3DE4DB190}">
      <dgm:prSet custT="1"/>
      <dgm:spPr/>
      <dgm:t>
        <a:bodyPr/>
        <a:lstStyle/>
        <a:p>
          <a:r>
            <a:rPr lang="tr-TR" sz="1700" dirty="0" err="1"/>
            <a:t>gef@gazi</a:t>
          </a:r>
          <a:r>
            <a:rPr lang="tr-TR" sz="1700" dirty="0"/>
            <a:t>. edu.tr</a:t>
          </a:r>
        </a:p>
      </dgm:t>
    </dgm:pt>
    <dgm:pt modelId="{88E2E365-1A8B-4329-873E-06AFFFC732E7}" type="parTrans" cxnId="{0F7D56B8-2DCE-4F72-AE35-99224A0BFB9A}">
      <dgm:prSet/>
      <dgm:spPr/>
      <dgm:t>
        <a:bodyPr/>
        <a:lstStyle/>
        <a:p>
          <a:endParaRPr lang="tr-TR"/>
        </a:p>
      </dgm:t>
    </dgm:pt>
    <dgm:pt modelId="{FEAB3093-5C10-41ED-B466-089B7FBB0A3A}" type="sibTrans" cxnId="{0F7D56B8-2DCE-4F72-AE35-99224A0BFB9A}">
      <dgm:prSet/>
      <dgm:spPr/>
      <dgm:t>
        <a:bodyPr/>
        <a:lstStyle/>
        <a:p>
          <a:endParaRPr lang="tr-TR"/>
        </a:p>
      </dgm:t>
    </dgm:pt>
    <dgm:pt modelId="{5FE0AAEF-454B-4D4C-BE3C-3D464D4E6E65}" type="pres">
      <dgm:prSet presAssocID="{88128086-6337-4546-89A2-D802977439C9}" presName="Name0" presStyleCnt="0">
        <dgm:presLayoutVars>
          <dgm:chMax val="1"/>
          <dgm:dir/>
          <dgm:animLvl val="ctr"/>
          <dgm:resizeHandles val="exact"/>
        </dgm:presLayoutVars>
      </dgm:prSet>
      <dgm:spPr/>
    </dgm:pt>
    <dgm:pt modelId="{8B796B8F-A9BC-4166-B3A5-58B7930EA546}" type="pres">
      <dgm:prSet presAssocID="{F2D64DC7-B8DF-45BF-8023-47842D236EF7}" presName="centerShape" presStyleLbl="node0" presStyleIdx="0" presStyleCnt="1"/>
      <dgm:spPr/>
    </dgm:pt>
    <dgm:pt modelId="{78928A96-74EA-4270-B45C-5BDFA002EB21}" type="pres">
      <dgm:prSet presAssocID="{133BB4FC-FDAF-4478-BA40-BDA057A21B2B}" presName="node" presStyleLbl="node1" presStyleIdx="0" presStyleCnt="5">
        <dgm:presLayoutVars>
          <dgm:bulletEnabled val="1"/>
        </dgm:presLayoutVars>
      </dgm:prSet>
      <dgm:spPr/>
    </dgm:pt>
    <dgm:pt modelId="{6998BAED-8761-43DD-A4A2-EA3502859FD1}" type="pres">
      <dgm:prSet presAssocID="{133BB4FC-FDAF-4478-BA40-BDA057A21B2B}" presName="dummy" presStyleCnt="0"/>
      <dgm:spPr/>
    </dgm:pt>
    <dgm:pt modelId="{3578A76F-E840-4C26-9425-E948B8AAE358}" type="pres">
      <dgm:prSet presAssocID="{0BF96020-D564-4CC6-9833-8683FC8C8562}" presName="sibTrans" presStyleLbl="sibTrans2D1" presStyleIdx="0" presStyleCnt="5"/>
      <dgm:spPr/>
    </dgm:pt>
    <dgm:pt modelId="{2ACDF7E0-21AB-4E10-BE1B-0F65F4495945}" type="pres">
      <dgm:prSet presAssocID="{218D5D98-7E2B-487F-9E25-538B69E502F8}" presName="node" presStyleLbl="node1" presStyleIdx="1" presStyleCnt="5">
        <dgm:presLayoutVars>
          <dgm:bulletEnabled val="1"/>
        </dgm:presLayoutVars>
      </dgm:prSet>
      <dgm:spPr/>
    </dgm:pt>
    <dgm:pt modelId="{5135EE71-C356-45E3-A4F3-C9C10182C3DD}" type="pres">
      <dgm:prSet presAssocID="{218D5D98-7E2B-487F-9E25-538B69E502F8}" presName="dummy" presStyleCnt="0"/>
      <dgm:spPr/>
    </dgm:pt>
    <dgm:pt modelId="{75A04FF2-B839-46E4-A39E-7AE9809AF6CC}" type="pres">
      <dgm:prSet presAssocID="{B3732C5F-9419-4423-97CE-D265134C32FD}" presName="sibTrans" presStyleLbl="sibTrans2D1" presStyleIdx="1" presStyleCnt="5"/>
      <dgm:spPr/>
    </dgm:pt>
    <dgm:pt modelId="{523B0F18-3B97-4D59-B725-8172911308FC}" type="pres">
      <dgm:prSet presAssocID="{AF7D78D0-7012-41C0-B85B-19486523793C}" presName="node" presStyleLbl="node1" presStyleIdx="2" presStyleCnt="5">
        <dgm:presLayoutVars>
          <dgm:bulletEnabled val="1"/>
        </dgm:presLayoutVars>
      </dgm:prSet>
      <dgm:spPr/>
    </dgm:pt>
    <dgm:pt modelId="{3A7015E1-47F7-407C-BBEE-5B1B4A3A97E0}" type="pres">
      <dgm:prSet presAssocID="{AF7D78D0-7012-41C0-B85B-19486523793C}" presName="dummy" presStyleCnt="0"/>
      <dgm:spPr/>
    </dgm:pt>
    <dgm:pt modelId="{E12A4D3D-1624-43EF-8A75-BF3C6F14906F}" type="pres">
      <dgm:prSet presAssocID="{5F76A54B-69D6-4397-8773-E92C43394892}" presName="sibTrans" presStyleLbl="sibTrans2D1" presStyleIdx="2" presStyleCnt="5"/>
      <dgm:spPr/>
    </dgm:pt>
    <dgm:pt modelId="{61829C39-7F2D-4A65-9D19-BCDE360C41CD}" type="pres">
      <dgm:prSet presAssocID="{A5709779-7000-4CAA-BA30-FF0B67510B6B}" presName="node" presStyleLbl="node1" presStyleIdx="3" presStyleCnt="5">
        <dgm:presLayoutVars>
          <dgm:bulletEnabled val="1"/>
        </dgm:presLayoutVars>
      </dgm:prSet>
      <dgm:spPr/>
    </dgm:pt>
    <dgm:pt modelId="{668C370D-0A8A-4358-B3BC-1A89B91948FE}" type="pres">
      <dgm:prSet presAssocID="{A5709779-7000-4CAA-BA30-FF0B67510B6B}" presName="dummy" presStyleCnt="0"/>
      <dgm:spPr/>
    </dgm:pt>
    <dgm:pt modelId="{8BF09D0C-FAD2-4295-9A80-16FEBE885D71}" type="pres">
      <dgm:prSet presAssocID="{DC8514C7-1705-4906-997A-96D0D1E091D1}" presName="sibTrans" presStyleLbl="sibTrans2D1" presStyleIdx="3" presStyleCnt="5"/>
      <dgm:spPr/>
    </dgm:pt>
    <dgm:pt modelId="{0580DADD-5422-4125-9492-361A51ED43FE}" type="pres">
      <dgm:prSet presAssocID="{4378C3DC-5AB1-41ED-8454-E6A3DE4DB190}" presName="node" presStyleLbl="node1" presStyleIdx="4" presStyleCnt="5">
        <dgm:presLayoutVars>
          <dgm:bulletEnabled val="1"/>
        </dgm:presLayoutVars>
      </dgm:prSet>
      <dgm:spPr/>
    </dgm:pt>
    <dgm:pt modelId="{ECCE8F59-EC93-4C27-BDE6-6146E9C564C7}" type="pres">
      <dgm:prSet presAssocID="{4378C3DC-5AB1-41ED-8454-E6A3DE4DB190}" presName="dummy" presStyleCnt="0"/>
      <dgm:spPr/>
    </dgm:pt>
    <dgm:pt modelId="{EF1E3D10-1986-4779-87F9-0A791A6B5D9C}" type="pres">
      <dgm:prSet presAssocID="{FEAB3093-5C10-41ED-B466-089B7FBB0A3A}" presName="sibTrans" presStyleLbl="sibTrans2D1" presStyleIdx="4" presStyleCnt="5"/>
      <dgm:spPr/>
    </dgm:pt>
  </dgm:ptLst>
  <dgm:cxnLst>
    <dgm:cxn modelId="{B33F5504-B64E-4936-B882-741EA496F146}" type="presOf" srcId="{AF7D78D0-7012-41C0-B85B-19486523793C}" destId="{523B0F18-3B97-4D59-B725-8172911308FC}" srcOrd="0" destOrd="0" presId="urn:microsoft.com/office/officeart/2005/8/layout/radial6"/>
    <dgm:cxn modelId="{89D05B0E-4484-4D10-AA80-6E46E00DAC9D}" type="presOf" srcId="{88128086-6337-4546-89A2-D802977439C9}" destId="{5FE0AAEF-454B-4D4C-BE3C-3D464D4E6E65}" srcOrd="0" destOrd="0" presId="urn:microsoft.com/office/officeart/2005/8/layout/radial6"/>
    <dgm:cxn modelId="{6368570F-692B-4EFE-AB2C-C8F011E81FBD}" srcId="{88128086-6337-4546-89A2-D802977439C9}" destId="{F2D64DC7-B8DF-45BF-8023-47842D236EF7}" srcOrd="0" destOrd="0" parTransId="{AD299BFC-84B2-4DFF-A3AF-8A4421D299AB}" sibTransId="{376420C7-4568-4109-BD75-6A7BAD44C209}"/>
    <dgm:cxn modelId="{C246ED29-F0BF-4762-8EC2-A1BD365D6F7D}" type="presOf" srcId="{133BB4FC-FDAF-4478-BA40-BDA057A21B2B}" destId="{78928A96-74EA-4270-B45C-5BDFA002EB21}" srcOrd="0" destOrd="0" presId="urn:microsoft.com/office/officeart/2005/8/layout/radial6"/>
    <dgm:cxn modelId="{28710B60-CBD3-4994-A389-49D91E40CF38}" type="presOf" srcId="{0BF96020-D564-4CC6-9833-8683FC8C8562}" destId="{3578A76F-E840-4C26-9425-E948B8AAE358}" srcOrd="0" destOrd="0" presId="urn:microsoft.com/office/officeart/2005/8/layout/radial6"/>
    <dgm:cxn modelId="{DF2EF744-ECC6-44BE-94D6-76B8079CE806}" type="presOf" srcId="{FEAB3093-5C10-41ED-B466-089B7FBB0A3A}" destId="{EF1E3D10-1986-4779-87F9-0A791A6B5D9C}" srcOrd="0" destOrd="0" presId="urn:microsoft.com/office/officeart/2005/8/layout/radial6"/>
    <dgm:cxn modelId="{6B51EC51-CF18-4F25-B0B0-DF1E1FB64080}" srcId="{F2D64DC7-B8DF-45BF-8023-47842D236EF7}" destId="{AF7D78D0-7012-41C0-B85B-19486523793C}" srcOrd="2" destOrd="0" parTransId="{E47B10C4-D727-4656-99CD-ACF1CF6899DD}" sibTransId="{5F76A54B-69D6-4397-8773-E92C43394892}"/>
    <dgm:cxn modelId="{AD5E7374-9044-498D-906B-EC4C4C30DEDF}" type="presOf" srcId="{DC8514C7-1705-4906-997A-96D0D1E091D1}" destId="{8BF09D0C-FAD2-4295-9A80-16FEBE885D71}" srcOrd="0" destOrd="0" presId="urn:microsoft.com/office/officeart/2005/8/layout/radial6"/>
    <dgm:cxn modelId="{84E7AA58-50EA-4F59-8DB1-9C90618E3DD0}" srcId="{F2D64DC7-B8DF-45BF-8023-47842D236EF7}" destId="{A5709779-7000-4CAA-BA30-FF0B67510B6B}" srcOrd="3" destOrd="0" parTransId="{8E0E10E6-CD43-41A4-B5FD-C974A23CA693}" sibTransId="{DC8514C7-1705-4906-997A-96D0D1E091D1}"/>
    <dgm:cxn modelId="{684D8E59-53E7-4270-AE39-0FA3C19AD70F}" type="presOf" srcId="{F2D64DC7-B8DF-45BF-8023-47842D236EF7}" destId="{8B796B8F-A9BC-4166-B3A5-58B7930EA546}" srcOrd="0" destOrd="0" presId="urn:microsoft.com/office/officeart/2005/8/layout/radial6"/>
    <dgm:cxn modelId="{66442090-4B74-4650-B728-53E5D25305A9}" type="presOf" srcId="{4378C3DC-5AB1-41ED-8454-E6A3DE4DB190}" destId="{0580DADD-5422-4125-9492-361A51ED43FE}" srcOrd="0" destOrd="0" presId="urn:microsoft.com/office/officeart/2005/8/layout/radial6"/>
    <dgm:cxn modelId="{F04AFD99-5F3A-44A3-9223-5996C22DC00B}" type="presOf" srcId="{A5709779-7000-4CAA-BA30-FF0B67510B6B}" destId="{61829C39-7F2D-4A65-9D19-BCDE360C41CD}" srcOrd="0" destOrd="0" presId="urn:microsoft.com/office/officeart/2005/8/layout/radial6"/>
    <dgm:cxn modelId="{0F7D56B8-2DCE-4F72-AE35-99224A0BFB9A}" srcId="{F2D64DC7-B8DF-45BF-8023-47842D236EF7}" destId="{4378C3DC-5AB1-41ED-8454-E6A3DE4DB190}" srcOrd="4" destOrd="0" parTransId="{88E2E365-1A8B-4329-873E-06AFFFC732E7}" sibTransId="{FEAB3093-5C10-41ED-B466-089B7FBB0A3A}"/>
    <dgm:cxn modelId="{AE5BDDBB-BEFF-441A-A7B7-A1D1C4851BA8}" type="presOf" srcId="{218D5D98-7E2B-487F-9E25-538B69E502F8}" destId="{2ACDF7E0-21AB-4E10-BE1B-0F65F4495945}" srcOrd="0" destOrd="0" presId="urn:microsoft.com/office/officeart/2005/8/layout/radial6"/>
    <dgm:cxn modelId="{634D01C0-F4F3-4B8D-846D-AF8D2761568A}" type="presOf" srcId="{B3732C5F-9419-4423-97CE-D265134C32FD}" destId="{75A04FF2-B839-46E4-A39E-7AE9809AF6CC}" srcOrd="0" destOrd="0" presId="urn:microsoft.com/office/officeart/2005/8/layout/radial6"/>
    <dgm:cxn modelId="{0F1138CE-54E1-4DFF-A48F-5BB15601A4D0}" type="presOf" srcId="{5F76A54B-69D6-4397-8773-E92C43394892}" destId="{E12A4D3D-1624-43EF-8A75-BF3C6F14906F}" srcOrd="0" destOrd="0" presId="urn:microsoft.com/office/officeart/2005/8/layout/radial6"/>
    <dgm:cxn modelId="{0E3CDDF0-46F6-4CC4-94B4-30AF332E57FF}" srcId="{F2D64DC7-B8DF-45BF-8023-47842D236EF7}" destId="{218D5D98-7E2B-487F-9E25-538B69E502F8}" srcOrd="1" destOrd="0" parTransId="{87728976-CC66-4CDD-9379-736DFF85B864}" sibTransId="{B3732C5F-9419-4423-97CE-D265134C32FD}"/>
    <dgm:cxn modelId="{9BBEF3FB-FCB8-4BEA-88EB-2C7A161DAF84}" srcId="{F2D64DC7-B8DF-45BF-8023-47842D236EF7}" destId="{133BB4FC-FDAF-4478-BA40-BDA057A21B2B}" srcOrd="0" destOrd="0" parTransId="{5F9E41A9-701F-4136-BDE4-C2D69F144B31}" sibTransId="{0BF96020-D564-4CC6-9833-8683FC8C8562}"/>
    <dgm:cxn modelId="{BF4BF711-899B-4CEF-9121-FC5E8EF2457F}" type="presParOf" srcId="{5FE0AAEF-454B-4D4C-BE3C-3D464D4E6E65}" destId="{8B796B8F-A9BC-4166-B3A5-58B7930EA546}" srcOrd="0" destOrd="0" presId="urn:microsoft.com/office/officeart/2005/8/layout/radial6"/>
    <dgm:cxn modelId="{58920067-E470-4022-B979-BE732D6DBF3D}" type="presParOf" srcId="{5FE0AAEF-454B-4D4C-BE3C-3D464D4E6E65}" destId="{78928A96-74EA-4270-B45C-5BDFA002EB21}" srcOrd="1" destOrd="0" presId="urn:microsoft.com/office/officeart/2005/8/layout/radial6"/>
    <dgm:cxn modelId="{CBD9911A-1785-40E7-BD7A-D8987EEB8CB0}" type="presParOf" srcId="{5FE0AAEF-454B-4D4C-BE3C-3D464D4E6E65}" destId="{6998BAED-8761-43DD-A4A2-EA3502859FD1}" srcOrd="2" destOrd="0" presId="urn:microsoft.com/office/officeart/2005/8/layout/radial6"/>
    <dgm:cxn modelId="{19E1ACE2-8D5A-482A-BC09-368B3B63FBCB}" type="presParOf" srcId="{5FE0AAEF-454B-4D4C-BE3C-3D464D4E6E65}" destId="{3578A76F-E840-4C26-9425-E948B8AAE358}" srcOrd="3" destOrd="0" presId="urn:microsoft.com/office/officeart/2005/8/layout/radial6"/>
    <dgm:cxn modelId="{55C241DE-7D1D-47F8-B789-B5B46671C9BC}" type="presParOf" srcId="{5FE0AAEF-454B-4D4C-BE3C-3D464D4E6E65}" destId="{2ACDF7E0-21AB-4E10-BE1B-0F65F4495945}" srcOrd="4" destOrd="0" presId="urn:microsoft.com/office/officeart/2005/8/layout/radial6"/>
    <dgm:cxn modelId="{AA546EAE-616A-48A8-A47A-27A5705CD5CA}" type="presParOf" srcId="{5FE0AAEF-454B-4D4C-BE3C-3D464D4E6E65}" destId="{5135EE71-C356-45E3-A4F3-C9C10182C3DD}" srcOrd="5" destOrd="0" presId="urn:microsoft.com/office/officeart/2005/8/layout/radial6"/>
    <dgm:cxn modelId="{D497B725-07CD-4433-AC80-834B066B6BD5}" type="presParOf" srcId="{5FE0AAEF-454B-4D4C-BE3C-3D464D4E6E65}" destId="{75A04FF2-B839-46E4-A39E-7AE9809AF6CC}" srcOrd="6" destOrd="0" presId="urn:microsoft.com/office/officeart/2005/8/layout/radial6"/>
    <dgm:cxn modelId="{DC0B38D2-8BDF-428D-95D0-E4112C08EA4E}" type="presParOf" srcId="{5FE0AAEF-454B-4D4C-BE3C-3D464D4E6E65}" destId="{523B0F18-3B97-4D59-B725-8172911308FC}" srcOrd="7" destOrd="0" presId="urn:microsoft.com/office/officeart/2005/8/layout/radial6"/>
    <dgm:cxn modelId="{02FF6C8A-816C-4939-B5F8-7EFA8E5B21BE}" type="presParOf" srcId="{5FE0AAEF-454B-4D4C-BE3C-3D464D4E6E65}" destId="{3A7015E1-47F7-407C-BBEE-5B1B4A3A97E0}" srcOrd="8" destOrd="0" presId="urn:microsoft.com/office/officeart/2005/8/layout/radial6"/>
    <dgm:cxn modelId="{4642F96A-1E29-4BB1-8363-C736DACC18D1}" type="presParOf" srcId="{5FE0AAEF-454B-4D4C-BE3C-3D464D4E6E65}" destId="{E12A4D3D-1624-43EF-8A75-BF3C6F14906F}" srcOrd="9" destOrd="0" presId="urn:microsoft.com/office/officeart/2005/8/layout/radial6"/>
    <dgm:cxn modelId="{341886A1-1AD2-47A5-8F91-E98FF55D8FAB}" type="presParOf" srcId="{5FE0AAEF-454B-4D4C-BE3C-3D464D4E6E65}" destId="{61829C39-7F2D-4A65-9D19-BCDE360C41CD}" srcOrd="10" destOrd="0" presId="urn:microsoft.com/office/officeart/2005/8/layout/radial6"/>
    <dgm:cxn modelId="{78219DBF-6858-45B9-AE2F-B2DBB2AA9278}" type="presParOf" srcId="{5FE0AAEF-454B-4D4C-BE3C-3D464D4E6E65}" destId="{668C370D-0A8A-4358-B3BC-1A89B91948FE}" srcOrd="11" destOrd="0" presId="urn:microsoft.com/office/officeart/2005/8/layout/radial6"/>
    <dgm:cxn modelId="{E8E4B2B7-7BC0-450C-8E22-751B44AE5D86}" type="presParOf" srcId="{5FE0AAEF-454B-4D4C-BE3C-3D464D4E6E65}" destId="{8BF09D0C-FAD2-4295-9A80-16FEBE885D71}" srcOrd="12" destOrd="0" presId="urn:microsoft.com/office/officeart/2005/8/layout/radial6"/>
    <dgm:cxn modelId="{A6668939-78E6-4BE4-8EE7-8D0E6F9DF7F0}" type="presParOf" srcId="{5FE0AAEF-454B-4D4C-BE3C-3D464D4E6E65}" destId="{0580DADD-5422-4125-9492-361A51ED43FE}" srcOrd="13" destOrd="0" presId="urn:microsoft.com/office/officeart/2005/8/layout/radial6"/>
    <dgm:cxn modelId="{39CCF5F9-C534-4D8D-8CA8-3838ED907251}" type="presParOf" srcId="{5FE0AAEF-454B-4D4C-BE3C-3D464D4E6E65}" destId="{ECCE8F59-EC93-4C27-BDE6-6146E9C564C7}" srcOrd="14" destOrd="0" presId="urn:microsoft.com/office/officeart/2005/8/layout/radial6"/>
    <dgm:cxn modelId="{B5CEC8AE-AE03-4905-B9DA-6F471FBAE60A}" type="presParOf" srcId="{5FE0AAEF-454B-4D4C-BE3C-3D464D4E6E65}" destId="{EF1E3D10-1986-4779-87F9-0A791A6B5D9C}"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9E63-994B-48CA-9637-CBC4A57C2744}">
      <dsp:nvSpPr>
        <dsp:cNvPr id="0" name=""/>
        <dsp:cNvSpPr/>
      </dsp:nvSpPr>
      <dsp:spPr>
        <a:xfrm>
          <a:off x="-4743943" y="-788303"/>
          <a:ext cx="6128368" cy="6128368"/>
        </a:xfrm>
        <a:prstGeom prst="blockArc">
          <a:avLst>
            <a:gd name="adj1" fmla="val 18900000"/>
            <a:gd name="adj2" fmla="val 2700000"/>
            <a:gd name="adj3" fmla="val 35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1208A2-B204-4006-BAB3-846D653AD780}">
      <dsp:nvSpPr>
        <dsp:cNvPr id="0" name=""/>
        <dsp:cNvSpPr/>
      </dsp:nvSpPr>
      <dsp:spPr>
        <a:xfrm>
          <a:off x="1312705" y="310816"/>
          <a:ext cx="8034989" cy="3930128"/>
        </a:xfrm>
        <a:prstGeom prst="rect">
          <a:avLst/>
        </a:prstGeom>
        <a:solidFill>
          <a:schemeClr val="accent1">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6481" tIns="71120" rIns="71120" bIns="71120" numCol="1" spcCol="1270" anchor="ctr" anchorCtr="0">
          <a:noAutofit/>
        </a:bodyPr>
        <a:lstStyle/>
        <a:p>
          <a:pPr marL="0" lvl="0" indent="0" algn="l" defTabSz="1244600">
            <a:lnSpc>
              <a:spcPct val="90000"/>
            </a:lnSpc>
            <a:spcBef>
              <a:spcPct val="0"/>
            </a:spcBef>
            <a:spcAft>
              <a:spcPct val="35000"/>
            </a:spcAft>
            <a:buNone/>
          </a:pPr>
          <a:r>
            <a:rPr lang="tr-TR" sz="2800" kern="1200" noProof="0" dirty="0">
              <a:solidFill>
                <a:schemeClr val="tx2"/>
              </a:solidFill>
            </a:rPr>
            <a:t>Gazi Eğitim Fakültesi; </a:t>
          </a:r>
        </a:p>
        <a:p>
          <a:pPr marL="0" lvl="0" indent="0" algn="l" defTabSz="1244600">
            <a:lnSpc>
              <a:spcPct val="90000"/>
            </a:lnSpc>
            <a:spcBef>
              <a:spcPct val="0"/>
            </a:spcBef>
            <a:spcAft>
              <a:spcPct val="35000"/>
            </a:spcAft>
            <a:buNone/>
          </a:pPr>
          <a:r>
            <a:rPr lang="tr-TR" sz="2800" kern="1200" noProof="0" dirty="0">
              <a:solidFill>
                <a:schemeClr val="tx2"/>
              </a:solidFill>
            </a:rPr>
            <a:t>- Değişen dünya koşullarında topluma liderlik yapabilecek, insani değerlere saygılı bireyler yetiştirmeyi; </a:t>
          </a:r>
        </a:p>
        <a:p>
          <a:pPr marL="0" lvl="0" indent="0" algn="l" defTabSz="1244600">
            <a:lnSpc>
              <a:spcPct val="90000"/>
            </a:lnSpc>
            <a:spcBef>
              <a:spcPct val="0"/>
            </a:spcBef>
            <a:spcAft>
              <a:spcPct val="35000"/>
            </a:spcAft>
            <a:buNone/>
          </a:pPr>
          <a:r>
            <a:rPr lang="tr-TR" sz="2800" kern="1200" noProof="0" dirty="0">
              <a:solidFill>
                <a:schemeClr val="tx2"/>
              </a:solidFill>
            </a:rPr>
            <a:t>- Bilgiyi üreterek ve paylaşarak toplumun gelişme sürecine katkıda bulunmayı görev edinmiştir.</a:t>
          </a:r>
        </a:p>
      </dsp:txBody>
      <dsp:txXfrm>
        <a:off x="1312705" y="310816"/>
        <a:ext cx="8034989" cy="3930128"/>
      </dsp:txXfrm>
    </dsp:sp>
    <dsp:sp modelId="{E160244C-B554-4568-B21F-4893AAAFC66D}">
      <dsp:nvSpPr>
        <dsp:cNvPr id="0" name=""/>
        <dsp:cNvSpPr/>
      </dsp:nvSpPr>
      <dsp:spPr>
        <a:xfrm>
          <a:off x="-17226" y="911495"/>
          <a:ext cx="2728770" cy="272877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9E63-994B-48CA-9637-CBC4A57C2744}">
      <dsp:nvSpPr>
        <dsp:cNvPr id="0" name=""/>
        <dsp:cNvSpPr/>
      </dsp:nvSpPr>
      <dsp:spPr>
        <a:xfrm>
          <a:off x="-4040203" y="-674952"/>
          <a:ext cx="5242653" cy="5242653"/>
        </a:xfrm>
        <a:prstGeom prst="blockArc">
          <a:avLst>
            <a:gd name="adj1" fmla="val 18900000"/>
            <a:gd name="adj2" fmla="val 2700000"/>
            <a:gd name="adj3" fmla="val 412"/>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1208A2-B204-4006-BAB3-846D653AD780}">
      <dsp:nvSpPr>
        <dsp:cNvPr id="0" name=""/>
        <dsp:cNvSpPr/>
      </dsp:nvSpPr>
      <dsp:spPr>
        <a:xfrm>
          <a:off x="1171092" y="789671"/>
          <a:ext cx="7586718" cy="2313404"/>
        </a:xfrm>
        <a:prstGeom prst="rect">
          <a:avLst/>
        </a:prstGeom>
        <a:no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44934" tIns="58420" rIns="58420" bIns="58420" numCol="1" spcCol="1270" anchor="ctr" anchorCtr="0">
          <a:noAutofit/>
        </a:bodyPr>
        <a:lstStyle/>
        <a:p>
          <a:pPr marL="0" lvl="0" indent="0" algn="l" defTabSz="1022350">
            <a:lnSpc>
              <a:spcPct val="90000"/>
            </a:lnSpc>
            <a:spcBef>
              <a:spcPct val="0"/>
            </a:spcBef>
            <a:spcAft>
              <a:spcPct val="35000"/>
            </a:spcAft>
            <a:buNone/>
          </a:pPr>
          <a:r>
            <a:rPr lang="tr-TR" sz="2300" b="1" kern="1200" noProof="0" dirty="0">
              <a:solidFill>
                <a:schemeClr val="tx2"/>
              </a:solidFill>
            </a:rPr>
            <a:t>Fakültemizin Vizyonu; </a:t>
          </a:r>
        </a:p>
        <a:p>
          <a:pPr marL="0" lvl="0" indent="0" algn="l" defTabSz="1022350">
            <a:lnSpc>
              <a:spcPct val="90000"/>
            </a:lnSpc>
            <a:spcBef>
              <a:spcPct val="0"/>
            </a:spcBef>
            <a:spcAft>
              <a:spcPct val="35000"/>
            </a:spcAft>
            <a:buNone/>
          </a:pPr>
          <a:r>
            <a:rPr lang="tr-TR" sz="2300" kern="1200" noProof="0" dirty="0">
              <a:solidFill>
                <a:schemeClr val="tx2"/>
              </a:solidFill>
            </a:rPr>
            <a:t>Bilim ve teknolojiden sanat ve spora kadar uzanan geniş bir yelpazede özgün araştırmaları, üst düzey eğitimi, topluma hizmet uygulamaları ile ulusal ve uluslararası düzeyde saygın ve lider öğretmen yetiştiren bir kurum olmaktır.</a:t>
          </a:r>
        </a:p>
      </dsp:txBody>
      <dsp:txXfrm>
        <a:off x="1171092" y="789671"/>
        <a:ext cx="7586718" cy="2313404"/>
      </dsp:txXfrm>
    </dsp:sp>
    <dsp:sp modelId="{E160244C-B554-4568-B21F-4893AAAFC66D}">
      <dsp:nvSpPr>
        <dsp:cNvPr id="0" name=""/>
        <dsp:cNvSpPr/>
      </dsp:nvSpPr>
      <dsp:spPr>
        <a:xfrm>
          <a:off x="0" y="775281"/>
          <a:ext cx="2342185" cy="2342185"/>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F63280-6BD3-458F-B966-939AD956C234}">
      <dsp:nvSpPr>
        <dsp:cNvPr id="0" name=""/>
        <dsp:cNvSpPr/>
      </dsp:nvSpPr>
      <dsp:spPr>
        <a:xfrm>
          <a:off x="4292319" y="3011010"/>
          <a:ext cx="1865646" cy="186564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t>Temel Değerlerimiz</a:t>
          </a:r>
        </a:p>
      </dsp:txBody>
      <dsp:txXfrm>
        <a:off x="4565537" y="3284228"/>
        <a:ext cx="1319210" cy="1319210"/>
      </dsp:txXfrm>
    </dsp:sp>
    <dsp:sp modelId="{942ADE56-1839-4AB4-877A-E58B7CF4F741}">
      <dsp:nvSpPr>
        <dsp:cNvPr id="0" name=""/>
        <dsp:cNvSpPr/>
      </dsp:nvSpPr>
      <dsp:spPr>
        <a:xfrm rot="16238210">
          <a:off x="4920165" y="2104817"/>
          <a:ext cx="643787"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a:off x="5014255" y="2326823"/>
        <a:ext cx="453491" cy="380591"/>
      </dsp:txXfrm>
    </dsp:sp>
    <dsp:sp modelId="{ED23DE50-F2C1-4A6D-9E9B-000BD90A80E0}">
      <dsp:nvSpPr>
        <dsp:cNvPr id="0" name=""/>
        <dsp:cNvSpPr/>
      </dsp:nvSpPr>
      <dsp:spPr>
        <a:xfrm>
          <a:off x="4511539" y="215420"/>
          <a:ext cx="1492517" cy="15810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Eğitim ve araştırmada öncü</a:t>
          </a:r>
        </a:p>
      </dsp:txBody>
      <dsp:txXfrm>
        <a:off x="4730113" y="446964"/>
        <a:ext cx="1055369" cy="1117995"/>
      </dsp:txXfrm>
    </dsp:sp>
    <dsp:sp modelId="{F8428E0B-65AE-4EEB-B332-8D162CD15F50}">
      <dsp:nvSpPr>
        <dsp:cNvPr id="0" name=""/>
        <dsp:cNvSpPr/>
      </dsp:nvSpPr>
      <dsp:spPr>
        <a:xfrm rot="18360000">
          <a:off x="5802866" y="2296938"/>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a:off x="5842087" y="2500778"/>
        <a:ext cx="586475" cy="380591"/>
      </dsp:txXfrm>
    </dsp:sp>
    <dsp:sp modelId="{13B9BB74-A7FF-492F-9637-14AA186E73AB}">
      <dsp:nvSpPr>
        <dsp:cNvPr id="0" name=""/>
        <dsp:cNvSpPr/>
      </dsp:nvSpPr>
      <dsp:spPr>
        <a:xfrm>
          <a:off x="6327286" y="653467"/>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Kalite Odaklı</a:t>
          </a:r>
        </a:p>
      </dsp:txBody>
      <dsp:txXfrm>
        <a:off x="6545860" y="872041"/>
        <a:ext cx="1055369" cy="1055369"/>
      </dsp:txXfrm>
    </dsp:sp>
    <dsp:sp modelId="{9E692492-FEC1-4CAF-914B-CDED10CCDD63}">
      <dsp:nvSpPr>
        <dsp:cNvPr id="0" name=""/>
        <dsp:cNvSpPr/>
      </dsp:nvSpPr>
      <dsp:spPr>
        <a:xfrm rot="20520000">
          <a:off x="6399954" y="3118759"/>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a:off x="6404611" y="3275025"/>
        <a:ext cx="586475" cy="380591"/>
      </dsp:txXfrm>
    </dsp:sp>
    <dsp:sp modelId="{181181B5-CB76-4ABF-8C2D-8C76DC4CFD11}">
      <dsp:nvSpPr>
        <dsp:cNvPr id="0" name=""/>
        <dsp:cNvSpPr/>
      </dsp:nvSpPr>
      <dsp:spPr>
        <a:xfrm>
          <a:off x="7469661" y="2225812"/>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Katılımcı</a:t>
          </a:r>
        </a:p>
      </dsp:txBody>
      <dsp:txXfrm>
        <a:off x="7688235" y="2444386"/>
        <a:ext cx="1055369" cy="1055369"/>
      </dsp:txXfrm>
    </dsp:sp>
    <dsp:sp modelId="{99AD0850-3222-462E-BEAB-E294C76795F9}">
      <dsp:nvSpPr>
        <dsp:cNvPr id="0" name=""/>
        <dsp:cNvSpPr/>
      </dsp:nvSpPr>
      <dsp:spPr>
        <a:xfrm rot="1080000">
          <a:off x="6399954" y="4134587"/>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a:off x="6404611" y="4232049"/>
        <a:ext cx="586475" cy="380591"/>
      </dsp:txXfrm>
    </dsp:sp>
    <dsp:sp modelId="{77A57EFB-D9E9-4161-9687-F1DECE3C7882}">
      <dsp:nvSpPr>
        <dsp:cNvPr id="0" name=""/>
        <dsp:cNvSpPr/>
      </dsp:nvSpPr>
      <dsp:spPr>
        <a:xfrm>
          <a:off x="7469661" y="4169337"/>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Çevreye duyarlı</a:t>
          </a:r>
        </a:p>
      </dsp:txBody>
      <dsp:txXfrm>
        <a:off x="7688235" y="4387911"/>
        <a:ext cx="1055369" cy="1055369"/>
      </dsp:txXfrm>
    </dsp:sp>
    <dsp:sp modelId="{D731F37C-C982-40FA-87ED-E8182B3C14A9}">
      <dsp:nvSpPr>
        <dsp:cNvPr id="0" name=""/>
        <dsp:cNvSpPr/>
      </dsp:nvSpPr>
      <dsp:spPr>
        <a:xfrm rot="3240000">
          <a:off x="5802866" y="4956408"/>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a:off x="5842087" y="5006296"/>
        <a:ext cx="586475" cy="380591"/>
      </dsp:txXfrm>
    </dsp:sp>
    <dsp:sp modelId="{42A7DAFE-0503-4E5D-8EE1-69524C240EB6}">
      <dsp:nvSpPr>
        <dsp:cNvPr id="0" name=""/>
        <dsp:cNvSpPr/>
      </dsp:nvSpPr>
      <dsp:spPr>
        <a:xfrm>
          <a:off x="6327286" y="5741682"/>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Sorgulayıcı ve yenilikçi</a:t>
          </a:r>
        </a:p>
      </dsp:txBody>
      <dsp:txXfrm>
        <a:off x="6545860" y="5960256"/>
        <a:ext cx="1055369" cy="1055369"/>
      </dsp:txXfrm>
    </dsp:sp>
    <dsp:sp modelId="{F18E6D88-DEA3-4866-90A1-20DFF4968851}">
      <dsp:nvSpPr>
        <dsp:cNvPr id="0" name=""/>
        <dsp:cNvSpPr/>
      </dsp:nvSpPr>
      <dsp:spPr>
        <a:xfrm rot="5400000">
          <a:off x="4836757" y="5270316"/>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a:off x="4931905" y="5302032"/>
        <a:ext cx="586475" cy="380591"/>
      </dsp:txXfrm>
    </dsp:sp>
    <dsp:sp modelId="{85A4CD83-438E-4317-A594-52C1BE6555B5}">
      <dsp:nvSpPr>
        <dsp:cNvPr id="0" name=""/>
        <dsp:cNvSpPr/>
      </dsp:nvSpPr>
      <dsp:spPr>
        <a:xfrm>
          <a:off x="4478884" y="6342264"/>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İnsana  ve topluma karşı sorumlu </a:t>
          </a:r>
        </a:p>
      </dsp:txBody>
      <dsp:txXfrm>
        <a:off x="4697458" y="6560838"/>
        <a:ext cx="1055369" cy="1055369"/>
      </dsp:txXfrm>
    </dsp:sp>
    <dsp:sp modelId="{F9CC3315-03CE-406B-9F53-4C717CB3FCDB}">
      <dsp:nvSpPr>
        <dsp:cNvPr id="0" name=""/>
        <dsp:cNvSpPr/>
      </dsp:nvSpPr>
      <dsp:spPr>
        <a:xfrm rot="7560000">
          <a:off x="3870647" y="4956408"/>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rot="10800000">
        <a:off x="4021722" y="5006296"/>
        <a:ext cx="586475" cy="380591"/>
      </dsp:txXfrm>
    </dsp:sp>
    <dsp:sp modelId="{4F3C266D-6A16-4CAD-A73B-135FDBCA5601}">
      <dsp:nvSpPr>
        <dsp:cNvPr id="0" name=""/>
        <dsp:cNvSpPr/>
      </dsp:nvSpPr>
      <dsp:spPr>
        <a:xfrm>
          <a:off x="2630481" y="5741682"/>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Liyakat ve etik değerlere bağlı</a:t>
          </a:r>
        </a:p>
      </dsp:txBody>
      <dsp:txXfrm>
        <a:off x="2849055" y="5960256"/>
        <a:ext cx="1055369" cy="1055369"/>
      </dsp:txXfrm>
    </dsp:sp>
    <dsp:sp modelId="{0C9ABB41-4476-4559-A478-0D129298D4B4}">
      <dsp:nvSpPr>
        <dsp:cNvPr id="0" name=""/>
        <dsp:cNvSpPr/>
      </dsp:nvSpPr>
      <dsp:spPr>
        <a:xfrm rot="9720000">
          <a:off x="3273559" y="4134587"/>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rot="10800000">
        <a:off x="3459198" y="4232049"/>
        <a:ext cx="586475" cy="380591"/>
      </dsp:txXfrm>
    </dsp:sp>
    <dsp:sp modelId="{F5E80C79-8FDA-4BE2-8EF5-ABCCC77B1ECC}">
      <dsp:nvSpPr>
        <dsp:cNvPr id="0" name=""/>
        <dsp:cNvSpPr/>
      </dsp:nvSpPr>
      <dsp:spPr>
        <a:xfrm>
          <a:off x="1488106" y="4169337"/>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Kurumsal aidiyeti yüksek</a:t>
          </a:r>
        </a:p>
      </dsp:txBody>
      <dsp:txXfrm>
        <a:off x="1706680" y="4387911"/>
        <a:ext cx="1055369" cy="1055369"/>
      </dsp:txXfrm>
    </dsp:sp>
    <dsp:sp modelId="{C2240FE8-334C-4A92-85A9-6BA153058D10}">
      <dsp:nvSpPr>
        <dsp:cNvPr id="0" name=""/>
        <dsp:cNvSpPr/>
      </dsp:nvSpPr>
      <dsp:spPr>
        <a:xfrm rot="11880000">
          <a:off x="3273559" y="3118759"/>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rot="10800000">
        <a:off x="3459198" y="3275025"/>
        <a:ext cx="586475" cy="380591"/>
      </dsp:txXfrm>
    </dsp:sp>
    <dsp:sp modelId="{83572DDF-01A4-4DF5-9B32-C9DB2D57122F}">
      <dsp:nvSpPr>
        <dsp:cNvPr id="0" name=""/>
        <dsp:cNvSpPr/>
      </dsp:nvSpPr>
      <dsp:spPr>
        <a:xfrm>
          <a:off x="1488106" y="2225812"/>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Tarih ve kültürüne bağlı</a:t>
          </a:r>
        </a:p>
      </dsp:txBody>
      <dsp:txXfrm>
        <a:off x="1706680" y="2444386"/>
        <a:ext cx="1055369" cy="1055369"/>
      </dsp:txXfrm>
    </dsp:sp>
    <dsp:sp modelId="{64900848-128E-4466-BEBA-ABA28B9985BD}">
      <dsp:nvSpPr>
        <dsp:cNvPr id="0" name=""/>
        <dsp:cNvSpPr/>
      </dsp:nvSpPr>
      <dsp:spPr>
        <a:xfrm rot="14040000">
          <a:off x="3870647" y="2296938"/>
          <a:ext cx="776771" cy="63431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tr-TR" sz="1600" kern="1200" noProof="0" dirty="0"/>
        </a:p>
      </dsp:txBody>
      <dsp:txXfrm rot="10800000">
        <a:off x="4021722" y="2500778"/>
        <a:ext cx="586475" cy="380591"/>
      </dsp:txXfrm>
    </dsp:sp>
    <dsp:sp modelId="{4EC0FFEA-8C41-4A73-8C48-0AB838EBDB97}">
      <dsp:nvSpPr>
        <dsp:cNvPr id="0" name=""/>
        <dsp:cNvSpPr/>
      </dsp:nvSpPr>
      <dsp:spPr>
        <a:xfrm>
          <a:off x="2630481" y="653467"/>
          <a:ext cx="1492517" cy="149251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tr-TR" sz="1600" kern="1200" noProof="0" dirty="0">
              <a:solidFill>
                <a:schemeClr val="bg1"/>
              </a:solidFill>
            </a:rPr>
            <a:t>Bölgesel ve küresel sorumluluklarının farkında </a:t>
          </a:r>
        </a:p>
      </dsp:txBody>
      <dsp:txXfrm>
        <a:off x="2849055" y="872041"/>
        <a:ext cx="1055369" cy="10553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1E3D10-1986-4779-87F9-0A791A6B5D9C}">
      <dsp:nvSpPr>
        <dsp:cNvPr id="0" name=""/>
        <dsp:cNvSpPr/>
      </dsp:nvSpPr>
      <dsp:spPr>
        <a:xfrm>
          <a:off x="2317247" y="689588"/>
          <a:ext cx="4615382" cy="4615382"/>
        </a:xfrm>
        <a:prstGeom prst="blockArc">
          <a:avLst>
            <a:gd name="adj1" fmla="val 1188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F09D0C-FAD2-4295-9A80-16FEBE885D71}">
      <dsp:nvSpPr>
        <dsp:cNvPr id="0" name=""/>
        <dsp:cNvSpPr/>
      </dsp:nvSpPr>
      <dsp:spPr>
        <a:xfrm>
          <a:off x="2317247" y="689588"/>
          <a:ext cx="4615382" cy="4615382"/>
        </a:xfrm>
        <a:prstGeom prst="blockArc">
          <a:avLst>
            <a:gd name="adj1" fmla="val 7560000"/>
            <a:gd name="adj2" fmla="val 1188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2A4D3D-1624-43EF-8A75-BF3C6F14906F}">
      <dsp:nvSpPr>
        <dsp:cNvPr id="0" name=""/>
        <dsp:cNvSpPr/>
      </dsp:nvSpPr>
      <dsp:spPr>
        <a:xfrm>
          <a:off x="2317247" y="689588"/>
          <a:ext cx="4615382" cy="4615382"/>
        </a:xfrm>
        <a:prstGeom prst="blockArc">
          <a:avLst>
            <a:gd name="adj1" fmla="val 3240000"/>
            <a:gd name="adj2" fmla="val 756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5A04FF2-B839-46E4-A39E-7AE9809AF6CC}">
      <dsp:nvSpPr>
        <dsp:cNvPr id="0" name=""/>
        <dsp:cNvSpPr/>
      </dsp:nvSpPr>
      <dsp:spPr>
        <a:xfrm>
          <a:off x="2317247" y="689588"/>
          <a:ext cx="4615382" cy="4615382"/>
        </a:xfrm>
        <a:prstGeom prst="blockArc">
          <a:avLst>
            <a:gd name="adj1" fmla="val 20520000"/>
            <a:gd name="adj2" fmla="val 324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578A76F-E840-4C26-9425-E948B8AAE358}">
      <dsp:nvSpPr>
        <dsp:cNvPr id="0" name=""/>
        <dsp:cNvSpPr/>
      </dsp:nvSpPr>
      <dsp:spPr>
        <a:xfrm>
          <a:off x="2317247" y="689588"/>
          <a:ext cx="4615382" cy="4615382"/>
        </a:xfrm>
        <a:prstGeom prst="blockArc">
          <a:avLst>
            <a:gd name="adj1" fmla="val 16200000"/>
            <a:gd name="adj2" fmla="val 2052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796B8F-A9BC-4166-B3A5-58B7930EA546}">
      <dsp:nvSpPr>
        <dsp:cNvPr id="0" name=""/>
        <dsp:cNvSpPr/>
      </dsp:nvSpPr>
      <dsp:spPr>
        <a:xfrm>
          <a:off x="3563551" y="1935892"/>
          <a:ext cx="2122774" cy="2122774"/>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kern="1200" dirty="0"/>
            <a:t>Siz değerli öğrencilerimizin görüşlerine büyük önem veriyoruz.</a:t>
          </a:r>
        </a:p>
      </dsp:txBody>
      <dsp:txXfrm>
        <a:off x="3874424" y="2246765"/>
        <a:ext cx="1501028" cy="1501028"/>
      </dsp:txXfrm>
    </dsp:sp>
    <dsp:sp modelId="{78928A96-74EA-4270-B45C-5BDFA002EB21}">
      <dsp:nvSpPr>
        <dsp:cNvPr id="0" name=""/>
        <dsp:cNvSpPr/>
      </dsp:nvSpPr>
      <dsp:spPr>
        <a:xfrm>
          <a:off x="3881967" y="110"/>
          <a:ext cx="1485942" cy="14859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kern="1200" dirty="0"/>
            <a:t>RİMER</a:t>
          </a:r>
        </a:p>
      </dsp:txBody>
      <dsp:txXfrm>
        <a:off x="4099578" y="217721"/>
        <a:ext cx="1050720" cy="1050720"/>
      </dsp:txXfrm>
    </dsp:sp>
    <dsp:sp modelId="{2ACDF7E0-21AB-4E10-BE1B-0F65F4495945}">
      <dsp:nvSpPr>
        <dsp:cNvPr id="0" name=""/>
        <dsp:cNvSpPr/>
      </dsp:nvSpPr>
      <dsp:spPr>
        <a:xfrm>
          <a:off x="6025836" y="1557723"/>
          <a:ext cx="1485942" cy="14859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kern="1200" dirty="0"/>
            <a:t>Dilek ve Öneri Kutuları</a:t>
          </a:r>
        </a:p>
      </dsp:txBody>
      <dsp:txXfrm>
        <a:off x="6243447" y="1775334"/>
        <a:ext cx="1050720" cy="1050720"/>
      </dsp:txXfrm>
    </dsp:sp>
    <dsp:sp modelId="{523B0F18-3B97-4D59-B725-8172911308FC}">
      <dsp:nvSpPr>
        <dsp:cNvPr id="0" name=""/>
        <dsp:cNvSpPr/>
      </dsp:nvSpPr>
      <dsp:spPr>
        <a:xfrm>
          <a:off x="5206951" y="4077992"/>
          <a:ext cx="1485942" cy="14859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kern="1200" dirty="0"/>
            <a:t>Ders Değerlen-</a:t>
          </a:r>
          <a:r>
            <a:rPr lang="tr-TR" sz="1700" kern="1200" dirty="0" err="1"/>
            <a:t>dirme</a:t>
          </a:r>
          <a:r>
            <a:rPr lang="tr-TR" sz="1700" kern="1200" dirty="0"/>
            <a:t> Anketleri</a:t>
          </a:r>
        </a:p>
      </dsp:txBody>
      <dsp:txXfrm>
        <a:off x="5424562" y="4295603"/>
        <a:ext cx="1050720" cy="1050720"/>
      </dsp:txXfrm>
    </dsp:sp>
    <dsp:sp modelId="{61829C39-7F2D-4A65-9D19-BCDE360C41CD}">
      <dsp:nvSpPr>
        <dsp:cNvPr id="0" name=""/>
        <dsp:cNvSpPr/>
      </dsp:nvSpPr>
      <dsp:spPr>
        <a:xfrm>
          <a:off x="2556983" y="4077992"/>
          <a:ext cx="1485942" cy="14859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kern="1200" dirty="0"/>
            <a:t>Kalite Komisyonu Öğrenci </a:t>
          </a:r>
          <a:r>
            <a:rPr lang="tr-TR" sz="1700" kern="1200" dirty="0" err="1"/>
            <a:t>Memnuni</a:t>
          </a:r>
          <a:r>
            <a:rPr lang="tr-TR" sz="1700" kern="1200" dirty="0"/>
            <a:t>-yet Anketi</a:t>
          </a:r>
        </a:p>
      </dsp:txBody>
      <dsp:txXfrm>
        <a:off x="2774594" y="4295603"/>
        <a:ext cx="1050720" cy="1050720"/>
      </dsp:txXfrm>
    </dsp:sp>
    <dsp:sp modelId="{0580DADD-5422-4125-9492-361A51ED43FE}">
      <dsp:nvSpPr>
        <dsp:cNvPr id="0" name=""/>
        <dsp:cNvSpPr/>
      </dsp:nvSpPr>
      <dsp:spPr>
        <a:xfrm>
          <a:off x="1738098" y="1557723"/>
          <a:ext cx="1485942" cy="148594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tr-TR" sz="1700" kern="1200" dirty="0" err="1"/>
            <a:t>gef@gazi</a:t>
          </a:r>
          <a:r>
            <a:rPr lang="tr-TR" sz="1700" kern="1200" dirty="0"/>
            <a:t>. edu.tr</a:t>
          </a:r>
        </a:p>
      </dsp:txBody>
      <dsp:txXfrm>
        <a:off x="1955709" y="1775334"/>
        <a:ext cx="1050720" cy="105072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4D0562-7787-4C5A-A431-64492CA995FF}" type="datetimeFigureOut">
              <a:rPr lang="tr-TR" smtClean="0"/>
              <a:t>26.09.2025</a:t>
            </a:fld>
            <a:endParaRPr lang="tr-TR"/>
          </a:p>
        </p:txBody>
      </p:sp>
      <p:sp>
        <p:nvSpPr>
          <p:cNvPr id="4" name="Slayt Görüntüsü Yer Tutucusu 3"/>
          <p:cNvSpPr>
            <a:spLocks noGrp="1" noRot="1" noChangeAspect="1"/>
          </p:cNvSpPr>
          <p:nvPr>
            <p:ph type="sldImg" idx="2"/>
          </p:nvPr>
        </p:nvSpPr>
        <p:spPr>
          <a:xfrm>
            <a:off x="1455738" y="1143000"/>
            <a:ext cx="394652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ACF419-6084-47A5-A8EB-13419B677A4C}" type="slidenum">
              <a:rPr lang="tr-TR" smtClean="0"/>
              <a:t>‹#›</a:t>
            </a:fld>
            <a:endParaRPr lang="tr-TR"/>
          </a:p>
        </p:txBody>
      </p:sp>
    </p:spTree>
    <p:extLst>
      <p:ext uri="{BB962C8B-B14F-4D97-AF65-F5344CB8AC3E}">
        <p14:creationId xmlns:p14="http://schemas.microsoft.com/office/powerpoint/2010/main" val="1834575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97d5f1ce2d_0_14:notes"/>
          <p:cNvSpPr txBox="1">
            <a:spLocks noGrp="1"/>
          </p:cNvSpPr>
          <p:nvPr>
            <p:ph type="body" idx="1"/>
          </p:nvPr>
        </p:nvSpPr>
        <p:spPr>
          <a:xfrm>
            <a:off x="906357" y="4715154"/>
            <a:ext cx="4985100" cy="4467000"/>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174" name="Google Shape;174;g97d5f1ce2d_0_14: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9: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19: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extLst>
      <p:ext uri="{BB962C8B-B14F-4D97-AF65-F5344CB8AC3E}">
        <p14:creationId xmlns:p14="http://schemas.microsoft.com/office/powerpoint/2010/main" val="240472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9: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19: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97d5f1ce2d_0_86: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97d5f1ce2d_0_86:notes"/>
          <p:cNvSpPr txBox="1">
            <a:spLocks noGrp="1"/>
          </p:cNvSpPr>
          <p:nvPr>
            <p:ph type="body" idx="1"/>
          </p:nvPr>
        </p:nvSpPr>
        <p:spPr>
          <a:xfrm>
            <a:off x="906357" y="4715154"/>
            <a:ext cx="4985100" cy="4467000"/>
          </a:xfrm>
          <a:prstGeom prst="rect">
            <a:avLst/>
          </a:prstGeom>
        </p:spPr>
        <p:txBody>
          <a:bodyPr spcFirstLastPara="1" wrap="square" lIns="90975" tIns="45475" rIns="90975" bIns="45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97d5f1ce2d_0_93: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97d5f1ce2d_0_93:notes"/>
          <p:cNvSpPr txBox="1">
            <a:spLocks noGrp="1"/>
          </p:cNvSpPr>
          <p:nvPr>
            <p:ph type="body" idx="1"/>
          </p:nvPr>
        </p:nvSpPr>
        <p:spPr>
          <a:xfrm>
            <a:off x="906357" y="4715154"/>
            <a:ext cx="4985100" cy="4467000"/>
          </a:xfrm>
          <a:prstGeom prst="rect">
            <a:avLst/>
          </a:prstGeom>
        </p:spPr>
        <p:txBody>
          <a:bodyPr spcFirstLastPara="1" wrap="square" lIns="90975" tIns="45475" rIns="90975" bIns="45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20: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225" name="Google Shape;225;p20: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1: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233" name="Google Shape;233;p21: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4: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255" name="Google Shape;255;p24: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5: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25: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5: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p25: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extLst>
      <p:ext uri="{BB962C8B-B14F-4D97-AF65-F5344CB8AC3E}">
        <p14:creationId xmlns:p14="http://schemas.microsoft.com/office/powerpoint/2010/main" val="2772093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6: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26: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7: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73" name="Google Shape;73;p7: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7: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p27: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8: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3" name="Google Shape;283;p28: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9: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9" name="Google Shape;289;p29: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30: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30: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97eb0e6778_0_13: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9" name="Google Shape;319;g97eb0e6778_0_13:notes"/>
          <p:cNvSpPr txBox="1">
            <a:spLocks noGrp="1"/>
          </p:cNvSpPr>
          <p:nvPr>
            <p:ph type="body" idx="1"/>
          </p:nvPr>
        </p:nvSpPr>
        <p:spPr>
          <a:xfrm>
            <a:off x="906357" y="4715154"/>
            <a:ext cx="4985100" cy="4467000"/>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97eb0e6778_0_2: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8" name="Google Shape;328;g97eb0e6778_0_2:notes"/>
          <p:cNvSpPr txBox="1">
            <a:spLocks noGrp="1"/>
          </p:cNvSpPr>
          <p:nvPr>
            <p:ph type="body" idx="1"/>
          </p:nvPr>
        </p:nvSpPr>
        <p:spPr>
          <a:xfrm>
            <a:off x="906357" y="4715154"/>
            <a:ext cx="4985100" cy="4467000"/>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97eb0e6778_0_8: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3" name="Google Shape;333;g97eb0e6778_0_8:notes"/>
          <p:cNvSpPr txBox="1">
            <a:spLocks noGrp="1"/>
          </p:cNvSpPr>
          <p:nvPr>
            <p:ph type="body" idx="1"/>
          </p:nvPr>
        </p:nvSpPr>
        <p:spPr>
          <a:xfrm>
            <a:off x="906357" y="4715154"/>
            <a:ext cx="4985100" cy="4467000"/>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97eb0e6778_0_30: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8" name="Google Shape;338;g97eb0e6778_0_30:notes"/>
          <p:cNvSpPr txBox="1">
            <a:spLocks noGrp="1"/>
          </p:cNvSpPr>
          <p:nvPr>
            <p:ph type="body" idx="1"/>
          </p:nvPr>
        </p:nvSpPr>
        <p:spPr>
          <a:xfrm>
            <a:off x="906357" y="4715154"/>
            <a:ext cx="4985100" cy="4467000"/>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6501516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4: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43" name="Google Shape;343;p34: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8: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79" name="Google Shape;79;p8: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5: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48" name="Google Shape;348;p35: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36: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53" name="Google Shape;353;p36: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7: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58" name="Google Shape;358;p37: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7: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58" name="Google Shape;358;p37: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2060926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7: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58" name="Google Shape;358;p37: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extLst>
      <p:ext uri="{BB962C8B-B14F-4D97-AF65-F5344CB8AC3E}">
        <p14:creationId xmlns:p14="http://schemas.microsoft.com/office/powerpoint/2010/main" val="32727967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38: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63" name="Google Shape;363;p38: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9: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68" name="Google Shape;368;p39: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40: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74" name="Google Shape;374;p40: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41: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82" name="Google Shape;382;p41: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42: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90" name="Google Shape;390;p42: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9: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85" name="Google Shape;85;p9: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43: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397" name="Google Shape;397;p43: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44: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04" name="Google Shape;404;p44: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47: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10" name="Google Shape;410;p47: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48: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16" name="Google Shape;416;p48: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7d5f1ce2d_0_107: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7d5f1ce2d_0_107:notes"/>
          <p:cNvSpPr txBox="1">
            <a:spLocks noGrp="1"/>
          </p:cNvSpPr>
          <p:nvPr>
            <p:ph type="body" idx="1"/>
          </p:nvPr>
        </p:nvSpPr>
        <p:spPr>
          <a:xfrm>
            <a:off x="906357" y="4715154"/>
            <a:ext cx="4985100" cy="4467000"/>
          </a:xfrm>
          <a:prstGeom prst="rect">
            <a:avLst/>
          </a:prstGeom>
        </p:spPr>
        <p:txBody>
          <a:bodyPr spcFirstLastPara="1" wrap="square" lIns="90975" tIns="45475" rIns="90975" bIns="4547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5: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28" name="Google Shape;428;p45: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49: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33" name="Google Shape;433;p49: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50: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40" name="Google Shape;440;p50: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51: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46" name="Google Shape;446;p51: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52: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53" name="Google Shape;453;p52:notes"/>
          <p:cNvSpPr>
            <a:spLocks noGrp="1" noRot="1" noChangeAspect="1"/>
          </p:cNvSpPr>
          <p:nvPr>
            <p:ph type="sldImg" idx="2"/>
          </p:nvPr>
        </p:nvSpPr>
        <p:spPr>
          <a:xfrm>
            <a:off x="1538288" y="744538"/>
            <a:ext cx="3721100"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10: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91" name="Google Shape;91;p10: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59: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459" name="Google Shape;459;p59: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1: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97" name="Google Shape;97;p11: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12: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103" name="Google Shape;103;p12: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13:notes"/>
          <p:cNvSpPr txBox="1">
            <a:spLocks noGrp="1"/>
          </p:cNvSpPr>
          <p:nvPr>
            <p:ph type="body" idx="1"/>
          </p:nvPr>
        </p:nvSpPr>
        <p:spPr>
          <a:xfrm>
            <a:off x="906357" y="4715154"/>
            <a:ext cx="4984962" cy="4466987"/>
          </a:xfrm>
          <a:prstGeom prst="rect">
            <a:avLst/>
          </a:prstGeom>
          <a:noFill/>
          <a:ln>
            <a:noFill/>
          </a:ln>
        </p:spPr>
        <p:txBody>
          <a:bodyPr spcFirstLastPara="1" wrap="square" lIns="90975" tIns="45475" rIns="90975" bIns="45475" anchor="t" anchorCtr="0">
            <a:noAutofit/>
          </a:bodyPr>
          <a:lstStyle/>
          <a:p>
            <a:pPr marL="0" lvl="0" indent="0" algn="l" rtl="0">
              <a:lnSpc>
                <a:spcPct val="125000"/>
              </a:lnSpc>
              <a:spcBef>
                <a:spcPts val="0"/>
              </a:spcBef>
              <a:spcAft>
                <a:spcPts val="0"/>
              </a:spcAft>
              <a:buSzPts val="1400"/>
              <a:buNone/>
            </a:pPr>
            <a:endParaRPr/>
          </a:p>
        </p:txBody>
      </p:sp>
      <p:sp>
        <p:nvSpPr>
          <p:cNvPr id="109" name="Google Shape;109;p13:notes"/>
          <p:cNvSpPr>
            <a:spLocks noGrp="1" noRot="1" noChangeAspect="1"/>
          </p:cNvSpPr>
          <p:nvPr>
            <p:ph type="sldImg" idx="2"/>
          </p:nvPr>
        </p:nvSpPr>
        <p:spPr>
          <a:xfrm>
            <a:off x="1019175" y="744538"/>
            <a:ext cx="4759325" cy="3722687"/>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DC2B6C7-A876-4950-95C5-DE41777E006A}" type="slidenum">
              <a:rPr lang="tr-TR" smtClean="0"/>
              <a:t>24</a:t>
            </a:fld>
            <a:endParaRPr lang="tr-TR"/>
          </a:p>
        </p:txBody>
      </p:sp>
    </p:spTree>
    <p:extLst>
      <p:ext uri="{BB962C8B-B14F-4D97-AF65-F5344CB8AC3E}">
        <p14:creationId xmlns:p14="http://schemas.microsoft.com/office/powerpoint/2010/main" val="337393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712" y="2406099"/>
            <a:ext cx="8417401" cy="1660244"/>
          </a:xfrm>
        </p:spPr>
        <p:txBody>
          <a:bodyPr/>
          <a:lstStyle/>
          <a:p>
            <a:r>
              <a:rPr lang="tr-TR"/>
              <a:t>Click to edit Master title style</a:t>
            </a:r>
            <a:endParaRPr lang="en-US"/>
          </a:p>
        </p:txBody>
      </p:sp>
      <p:sp>
        <p:nvSpPr>
          <p:cNvPr id="3" name="Subtitle 2"/>
          <p:cNvSpPr>
            <a:spLocks noGrp="1"/>
          </p:cNvSpPr>
          <p:nvPr>
            <p:ph type="subTitle" idx="1"/>
          </p:nvPr>
        </p:nvSpPr>
        <p:spPr>
          <a:xfrm>
            <a:off x="1485424" y="4389068"/>
            <a:ext cx="6931978" cy="1979383"/>
          </a:xfrm>
        </p:spPr>
        <p:txBody>
          <a:bodyPr/>
          <a:lstStyle>
            <a:lvl1pPr marL="0" indent="0" algn="ctr">
              <a:buNone/>
              <a:defRPr>
                <a:solidFill>
                  <a:schemeClr val="tx1">
                    <a:tint val="75000"/>
                  </a:schemeClr>
                </a:solidFill>
              </a:defRPr>
            </a:lvl1pPr>
            <a:lvl2pPr marL="504200" indent="0" algn="ctr">
              <a:buNone/>
              <a:defRPr>
                <a:solidFill>
                  <a:schemeClr val="tx1">
                    <a:tint val="75000"/>
                  </a:schemeClr>
                </a:solidFill>
              </a:defRPr>
            </a:lvl2pPr>
            <a:lvl3pPr marL="1008400" indent="0" algn="ctr">
              <a:buNone/>
              <a:defRPr>
                <a:solidFill>
                  <a:schemeClr val="tx1">
                    <a:tint val="75000"/>
                  </a:schemeClr>
                </a:solidFill>
              </a:defRPr>
            </a:lvl3pPr>
            <a:lvl4pPr marL="1512600" indent="0" algn="ctr">
              <a:buNone/>
              <a:defRPr>
                <a:solidFill>
                  <a:schemeClr val="tx1">
                    <a:tint val="75000"/>
                  </a:schemeClr>
                </a:solidFill>
              </a:defRPr>
            </a:lvl4pPr>
            <a:lvl5pPr marL="2016801" indent="0" algn="ctr">
              <a:buNone/>
              <a:defRPr>
                <a:solidFill>
                  <a:schemeClr val="tx1">
                    <a:tint val="75000"/>
                  </a:schemeClr>
                </a:solidFill>
              </a:defRPr>
            </a:lvl5pPr>
            <a:lvl6pPr marL="2521001" indent="0" algn="ctr">
              <a:buNone/>
              <a:defRPr>
                <a:solidFill>
                  <a:schemeClr val="tx1">
                    <a:tint val="75000"/>
                  </a:schemeClr>
                </a:solidFill>
              </a:defRPr>
            </a:lvl6pPr>
            <a:lvl7pPr marL="3025201" indent="0" algn="ctr">
              <a:buNone/>
              <a:defRPr>
                <a:solidFill>
                  <a:schemeClr val="tx1">
                    <a:tint val="75000"/>
                  </a:schemeClr>
                </a:solidFill>
              </a:defRPr>
            </a:lvl7pPr>
            <a:lvl8pPr marL="3529401" indent="0" algn="ctr">
              <a:buNone/>
              <a:defRPr>
                <a:solidFill>
                  <a:schemeClr val="tx1">
                    <a:tint val="75000"/>
                  </a:schemeClr>
                </a:solidFill>
              </a:defRPr>
            </a:lvl8pPr>
            <a:lvl9pPr marL="4033601" indent="0" algn="ctr">
              <a:buNone/>
              <a:defRPr>
                <a:solidFill>
                  <a:schemeClr val="tx1">
                    <a:tint val="75000"/>
                  </a:schemeClr>
                </a:solidFill>
              </a:defRPr>
            </a:lvl9pPr>
          </a:lstStyle>
          <a:p>
            <a:r>
              <a:rPr lang="tr-TR"/>
              <a:t>Click to edit Master subtitle style</a:t>
            </a:r>
            <a:endParaRPr lang="en-US"/>
          </a:p>
        </p:txBody>
      </p:sp>
      <p:sp>
        <p:nvSpPr>
          <p:cNvPr id="4" name="Date Placeholder 3"/>
          <p:cNvSpPr>
            <a:spLocks noGrp="1"/>
          </p:cNvSpPr>
          <p:nvPr>
            <p:ph type="dt" sz="half" idx="10"/>
          </p:nvPr>
        </p:nvSpPr>
        <p:spPr/>
        <p:txBody>
          <a:bodyPr/>
          <a:lstStyle/>
          <a:p>
            <a:fld id="{FEA13966-D5C0-EE4F-A8EA-62A5D2F33733}"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2464429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FEA13966-D5C0-EE4F-A8EA-62A5D2F33733}"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37488978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6125" y="349620"/>
            <a:ext cx="2412094" cy="7463924"/>
          </a:xfrm>
        </p:spPr>
        <p:txBody>
          <a:bodyPr vert="eaVert"/>
          <a:lstStyle/>
          <a:p>
            <a:r>
              <a:rPr lang="tr-TR"/>
              <a:t>Click to edit Master title style</a:t>
            </a:r>
            <a:endParaRPr lang="en-US"/>
          </a:p>
        </p:txBody>
      </p:sp>
      <p:sp>
        <p:nvSpPr>
          <p:cNvPr id="3" name="Vertical Text Placeholder 2"/>
          <p:cNvSpPr>
            <a:spLocks noGrp="1"/>
          </p:cNvSpPr>
          <p:nvPr>
            <p:ph type="body" orient="vert" idx="1"/>
          </p:nvPr>
        </p:nvSpPr>
        <p:spPr>
          <a:xfrm>
            <a:off x="536404" y="349620"/>
            <a:ext cx="7074675" cy="7463924"/>
          </a:xfrm>
        </p:spPr>
        <p:txBody>
          <a:bodyPr vert="eaVert"/>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FEA13966-D5C0-EE4F-A8EA-62A5D2F33733}"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249410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Photo - 3 Up" type="tx">
  <p:cSld name="Photo - 3 Up">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621786837"/>
      </p:ext>
    </p:extLst>
  </p:cSld>
  <p:clrMapOvr>
    <a:masterClrMapping/>
  </p:clrMapOvr>
  <p:transition spd="med">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Photo">
  <p:cSld name="Photo">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168381060"/>
      </p:ext>
    </p:extLst>
  </p:cSld>
  <p:clrMapOvr>
    <a:masterClrMapping/>
  </p:clrMapOvr>
  <p:transition spd="med">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14"/>
        <p:cNvGrpSpPr/>
        <p:nvPr/>
      </p:nvGrpSpPr>
      <p:grpSpPr>
        <a:xfrm>
          <a:off x="0" y="0"/>
          <a:ext cx="0" cy="0"/>
          <a:chOff x="0" y="0"/>
          <a:chExt cx="0" cy="0"/>
        </a:xfrm>
      </p:grpSpPr>
    </p:spTree>
    <p:extLst>
      <p:ext uri="{BB962C8B-B14F-4D97-AF65-F5344CB8AC3E}">
        <p14:creationId xmlns:p14="http://schemas.microsoft.com/office/powerpoint/2010/main" val="1458187020"/>
      </p:ext>
    </p:extLst>
  </p:cSld>
  <p:clrMapOvr>
    <a:masterClrMapping/>
  </p:clrMapOvr>
  <p:transition spd="med">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Bullets">
  <p:cSld name="Bullets">
    <p:spTree>
      <p:nvGrpSpPr>
        <p:cNvPr id="1" name="Shape 18"/>
        <p:cNvGrpSpPr/>
        <p:nvPr/>
      </p:nvGrpSpPr>
      <p:grpSpPr>
        <a:xfrm>
          <a:off x="0" y="0"/>
          <a:ext cx="0" cy="0"/>
          <a:chOff x="0" y="0"/>
          <a:chExt cx="0" cy="0"/>
        </a:xfrm>
      </p:grpSpPr>
      <p:sp>
        <p:nvSpPr>
          <p:cNvPr id="19" name="Google Shape;19;p66"/>
          <p:cNvSpPr txBox="1">
            <a:spLocks noGrp="1"/>
          </p:cNvSpPr>
          <p:nvPr>
            <p:ph type="body" idx="1"/>
          </p:nvPr>
        </p:nvSpPr>
        <p:spPr>
          <a:xfrm>
            <a:off x="386830" y="1008519"/>
            <a:ext cx="9129167" cy="5728378"/>
          </a:xfrm>
          <a:prstGeom prst="rect">
            <a:avLst/>
          </a:prstGeom>
          <a:noFill/>
          <a:ln>
            <a:noFill/>
          </a:ln>
        </p:spPr>
        <p:txBody>
          <a:bodyPr spcFirstLastPara="1" wrap="square" lIns="0" tIns="0" rIns="0" bIns="0" anchor="ctr" anchorCtr="0">
            <a:normAutofit/>
          </a:bodyPr>
          <a:lstStyle>
            <a:lvl1pPr marL="302621" lvl="0" indent="-196703" algn="l">
              <a:lnSpc>
                <a:spcPct val="100000"/>
              </a:lnSpc>
              <a:spcBef>
                <a:spcPts val="1634"/>
              </a:spcBef>
              <a:spcAft>
                <a:spcPts val="0"/>
              </a:spcAft>
              <a:buSzPts val="1080"/>
              <a:buChar char="●"/>
              <a:defRPr/>
            </a:lvl1pPr>
            <a:lvl2pPr marL="605241" lvl="1" indent="-196703" algn="l">
              <a:lnSpc>
                <a:spcPct val="100000"/>
              </a:lnSpc>
              <a:spcBef>
                <a:spcPts val="1634"/>
              </a:spcBef>
              <a:spcAft>
                <a:spcPts val="0"/>
              </a:spcAft>
              <a:buSzPts val="1080"/>
              <a:buChar char="●"/>
              <a:defRPr/>
            </a:lvl2pPr>
            <a:lvl3pPr marL="907862" lvl="2" indent="-196703" algn="l">
              <a:lnSpc>
                <a:spcPct val="100000"/>
              </a:lnSpc>
              <a:spcBef>
                <a:spcPts val="1634"/>
              </a:spcBef>
              <a:spcAft>
                <a:spcPts val="0"/>
              </a:spcAft>
              <a:buSzPts val="1080"/>
              <a:buChar char="●"/>
              <a:defRPr/>
            </a:lvl3pPr>
            <a:lvl4pPr marL="1210483" lvl="3" indent="-196703" algn="l">
              <a:lnSpc>
                <a:spcPct val="100000"/>
              </a:lnSpc>
              <a:spcBef>
                <a:spcPts val="1634"/>
              </a:spcBef>
              <a:spcAft>
                <a:spcPts val="0"/>
              </a:spcAft>
              <a:buSzPts val="1080"/>
              <a:buChar char="●"/>
              <a:defRPr/>
            </a:lvl4pPr>
            <a:lvl5pPr marL="1513103" lvl="4" indent="-196703" algn="l">
              <a:lnSpc>
                <a:spcPct val="100000"/>
              </a:lnSpc>
              <a:spcBef>
                <a:spcPts val="1634"/>
              </a:spcBef>
              <a:spcAft>
                <a:spcPts val="0"/>
              </a:spcAft>
              <a:buSzPts val="1080"/>
              <a:buChar char="●"/>
              <a:defRPr/>
            </a:lvl5pPr>
            <a:lvl6pPr marL="1815724" lvl="5" indent="-196703" algn="l">
              <a:lnSpc>
                <a:spcPct val="100000"/>
              </a:lnSpc>
              <a:spcBef>
                <a:spcPts val="1634"/>
              </a:spcBef>
              <a:spcAft>
                <a:spcPts val="0"/>
              </a:spcAft>
              <a:buSzPts val="1080"/>
              <a:buChar char="●"/>
              <a:defRPr/>
            </a:lvl6pPr>
            <a:lvl7pPr marL="2118345" lvl="6" indent="-196703" algn="l">
              <a:lnSpc>
                <a:spcPct val="100000"/>
              </a:lnSpc>
              <a:spcBef>
                <a:spcPts val="1634"/>
              </a:spcBef>
              <a:spcAft>
                <a:spcPts val="0"/>
              </a:spcAft>
              <a:buSzPts val="1080"/>
              <a:buChar char="●"/>
              <a:defRPr/>
            </a:lvl7pPr>
            <a:lvl8pPr marL="2420965" lvl="7" indent="-196703" algn="l">
              <a:lnSpc>
                <a:spcPct val="100000"/>
              </a:lnSpc>
              <a:spcBef>
                <a:spcPts val="1634"/>
              </a:spcBef>
              <a:spcAft>
                <a:spcPts val="0"/>
              </a:spcAft>
              <a:buSzPts val="1080"/>
              <a:buChar char="●"/>
              <a:defRPr/>
            </a:lvl8pPr>
            <a:lvl9pPr marL="2723586" lvl="8" indent="-196703" algn="l">
              <a:lnSpc>
                <a:spcPct val="100000"/>
              </a:lnSpc>
              <a:spcBef>
                <a:spcPts val="1634"/>
              </a:spcBef>
              <a:spcAft>
                <a:spcPts val="0"/>
              </a:spcAft>
              <a:buSzPts val="1080"/>
              <a:buChar char="●"/>
              <a:defRPr/>
            </a:lvl9pPr>
          </a:lstStyle>
          <a:p>
            <a:endParaRPr/>
          </a:p>
        </p:txBody>
      </p:sp>
    </p:spTree>
    <p:extLst>
      <p:ext uri="{BB962C8B-B14F-4D97-AF65-F5344CB8AC3E}">
        <p14:creationId xmlns:p14="http://schemas.microsoft.com/office/powerpoint/2010/main" val="1102569190"/>
      </p:ext>
    </p:extLst>
  </p:cSld>
  <p:clrMapOvr>
    <a:masterClrMapping/>
  </p:clrMapOvr>
  <p:transition spd="med">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itle - Center">
  <p:cSld name="Title - Center">
    <p:spTree>
      <p:nvGrpSpPr>
        <p:cNvPr id="1" name="Shape 20"/>
        <p:cNvGrpSpPr/>
        <p:nvPr/>
      </p:nvGrpSpPr>
      <p:grpSpPr>
        <a:xfrm>
          <a:off x="0" y="0"/>
          <a:ext cx="0" cy="0"/>
          <a:chOff x="0" y="0"/>
          <a:chExt cx="0" cy="0"/>
        </a:xfrm>
      </p:grpSpPr>
      <p:sp>
        <p:nvSpPr>
          <p:cNvPr id="21" name="Google Shape;21;p67"/>
          <p:cNvSpPr txBox="1">
            <a:spLocks noGrp="1"/>
          </p:cNvSpPr>
          <p:nvPr>
            <p:ph type="title"/>
          </p:nvPr>
        </p:nvSpPr>
        <p:spPr>
          <a:xfrm>
            <a:off x="386830" y="2914617"/>
            <a:ext cx="9129167" cy="1916183"/>
          </a:xfrm>
          <a:prstGeom prst="rect">
            <a:avLst/>
          </a:prstGeom>
          <a:noFill/>
          <a:ln>
            <a:noFill/>
          </a:ln>
        </p:spPr>
        <p:txBody>
          <a:bodyPr spcFirstLastPara="1" wrap="square" lIns="0" tIns="0" rIns="0" bIns="0" anchor="ctr" anchorCtr="0">
            <a:normAutofit/>
          </a:bodyPr>
          <a:lstStyle>
            <a:lvl1pPr lvl="0" algn="ctr">
              <a:lnSpc>
                <a:spcPct val="90000"/>
              </a:lnSpc>
              <a:spcBef>
                <a:spcPts val="1089"/>
              </a:spcBef>
              <a:spcAft>
                <a:spcPts val="0"/>
              </a:spcAft>
              <a:buSzPts val="1400"/>
              <a:buNone/>
              <a:defRPr/>
            </a:lvl1pPr>
            <a:lvl2pPr lvl="1" algn="ctr">
              <a:lnSpc>
                <a:spcPct val="90000"/>
              </a:lnSpc>
              <a:spcBef>
                <a:spcPts val="1089"/>
              </a:spcBef>
              <a:spcAft>
                <a:spcPts val="0"/>
              </a:spcAft>
              <a:buSzPts val="1400"/>
              <a:buNone/>
              <a:defRPr/>
            </a:lvl2pPr>
            <a:lvl3pPr lvl="2" algn="ctr">
              <a:lnSpc>
                <a:spcPct val="90000"/>
              </a:lnSpc>
              <a:spcBef>
                <a:spcPts val="1089"/>
              </a:spcBef>
              <a:spcAft>
                <a:spcPts val="0"/>
              </a:spcAft>
              <a:buSzPts val="1400"/>
              <a:buNone/>
              <a:defRPr/>
            </a:lvl3pPr>
            <a:lvl4pPr lvl="3" algn="ctr">
              <a:lnSpc>
                <a:spcPct val="90000"/>
              </a:lnSpc>
              <a:spcBef>
                <a:spcPts val="1089"/>
              </a:spcBef>
              <a:spcAft>
                <a:spcPts val="0"/>
              </a:spcAft>
              <a:buSzPts val="1400"/>
              <a:buNone/>
              <a:defRPr/>
            </a:lvl4pPr>
            <a:lvl5pPr lvl="4" algn="ctr">
              <a:lnSpc>
                <a:spcPct val="90000"/>
              </a:lnSpc>
              <a:spcBef>
                <a:spcPts val="1089"/>
              </a:spcBef>
              <a:spcAft>
                <a:spcPts val="0"/>
              </a:spcAft>
              <a:buSzPts val="1400"/>
              <a:buNone/>
              <a:defRPr/>
            </a:lvl5pPr>
            <a:lvl6pPr lvl="5" algn="ctr">
              <a:lnSpc>
                <a:spcPct val="90000"/>
              </a:lnSpc>
              <a:spcBef>
                <a:spcPts val="1089"/>
              </a:spcBef>
              <a:spcAft>
                <a:spcPts val="0"/>
              </a:spcAft>
              <a:buSzPts val="1400"/>
              <a:buNone/>
              <a:defRPr/>
            </a:lvl6pPr>
            <a:lvl7pPr lvl="6" algn="ctr">
              <a:lnSpc>
                <a:spcPct val="90000"/>
              </a:lnSpc>
              <a:spcBef>
                <a:spcPts val="1089"/>
              </a:spcBef>
              <a:spcAft>
                <a:spcPts val="0"/>
              </a:spcAft>
              <a:buSzPts val="1400"/>
              <a:buNone/>
              <a:defRPr/>
            </a:lvl7pPr>
            <a:lvl8pPr lvl="7" algn="ctr">
              <a:lnSpc>
                <a:spcPct val="90000"/>
              </a:lnSpc>
              <a:spcBef>
                <a:spcPts val="1089"/>
              </a:spcBef>
              <a:spcAft>
                <a:spcPts val="0"/>
              </a:spcAft>
              <a:buSzPts val="1400"/>
              <a:buNone/>
              <a:defRPr/>
            </a:lvl8pPr>
            <a:lvl9pPr lvl="8" algn="ctr">
              <a:lnSpc>
                <a:spcPct val="90000"/>
              </a:lnSpc>
              <a:spcBef>
                <a:spcPts val="1089"/>
              </a:spcBef>
              <a:spcAft>
                <a:spcPts val="0"/>
              </a:spcAft>
              <a:buSzPts val="1400"/>
              <a:buNone/>
              <a:defRPr/>
            </a:lvl9pPr>
          </a:lstStyle>
          <a:p>
            <a:endParaRPr/>
          </a:p>
        </p:txBody>
      </p:sp>
    </p:spTree>
    <p:extLst>
      <p:ext uri="{BB962C8B-B14F-4D97-AF65-F5344CB8AC3E}">
        <p14:creationId xmlns:p14="http://schemas.microsoft.com/office/powerpoint/2010/main" val="2203234228"/>
      </p:ext>
    </p:extLst>
  </p:cSld>
  <p:clrMapOvr>
    <a:masterClrMapping/>
  </p:clrMapOvr>
  <p:transition spd="med">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idx="1"/>
          </p:nvPr>
        </p:nvSpPr>
        <p:spPr/>
        <p:txBody>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10"/>
          </p:nvPr>
        </p:nvSpPr>
        <p:spPr/>
        <p:txBody>
          <a:bodyPr/>
          <a:lstStyle/>
          <a:p>
            <a:fld id="{FEA13966-D5C0-EE4F-A8EA-62A5D2F33733}"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3152575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255" y="4977146"/>
            <a:ext cx="8417401" cy="1538325"/>
          </a:xfrm>
        </p:spPr>
        <p:txBody>
          <a:bodyPr anchor="t"/>
          <a:lstStyle>
            <a:lvl1pPr algn="l">
              <a:defRPr sz="4400" b="1" cap="all"/>
            </a:lvl1pPr>
          </a:lstStyle>
          <a:p>
            <a:r>
              <a:rPr lang="tr-TR"/>
              <a:t>Click to edit Master title style</a:t>
            </a:r>
            <a:endParaRPr lang="en-US"/>
          </a:p>
        </p:txBody>
      </p:sp>
      <p:sp>
        <p:nvSpPr>
          <p:cNvPr id="3" name="Text Placeholder 2"/>
          <p:cNvSpPr>
            <a:spLocks noGrp="1"/>
          </p:cNvSpPr>
          <p:nvPr>
            <p:ph type="body" idx="1"/>
          </p:nvPr>
        </p:nvSpPr>
        <p:spPr>
          <a:xfrm>
            <a:off x="782255" y="3282837"/>
            <a:ext cx="8417401" cy="1694309"/>
          </a:xfrm>
        </p:spPr>
        <p:txBody>
          <a:bodyPr anchor="b"/>
          <a:lstStyle>
            <a:lvl1pPr marL="0" indent="0">
              <a:buNone/>
              <a:defRPr sz="2200">
                <a:solidFill>
                  <a:schemeClr val="tx1">
                    <a:tint val="75000"/>
                  </a:schemeClr>
                </a:solidFill>
              </a:defRPr>
            </a:lvl1pPr>
            <a:lvl2pPr marL="504200" indent="0">
              <a:buNone/>
              <a:defRPr sz="2000">
                <a:solidFill>
                  <a:schemeClr val="tx1">
                    <a:tint val="75000"/>
                  </a:schemeClr>
                </a:solidFill>
              </a:defRPr>
            </a:lvl2pPr>
            <a:lvl3pPr marL="1008400" indent="0">
              <a:buNone/>
              <a:defRPr sz="1800">
                <a:solidFill>
                  <a:schemeClr val="tx1">
                    <a:tint val="75000"/>
                  </a:schemeClr>
                </a:solidFill>
              </a:defRPr>
            </a:lvl3pPr>
            <a:lvl4pPr marL="1512600" indent="0">
              <a:buNone/>
              <a:defRPr sz="1500">
                <a:solidFill>
                  <a:schemeClr val="tx1">
                    <a:tint val="75000"/>
                  </a:schemeClr>
                </a:solidFill>
              </a:defRPr>
            </a:lvl4pPr>
            <a:lvl5pPr marL="2016801" indent="0">
              <a:buNone/>
              <a:defRPr sz="1500">
                <a:solidFill>
                  <a:schemeClr val="tx1">
                    <a:tint val="75000"/>
                  </a:schemeClr>
                </a:solidFill>
              </a:defRPr>
            </a:lvl5pPr>
            <a:lvl6pPr marL="2521001" indent="0">
              <a:buNone/>
              <a:defRPr sz="1500">
                <a:solidFill>
                  <a:schemeClr val="tx1">
                    <a:tint val="75000"/>
                  </a:schemeClr>
                </a:solidFill>
              </a:defRPr>
            </a:lvl6pPr>
            <a:lvl7pPr marL="3025201" indent="0">
              <a:buNone/>
              <a:defRPr sz="1500">
                <a:solidFill>
                  <a:schemeClr val="tx1">
                    <a:tint val="75000"/>
                  </a:schemeClr>
                </a:solidFill>
              </a:defRPr>
            </a:lvl7pPr>
            <a:lvl8pPr marL="3529401" indent="0">
              <a:buNone/>
              <a:defRPr sz="1500">
                <a:solidFill>
                  <a:schemeClr val="tx1">
                    <a:tint val="75000"/>
                  </a:schemeClr>
                </a:solidFill>
              </a:defRPr>
            </a:lvl8pPr>
            <a:lvl9pPr marL="4033601" indent="0">
              <a:buNone/>
              <a:defRPr sz="1500">
                <a:solidFill>
                  <a:schemeClr val="tx1">
                    <a:tint val="75000"/>
                  </a:schemeClr>
                </a:solidFill>
              </a:defRPr>
            </a:lvl9pPr>
          </a:lstStyle>
          <a:p>
            <a:pPr lvl="0"/>
            <a:r>
              <a:rPr lang="tr-TR"/>
              <a:t>Click to edit Master text styles</a:t>
            </a:r>
          </a:p>
        </p:txBody>
      </p:sp>
      <p:sp>
        <p:nvSpPr>
          <p:cNvPr id="4" name="Date Placeholder 3"/>
          <p:cNvSpPr>
            <a:spLocks noGrp="1"/>
          </p:cNvSpPr>
          <p:nvPr>
            <p:ph type="dt" sz="half" idx="10"/>
          </p:nvPr>
        </p:nvSpPr>
        <p:spPr/>
        <p:txBody>
          <a:bodyPr/>
          <a:lstStyle/>
          <a:p>
            <a:fld id="{FEA13966-D5C0-EE4F-A8EA-62A5D2F33733}" type="datetimeFigureOut">
              <a:rPr lang="en-US" smtClean="0"/>
              <a:t>9/26/2025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2104481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Content Placeholder 2"/>
          <p:cNvSpPr>
            <a:spLocks noGrp="1"/>
          </p:cNvSpPr>
          <p:nvPr>
            <p:ph sz="half" idx="1"/>
          </p:nvPr>
        </p:nvSpPr>
        <p:spPr>
          <a:xfrm>
            <a:off x="536404" y="2040343"/>
            <a:ext cx="4743385" cy="5773201"/>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Content Placeholder 3"/>
          <p:cNvSpPr>
            <a:spLocks noGrp="1"/>
          </p:cNvSpPr>
          <p:nvPr>
            <p:ph sz="half" idx="2"/>
          </p:nvPr>
        </p:nvSpPr>
        <p:spPr>
          <a:xfrm>
            <a:off x="5444835" y="2040343"/>
            <a:ext cx="4743384" cy="5773201"/>
          </a:xfrm>
        </p:spPr>
        <p:txBody>
          <a:bodyPr/>
          <a:lstStyle>
            <a:lvl1pPr>
              <a:defRPr sz="3100"/>
            </a:lvl1pPr>
            <a:lvl2pPr>
              <a:defRPr sz="2600"/>
            </a:lvl2pPr>
            <a:lvl3pPr>
              <a:defRPr sz="2200"/>
            </a:lvl3pPr>
            <a:lvl4pPr>
              <a:defRPr sz="2000"/>
            </a:lvl4pPr>
            <a:lvl5pPr>
              <a:defRPr sz="2000"/>
            </a:lvl5pPr>
            <a:lvl6pPr>
              <a:defRPr sz="2000"/>
            </a:lvl6pPr>
            <a:lvl7pPr>
              <a:defRPr sz="2000"/>
            </a:lvl7pPr>
            <a:lvl8pPr>
              <a:defRPr sz="2000"/>
            </a:lvl8pPr>
            <a:lvl9pPr>
              <a:defRPr sz="20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Date Placeholder 4"/>
          <p:cNvSpPr>
            <a:spLocks noGrp="1"/>
          </p:cNvSpPr>
          <p:nvPr>
            <p:ph type="dt" sz="half" idx="10"/>
          </p:nvPr>
        </p:nvSpPr>
        <p:spPr/>
        <p:txBody>
          <a:bodyPr/>
          <a:lstStyle/>
          <a:p>
            <a:fld id="{FEA13966-D5C0-EE4F-A8EA-62A5D2F33733}"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247987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141" y="310176"/>
            <a:ext cx="8912543" cy="1290902"/>
          </a:xfrm>
        </p:spPr>
        <p:txBody>
          <a:bodyPr/>
          <a:lstStyle>
            <a:lvl1pPr>
              <a:defRPr/>
            </a:lvl1pPr>
          </a:lstStyle>
          <a:p>
            <a:r>
              <a:rPr lang="tr-TR"/>
              <a:t>Click to edit Master title style</a:t>
            </a:r>
            <a:endParaRPr lang="en-US"/>
          </a:p>
        </p:txBody>
      </p:sp>
      <p:sp>
        <p:nvSpPr>
          <p:cNvPr id="3" name="Text Placeholder 2"/>
          <p:cNvSpPr>
            <a:spLocks noGrp="1"/>
          </p:cNvSpPr>
          <p:nvPr>
            <p:ph type="body" idx="1"/>
          </p:nvPr>
        </p:nvSpPr>
        <p:spPr>
          <a:xfrm>
            <a:off x="495141" y="1733754"/>
            <a:ext cx="4375467" cy="722546"/>
          </a:xfrm>
        </p:spPr>
        <p:txBody>
          <a:bodyPr anchor="b"/>
          <a:lstStyle>
            <a:lvl1pPr marL="0" indent="0">
              <a:buNone/>
              <a:defRPr sz="2600" b="1"/>
            </a:lvl1pPr>
            <a:lvl2pPr marL="504200" indent="0">
              <a:buNone/>
              <a:defRPr sz="2200" b="1"/>
            </a:lvl2pPr>
            <a:lvl3pPr marL="1008400" indent="0">
              <a:buNone/>
              <a:defRPr sz="2000" b="1"/>
            </a:lvl3pPr>
            <a:lvl4pPr marL="1512600" indent="0">
              <a:buNone/>
              <a:defRPr sz="1800" b="1"/>
            </a:lvl4pPr>
            <a:lvl5pPr marL="2016801" indent="0">
              <a:buNone/>
              <a:defRPr sz="1800" b="1"/>
            </a:lvl5pPr>
            <a:lvl6pPr marL="2521001" indent="0">
              <a:buNone/>
              <a:defRPr sz="1800" b="1"/>
            </a:lvl6pPr>
            <a:lvl7pPr marL="3025201" indent="0">
              <a:buNone/>
              <a:defRPr sz="1800" b="1"/>
            </a:lvl7pPr>
            <a:lvl8pPr marL="3529401" indent="0">
              <a:buNone/>
              <a:defRPr sz="1800" b="1"/>
            </a:lvl8pPr>
            <a:lvl9pPr marL="4033601" indent="0">
              <a:buNone/>
              <a:defRPr sz="1800" b="1"/>
            </a:lvl9pPr>
          </a:lstStyle>
          <a:p>
            <a:pPr lvl="0"/>
            <a:r>
              <a:rPr lang="tr-TR"/>
              <a:t>Click to edit Master text styles</a:t>
            </a:r>
          </a:p>
        </p:txBody>
      </p:sp>
      <p:sp>
        <p:nvSpPr>
          <p:cNvPr id="4" name="Content Placeholder 3"/>
          <p:cNvSpPr>
            <a:spLocks noGrp="1"/>
          </p:cNvSpPr>
          <p:nvPr>
            <p:ph sz="half" idx="2"/>
          </p:nvPr>
        </p:nvSpPr>
        <p:spPr>
          <a:xfrm>
            <a:off x="495141" y="2456300"/>
            <a:ext cx="4375467" cy="446257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5" name="Text Placeholder 4"/>
          <p:cNvSpPr>
            <a:spLocks noGrp="1"/>
          </p:cNvSpPr>
          <p:nvPr>
            <p:ph type="body" sz="quarter" idx="3"/>
          </p:nvPr>
        </p:nvSpPr>
        <p:spPr>
          <a:xfrm>
            <a:off x="5030498" y="1733754"/>
            <a:ext cx="4377186" cy="722546"/>
          </a:xfrm>
        </p:spPr>
        <p:txBody>
          <a:bodyPr anchor="b"/>
          <a:lstStyle>
            <a:lvl1pPr marL="0" indent="0">
              <a:buNone/>
              <a:defRPr sz="2600" b="1"/>
            </a:lvl1pPr>
            <a:lvl2pPr marL="504200" indent="0">
              <a:buNone/>
              <a:defRPr sz="2200" b="1"/>
            </a:lvl2pPr>
            <a:lvl3pPr marL="1008400" indent="0">
              <a:buNone/>
              <a:defRPr sz="2000" b="1"/>
            </a:lvl3pPr>
            <a:lvl4pPr marL="1512600" indent="0">
              <a:buNone/>
              <a:defRPr sz="1800" b="1"/>
            </a:lvl4pPr>
            <a:lvl5pPr marL="2016801" indent="0">
              <a:buNone/>
              <a:defRPr sz="1800" b="1"/>
            </a:lvl5pPr>
            <a:lvl6pPr marL="2521001" indent="0">
              <a:buNone/>
              <a:defRPr sz="1800" b="1"/>
            </a:lvl6pPr>
            <a:lvl7pPr marL="3025201" indent="0">
              <a:buNone/>
              <a:defRPr sz="1800" b="1"/>
            </a:lvl7pPr>
            <a:lvl8pPr marL="3529401" indent="0">
              <a:buNone/>
              <a:defRPr sz="1800" b="1"/>
            </a:lvl8pPr>
            <a:lvl9pPr marL="4033601" indent="0">
              <a:buNone/>
              <a:defRPr sz="1800" b="1"/>
            </a:lvl9pPr>
          </a:lstStyle>
          <a:p>
            <a:pPr lvl="0"/>
            <a:r>
              <a:rPr lang="tr-TR"/>
              <a:t>Click to edit Master text styles</a:t>
            </a:r>
          </a:p>
        </p:txBody>
      </p:sp>
      <p:sp>
        <p:nvSpPr>
          <p:cNvPr id="6" name="Content Placeholder 5"/>
          <p:cNvSpPr>
            <a:spLocks noGrp="1"/>
          </p:cNvSpPr>
          <p:nvPr>
            <p:ph sz="quarter" idx="4"/>
          </p:nvPr>
        </p:nvSpPr>
        <p:spPr>
          <a:xfrm>
            <a:off x="5030498" y="2456300"/>
            <a:ext cx="4377186" cy="4462578"/>
          </a:xfrm>
        </p:spPr>
        <p:txBody>
          <a:bodyPr/>
          <a:lstStyle>
            <a:lvl1pPr>
              <a:defRPr sz="26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7" name="Date Placeholder 6"/>
          <p:cNvSpPr>
            <a:spLocks noGrp="1"/>
          </p:cNvSpPr>
          <p:nvPr>
            <p:ph type="dt" sz="half" idx="10"/>
          </p:nvPr>
        </p:nvSpPr>
        <p:spPr/>
        <p:txBody>
          <a:bodyPr/>
          <a:lstStyle/>
          <a:p>
            <a:fld id="{FEA13966-D5C0-EE4F-A8EA-62A5D2F33733}" type="datetimeFigureOut">
              <a:rPr lang="en-US" smtClean="0"/>
              <a:t>9/26/2025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2793115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Click to edit Master title style</a:t>
            </a:r>
            <a:endParaRPr lang="en-US"/>
          </a:p>
        </p:txBody>
      </p:sp>
      <p:sp>
        <p:nvSpPr>
          <p:cNvPr id="3" name="Date Placeholder 2"/>
          <p:cNvSpPr>
            <a:spLocks noGrp="1"/>
          </p:cNvSpPr>
          <p:nvPr>
            <p:ph type="dt" sz="half" idx="10"/>
          </p:nvPr>
        </p:nvSpPr>
        <p:spPr/>
        <p:txBody>
          <a:bodyPr/>
          <a:lstStyle/>
          <a:p>
            <a:fld id="{FEA13966-D5C0-EE4F-A8EA-62A5D2F33733}" type="datetimeFigureOut">
              <a:rPr lang="en-US" smtClean="0"/>
              <a:t>9/26/2025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3314914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A13966-D5C0-EE4F-A8EA-62A5D2F33733}" type="datetimeFigureOut">
              <a:rPr lang="en-US" smtClean="0"/>
              <a:t>9/26/2025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363878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142" y="308382"/>
            <a:ext cx="3257961" cy="1312417"/>
          </a:xfrm>
        </p:spPr>
        <p:txBody>
          <a:bodyPr anchor="b"/>
          <a:lstStyle>
            <a:lvl1pPr algn="l">
              <a:defRPr sz="2200" b="1"/>
            </a:lvl1pPr>
          </a:lstStyle>
          <a:p>
            <a:r>
              <a:rPr lang="tr-TR"/>
              <a:t>Click to edit Master title style</a:t>
            </a:r>
            <a:endParaRPr lang="en-US"/>
          </a:p>
        </p:txBody>
      </p:sp>
      <p:sp>
        <p:nvSpPr>
          <p:cNvPr id="3" name="Content Placeholder 2"/>
          <p:cNvSpPr>
            <a:spLocks noGrp="1"/>
          </p:cNvSpPr>
          <p:nvPr>
            <p:ph idx="1"/>
          </p:nvPr>
        </p:nvSpPr>
        <p:spPr>
          <a:xfrm>
            <a:off x="3871730" y="308383"/>
            <a:ext cx="5535954" cy="6610495"/>
          </a:xfrm>
        </p:spPr>
        <p:txBody>
          <a:bodyPr/>
          <a:lstStyle>
            <a:lvl1pPr>
              <a:defRPr sz="3500"/>
            </a:lvl1pPr>
            <a:lvl2pPr>
              <a:defRPr sz="3100"/>
            </a:lvl2pPr>
            <a:lvl3pPr>
              <a:defRPr sz="2600"/>
            </a:lvl3pPr>
            <a:lvl4pPr>
              <a:defRPr sz="2200"/>
            </a:lvl4pPr>
            <a:lvl5pPr>
              <a:defRPr sz="2200"/>
            </a:lvl5pPr>
            <a:lvl6pPr>
              <a:defRPr sz="2200"/>
            </a:lvl6pPr>
            <a:lvl7pPr>
              <a:defRPr sz="2200"/>
            </a:lvl7pPr>
            <a:lvl8pPr>
              <a:defRPr sz="2200"/>
            </a:lvl8pPr>
            <a:lvl9pPr>
              <a:defRPr sz="2200"/>
            </a:lvl9p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Text Placeholder 3"/>
          <p:cNvSpPr>
            <a:spLocks noGrp="1"/>
          </p:cNvSpPr>
          <p:nvPr>
            <p:ph type="body" sz="half" idx="2"/>
          </p:nvPr>
        </p:nvSpPr>
        <p:spPr>
          <a:xfrm>
            <a:off x="495142" y="1620800"/>
            <a:ext cx="3257961" cy="5298078"/>
          </a:xfrm>
        </p:spPr>
        <p:txBody>
          <a:bodyPr/>
          <a:lstStyle>
            <a:lvl1pPr marL="0" indent="0">
              <a:buNone/>
              <a:defRPr sz="1500"/>
            </a:lvl1pPr>
            <a:lvl2pPr marL="504200" indent="0">
              <a:buNone/>
              <a:defRPr sz="1300"/>
            </a:lvl2pPr>
            <a:lvl3pPr marL="1008400" indent="0">
              <a:buNone/>
              <a:defRPr sz="1100"/>
            </a:lvl3pPr>
            <a:lvl4pPr marL="1512600" indent="0">
              <a:buNone/>
              <a:defRPr sz="1000"/>
            </a:lvl4pPr>
            <a:lvl5pPr marL="2016801" indent="0">
              <a:buNone/>
              <a:defRPr sz="1000"/>
            </a:lvl5pPr>
            <a:lvl6pPr marL="2521001" indent="0">
              <a:buNone/>
              <a:defRPr sz="1000"/>
            </a:lvl6pPr>
            <a:lvl7pPr marL="3025201" indent="0">
              <a:buNone/>
              <a:defRPr sz="1000"/>
            </a:lvl7pPr>
            <a:lvl8pPr marL="3529401" indent="0">
              <a:buNone/>
              <a:defRPr sz="1000"/>
            </a:lvl8pPr>
            <a:lvl9pPr marL="4033601" indent="0">
              <a:buNone/>
              <a:defRPr sz="1000"/>
            </a:lvl9pPr>
          </a:lstStyle>
          <a:p>
            <a:pPr lvl="0"/>
            <a:r>
              <a:rPr lang="tr-TR"/>
              <a:t>Click to edit Master text styles</a:t>
            </a:r>
          </a:p>
        </p:txBody>
      </p:sp>
      <p:sp>
        <p:nvSpPr>
          <p:cNvPr id="5" name="Date Placeholder 4"/>
          <p:cNvSpPr>
            <a:spLocks noGrp="1"/>
          </p:cNvSpPr>
          <p:nvPr>
            <p:ph type="dt" sz="half" idx="10"/>
          </p:nvPr>
        </p:nvSpPr>
        <p:spPr/>
        <p:txBody>
          <a:bodyPr/>
          <a:lstStyle/>
          <a:p>
            <a:fld id="{FEA13966-D5C0-EE4F-A8EA-62A5D2F33733}"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1883361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023" y="5421789"/>
            <a:ext cx="5941695" cy="640073"/>
          </a:xfrm>
        </p:spPr>
        <p:txBody>
          <a:bodyPr anchor="b"/>
          <a:lstStyle>
            <a:lvl1pPr algn="l">
              <a:defRPr sz="2200" b="1"/>
            </a:lvl1pPr>
          </a:lstStyle>
          <a:p>
            <a:r>
              <a:rPr lang="tr-TR"/>
              <a:t>Click to edit Master title style</a:t>
            </a:r>
            <a:endParaRPr lang="en-US"/>
          </a:p>
        </p:txBody>
      </p:sp>
      <p:sp>
        <p:nvSpPr>
          <p:cNvPr id="3" name="Picture Placeholder 2"/>
          <p:cNvSpPr>
            <a:spLocks noGrp="1"/>
          </p:cNvSpPr>
          <p:nvPr>
            <p:ph type="pic" idx="1"/>
          </p:nvPr>
        </p:nvSpPr>
        <p:spPr>
          <a:xfrm>
            <a:off x="1941023" y="692067"/>
            <a:ext cx="5941695" cy="4647248"/>
          </a:xfrm>
        </p:spPr>
        <p:txBody>
          <a:bodyPr/>
          <a:lstStyle>
            <a:lvl1pPr marL="0" indent="0">
              <a:buNone/>
              <a:defRPr sz="3500"/>
            </a:lvl1pPr>
            <a:lvl2pPr marL="504200" indent="0">
              <a:buNone/>
              <a:defRPr sz="3100"/>
            </a:lvl2pPr>
            <a:lvl3pPr marL="1008400" indent="0">
              <a:buNone/>
              <a:defRPr sz="2600"/>
            </a:lvl3pPr>
            <a:lvl4pPr marL="1512600" indent="0">
              <a:buNone/>
              <a:defRPr sz="2200"/>
            </a:lvl4pPr>
            <a:lvl5pPr marL="2016801" indent="0">
              <a:buNone/>
              <a:defRPr sz="2200"/>
            </a:lvl5pPr>
            <a:lvl6pPr marL="2521001" indent="0">
              <a:buNone/>
              <a:defRPr sz="2200"/>
            </a:lvl6pPr>
            <a:lvl7pPr marL="3025201" indent="0">
              <a:buNone/>
              <a:defRPr sz="2200"/>
            </a:lvl7pPr>
            <a:lvl8pPr marL="3529401" indent="0">
              <a:buNone/>
              <a:defRPr sz="2200"/>
            </a:lvl8pPr>
            <a:lvl9pPr marL="4033601" indent="0">
              <a:buNone/>
              <a:defRPr sz="2200"/>
            </a:lvl9pPr>
          </a:lstStyle>
          <a:p>
            <a:endParaRPr lang="en-US"/>
          </a:p>
        </p:txBody>
      </p:sp>
      <p:sp>
        <p:nvSpPr>
          <p:cNvPr id="4" name="Text Placeholder 3"/>
          <p:cNvSpPr>
            <a:spLocks noGrp="1"/>
          </p:cNvSpPr>
          <p:nvPr>
            <p:ph type="body" sz="half" idx="2"/>
          </p:nvPr>
        </p:nvSpPr>
        <p:spPr>
          <a:xfrm>
            <a:off x="1941023" y="6061862"/>
            <a:ext cx="5941695" cy="909010"/>
          </a:xfrm>
        </p:spPr>
        <p:txBody>
          <a:bodyPr/>
          <a:lstStyle>
            <a:lvl1pPr marL="0" indent="0">
              <a:buNone/>
              <a:defRPr sz="1500"/>
            </a:lvl1pPr>
            <a:lvl2pPr marL="504200" indent="0">
              <a:buNone/>
              <a:defRPr sz="1300"/>
            </a:lvl2pPr>
            <a:lvl3pPr marL="1008400" indent="0">
              <a:buNone/>
              <a:defRPr sz="1100"/>
            </a:lvl3pPr>
            <a:lvl4pPr marL="1512600" indent="0">
              <a:buNone/>
              <a:defRPr sz="1000"/>
            </a:lvl4pPr>
            <a:lvl5pPr marL="2016801" indent="0">
              <a:buNone/>
              <a:defRPr sz="1000"/>
            </a:lvl5pPr>
            <a:lvl6pPr marL="2521001" indent="0">
              <a:buNone/>
              <a:defRPr sz="1000"/>
            </a:lvl6pPr>
            <a:lvl7pPr marL="3025201" indent="0">
              <a:buNone/>
              <a:defRPr sz="1000"/>
            </a:lvl7pPr>
            <a:lvl8pPr marL="3529401" indent="0">
              <a:buNone/>
              <a:defRPr sz="1000"/>
            </a:lvl8pPr>
            <a:lvl9pPr marL="4033601" indent="0">
              <a:buNone/>
              <a:defRPr sz="1000"/>
            </a:lvl9pPr>
          </a:lstStyle>
          <a:p>
            <a:pPr lvl="0"/>
            <a:r>
              <a:rPr lang="tr-TR"/>
              <a:t>Click to edit Master text styles</a:t>
            </a:r>
          </a:p>
        </p:txBody>
      </p:sp>
      <p:sp>
        <p:nvSpPr>
          <p:cNvPr id="5" name="Date Placeholder 4"/>
          <p:cNvSpPr>
            <a:spLocks noGrp="1"/>
          </p:cNvSpPr>
          <p:nvPr>
            <p:ph type="dt" sz="half" idx="10"/>
          </p:nvPr>
        </p:nvSpPr>
        <p:spPr/>
        <p:txBody>
          <a:bodyPr/>
          <a:lstStyle/>
          <a:p>
            <a:fld id="{FEA13966-D5C0-EE4F-A8EA-62A5D2F33733}" type="datetimeFigureOut">
              <a:rPr lang="en-US" smtClean="0"/>
              <a:t>9/26/2025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30640D-858F-9243-9CB1-649F5F212DF7}" type="slidenum">
              <a:rPr lang="en-US" smtClean="0"/>
              <a:t>‹#›</a:t>
            </a:fld>
            <a:endParaRPr lang="en-US"/>
          </a:p>
        </p:txBody>
      </p:sp>
    </p:spTree>
    <p:extLst>
      <p:ext uri="{BB962C8B-B14F-4D97-AF65-F5344CB8AC3E}">
        <p14:creationId xmlns:p14="http://schemas.microsoft.com/office/powerpoint/2010/main" val="381356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140" y="2204466"/>
            <a:ext cx="8912543" cy="759960"/>
          </a:xfrm>
          <a:prstGeom prst="rect">
            <a:avLst/>
          </a:prstGeom>
        </p:spPr>
        <p:txBody>
          <a:bodyPr vert="horz" lIns="100840" tIns="50420" rIns="100840" bIns="50420" rtlCol="0" anchor="ctr">
            <a:normAutofit/>
          </a:bodyPr>
          <a:lstStyle/>
          <a:p>
            <a:r>
              <a:rPr lang="tr-TR"/>
              <a:t>Click to edit Master title style</a:t>
            </a:r>
            <a:endParaRPr lang="en-US"/>
          </a:p>
        </p:txBody>
      </p:sp>
      <p:sp>
        <p:nvSpPr>
          <p:cNvPr id="3" name="Text Placeholder 2"/>
          <p:cNvSpPr>
            <a:spLocks noGrp="1"/>
          </p:cNvSpPr>
          <p:nvPr>
            <p:ph type="body" idx="1"/>
          </p:nvPr>
        </p:nvSpPr>
        <p:spPr>
          <a:xfrm>
            <a:off x="495141" y="3082413"/>
            <a:ext cx="8912543" cy="3836465"/>
          </a:xfrm>
          <a:prstGeom prst="rect">
            <a:avLst/>
          </a:prstGeom>
        </p:spPr>
        <p:txBody>
          <a:bodyPr vert="horz" lIns="100840" tIns="50420" rIns="100840" bIns="50420" rtlCol="0">
            <a:normAutofit/>
          </a:bodyPr>
          <a:lstStyle/>
          <a:p>
            <a:pPr lvl="0"/>
            <a:r>
              <a:rPr lang="tr-TR"/>
              <a:t>Click to edit Master text styles</a:t>
            </a:r>
          </a:p>
          <a:p>
            <a:pPr lvl="1"/>
            <a:r>
              <a:rPr lang="tr-TR"/>
              <a:t>Second level</a:t>
            </a:r>
          </a:p>
          <a:p>
            <a:pPr lvl="2"/>
            <a:r>
              <a:rPr lang="tr-TR"/>
              <a:t>Third level</a:t>
            </a:r>
          </a:p>
          <a:p>
            <a:pPr lvl="3"/>
            <a:r>
              <a:rPr lang="tr-TR"/>
              <a:t>Fourth level</a:t>
            </a:r>
          </a:p>
          <a:p>
            <a:pPr lvl="4"/>
            <a:r>
              <a:rPr lang="tr-TR"/>
              <a:t>Fifth level</a:t>
            </a:r>
            <a:endParaRPr lang="en-US"/>
          </a:p>
        </p:txBody>
      </p:sp>
      <p:sp>
        <p:nvSpPr>
          <p:cNvPr id="4" name="Date Placeholder 3"/>
          <p:cNvSpPr>
            <a:spLocks noGrp="1"/>
          </p:cNvSpPr>
          <p:nvPr>
            <p:ph type="dt" sz="half" idx="2"/>
          </p:nvPr>
        </p:nvSpPr>
        <p:spPr>
          <a:xfrm>
            <a:off x="495141" y="7178851"/>
            <a:ext cx="2310659" cy="412372"/>
          </a:xfrm>
          <a:prstGeom prst="rect">
            <a:avLst/>
          </a:prstGeom>
        </p:spPr>
        <p:txBody>
          <a:bodyPr vert="horz" lIns="100840" tIns="50420" rIns="100840" bIns="50420" rtlCol="0" anchor="ctr"/>
          <a:lstStyle>
            <a:lvl1pPr algn="l">
              <a:defRPr sz="1300">
                <a:solidFill>
                  <a:schemeClr val="tx1">
                    <a:tint val="75000"/>
                  </a:schemeClr>
                </a:solidFill>
              </a:defRPr>
            </a:lvl1pPr>
          </a:lstStyle>
          <a:p>
            <a:fld id="{FEA13966-D5C0-EE4F-A8EA-62A5D2F33733}" type="datetimeFigureOut">
              <a:rPr lang="en-US" smtClean="0"/>
              <a:t>9/26/2025</a:t>
            </a:fld>
            <a:endParaRPr lang="en-US"/>
          </a:p>
        </p:txBody>
      </p:sp>
      <p:sp>
        <p:nvSpPr>
          <p:cNvPr id="5" name="Footer Placeholder 4"/>
          <p:cNvSpPr>
            <a:spLocks noGrp="1"/>
          </p:cNvSpPr>
          <p:nvPr>
            <p:ph type="ftr" sz="quarter" idx="3"/>
          </p:nvPr>
        </p:nvSpPr>
        <p:spPr>
          <a:xfrm>
            <a:off x="3383465" y="7178851"/>
            <a:ext cx="3135895" cy="412372"/>
          </a:xfrm>
          <a:prstGeom prst="rect">
            <a:avLst/>
          </a:prstGeom>
        </p:spPr>
        <p:txBody>
          <a:bodyPr vert="horz" lIns="100840" tIns="50420" rIns="100840" bIns="50420"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097025" y="7178851"/>
            <a:ext cx="2310659" cy="412372"/>
          </a:xfrm>
          <a:prstGeom prst="rect">
            <a:avLst/>
          </a:prstGeom>
        </p:spPr>
        <p:txBody>
          <a:bodyPr vert="horz" lIns="100840" tIns="50420" rIns="100840" bIns="50420" rtlCol="0" anchor="ctr"/>
          <a:lstStyle>
            <a:lvl1pPr algn="r">
              <a:defRPr sz="1300">
                <a:solidFill>
                  <a:schemeClr val="tx1">
                    <a:tint val="75000"/>
                  </a:schemeClr>
                </a:solidFill>
              </a:defRPr>
            </a:lvl1pPr>
          </a:lstStyle>
          <a:p>
            <a:fld id="{0730640D-858F-9243-9CB1-649F5F212DF7}" type="slidenum">
              <a:rPr lang="en-US" smtClean="0"/>
              <a:t>‹#›</a:t>
            </a:fld>
            <a:endParaRPr lang="en-US"/>
          </a:p>
        </p:txBody>
      </p:sp>
    </p:spTree>
    <p:extLst>
      <p:ext uri="{BB962C8B-B14F-4D97-AF65-F5344CB8AC3E}">
        <p14:creationId xmlns:p14="http://schemas.microsoft.com/office/powerpoint/2010/main" val="17474782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504200" rtl="0" eaLnBrk="1" latinLnBrk="0" hangingPunct="1">
        <a:spcBef>
          <a:spcPct val="0"/>
        </a:spcBef>
        <a:buNone/>
        <a:defRPr sz="4900" kern="1200">
          <a:solidFill>
            <a:schemeClr val="tx1"/>
          </a:solidFill>
          <a:latin typeface="+mj-lt"/>
          <a:ea typeface="+mj-ea"/>
          <a:cs typeface="+mj-cs"/>
        </a:defRPr>
      </a:lvl1pPr>
    </p:titleStyle>
    <p:bodyStyle>
      <a:lvl1pPr marL="378150" indent="-378150" algn="l" defTabSz="504200" rtl="0" eaLnBrk="1" latinLnBrk="0" hangingPunct="1">
        <a:spcBef>
          <a:spcPct val="20000"/>
        </a:spcBef>
        <a:buFont typeface="Arial"/>
        <a:buChar char="•"/>
        <a:defRPr sz="3500" kern="1200">
          <a:solidFill>
            <a:schemeClr val="tx1"/>
          </a:solidFill>
          <a:latin typeface="+mn-lt"/>
          <a:ea typeface="+mn-ea"/>
          <a:cs typeface="+mn-cs"/>
        </a:defRPr>
      </a:lvl1pPr>
      <a:lvl2pPr marL="819325" indent="-315125" algn="l" defTabSz="504200" rtl="0" eaLnBrk="1" latinLnBrk="0" hangingPunct="1">
        <a:spcBef>
          <a:spcPct val="20000"/>
        </a:spcBef>
        <a:buFont typeface="Arial"/>
        <a:buChar char="–"/>
        <a:defRPr sz="3100" kern="1200">
          <a:solidFill>
            <a:schemeClr val="tx1"/>
          </a:solidFill>
          <a:latin typeface="+mn-lt"/>
          <a:ea typeface="+mn-ea"/>
          <a:cs typeface="+mn-cs"/>
        </a:defRPr>
      </a:lvl2pPr>
      <a:lvl3pPr marL="1260500" indent="-252100" algn="l" defTabSz="504200" rtl="0" eaLnBrk="1" latinLnBrk="0" hangingPunct="1">
        <a:spcBef>
          <a:spcPct val="20000"/>
        </a:spcBef>
        <a:buFont typeface="Arial"/>
        <a:buChar char="•"/>
        <a:defRPr sz="2600" kern="1200">
          <a:solidFill>
            <a:schemeClr val="tx1"/>
          </a:solidFill>
          <a:latin typeface="+mn-lt"/>
          <a:ea typeface="+mn-ea"/>
          <a:cs typeface="+mn-cs"/>
        </a:defRPr>
      </a:lvl3pPr>
      <a:lvl4pPr marL="1764701" indent="-252100" algn="l" defTabSz="504200" rtl="0" eaLnBrk="1" latinLnBrk="0" hangingPunct="1">
        <a:spcBef>
          <a:spcPct val="20000"/>
        </a:spcBef>
        <a:buFont typeface="Arial"/>
        <a:buChar char="–"/>
        <a:defRPr sz="2200" kern="1200">
          <a:solidFill>
            <a:schemeClr val="tx1"/>
          </a:solidFill>
          <a:latin typeface="+mn-lt"/>
          <a:ea typeface="+mn-ea"/>
          <a:cs typeface="+mn-cs"/>
        </a:defRPr>
      </a:lvl4pPr>
      <a:lvl5pPr marL="2268901" indent="-252100" algn="l" defTabSz="504200" rtl="0" eaLnBrk="1" latinLnBrk="0" hangingPunct="1">
        <a:spcBef>
          <a:spcPct val="20000"/>
        </a:spcBef>
        <a:buFont typeface="Arial"/>
        <a:buChar char="»"/>
        <a:defRPr sz="2200" kern="1200">
          <a:solidFill>
            <a:schemeClr val="tx1"/>
          </a:solidFill>
          <a:latin typeface="+mn-lt"/>
          <a:ea typeface="+mn-ea"/>
          <a:cs typeface="+mn-cs"/>
        </a:defRPr>
      </a:lvl5pPr>
      <a:lvl6pPr marL="2773101" indent="-252100" algn="l" defTabSz="504200" rtl="0" eaLnBrk="1" latinLnBrk="0" hangingPunct="1">
        <a:spcBef>
          <a:spcPct val="20000"/>
        </a:spcBef>
        <a:buFont typeface="Arial"/>
        <a:buChar char="•"/>
        <a:defRPr sz="2200" kern="1200">
          <a:solidFill>
            <a:schemeClr val="tx1"/>
          </a:solidFill>
          <a:latin typeface="+mn-lt"/>
          <a:ea typeface="+mn-ea"/>
          <a:cs typeface="+mn-cs"/>
        </a:defRPr>
      </a:lvl6pPr>
      <a:lvl7pPr marL="3277301" indent="-252100" algn="l" defTabSz="504200" rtl="0" eaLnBrk="1" latinLnBrk="0" hangingPunct="1">
        <a:spcBef>
          <a:spcPct val="20000"/>
        </a:spcBef>
        <a:buFont typeface="Arial"/>
        <a:buChar char="•"/>
        <a:defRPr sz="2200" kern="1200">
          <a:solidFill>
            <a:schemeClr val="tx1"/>
          </a:solidFill>
          <a:latin typeface="+mn-lt"/>
          <a:ea typeface="+mn-ea"/>
          <a:cs typeface="+mn-cs"/>
        </a:defRPr>
      </a:lvl7pPr>
      <a:lvl8pPr marL="3781501" indent="-252100" algn="l" defTabSz="504200" rtl="0" eaLnBrk="1" latinLnBrk="0" hangingPunct="1">
        <a:spcBef>
          <a:spcPct val="20000"/>
        </a:spcBef>
        <a:buFont typeface="Arial"/>
        <a:buChar char="•"/>
        <a:defRPr sz="2200" kern="1200">
          <a:solidFill>
            <a:schemeClr val="tx1"/>
          </a:solidFill>
          <a:latin typeface="+mn-lt"/>
          <a:ea typeface="+mn-ea"/>
          <a:cs typeface="+mn-cs"/>
        </a:defRPr>
      </a:lvl8pPr>
      <a:lvl9pPr marL="4285701" indent="-252100" algn="l" defTabSz="504200"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4200" rtl="0" eaLnBrk="1" latinLnBrk="0" hangingPunct="1">
        <a:defRPr sz="2000" kern="1200">
          <a:solidFill>
            <a:schemeClr val="tx1"/>
          </a:solidFill>
          <a:latin typeface="+mn-lt"/>
          <a:ea typeface="+mn-ea"/>
          <a:cs typeface="+mn-cs"/>
        </a:defRPr>
      </a:lvl1pPr>
      <a:lvl2pPr marL="504200" algn="l" defTabSz="504200" rtl="0" eaLnBrk="1" latinLnBrk="0" hangingPunct="1">
        <a:defRPr sz="2000" kern="1200">
          <a:solidFill>
            <a:schemeClr val="tx1"/>
          </a:solidFill>
          <a:latin typeface="+mn-lt"/>
          <a:ea typeface="+mn-ea"/>
          <a:cs typeface="+mn-cs"/>
        </a:defRPr>
      </a:lvl2pPr>
      <a:lvl3pPr marL="1008400" algn="l" defTabSz="504200" rtl="0" eaLnBrk="1" latinLnBrk="0" hangingPunct="1">
        <a:defRPr sz="2000" kern="1200">
          <a:solidFill>
            <a:schemeClr val="tx1"/>
          </a:solidFill>
          <a:latin typeface="+mn-lt"/>
          <a:ea typeface="+mn-ea"/>
          <a:cs typeface="+mn-cs"/>
        </a:defRPr>
      </a:lvl3pPr>
      <a:lvl4pPr marL="1512600" algn="l" defTabSz="504200" rtl="0" eaLnBrk="1" latinLnBrk="0" hangingPunct="1">
        <a:defRPr sz="2000" kern="1200">
          <a:solidFill>
            <a:schemeClr val="tx1"/>
          </a:solidFill>
          <a:latin typeface="+mn-lt"/>
          <a:ea typeface="+mn-ea"/>
          <a:cs typeface="+mn-cs"/>
        </a:defRPr>
      </a:lvl4pPr>
      <a:lvl5pPr marL="2016801" algn="l" defTabSz="504200" rtl="0" eaLnBrk="1" latinLnBrk="0" hangingPunct="1">
        <a:defRPr sz="2000" kern="1200">
          <a:solidFill>
            <a:schemeClr val="tx1"/>
          </a:solidFill>
          <a:latin typeface="+mn-lt"/>
          <a:ea typeface="+mn-ea"/>
          <a:cs typeface="+mn-cs"/>
        </a:defRPr>
      </a:lvl5pPr>
      <a:lvl6pPr marL="2521001" algn="l" defTabSz="504200" rtl="0" eaLnBrk="1" latinLnBrk="0" hangingPunct="1">
        <a:defRPr sz="2000" kern="1200">
          <a:solidFill>
            <a:schemeClr val="tx1"/>
          </a:solidFill>
          <a:latin typeface="+mn-lt"/>
          <a:ea typeface="+mn-ea"/>
          <a:cs typeface="+mn-cs"/>
        </a:defRPr>
      </a:lvl6pPr>
      <a:lvl7pPr marL="3025201" algn="l" defTabSz="504200" rtl="0" eaLnBrk="1" latinLnBrk="0" hangingPunct="1">
        <a:defRPr sz="2000" kern="1200">
          <a:solidFill>
            <a:schemeClr val="tx1"/>
          </a:solidFill>
          <a:latin typeface="+mn-lt"/>
          <a:ea typeface="+mn-ea"/>
          <a:cs typeface="+mn-cs"/>
        </a:defRPr>
      </a:lvl7pPr>
      <a:lvl8pPr marL="3529401" algn="l" defTabSz="504200" rtl="0" eaLnBrk="1" latinLnBrk="0" hangingPunct="1">
        <a:defRPr sz="2000" kern="1200">
          <a:solidFill>
            <a:schemeClr val="tx1"/>
          </a:solidFill>
          <a:latin typeface="+mn-lt"/>
          <a:ea typeface="+mn-ea"/>
          <a:cs typeface="+mn-cs"/>
        </a:defRPr>
      </a:lvl8pPr>
      <a:lvl9pPr marL="4033601" algn="l" defTabSz="504200"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gazi-universitesi.gazi.edu.tr/"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hyperlink" Target="http://gazi-universitesi.gazi.edu.tr/"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hyperlink" Target="http://ogris.gazi.edu.tr/"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hyperlink" Target="http://gazi-universitesi.gazi.edu.tr/" TargetMode="External"/><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hyperlink" Target="http://gef-sinifegitimi.gazi.edu.tr/"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3" Type="http://schemas.openxmlformats.org/officeDocument/2006/relationships/hyperlink" Target="http://gef-sinifegitimi.gazi.edu.tr/"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gazi-universitesi.gazi.edu.tr/"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obs.gazi.edu.tr/"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hyperlink" Target="https://obs.gazi.edu.tr/oibs/ogrsis/no_query.aspx" TargetMode="Externa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hyperlink" Target="http://uzaktanegitim.gazi.edu.tr/"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hyperlink" Target="https://lms.gazi.edu.tr/"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avesis.gazi.edu.tr/uguruna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gazi.edu.tr/posts/view/title/ogrenci--isleri-dairesi-yardim-masasi-252575" TargetMode="External"/><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hyperlink" Target="http://ogris.gazi.edu.tr/posts/view/title/yonetmelikler-193825?siteUri=ogris"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hyperlink" Target="http://farabi.gazi.edu.tr/"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hyperlink" Target="http://tomer.gazi.edu.tr/" TargetMode="External"/><Relationship Id="rId5" Type="http://schemas.openxmlformats.org/officeDocument/2006/relationships/hyperlink" Target="https://www.facebook.com/erasmusgazi" TargetMode="External"/><Relationship Id="rId4" Type="http://schemas.openxmlformats.org/officeDocument/2006/relationships/hyperlink" Target="http://erasmus.gazi.edu.tr/"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avesis.gazi.edu.tr/ferudun" TargetMode="External"/><Relationship Id="rId3" Type="http://schemas.openxmlformats.org/officeDocument/2006/relationships/hyperlink" Target="https://avesis.gazi.edu.tr/bgunes" TargetMode="External"/><Relationship Id="rId7" Type="http://schemas.openxmlformats.org/officeDocument/2006/relationships/hyperlink" Target="https://avesis.gazi.edu.tr/sercin" TargetMode="External"/><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hyperlink" Target="http://ogris.gazi.edu.tr/"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hyperlink" Target="http://gunet.gazi.edu.tr/"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www.lib.gazi.edu.tr/" TargetMode="External"/><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hyperlink" Target="https://kutuphane.gazi.edu.tr/"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gazi-universitesi.gazi.edu.tr/" TargetMode="External"/><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hyperlink" Target="http://odm.gazi.edu.tr/" TargetMode="External"/><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hyperlink" Target="http://odm.gazi.edu.tr/" TargetMode="External"/><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hyperlink" Target="http://odm.gazi.edu.tr/"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hyperlink" Target="http://mediko.gazi.edu.tr/"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6.xml"/><Relationship Id="rId1" Type="http://schemas.openxmlformats.org/officeDocument/2006/relationships/slideLayout" Target="../slideLayouts/slideLayout13.xml"/><Relationship Id="rId5" Type="http://schemas.openxmlformats.org/officeDocument/2006/relationships/hyperlink" Target="http://topluluklar.gazi.edu.tr/" TargetMode="External"/><Relationship Id="rId4" Type="http://schemas.openxmlformats.org/officeDocument/2006/relationships/hyperlink" Target="http://mediko.gazi.edu.t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7.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7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58.png"/></Relationships>
</file>

<file path=ppt/slides/_rels/slide72.xml.rels><?xml version="1.0" encoding="UTF-8" standalone="yes"?>
<Relationships xmlns="http://schemas.openxmlformats.org/package/2006/relationships"><Relationship Id="rId3" Type="http://schemas.openxmlformats.org/officeDocument/2006/relationships/hyperlink" Target="https://www.ankarakart.com.tr/ankarakart-islem-merkezleri" TargetMode="External"/><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59.png"/><Relationship Id="rId4" Type="http://schemas.openxmlformats.org/officeDocument/2006/relationships/hyperlink" Target="http://www.ego.gov.tr/tr/sayfa/2130/ankarakart"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66.emf"/><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ctrTitle"/>
          </p:nvPr>
        </p:nvSpPr>
        <p:spPr>
          <a:xfrm>
            <a:off x="1237853" y="6093220"/>
            <a:ext cx="7427118" cy="888501"/>
          </a:xfrm>
        </p:spPr>
        <p:txBody>
          <a:bodyPr>
            <a:noAutofit/>
          </a:bodyPr>
          <a:lstStyle/>
          <a:p>
            <a:pPr>
              <a:lnSpc>
                <a:spcPct val="90000"/>
              </a:lnSpc>
            </a:pPr>
            <a:r>
              <a:rPr lang="tr-TR" sz="3200" noProof="0" dirty="0">
                <a:solidFill>
                  <a:schemeClr val="tx2"/>
                </a:solidFill>
              </a:rPr>
              <a:t>GAZİ ÜNİVERSİTESİ</a:t>
            </a:r>
            <a:br>
              <a:rPr lang="tr-TR" sz="3200" noProof="0" dirty="0">
                <a:solidFill>
                  <a:schemeClr val="tx2"/>
                </a:solidFill>
              </a:rPr>
            </a:br>
            <a:r>
              <a:rPr lang="tr-TR" sz="3200" noProof="0" dirty="0">
                <a:solidFill>
                  <a:schemeClr val="tx2"/>
                </a:solidFill>
              </a:rPr>
              <a:t>GAZİ EĞİTİM FAKÜLTESİ </a:t>
            </a:r>
            <a:br>
              <a:rPr lang="tr-TR" sz="3200" noProof="0" dirty="0">
                <a:solidFill>
                  <a:schemeClr val="tx2"/>
                </a:solidFill>
              </a:rPr>
            </a:br>
            <a:r>
              <a:rPr lang="tr-TR" sz="3200" noProof="0" dirty="0">
                <a:solidFill>
                  <a:schemeClr val="tx2"/>
                </a:solidFill>
              </a:rPr>
              <a:t>Sınıf Eğitimi Ana Bilim Dalı</a:t>
            </a:r>
            <a:endParaRPr lang="tr-TR" sz="2000" noProof="0" dirty="0">
              <a:solidFill>
                <a:schemeClr val="tx2"/>
              </a:solidFill>
            </a:endParaRPr>
          </a:p>
        </p:txBody>
      </p:sp>
      <p:pic>
        <p:nvPicPr>
          <p:cNvPr id="3" name="Picture 6" descr="Gazi Üniversitesi on Twitter: &quot;Gazi Eğitim Fakültesi Bosna ve Hersek  binaları tamamlandı, yeni akademik yılı bekliyor... http://t.co/NNkR4SauYN&quot;">
            <a:extLst>
              <a:ext uri="{FF2B5EF4-FFF2-40B4-BE49-F238E27FC236}">
                <a16:creationId xmlns:a16="http://schemas.microsoft.com/office/drawing/2014/main" id="{546384E6-0109-DEBD-7111-163DEEE886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t="4471" b="5354"/>
          <a:stretch>
            <a:fillRect/>
          </a:stretch>
        </p:blipFill>
        <p:spPr bwMode="auto">
          <a:xfrm>
            <a:off x="20" y="10"/>
            <a:ext cx="9902805" cy="5201637"/>
          </a:xfrm>
          <a:prstGeom prst="rect">
            <a:avLst/>
          </a:prstGeom>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FB7FB62D-DD5B-C587-F53F-679128D41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30" y="5111405"/>
            <a:ext cx="9915171" cy="139326"/>
            <a:chOff x="-5025" y="6737718"/>
            <a:chExt cx="12207200" cy="123363"/>
          </a:xfrm>
        </p:grpSpPr>
        <p:sp>
          <p:nvSpPr>
            <p:cNvPr id="20" name="Rectangle 19">
              <a:extLst>
                <a:ext uri="{FF2B5EF4-FFF2-40B4-BE49-F238E27FC236}">
                  <a16:creationId xmlns:a16="http://schemas.microsoft.com/office/drawing/2014/main" id="{D474BA53-241B-ACB6-E742-B074F40EB9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21" name="Rectangle 20">
              <a:extLst>
                <a:ext uri="{FF2B5EF4-FFF2-40B4-BE49-F238E27FC236}">
                  <a16:creationId xmlns:a16="http://schemas.microsoft.com/office/drawing/2014/main" id="{3797B091-2608-7480-FE24-507CC5333A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grpSp>
    </p:spTree>
    <p:extLst>
      <p:ext uri="{BB962C8B-B14F-4D97-AF65-F5344CB8AC3E}">
        <p14:creationId xmlns:p14="http://schemas.microsoft.com/office/powerpoint/2010/main" val="3548553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FE98885D-01AE-4480-BA24-4B758E750CFE}"/>
              </a:ext>
            </a:extLst>
          </p:cNvPr>
          <p:cNvPicPr>
            <a:picLocks noChangeAspect="1"/>
          </p:cNvPicPr>
          <p:nvPr/>
        </p:nvPicPr>
        <p:blipFill>
          <a:blip r:embed="rId2"/>
          <a:stretch>
            <a:fillRect/>
          </a:stretch>
        </p:blipFill>
        <p:spPr>
          <a:xfrm>
            <a:off x="1239735" y="1677249"/>
            <a:ext cx="7423354" cy="5648204"/>
          </a:xfrm>
          <a:prstGeom prst="rect">
            <a:avLst/>
          </a:prstGeom>
        </p:spPr>
      </p:pic>
    </p:spTree>
    <p:extLst>
      <p:ext uri="{BB962C8B-B14F-4D97-AF65-F5344CB8AC3E}">
        <p14:creationId xmlns:p14="http://schemas.microsoft.com/office/powerpoint/2010/main" val="189566738"/>
      </p:ext>
    </p:extLst>
  </p:cSld>
  <p:clrMapOvr>
    <a:masterClrMapping/>
  </p:clrMapOvr>
  <p:transition spd="med">
    <p:push/>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7"/>
          <p:cNvPicPr preferRelativeResize="0"/>
          <p:nvPr/>
        </p:nvPicPr>
        <p:blipFill rotWithShape="1">
          <a:blip r:embed="rId3">
            <a:alphaModFix/>
          </a:blip>
          <a:srcRect/>
          <a:stretch/>
        </p:blipFill>
        <p:spPr>
          <a:xfrm>
            <a:off x="1125190" y="2990028"/>
            <a:ext cx="7652430" cy="3859975"/>
          </a:xfrm>
          <a:prstGeom prst="rect">
            <a:avLst/>
          </a:prstGeom>
          <a:noFill/>
          <a:ln>
            <a:noFill/>
          </a:ln>
        </p:spPr>
      </p:pic>
      <p:sp>
        <p:nvSpPr>
          <p:cNvPr id="76" name="Google Shape;76;p7"/>
          <p:cNvSpPr txBox="1"/>
          <p:nvPr/>
        </p:nvSpPr>
        <p:spPr>
          <a:xfrm>
            <a:off x="1543453" y="1592581"/>
            <a:ext cx="6815905" cy="1290036"/>
          </a:xfrm>
          <a:prstGeom prst="rect">
            <a:avLst/>
          </a:prstGeom>
          <a:noFill/>
          <a:ln>
            <a:noFill/>
          </a:ln>
        </p:spPr>
        <p:txBody>
          <a:bodyPr spcFirstLastPara="1" wrap="square" lIns="33625" tIns="33625" rIns="33625" bIns="33625" anchor="ctr" anchorCtr="0">
            <a:spAutoFit/>
          </a:bodyPr>
          <a:lstStyle/>
          <a:p>
            <a:pPr algn="ctr">
              <a:buClr>
                <a:srgbClr val="0070C0"/>
              </a:buClr>
              <a:buSzPts val="4400"/>
            </a:pPr>
            <a:r>
              <a:rPr lang="tr-TR" sz="3971" b="1" dirty="0">
                <a:solidFill>
                  <a:schemeClr val="tx2"/>
                </a:solidFill>
                <a:latin typeface="Corbel"/>
                <a:ea typeface="Corbel"/>
                <a:cs typeface="Corbel"/>
                <a:sym typeface="Corbel"/>
              </a:rPr>
              <a:t>GAZİ EĞİTİM FAKÜLTESİ </a:t>
            </a:r>
          </a:p>
          <a:p>
            <a:pPr algn="ctr">
              <a:buClr>
                <a:srgbClr val="0070C0"/>
              </a:buClr>
              <a:buSzPts val="4400"/>
            </a:pPr>
            <a:r>
              <a:rPr lang="tr-TR" sz="3971" b="1" dirty="0">
                <a:solidFill>
                  <a:schemeClr val="tx2"/>
                </a:solidFill>
                <a:latin typeface="Corbel"/>
                <a:ea typeface="Corbel"/>
                <a:cs typeface="Corbel"/>
                <a:sym typeface="Corbel"/>
              </a:rPr>
              <a:t>BOSNA VE HERSEK BİNALARI</a:t>
            </a:r>
            <a:endParaRPr sz="3971" b="1" dirty="0">
              <a:solidFill>
                <a:schemeClr val="tx2"/>
              </a:solidFill>
              <a:latin typeface="Corbel"/>
              <a:ea typeface="Corbel"/>
              <a:cs typeface="Corbel"/>
              <a:sym typeface="Corbel"/>
            </a:endParaRPr>
          </a:p>
        </p:txBody>
      </p:sp>
      <p:sp>
        <p:nvSpPr>
          <p:cNvPr id="4" name="Başlık 1">
            <a:extLst>
              <a:ext uri="{FF2B5EF4-FFF2-40B4-BE49-F238E27FC236}">
                <a16:creationId xmlns:a16="http://schemas.microsoft.com/office/drawing/2014/main" id="{9DB7BA13-5DBA-4EE2-BF51-14A4EE5EBB6A}"/>
              </a:ext>
            </a:extLst>
          </p:cNvPr>
          <p:cNvSpPr txBox="1">
            <a:spLocks/>
          </p:cNvSpPr>
          <p:nvPr/>
        </p:nvSpPr>
        <p:spPr>
          <a:xfrm>
            <a:off x="495133" y="-15618"/>
            <a:ext cx="8912543" cy="1257927"/>
          </a:xfrm>
          <a:prstGeom prst="rect">
            <a:avLst/>
          </a:prstGeom>
        </p:spPr>
        <p:txBody>
          <a:bodyPr>
            <a:noAutofit/>
          </a:bodyPr>
          <a:lstStyle>
            <a:lvl1pPr algn="ctr" defTabSz="504200" rtl="0" eaLnBrk="1" latinLnBrk="0" hangingPunct="1">
              <a:spcBef>
                <a:spcPct val="0"/>
              </a:spcBef>
              <a:buNone/>
              <a:defRPr sz="4900" kern="1200">
                <a:solidFill>
                  <a:schemeClr val="tx1"/>
                </a:solidFill>
                <a:latin typeface="+mj-lt"/>
                <a:ea typeface="+mj-ea"/>
                <a:cs typeface="+mj-cs"/>
              </a:defRPr>
            </a:lvl1pPr>
          </a:lstStyle>
          <a:p>
            <a:r>
              <a:rPr lang="tr-TR" sz="3600" b="1" dirty="0">
                <a:solidFill>
                  <a:schemeClr val="bg1"/>
                </a:solidFill>
              </a:rPr>
              <a:t>Ana Bilim Dalı Fiziki İmkanları</a:t>
            </a:r>
          </a:p>
        </p:txBody>
      </p:sp>
    </p:spTree>
  </p:cSld>
  <p:clrMapOvr>
    <a:masterClrMapping/>
  </p:clrMapOvr>
  <p:transition spd="med">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8"/>
          <p:cNvSpPr txBox="1"/>
          <p:nvPr/>
        </p:nvSpPr>
        <p:spPr>
          <a:xfrm>
            <a:off x="1543437" y="1633053"/>
            <a:ext cx="6815905" cy="678971"/>
          </a:xfrm>
          <a:prstGeom prst="rect">
            <a:avLst/>
          </a:prstGeom>
          <a:noFill/>
          <a:ln>
            <a:noFill/>
          </a:ln>
        </p:spPr>
        <p:txBody>
          <a:bodyPr spcFirstLastPara="1" wrap="square" lIns="33625" tIns="33625" rIns="33625" bIns="33625" anchor="ctr" anchorCtr="0">
            <a:spAutoFit/>
          </a:bodyPr>
          <a:lstStyle/>
          <a:p>
            <a:pPr algn="ctr">
              <a:buClr>
                <a:srgbClr val="0070C0"/>
              </a:buClr>
              <a:buSzPts val="4400"/>
            </a:pPr>
            <a:r>
              <a:rPr lang="tr-TR" sz="3971" b="1" dirty="0">
                <a:solidFill>
                  <a:schemeClr val="tx2"/>
                </a:solidFill>
                <a:latin typeface="Corbel"/>
                <a:ea typeface="Corbel"/>
                <a:cs typeface="Corbel"/>
                <a:sym typeface="Corbel"/>
              </a:rPr>
              <a:t>BOSNA BİNASI</a:t>
            </a:r>
            <a:endParaRPr sz="3971" b="1" dirty="0">
              <a:solidFill>
                <a:schemeClr val="tx2"/>
              </a:solidFill>
              <a:latin typeface="Corbel"/>
              <a:ea typeface="Corbel"/>
              <a:cs typeface="Corbel"/>
              <a:sym typeface="Corbel"/>
            </a:endParaRPr>
          </a:p>
        </p:txBody>
      </p:sp>
      <p:pic>
        <p:nvPicPr>
          <p:cNvPr id="82" name="Google Shape;82;p8"/>
          <p:cNvPicPr preferRelativeResize="0"/>
          <p:nvPr/>
        </p:nvPicPr>
        <p:blipFill rotWithShape="1">
          <a:blip r:embed="rId3">
            <a:alphaModFix/>
          </a:blip>
          <a:srcRect/>
          <a:stretch/>
        </p:blipFill>
        <p:spPr>
          <a:xfrm>
            <a:off x="1543470" y="2316065"/>
            <a:ext cx="6815872" cy="4543919"/>
          </a:xfrm>
          <a:prstGeom prst="rect">
            <a:avLst/>
          </a:prstGeom>
          <a:noFill/>
          <a:ln>
            <a:noFill/>
          </a:ln>
        </p:spPr>
      </p:pic>
    </p:spTree>
  </p:cSld>
  <p:clrMapOvr>
    <a:masterClrMapping/>
  </p:clrMapOvr>
  <p:transition spd="med">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9"/>
          <p:cNvSpPr txBox="1"/>
          <p:nvPr/>
        </p:nvSpPr>
        <p:spPr>
          <a:xfrm>
            <a:off x="1443874" y="1810087"/>
            <a:ext cx="6815905" cy="678971"/>
          </a:xfrm>
          <a:prstGeom prst="rect">
            <a:avLst/>
          </a:prstGeom>
          <a:noFill/>
          <a:ln>
            <a:noFill/>
          </a:ln>
        </p:spPr>
        <p:txBody>
          <a:bodyPr spcFirstLastPara="1" wrap="square" lIns="33625" tIns="33625" rIns="33625" bIns="33625" anchor="ctr" anchorCtr="0">
            <a:spAutoFit/>
          </a:bodyPr>
          <a:lstStyle/>
          <a:p>
            <a:pPr algn="ctr">
              <a:buClr>
                <a:srgbClr val="0070C0"/>
              </a:buClr>
              <a:buSzPts val="4400"/>
            </a:pPr>
            <a:r>
              <a:rPr lang="tr-TR" sz="3971" b="1" dirty="0">
                <a:solidFill>
                  <a:schemeClr val="tx2"/>
                </a:solidFill>
                <a:latin typeface="Corbel"/>
                <a:ea typeface="Corbel"/>
                <a:cs typeface="Corbel"/>
                <a:sym typeface="Corbel"/>
              </a:rPr>
              <a:t>HERSEK BİNASI</a:t>
            </a:r>
            <a:endParaRPr sz="3971" b="1" dirty="0">
              <a:solidFill>
                <a:schemeClr val="tx2"/>
              </a:solidFill>
              <a:latin typeface="Corbel"/>
              <a:ea typeface="Corbel"/>
              <a:cs typeface="Corbel"/>
              <a:sym typeface="Corbel"/>
            </a:endParaRPr>
          </a:p>
        </p:txBody>
      </p:sp>
      <p:pic>
        <p:nvPicPr>
          <p:cNvPr id="88" name="Google Shape;88;p9"/>
          <p:cNvPicPr preferRelativeResize="0"/>
          <p:nvPr/>
        </p:nvPicPr>
        <p:blipFill rotWithShape="1">
          <a:blip r:embed="rId3">
            <a:alphaModFix/>
          </a:blip>
          <a:srcRect t="6924" r="3493"/>
          <a:stretch/>
        </p:blipFill>
        <p:spPr>
          <a:xfrm>
            <a:off x="1543473" y="2939845"/>
            <a:ext cx="6616709" cy="3768551"/>
          </a:xfrm>
          <a:prstGeom prst="rect">
            <a:avLst/>
          </a:prstGeom>
          <a:noFill/>
          <a:ln>
            <a:noFill/>
          </a:ln>
        </p:spPr>
      </p:pic>
    </p:spTree>
  </p:cSld>
  <p:clrMapOvr>
    <a:masterClrMapping/>
  </p:clrMapOvr>
  <p:transition spd="med">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0"/>
          <p:cNvSpPr txBox="1"/>
          <p:nvPr/>
        </p:nvSpPr>
        <p:spPr>
          <a:xfrm>
            <a:off x="1471983" y="1528930"/>
            <a:ext cx="6815868" cy="1901101"/>
          </a:xfrm>
          <a:prstGeom prst="rect">
            <a:avLst/>
          </a:prstGeom>
          <a:noFill/>
          <a:ln>
            <a:noFill/>
          </a:ln>
        </p:spPr>
        <p:txBody>
          <a:bodyPr spcFirstLastPara="1" wrap="square" lIns="33625" tIns="33625" rIns="33625" bIns="33625" anchor="ctr" anchorCtr="0">
            <a:spAutoFit/>
          </a:bodyPr>
          <a:lstStyle/>
          <a:p>
            <a:pPr algn="ctr">
              <a:buClr>
                <a:srgbClr val="0070C0"/>
              </a:buClr>
              <a:buSzPts val="4400"/>
            </a:pPr>
            <a:r>
              <a:rPr lang="tr-TR" sz="3971" b="1" dirty="0">
                <a:solidFill>
                  <a:schemeClr val="tx2"/>
                </a:solidFill>
                <a:latin typeface="Corbel"/>
                <a:ea typeface="Corbel"/>
                <a:cs typeface="Corbel"/>
                <a:sym typeface="Corbel"/>
              </a:rPr>
              <a:t> GAZİ EĞİTİM FAKÜLTESİ DEKANLIK</a:t>
            </a:r>
            <a:endParaRPr sz="3971" b="1" dirty="0">
              <a:solidFill>
                <a:schemeClr val="tx2"/>
              </a:solidFill>
              <a:latin typeface="Corbel"/>
              <a:ea typeface="Corbel"/>
              <a:cs typeface="Corbel"/>
              <a:sym typeface="Corbel"/>
            </a:endParaRPr>
          </a:p>
          <a:p>
            <a:pPr algn="ctr">
              <a:buClr>
                <a:srgbClr val="0070C0"/>
              </a:buClr>
              <a:buSzPts val="4400"/>
            </a:pPr>
            <a:r>
              <a:rPr lang="tr-TR" sz="3971" b="1" dirty="0">
                <a:solidFill>
                  <a:schemeClr val="tx2"/>
                </a:solidFill>
                <a:latin typeface="Corbel"/>
                <a:ea typeface="Corbel"/>
                <a:cs typeface="Corbel"/>
                <a:sym typeface="Corbel"/>
              </a:rPr>
              <a:t>(HERSEK BİNASI)</a:t>
            </a:r>
            <a:endParaRPr sz="3971" b="1" dirty="0">
              <a:solidFill>
                <a:schemeClr val="tx2"/>
              </a:solidFill>
              <a:latin typeface="Corbel"/>
              <a:ea typeface="Corbel"/>
              <a:cs typeface="Corbel"/>
              <a:sym typeface="Corbel"/>
            </a:endParaRPr>
          </a:p>
        </p:txBody>
      </p:sp>
      <p:pic>
        <p:nvPicPr>
          <p:cNvPr id="94" name="Google Shape;94;p10"/>
          <p:cNvPicPr preferRelativeResize="0"/>
          <p:nvPr/>
        </p:nvPicPr>
        <p:blipFill rotWithShape="1">
          <a:blip r:embed="rId3">
            <a:alphaModFix/>
          </a:blip>
          <a:srcRect/>
          <a:stretch/>
        </p:blipFill>
        <p:spPr>
          <a:xfrm>
            <a:off x="1966703" y="3430031"/>
            <a:ext cx="5969418" cy="3602705"/>
          </a:xfrm>
          <a:prstGeom prst="rect">
            <a:avLst/>
          </a:prstGeom>
          <a:noFill/>
          <a:ln>
            <a:noFill/>
          </a:ln>
        </p:spPr>
      </p:pic>
    </p:spTree>
  </p:cSld>
  <p:clrMapOvr>
    <a:masterClrMapping/>
  </p:clrMapOvr>
  <p:transition spd="med">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1"/>
          <p:cNvSpPr txBox="1"/>
          <p:nvPr/>
        </p:nvSpPr>
        <p:spPr>
          <a:xfrm>
            <a:off x="1543478" y="1514530"/>
            <a:ext cx="6815868" cy="1901101"/>
          </a:xfrm>
          <a:prstGeom prst="rect">
            <a:avLst/>
          </a:prstGeom>
          <a:noFill/>
          <a:ln>
            <a:noFill/>
          </a:ln>
        </p:spPr>
        <p:txBody>
          <a:bodyPr spcFirstLastPara="1" wrap="square" lIns="33625" tIns="33625" rIns="33625" bIns="33625" anchor="ctr" anchorCtr="0">
            <a:spAutoFit/>
          </a:bodyPr>
          <a:lstStyle/>
          <a:p>
            <a:pPr algn="ctr">
              <a:buClr>
                <a:srgbClr val="000000"/>
              </a:buClr>
              <a:buSzPts val="4400"/>
            </a:pPr>
            <a:r>
              <a:rPr lang="tr-TR" sz="3971" b="1" dirty="0">
                <a:solidFill>
                  <a:schemeClr val="tx2"/>
                </a:solidFill>
                <a:latin typeface="Corbel"/>
                <a:ea typeface="Corbel"/>
                <a:cs typeface="Corbel"/>
                <a:sym typeface="Corbel"/>
              </a:rPr>
              <a:t>GAZİ EĞİTİM FAKÜLTESİ </a:t>
            </a:r>
            <a:endParaRPr sz="3971" b="1" dirty="0">
              <a:solidFill>
                <a:schemeClr val="tx2"/>
              </a:solidFill>
              <a:latin typeface="Corbel"/>
              <a:ea typeface="Corbel"/>
              <a:cs typeface="Corbel"/>
              <a:sym typeface="Corbel"/>
            </a:endParaRPr>
          </a:p>
          <a:p>
            <a:pPr algn="ctr">
              <a:buClr>
                <a:srgbClr val="000000"/>
              </a:buClr>
              <a:buSzPts val="4400"/>
            </a:pPr>
            <a:r>
              <a:rPr lang="tr-TR" sz="3971" b="1" dirty="0">
                <a:solidFill>
                  <a:schemeClr val="tx2"/>
                </a:solidFill>
                <a:latin typeface="Corbel"/>
                <a:ea typeface="Corbel"/>
                <a:cs typeface="Corbel"/>
                <a:sym typeface="Corbel"/>
              </a:rPr>
              <a:t>ÖĞRENCİ İŞLERİ </a:t>
            </a:r>
          </a:p>
          <a:p>
            <a:pPr algn="ctr">
              <a:buClr>
                <a:srgbClr val="000000"/>
              </a:buClr>
              <a:buSzPts val="4400"/>
            </a:pPr>
            <a:r>
              <a:rPr lang="tr-TR" sz="3971" b="1" dirty="0">
                <a:solidFill>
                  <a:schemeClr val="tx2"/>
                </a:solidFill>
                <a:latin typeface="Corbel"/>
                <a:ea typeface="Corbel"/>
                <a:cs typeface="Corbel"/>
                <a:sym typeface="Corbel"/>
              </a:rPr>
              <a:t>(HERSEK BİNASI)</a:t>
            </a:r>
            <a:endParaRPr sz="3971" b="1" dirty="0">
              <a:solidFill>
                <a:schemeClr val="tx2"/>
              </a:solidFill>
              <a:latin typeface="Corbel"/>
              <a:ea typeface="Corbel"/>
              <a:cs typeface="Corbel"/>
              <a:sym typeface="Corbel"/>
            </a:endParaRPr>
          </a:p>
        </p:txBody>
      </p:sp>
      <p:pic>
        <p:nvPicPr>
          <p:cNvPr id="100" name="Google Shape;100;p11"/>
          <p:cNvPicPr preferRelativeResize="0"/>
          <p:nvPr/>
        </p:nvPicPr>
        <p:blipFill rotWithShape="1">
          <a:blip r:embed="rId3">
            <a:alphaModFix/>
          </a:blip>
          <a:srcRect/>
          <a:stretch/>
        </p:blipFill>
        <p:spPr>
          <a:xfrm>
            <a:off x="2031135" y="3244645"/>
            <a:ext cx="5840554" cy="3490821"/>
          </a:xfrm>
          <a:prstGeom prst="rect">
            <a:avLst/>
          </a:prstGeom>
          <a:noFill/>
          <a:ln>
            <a:noFill/>
          </a:ln>
        </p:spPr>
      </p:pic>
    </p:spTree>
  </p:cSld>
  <p:clrMapOvr>
    <a:masterClrMapping/>
  </p:clrMapOvr>
  <p:transition spd="med">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2"/>
          <p:cNvSpPr txBox="1"/>
          <p:nvPr/>
        </p:nvSpPr>
        <p:spPr>
          <a:xfrm>
            <a:off x="1543478" y="1530718"/>
            <a:ext cx="6815868" cy="1901101"/>
          </a:xfrm>
          <a:prstGeom prst="rect">
            <a:avLst/>
          </a:prstGeom>
          <a:noFill/>
          <a:ln>
            <a:noFill/>
          </a:ln>
        </p:spPr>
        <p:txBody>
          <a:bodyPr spcFirstLastPara="1" wrap="square" lIns="33625" tIns="33625" rIns="33625" bIns="33625" anchor="ctr" anchorCtr="0">
            <a:spAutoFit/>
          </a:bodyPr>
          <a:lstStyle/>
          <a:p>
            <a:pPr algn="ctr">
              <a:buClr>
                <a:srgbClr val="0070C0"/>
              </a:buClr>
              <a:buSzPts val="4400"/>
            </a:pPr>
            <a:r>
              <a:rPr lang="tr-TR" sz="3971" b="1" dirty="0">
                <a:solidFill>
                  <a:schemeClr val="tx2"/>
                </a:solidFill>
                <a:latin typeface="Corbel"/>
                <a:ea typeface="Corbel"/>
                <a:cs typeface="Corbel"/>
                <a:sym typeface="Corbel"/>
              </a:rPr>
              <a:t>GAZİ EĞİTİM FAKÜLTESİ DERSLİK</a:t>
            </a:r>
            <a:endParaRPr sz="3971" b="1" dirty="0">
              <a:solidFill>
                <a:schemeClr val="tx2"/>
              </a:solidFill>
              <a:latin typeface="Corbel"/>
              <a:ea typeface="Corbel"/>
              <a:cs typeface="Corbel"/>
              <a:sym typeface="Corbel"/>
            </a:endParaRPr>
          </a:p>
          <a:p>
            <a:pPr algn="ctr">
              <a:buClr>
                <a:srgbClr val="0070C0"/>
              </a:buClr>
              <a:buSzPts val="4400"/>
            </a:pPr>
            <a:r>
              <a:rPr lang="tr-TR" sz="3971" b="1" dirty="0">
                <a:solidFill>
                  <a:schemeClr val="tx2"/>
                </a:solidFill>
                <a:latin typeface="Corbel"/>
                <a:ea typeface="Corbel"/>
                <a:cs typeface="Corbel"/>
                <a:sym typeface="Corbel"/>
              </a:rPr>
              <a:t>(F BLOK)</a:t>
            </a:r>
            <a:endParaRPr sz="3971" b="1" dirty="0">
              <a:solidFill>
                <a:schemeClr val="tx2"/>
              </a:solidFill>
              <a:latin typeface="Corbel"/>
              <a:ea typeface="Corbel"/>
              <a:cs typeface="Corbel"/>
              <a:sym typeface="Corbel"/>
            </a:endParaRPr>
          </a:p>
        </p:txBody>
      </p:sp>
      <p:pic>
        <p:nvPicPr>
          <p:cNvPr id="106" name="Google Shape;106;p12"/>
          <p:cNvPicPr preferRelativeResize="0"/>
          <p:nvPr/>
        </p:nvPicPr>
        <p:blipFill rotWithShape="1">
          <a:blip r:embed="rId3">
            <a:alphaModFix/>
          </a:blip>
          <a:srcRect l="6055" r="7191" b="6068"/>
          <a:stretch/>
        </p:blipFill>
        <p:spPr>
          <a:xfrm>
            <a:off x="2348590" y="3510116"/>
            <a:ext cx="5074765" cy="3426373"/>
          </a:xfrm>
          <a:prstGeom prst="rect">
            <a:avLst/>
          </a:prstGeom>
          <a:noFill/>
          <a:ln>
            <a:noFill/>
          </a:ln>
        </p:spPr>
      </p:pic>
    </p:spTree>
  </p:cSld>
  <p:clrMapOvr>
    <a:masterClrMapping/>
  </p:clrMapOvr>
  <p:transition spd="med">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3"/>
          <p:cNvSpPr txBox="1"/>
          <p:nvPr/>
        </p:nvSpPr>
        <p:spPr>
          <a:xfrm>
            <a:off x="1543477" y="1550022"/>
            <a:ext cx="6815868" cy="1901101"/>
          </a:xfrm>
          <a:prstGeom prst="rect">
            <a:avLst/>
          </a:prstGeom>
          <a:noFill/>
          <a:ln>
            <a:noFill/>
          </a:ln>
        </p:spPr>
        <p:txBody>
          <a:bodyPr spcFirstLastPara="1" wrap="square" lIns="33625" tIns="33625" rIns="33625" bIns="33625" anchor="ctr" anchorCtr="0">
            <a:spAutoFit/>
          </a:bodyPr>
          <a:lstStyle/>
          <a:p>
            <a:pPr algn="ctr">
              <a:buClr>
                <a:srgbClr val="0070C0"/>
              </a:buClr>
              <a:buSzPts val="4400"/>
            </a:pPr>
            <a:r>
              <a:rPr lang="tr-TR" sz="3971" b="1" dirty="0">
                <a:solidFill>
                  <a:schemeClr val="tx2"/>
                </a:solidFill>
                <a:latin typeface="Corbel"/>
                <a:ea typeface="Corbel"/>
                <a:cs typeface="Corbel"/>
                <a:sym typeface="Corbel"/>
              </a:rPr>
              <a:t>GAZİ EĞİTİM FAKÜLTESİ DERSLİK</a:t>
            </a:r>
            <a:endParaRPr sz="3971" b="1" dirty="0">
              <a:solidFill>
                <a:schemeClr val="tx2"/>
              </a:solidFill>
              <a:latin typeface="Corbel"/>
              <a:ea typeface="Corbel"/>
              <a:cs typeface="Corbel"/>
              <a:sym typeface="Corbel"/>
            </a:endParaRPr>
          </a:p>
          <a:p>
            <a:pPr algn="ctr">
              <a:buClr>
                <a:srgbClr val="0070C0"/>
              </a:buClr>
              <a:buSzPts val="4400"/>
            </a:pPr>
            <a:r>
              <a:rPr lang="tr-TR" sz="3971" b="1" dirty="0">
                <a:solidFill>
                  <a:schemeClr val="tx2"/>
                </a:solidFill>
                <a:latin typeface="Corbel"/>
                <a:ea typeface="Corbel"/>
                <a:cs typeface="Corbel"/>
                <a:sym typeface="Corbel"/>
              </a:rPr>
              <a:t>(C BLOK)</a:t>
            </a:r>
            <a:endParaRPr sz="3971" b="1" dirty="0">
              <a:solidFill>
                <a:schemeClr val="tx2"/>
              </a:solidFill>
              <a:latin typeface="Corbel"/>
              <a:ea typeface="Corbel"/>
              <a:cs typeface="Corbel"/>
              <a:sym typeface="Corbel"/>
            </a:endParaRPr>
          </a:p>
        </p:txBody>
      </p:sp>
      <p:pic>
        <p:nvPicPr>
          <p:cNvPr id="112" name="Google Shape;112;p13"/>
          <p:cNvPicPr preferRelativeResize="0"/>
          <p:nvPr/>
        </p:nvPicPr>
        <p:blipFill rotWithShape="1">
          <a:blip r:embed="rId3">
            <a:alphaModFix/>
          </a:blip>
          <a:srcRect l="3365" t="6367" r="3930"/>
          <a:stretch/>
        </p:blipFill>
        <p:spPr>
          <a:xfrm>
            <a:off x="2021929" y="3451123"/>
            <a:ext cx="5858965" cy="3538322"/>
          </a:xfrm>
          <a:prstGeom prst="rect">
            <a:avLst/>
          </a:prstGeom>
          <a:noFill/>
          <a:ln>
            <a:noFill/>
          </a:ln>
        </p:spPr>
      </p:pic>
    </p:spTree>
  </p:cSld>
  <p:clrMapOvr>
    <a:masterClrMapping/>
  </p:clrMapOvr>
  <p:transition spd="med">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0C571C-A9B1-9A80-7636-CDB76C24D54C}"/>
              </a:ext>
            </a:extLst>
          </p:cNvPr>
          <p:cNvSpPr>
            <a:spLocks noGrp="1"/>
          </p:cNvSpPr>
          <p:nvPr>
            <p:ph type="title"/>
          </p:nvPr>
        </p:nvSpPr>
        <p:spPr>
          <a:xfrm>
            <a:off x="386982" y="1175658"/>
            <a:ext cx="8912543" cy="1257927"/>
          </a:xfrm>
        </p:spPr>
        <p:txBody>
          <a:bodyPr>
            <a:noAutofit/>
          </a:bodyPr>
          <a:lstStyle/>
          <a:p>
            <a:r>
              <a:rPr lang="tr-TR" sz="3600" b="1" noProof="0" dirty="0">
                <a:solidFill>
                  <a:schemeClr val="tx2"/>
                </a:solidFill>
              </a:rPr>
              <a:t>ANA BİLİM DALI ÖĞRETİM PROGRAMI</a:t>
            </a:r>
          </a:p>
        </p:txBody>
      </p:sp>
      <p:pic>
        <p:nvPicPr>
          <p:cNvPr id="5" name="Resim 4">
            <a:extLst>
              <a:ext uri="{FF2B5EF4-FFF2-40B4-BE49-F238E27FC236}">
                <a16:creationId xmlns:a16="http://schemas.microsoft.com/office/drawing/2014/main" id="{14971E36-2427-4FB5-8E6B-F4BFAAE06AF8}"/>
              </a:ext>
            </a:extLst>
          </p:cNvPr>
          <p:cNvPicPr>
            <a:picLocks noChangeAspect="1"/>
          </p:cNvPicPr>
          <p:nvPr/>
        </p:nvPicPr>
        <p:blipFill>
          <a:blip r:embed="rId2"/>
          <a:stretch>
            <a:fillRect/>
          </a:stretch>
        </p:blipFill>
        <p:spPr>
          <a:xfrm>
            <a:off x="1441542" y="2124054"/>
            <a:ext cx="7019733" cy="2816258"/>
          </a:xfrm>
          <a:prstGeom prst="rect">
            <a:avLst/>
          </a:prstGeom>
        </p:spPr>
      </p:pic>
      <p:pic>
        <p:nvPicPr>
          <p:cNvPr id="7" name="Resim 6">
            <a:extLst>
              <a:ext uri="{FF2B5EF4-FFF2-40B4-BE49-F238E27FC236}">
                <a16:creationId xmlns:a16="http://schemas.microsoft.com/office/drawing/2014/main" id="{D5A1EED9-8098-4C44-8E58-71C801B83FCD}"/>
              </a:ext>
            </a:extLst>
          </p:cNvPr>
          <p:cNvPicPr>
            <a:picLocks noChangeAspect="1"/>
          </p:cNvPicPr>
          <p:nvPr/>
        </p:nvPicPr>
        <p:blipFill>
          <a:blip r:embed="rId3"/>
          <a:stretch>
            <a:fillRect/>
          </a:stretch>
        </p:blipFill>
        <p:spPr>
          <a:xfrm>
            <a:off x="1441543" y="4940312"/>
            <a:ext cx="7019732" cy="2805101"/>
          </a:xfrm>
          <a:prstGeom prst="rect">
            <a:avLst/>
          </a:prstGeom>
        </p:spPr>
      </p:pic>
    </p:spTree>
    <p:extLst>
      <p:ext uri="{BB962C8B-B14F-4D97-AF65-F5344CB8AC3E}">
        <p14:creationId xmlns:p14="http://schemas.microsoft.com/office/powerpoint/2010/main" val="195233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46976A-11BB-4C2E-B1BA-DD2F4256F082}"/>
              </a:ext>
            </a:extLst>
          </p:cNvPr>
          <p:cNvSpPr>
            <a:spLocks noGrp="1"/>
          </p:cNvSpPr>
          <p:nvPr>
            <p:ph type="title"/>
          </p:nvPr>
        </p:nvSpPr>
        <p:spPr/>
        <p:txBody>
          <a:bodyPr>
            <a:normAutofit fontScale="90000"/>
          </a:bodyPr>
          <a:lstStyle/>
          <a:p>
            <a:endParaRPr lang="tr-TR"/>
          </a:p>
        </p:txBody>
      </p:sp>
      <p:pic>
        <p:nvPicPr>
          <p:cNvPr id="5" name="İçerik Yer Tutucusu 4">
            <a:extLst>
              <a:ext uri="{FF2B5EF4-FFF2-40B4-BE49-F238E27FC236}">
                <a16:creationId xmlns:a16="http://schemas.microsoft.com/office/drawing/2014/main" id="{05C23DC1-A6F2-443A-A9FD-9DE3D6597E30}"/>
              </a:ext>
            </a:extLst>
          </p:cNvPr>
          <p:cNvPicPr>
            <a:picLocks noGrp="1" noChangeAspect="1"/>
          </p:cNvPicPr>
          <p:nvPr>
            <p:ph idx="1"/>
          </p:nvPr>
        </p:nvPicPr>
        <p:blipFill>
          <a:blip r:embed="rId2"/>
          <a:stretch>
            <a:fillRect/>
          </a:stretch>
        </p:blipFill>
        <p:spPr>
          <a:xfrm>
            <a:off x="897527" y="1367604"/>
            <a:ext cx="8107768" cy="2834096"/>
          </a:xfrm>
        </p:spPr>
      </p:pic>
      <p:pic>
        <p:nvPicPr>
          <p:cNvPr id="7" name="Resim 6">
            <a:extLst>
              <a:ext uri="{FF2B5EF4-FFF2-40B4-BE49-F238E27FC236}">
                <a16:creationId xmlns:a16="http://schemas.microsoft.com/office/drawing/2014/main" id="{D6439720-27CE-403F-9B67-96D1C89346D0}"/>
              </a:ext>
            </a:extLst>
          </p:cNvPr>
          <p:cNvPicPr>
            <a:picLocks noChangeAspect="1"/>
          </p:cNvPicPr>
          <p:nvPr/>
        </p:nvPicPr>
        <p:blipFill>
          <a:blip r:embed="rId3"/>
          <a:stretch>
            <a:fillRect/>
          </a:stretch>
        </p:blipFill>
        <p:spPr>
          <a:xfrm>
            <a:off x="897527" y="4201700"/>
            <a:ext cx="8107768" cy="2828854"/>
          </a:xfrm>
          <a:prstGeom prst="rect">
            <a:avLst/>
          </a:prstGeom>
        </p:spPr>
      </p:pic>
    </p:spTree>
    <p:extLst>
      <p:ext uri="{BB962C8B-B14F-4D97-AF65-F5344CB8AC3E}">
        <p14:creationId xmlns:p14="http://schemas.microsoft.com/office/powerpoint/2010/main" val="880881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77002" y="-77002"/>
            <a:ext cx="4145726" cy="1290902"/>
          </a:xfrm>
        </p:spPr>
        <p:txBody>
          <a:bodyPr/>
          <a:lstStyle/>
          <a:p>
            <a:r>
              <a:rPr lang="tr-TR" noProof="0" dirty="0">
                <a:solidFill>
                  <a:schemeClr val="bg1"/>
                </a:solidFill>
              </a:rPr>
              <a:t>Misyonumuz </a:t>
            </a:r>
          </a:p>
        </p:txBody>
      </p:sp>
      <p:graphicFrame>
        <p:nvGraphicFramePr>
          <p:cNvPr id="3" name="Diyagram 2"/>
          <p:cNvGraphicFramePr/>
          <p:nvPr>
            <p:extLst>
              <p:ext uri="{D42A27DB-BD31-4B8C-83A1-F6EECF244321}">
                <p14:modId xmlns:p14="http://schemas.microsoft.com/office/powerpoint/2010/main" val="3420613403"/>
              </p:ext>
            </p:extLst>
          </p:nvPr>
        </p:nvGraphicFramePr>
        <p:xfrm>
          <a:off x="356617" y="2542115"/>
          <a:ext cx="9330468" cy="455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52916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CAF3B7-4205-48C3-8970-B1600975FC5B}"/>
              </a:ext>
            </a:extLst>
          </p:cNvPr>
          <p:cNvSpPr>
            <a:spLocks noGrp="1"/>
          </p:cNvSpPr>
          <p:nvPr>
            <p:ph type="title"/>
          </p:nvPr>
        </p:nvSpPr>
        <p:spPr/>
        <p:txBody>
          <a:bodyPr>
            <a:normAutofit fontScale="90000"/>
          </a:bodyPr>
          <a:lstStyle/>
          <a:p>
            <a:endParaRPr lang="tr-TR"/>
          </a:p>
        </p:txBody>
      </p:sp>
      <p:pic>
        <p:nvPicPr>
          <p:cNvPr id="5" name="İçerik Yer Tutucusu 4">
            <a:extLst>
              <a:ext uri="{FF2B5EF4-FFF2-40B4-BE49-F238E27FC236}">
                <a16:creationId xmlns:a16="http://schemas.microsoft.com/office/drawing/2014/main" id="{F5A330FA-FB9B-4F67-AF9E-92D15B351BF3}"/>
              </a:ext>
            </a:extLst>
          </p:cNvPr>
          <p:cNvPicPr>
            <a:picLocks noGrp="1" noChangeAspect="1"/>
          </p:cNvPicPr>
          <p:nvPr>
            <p:ph idx="1"/>
          </p:nvPr>
        </p:nvPicPr>
        <p:blipFill>
          <a:blip r:embed="rId2"/>
          <a:stretch>
            <a:fillRect/>
          </a:stretch>
        </p:blipFill>
        <p:spPr>
          <a:xfrm>
            <a:off x="495300" y="1734238"/>
            <a:ext cx="8912225" cy="2460376"/>
          </a:xfrm>
        </p:spPr>
      </p:pic>
      <p:pic>
        <p:nvPicPr>
          <p:cNvPr id="7" name="Resim 6">
            <a:extLst>
              <a:ext uri="{FF2B5EF4-FFF2-40B4-BE49-F238E27FC236}">
                <a16:creationId xmlns:a16="http://schemas.microsoft.com/office/drawing/2014/main" id="{4977F53B-22BC-4DA7-ABE3-71F65A1ACBC7}"/>
              </a:ext>
            </a:extLst>
          </p:cNvPr>
          <p:cNvPicPr>
            <a:picLocks noChangeAspect="1"/>
          </p:cNvPicPr>
          <p:nvPr/>
        </p:nvPicPr>
        <p:blipFill>
          <a:blip r:embed="rId3"/>
          <a:stretch>
            <a:fillRect/>
          </a:stretch>
        </p:blipFill>
        <p:spPr>
          <a:xfrm>
            <a:off x="495300" y="4194614"/>
            <a:ext cx="8935519" cy="2460376"/>
          </a:xfrm>
          <a:prstGeom prst="rect">
            <a:avLst/>
          </a:prstGeom>
        </p:spPr>
      </p:pic>
    </p:spTree>
    <p:extLst>
      <p:ext uri="{BB962C8B-B14F-4D97-AF65-F5344CB8AC3E}">
        <p14:creationId xmlns:p14="http://schemas.microsoft.com/office/powerpoint/2010/main" val="867443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6BB295D-D784-47BA-9A29-D6C7FFD35820}"/>
              </a:ext>
            </a:extLst>
          </p:cNvPr>
          <p:cNvSpPr>
            <a:spLocks noGrp="1"/>
          </p:cNvSpPr>
          <p:nvPr>
            <p:ph type="title"/>
          </p:nvPr>
        </p:nvSpPr>
        <p:spPr/>
        <p:txBody>
          <a:bodyPr>
            <a:normAutofit fontScale="90000"/>
          </a:bodyPr>
          <a:lstStyle/>
          <a:p>
            <a:endParaRPr lang="tr-TR"/>
          </a:p>
        </p:txBody>
      </p:sp>
      <p:pic>
        <p:nvPicPr>
          <p:cNvPr id="5" name="İçerik Yer Tutucusu 4">
            <a:extLst>
              <a:ext uri="{FF2B5EF4-FFF2-40B4-BE49-F238E27FC236}">
                <a16:creationId xmlns:a16="http://schemas.microsoft.com/office/drawing/2014/main" id="{62019BBF-E852-4C6D-8922-4186D664DF56}"/>
              </a:ext>
            </a:extLst>
          </p:cNvPr>
          <p:cNvPicPr>
            <a:picLocks noGrp="1" noChangeAspect="1"/>
          </p:cNvPicPr>
          <p:nvPr>
            <p:ph idx="1"/>
          </p:nvPr>
        </p:nvPicPr>
        <p:blipFill>
          <a:blip r:embed="rId2"/>
          <a:stretch>
            <a:fillRect/>
          </a:stretch>
        </p:blipFill>
        <p:spPr>
          <a:xfrm>
            <a:off x="754641" y="1741875"/>
            <a:ext cx="8393221" cy="2302712"/>
          </a:xfrm>
        </p:spPr>
      </p:pic>
      <p:pic>
        <p:nvPicPr>
          <p:cNvPr id="7" name="Resim 6">
            <a:extLst>
              <a:ext uri="{FF2B5EF4-FFF2-40B4-BE49-F238E27FC236}">
                <a16:creationId xmlns:a16="http://schemas.microsoft.com/office/drawing/2014/main" id="{61554C88-7637-46D4-9087-053AD94A963E}"/>
              </a:ext>
            </a:extLst>
          </p:cNvPr>
          <p:cNvPicPr>
            <a:picLocks noChangeAspect="1"/>
          </p:cNvPicPr>
          <p:nvPr/>
        </p:nvPicPr>
        <p:blipFill>
          <a:blip r:embed="rId3"/>
          <a:stretch>
            <a:fillRect/>
          </a:stretch>
        </p:blipFill>
        <p:spPr>
          <a:xfrm>
            <a:off x="754640" y="4044587"/>
            <a:ext cx="8393221" cy="2050380"/>
          </a:xfrm>
          <a:prstGeom prst="rect">
            <a:avLst/>
          </a:prstGeom>
        </p:spPr>
      </p:pic>
    </p:spTree>
    <p:extLst>
      <p:ext uri="{BB962C8B-B14F-4D97-AF65-F5344CB8AC3E}">
        <p14:creationId xmlns:p14="http://schemas.microsoft.com/office/powerpoint/2010/main" val="32756935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2825" cy="7745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2057" name="Rectangle 2056">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947864"/>
            <a:ext cx="9902822" cy="1796581"/>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2059" name="Rectangle 2058">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952125"/>
            <a:ext cx="9897407" cy="1796581"/>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2061" name="Rectangle 2060">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1567" y="5946897"/>
            <a:ext cx="3311255" cy="1796581"/>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2063" name="Rectangle 206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831" y="5944567"/>
            <a:ext cx="9902824" cy="180413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7" name="Unvan 1">
            <a:extLst>
              <a:ext uri="{FF2B5EF4-FFF2-40B4-BE49-F238E27FC236}">
                <a16:creationId xmlns:a16="http://schemas.microsoft.com/office/drawing/2014/main" id="{D08B3F95-686D-D0C8-BB87-A96F81DB07CF}"/>
              </a:ext>
            </a:extLst>
          </p:cNvPr>
          <p:cNvSpPr txBox="1">
            <a:spLocks/>
          </p:cNvSpPr>
          <p:nvPr/>
        </p:nvSpPr>
        <p:spPr>
          <a:xfrm>
            <a:off x="1114067" y="6223269"/>
            <a:ext cx="8037883" cy="116742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tr-TR" sz="3900" b="1" i="1" kern="1200" noProof="0" dirty="0">
                <a:solidFill>
                  <a:srgbClr val="FFFFFF"/>
                </a:solidFill>
                <a:latin typeface="+mj-lt"/>
                <a:ea typeface="+mj-ea"/>
                <a:cs typeface="+mj-cs"/>
              </a:rPr>
              <a:t>Program Akreditasyonu</a:t>
            </a:r>
          </a:p>
        </p:txBody>
      </p:sp>
      <p:pic>
        <p:nvPicPr>
          <p:cNvPr id="2050" name="Picture 2" descr="Akredite">
            <a:extLst>
              <a:ext uri="{FF2B5EF4-FFF2-40B4-BE49-F238E27FC236}">
                <a16:creationId xmlns:a16="http://schemas.microsoft.com/office/drawing/2014/main" id="{C6151B68-0EAD-12AB-9037-6F41F4402C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89074" y="454661"/>
            <a:ext cx="6724674" cy="3631324"/>
          </a:xfrm>
          <a:prstGeom prst="rect">
            <a:avLst/>
          </a:prstGeom>
          <a:noFill/>
          <a:extLst>
            <a:ext uri="{909E8E84-426E-40DD-AFC4-6F175D3DCCD1}">
              <a14:hiddenFill xmlns:a14="http://schemas.microsoft.com/office/drawing/2010/main">
                <a:solidFill>
                  <a:srgbClr val="FFFFFF"/>
                </a:solidFill>
              </a14:hiddenFill>
            </a:ext>
          </a:extLst>
        </p:spPr>
      </p:pic>
      <p:sp>
        <p:nvSpPr>
          <p:cNvPr id="4" name="İçerik Yer Tutucusu 2"/>
          <p:cNvSpPr>
            <a:spLocks noGrp="1"/>
          </p:cNvSpPr>
          <p:nvPr>
            <p:ph idx="1"/>
          </p:nvPr>
        </p:nvSpPr>
        <p:spPr>
          <a:xfrm>
            <a:off x="324092" y="4329207"/>
            <a:ext cx="8993528" cy="1264906"/>
          </a:xfrm>
        </p:spPr>
        <p:txBody>
          <a:bodyPr vert="horz" lIns="91440" tIns="45720" rIns="91440" bIns="45720" rtlCol="0" anchor="ctr">
            <a:noAutofit/>
          </a:bodyPr>
          <a:lstStyle/>
          <a:p>
            <a:pPr marL="457200" indent="-228600" defTabSz="914400">
              <a:lnSpc>
                <a:spcPct val="90000"/>
              </a:lnSpc>
              <a:spcBef>
                <a:spcPts val="0"/>
              </a:spcBef>
              <a:spcAft>
                <a:spcPts val="600"/>
              </a:spcAft>
              <a:buFont typeface="Arial" panose="020B0604020202020204" pitchFamily="34" charset="0"/>
              <a:buChar char="•"/>
            </a:pPr>
            <a:r>
              <a:rPr lang="tr-TR" sz="2000" noProof="0" dirty="0">
                <a:solidFill>
                  <a:schemeClr val="tx2"/>
                </a:solidFill>
              </a:rPr>
              <a:t>Fakültemizde 17 programımız 3+2 yıllığına </a:t>
            </a:r>
            <a:r>
              <a:rPr lang="tr-TR" sz="2000" b="1" noProof="0" dirty="0">
                <a:solidFill>
                  <a:schemeClr val="tx2"/>
                </a:solidFill>
              </a:rPr>
              <a:t>akreditasyon</a:t>
            </a:r>
            <a:r>
              <a:rPr lang="tr-TR" sz="2000" noProof="0" dirty="0">
                <a:solidFill>
                  <a:schemeClr val="tx2"/>
                </a:solidFill>
              </a:rPr>
              <a:t> alma başarısını göstermiştir.</a:t>
            </a:r>
          </a:p>
          <a:p>
            <a:pPr marL="457200" indent="-228600" defTabSz="914400">
              <a:lnSpc>
                <a:spcPct val="90000"/>
              </a:lnSpc>
              <a:spcBef>
                <a:spcPts val="0"/>
              </a:spcBef>
              <a:buFont typeface="Arial" panose="020B0604020202020204" pitchFamily="34" charset="0"/>
              <a:buChar char="•"/>
            </a:pPr>
            <a:r>
              <a:rPr lang="tr-TR" sz="2000" b="1" noProof="0" dirty="0">
                <a:solidFill>
                  <a:schemeClr val="tx2"/>
                </a:solidFill>
              </a:rPr>
              <a:t>2005 yılından</a:t>
            </a:r>
            <a:r>
              <a:rPr lang="tr-TR" sz="2000" noProof="0" dirty="0">
                <a:solidFill>
                  <a:schemeClr val="tx2"/>
                </a:solidFill>
              </a:rPr>
              <a:t> bu yana sürdürülen çalışmalar sonucunda </a:t>
            </a:r>
            <a:r>
              <a:rPr lang="tr-TR" sz="2000" b="1" noProof="0" dirty="0">
                <a:solidFill>
                  <a:schemeClr val="tx2"/>
                </a:solidFill>
              </a:rPr>
              <a:t>kalite kültürü personel ve öğrencilerimizce içselleştirilmiştir.</a:t>
            </a:r>
          </a:p>
        </p:txBody>
      </p:sp>
    </p:spTree>
    <p:extLst>
      <p:ext uri="{BB962C8B-B14F-4D97-AF65-F5344CB8AC3E}">
        <p14:creationId xmlns:p14="http://schemas.microsoft.com/office/powerpoint/2010/main" val="16752257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2825" cy="7745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1035" name="Rectangle 1034">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947864"/>
            <a:ext cx="9902822" cy="1796581"/>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1037" name="Rectangle 1036">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952125"/>
            <a:ext cx="9897407" cy="1796581"/>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1039" name="Rectangle 1038">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1567" y="5946897"/>
            <a:ext cx="3311255" cy="1796581"/>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1041" name="Rectangle 1040">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831" y="5944567"/>
            <a:ext cx="9902824" cy="180413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pic>
        <p:nvPicPr>
          <p:cNvPr id="1028" name="Picture 4" descr="Kullanıcı Girişi Sayfası | EPDAD"/>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75952" y="886385"/>
            <a:ext cx="6750919" cy="2389250"/>
          </a:xfrm>
          <a:prstGeom prst="rect">
            <a:avLst/>
          </a:prstGeom>
          <a:noFill/>
          <a:extLst>
            <a:ext uri="{909E8E84-426E-40DD-AFC4-6F175D3DCCD1}">
              <a14:hiddenFill xmlns:a14="http://schemas.microsoft.com/office/drawing/2010/main">
                <a:solidFill>
                  <a:srgbClr val="FFFFFF"/>
                </a:solidFill>
              </a14:hiddenFill>
            </a:ext>
          </a:extLst>
        </p:spPr>
      </p:pic>
      <p:sp>
        <p:nvSpPr>
          <p:cNvPr id="6" name="İçerik Yer Tutucusu 2"/>
          <p:cNvSpPr txBox="1">
            <a:spLocks/>
          </p:cNvSpPr>
          <p:nvPr/>
        </p:nvSpPr>
        <p:spPr>
          <a:xfrm>
            <a:off x="613458" y="3789974"/>
            <a:ext cx="8808334" cy="1804139"/>
          </a:xfrm>
          <a:prstGeom prst="rect">
            <a:avLst/>
          </a:prstGeom>
        </p:spPr>
        <p:txBody>
          <a:bodyPr vert="horz" lIns="91440" tIns="45720" rIns="91440" bIns="45720" rtlCol="0" anchor="ctr">
            <a:noAutofit/>
          </a:bodyPr>
          <a:lstStyle>
            <a:lvl1pPr marL="378150" indent="-378150" algn="l" defTabSz="504200" rtl="0" eaLnBrk="1" latinLnBrk="0" hangingPunct="1">
              <a:spcBef>
                <a:spcPct val="20000"/>
              </a:spcBef>
              <a:buFont typeface="Arial"/>
              <a:buChar char="•"/>
              <a:defRPr sz="3500" kern="1200">
                <a:solidFill>
                  <a:schemeClr val="tx1"/>
                </a:solidFill>
                <a:latin typeface="+mn-lt"/>
                <a:ea typeface="+mn-ea"/>
                <a:cs typeface="+mn-cs"/>
              </a:defRPr>
            </a:lvl1pPr>
            <a:lvl2pPr marL="819325" indent="-315125" algn="l" defTabSz="504200" rtl="0" eaLnBrk="1" latinLnBrk="0" hangingPunct="1">
              <a:spcBef>
                <a:spcPct val="20000"/>
              </a:spcBef>
              <a:buFont typeface="Arial"/>
              <a:buChar char="–"/>
              <a:defRPr sz="3100" kern="1200">
                <a:solidFill>
                  <a:schemeClr val="tx1"/>
                </a:solidFill>
                <a:latin typeface="+mn-lt"/>
                <a:ea typeface="+mn-ea"/>
                <a:cs typeface="+mn-cs"/>
              </a:defRPr>
            </a:lvl2pPr>
            <a:lvl3pPr marL="1260500" indent="-252100" algn="l" defTabSz="504200" rtl="0" eaLnBrk="1" latinLnBrk="0" hangingPunct="1">
              <a:spcBef>
                <a:spcPct val="20000"/>
              </a:spcBef>
              <a:buFont typeface="Arial"/>
              <a:buChar char="•"/>
              <a:defRPr sz="2600" kern="1200">
                <a:solidFill>
                  <a:schemeClr val="tx1"/>
                </a:solidFill>
                <a:latin typeface="+mn-lt"/>
                <a:ea typeface="+mn-ea"/>
                <a:cs typeface="+mn-cs"/>
              </a:defRPr>
            </a:lvl3pPr>
            <a:lvl4pPr marL="1764701" indent="-252100" algn="l" defTabSz="504200" rtl="0" eaLnBrk="1" latinLnBrk="0" hangingPunct="1">
              <a:spcBef>
                <a:spcPct val="20000"/>
              </a:spcBef>
              <a:buFont typeface="Arial"/>
              <a:buChar char="–"/>
              <a:defRPr sz="2200" kern="1200">
                <a:solidFill>
                  <a:schemeClr val="tx1"/>
                </a:solidFill>
                <a:latin typeface="+mn-lt"/>
                <a:ea typeface="+mn-ea"/>
                <a:cs typeface="+mn-cs"/>
              </a:defRPr>
            </a:lvl4pPr>
            <a:lvl5pPr marL="2268901" indent="-252100" algn="l" defTabSz="504200" rtl="0" eaLnBrk="1" latinLnBrk="0" hangingPunct="1">
              <a:spcBef>
                <a:spcPct val="20000"/>
              </a:spcBef>
              <a:buFont typeface="Arial"/>
              <a:buChar char="»"/>
              <a:defRPr sz="2200" kern="1200">
                <a:solidFill>
                  <a:schemeClr val="tx1"/>
                </a:solidFill>
                <a:latin typeface="+mn-lt"/>
                <a:ea typeface="+mn-ea"/>
                <a:cs typeface="+mn-cs"/>
              </a:defRPr>
            </a:lvl5pPr>
            <a:lvl6pPr marL="2773101" indent="-252100" algn="l" defTabSz="504200" rtl="0" eaLnBrk="1" latinLnBrk="0" hangingPunct="1">
              <a:spcBef>
                <a:spcPct val="20000"/>
              </a:spcBef>
              <a:buFont typeface="Arial"/>
              <a:buChar char="•"/>
              <a:defRPr sz="2200" kern="1200">
                <a:solidFill>
                  <a:schemeClr val="tx1"/>
                </a:solidFill>
                <a:latin typeface="+mn-lt"/>
                <a:ea typeface="+mn-ea"/>
                <a:cs typeface="+mn-cs"/>
              </a:defRPr>
            </a:lvl6pPr>
            <a:lvl7pPr marL="3277301" indent="-252100" algn="l" defTabSz="504200" rtl="0" eaLnBrk="1" latinLnBrk="0" hangingPunct="1">
              <a:spcBef>
                <a:spcPct val="20000"/>
              </a:spcBef>
              <a:buFont typeface="Arial"/>
              <a:buChar char="•"/>
              <a:defRPr sz="2200" kern="1200">
                <a:solidFill>
                  <a:schemeClr val="tx1"/>
                </a:solidFill>
                <a:latin typeface="+mn-lt"/>
                <a:ea typeface="+mn-ea"/>
                <a:cs typeface="+mn-cs"/>
              </a:defRPr>
            </a:lvl7pPr>
            <a:lvl8pPr marL="3781501" indent="-252100" algn="l" defTabSz="504200" rtl="0" eaLnBrk="1" latinLnBrk="0" hangingPunct="1">
              <a:spcBef>
                <a:spcPct val="20000"/>
              </a:spcBef>
              <a:buFont typeface="Arial"/>
              <a:buChar char="•"/>
              <a:defRPr sz="2200" kern="1200">
                <a:solidFill>
                  <a:schemeClr val="tx1"/>
                </a:solidFill>
                <a:latin typeface="+mn-lt"/>
                <a:ea typeface="+mn-ea"/>
                <a:cs typeface="+mn-cs"/>
              </a:defRPr>
            </a:lvl8pPr>
            <a:lvl9pPr marL="4285701" indent="-252100" algn="l" defTabSz="504200" rtl="0" eaLnBrk="1" latinLnBrk="0" hangingPunct="1">
              <a:spcBef>
                <a:spcPct val="20000"/>
              </a:spcBef>
              <a:buFont typeface="Arial"/>
              <a:buChar char="•"/>
              <a:defRPr sz="2200" kern="1200">
                <a:solidFill>
                  <a:schemeClr val="tx1"/>
                </a:solidFill>
                <a:latin typeface="+mn-lt"/>
                <a:ea typeface="+mn-ea"/>
                <a:cs typeface="+mn-cs"/>
              </a:defRPr>
            </a:lvl9pPr>
          </a:lstStyle>
          <a:p>
            <a:pPr marL="457200" indent="-228600" defTabSz="914400">
              <a:lnSpc>
                <a:spcPct val="90000"/>
              </a:lnSpc>
              <a:buFont typeface="Arial" panose="020B0604020202020204" pitchFamily="34" charset="0"/>
              <a:buChar char="•"/>
            </a:pPr>
            <a:r>
              <a:rPr lang="tr-TR" sz="2400" noProof="0" dirty="0">
                <a:solidFill>
                  <a:schemeClr val="tx2"/>
                </a:solidFill>
              </a:rPr>
              <a:t>Fakültemizde programlarımızın akreditasyon çalışmaları da devam etmektedir.</a:t>
            </a:r>
          </a:p>
          <a:p>
            <a:pPr marL="457200" indent="-228600" defTabSz="914400">
              <a:lnSpc>
                <a:spcPct val="90000"/>
              </a:lnSpc>
              <a:spcBef>
                <a:spcPts val="0"/>
              </a:spcBef>
              <a:buFont typeface="Arial" panose="020B0604020202020204" pitchFamily="34" charset="0"/>
              <a:buChar char="•"/>
            </a:pPr>
            <a:r>
              <a:rPr lang="tr-TR" sz="2400" noProof="0" dirty="0">
                <a:solidFill>
                  <a:schemeClr val="tx2"/>
                </a:solidFill>
              </a:rPr>
              <a:t>Lisans öğrencisi olan 23 programımızdan 17’si EPDAD tarafından akredite edilmiştir.</a:t>
            </a:r>
          </a:p>
          <a:p>
            <a:pPr marL="457200" indent="-228600" defTabSz="914400">
              <a:lnSpc>
                <a:spcPct val="90000"/>
              </a:lnSpc>
              <a:spcBef>
                <a:spcPts val="0"/>
              </a:spcBef>
              <a:buFont typeface="Arial" panose="020B0604020202020204" pitchFamily="34" charset="0"/>
              <a:buChar char="•"/>
            </a:pPr>
            <a:r>
              <a:rPr lang="tr-TR" sz="2400" noProof="0" dirty="0">
                <a:solidFill>
                  <a:schemeClr val="tx2"/>
                </a:solidFill>
              </a:rPr>
              <a:t>Halihazırda 3 programımızın akreditasyon çalışmaları devam etmektedir. </a:t>
            </a:r>
          </a:p>
        </p:txBody>
      </p:sp>
    </p:spTree>
    <p:extLst>
      <p:ext uri="{BB962C8B-B14F-4D97-AF65-F5344CB8AC3E}">
        <p14:creationId xmlns:p14="http://schemas.microsoft.com/office/powerpoint/2010/main" val="3865911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Unvan 1"/>
          <p:cNvSpPr>
            <a:spLocks noGrp="1"/>
          </p:cNvSpPr>
          <p:nvPr>
            <p:ph type="title"/>
          </p:nvPr>
        </p:nvSpPr>
        <p:spPr>
          <a:xfrm>
            <a:off x="961554" y="2933765"/>
            <a:ext cx="3255791" cy="3561864"/>
          </a:xfrm>
        </p:spPr>
        <p:txBody>
          <a:bodyPr>
            <a:noAutofit/>
          </a:bodyPr>
          <a:lstStyle/>
          <a:p>
            <a:r>
              <a:rPr lang="tr-TR" sz="2400" noProof="0" dirty="0">
                <a:solidFill>
                  <a:schemeClr val="tx2"/>
                </a:solidFill>
              </a:rPr>
              <a:t>1. Sınıf Eğitimi</a:t>
            </a:r>
            <a:br>
              <a:rPr lang="tr-TR" sz="2400" noProof="0" dirty="0">
                <a:solidFill>
                  <a:schemeClr val="tx2"/>
                </a:solidFill>
              </a:rPr>
            </a:br>
            <a:r>
              <a:rPr lang="tr-TR" sz="2400" noProof="0" dirty="0">
                <a:solidFill>
                  <a:schemeClr val="tx2"/>
                </a:solidFill>
              </a:rPr>
              <a:t>2. Fizik Eğitimi</a:t>
            </a:r>
            <a:br>
              <a:rPr lang="tr-TR" sz="2400" noProof="0" dirty="0">
                <a:solidFill>
                  <a:schemeClr val="tx2"/>
                </a:solidFill>
              </a:rPr>
            </a:br>
            <a:r>
              <a:rPr lang="tr-TR" sz="2400" noProof="0" dirty="0">
                <a:solidFill>
                  <a:schemeClr val="tx2"/>
                </a:solidFill>
              </a:rPr>
              <a:t>3. BÖTE</a:t>
            </a:r>
            <a:br>
              <a:rPr lang="tr-TR" sz="2400" noProof="0" dirty="0">
                <a:solidFill>
                  <a:schemeClr val="tx2"/>
                </a:solidFill>
              </a:rPr>
            </a:br>
            <a:r>
              <a:rPr lang="tr-TR" sz="2400" noProof="0" dirty="0">
                <a:solidFill>
                  <a:schemeClr val="tx2"/>
                </a:solidFill>
              </a:rPr>
              <a:t>4. İngiliz Dili Eğitimi</a:t>
            </a:r>
            <a:br>
              <a:rPr lang="tr-TR" sz="2400" noProof="0" dirty="0">
                <a:solidFill>
                  <a:schemeClr val="tx2"/>
                </a:solidFill>
              </a:rPr>
            </a:br>
            <a:r>
              <a:rPr lang="tr-TR" sz="2400" noProof="0" dirty="0">
                <a:solidFill>
                  <a:schemeClr val="tx2"/>
                </a:solidFill>
              </a:rPr>
              <a:t>5. Felsefe Grubu Eğitimi</a:t>
            </a:r>
            <a:br>
              <a:rPr lang="tr-TR" sz="2400" noProof="0" dirty="0">
                <a:solidFill>
                  <a:schemeClr val="tx2"/>
                </a:solidFill>
              </a:rPr>
            </a:br>
            <a:r>
              <a:rPr lang="tr-TR" sz="2400" noProof="0" dirty="0">
                <a:solidFill>
                  <a:schemeClr val="tx2"/>
                </a:solidFill>
              </a:rPr>
              <a:t>6. Rehberlik ve Psikolojik Danışmanlık</a:t>
            </a:r>
            <a:br>
              <a:rPr lang="tr-TR" sz="2400" noProof="0" dirty="0">
                <a:solidFill>
                  <a:schemeClr val="tx2"/>
                </a:solidFill>
              </a:rPr>
            </a:br>
            <a:r>
              <a:rPr lang="tr-TR" sz="2400" noProof="0" dirty="0">
                <a:solidFill>
                  <a:schemeClr val="tx2"/>
                </a:solidFill>
              </a:rPr>
              <a:t>7. Okul Öncesi Eğitimi</a:t>
            </a:r>
            <a:br>
              <a:rPr lang="tr-TR" sz="2400" noProof="0" dirty="0">
                <a:solidFill>
                  <a:schemeClr val="tx2"/>
                </a:solidFill>
              </a:rPr>
            </a:br>
            <a:r>
              <a:rPr lang="tr-TR" sz="2400" noProof="0" dirty="0">
                <a:solidFill>
                  <a:schemeClr val="tx2"/>
                </a:solidFill>
              </a:rPr>
              <a:t>8. Müzik Eğitimi</a:t>
            </a:r>
          </a:p>
        </p:txBody>
      </p:sp>
      <p:sp>
        <p:nvSpPr>
          <p:cNvPr id="11" name="Unvan 1"/>
          <p:cNvSpPr txBox="1">
            <a:spLocks/>
          </p:cNvSpPr>
          <p:nvPr/>
        </p:nvSpPr>
        <p:spPr>
          <a:xfrm>
            <a:off x="437627" y="1670635"/>
            <a:ext cx="8541187" cy="1244794"/>
          </a:xfrm>
          <a:prstGeom prst="rect">
            <a:avLst/>
          </a:prstGeom>
        </p:spPr>
        <p:txBody>
          <a:bodyPr vert="horz" lIns="100840" tIns="50420" rIns="100840" bIns="50420" rtlCol="0" anchor="ctr">
            <a:normAutofit fontScale="97500"/>
          </a:bodyPr>
          <a:lstStyle>
            <a:lvl1pPr algn="ctr" defTabSz="504200" rtl="0" eaLnBrk="1" latinLnBrk="0" hangingPunct="1">
              <a:spcBef>
                <a:spcPct val="0"/>
              </a:spcBef>
              <a:buNone/>
              <a:defRPr sz="4900" kern="1200">
                <a:solidFill>
                  <a:schemeClr val="tx1"/>
                </a:solidFill>
                <a:latin typeface="+mj-lt"/>
                <a:ea typeface="+mj-ea"/>
                <a:cs typeface="+mj-cs"/>
              </a:defRPr>
            </a:lvl1pPr>
          </a:lstStyle>
          <a:p>
            <a:r>
              <a:rPr lang="tr-TR" sz="2800" noProof="0" dirty="0">
                <a:solidFill>
                  <a:schemeClr val="tx2"/>
                </a:solidFill>
              </a:rPr>
              <a:t>Programlarımızın Akreditasyon Süreçlerini Başlattık; 17 Lisans Programımız Süreci tamamladı. </a:t>
            </a:r>
            <a:endParaRPr lang="tr-TR" sz="2800" noProof="0" dirty="0">
              <a:solidFill>
                <a:schemeClr val="tx2"/>
              </a:solidFill>
              <a:highlight>
                <a:srgbClr val="FFFF00"/>
              </a:highlight>
            </a:endParaRPr>
          </a:p>
        </p:txBody>
      </p:sp>
      <p:sp>
        <p:nvSpPr>
          <p:cNvPr id="6" name="Unvan 1"/>
          <p:cNvSpPr txBox="1">
            <a:spLocks/>
          </p:cNvSpPr>
          <p:nvPr/>
        </p:nvSpPr>
        <p:spPr>
          <a:xfrm>
            <a:off x="4506594" y="3125443"/>
            <a:ext cx="4791612" cy="3178509"/>
          </a:xfrm>
          <a:prstGeom prst="rect">
            <a:avLst/>
          </a:prstGeom>
        </p:spPr>
        <p:txBody>
          <a:bodyPr vert="horz" lIns="100840" tIns="50420" rIns="100840" bIns="50420" rtlCol="0" anchor="ctr">
            <a:noAutofit/>
          </a:bodyPr>
          <a:lstStyle>
            <a:lvl1pPr algn="ctr" defTabSz="504200" rtl="0" eaLnBrk="1" latinLnBrk="0" hangingPunct="1">
              <a:spcBef>
                <a:spcPct val="0"/>
              </a:spcBef>
              <a:buNone/>
              <a:defRPr sz="4900" kern="1200">
                <a:solidFill>
                  <a:schemeClr val="tx1"/>
                </a:solidFill>
                <a:latin typeface="+mj-lt"/>
                <a:ea typeface="+mj-ea"/>
                <a:cs typeface="+mj-cs"/>
              </a:defRPr>
            </a:lvl1pPr>
          </a:lstStyle>
          <a:p>
            <a:r>
              <a:rPr lang="tr-TR" sz="2400" noProof="0" dirty="0">
                <a:solidFill>
                  <a:schemeClr val="tx2"/>
                </a:solidFill>
              </a:rPr>
              <a:t>9. Kimya Eğitimi</a:t>
            </a:r>
            <a:br>
              <a:rPr lang="tr-TR" sz="2400" noProof="0" dirty="0">
                <a:solidFill>
                  <a:schemeClr val="tx2"/>
                </a:solidFill>
              </a:rPr>
            </a:br>
            <a:r>
              <a:rPr lang="tr-TR" sz="2400" noProof="0" dirty="0">
                <a:solidFill>
                  <a:schemeClr val="tx2"/>
                </a:solidFill>
              </a:rPr>
              <a:t>10. Arap Dili Eğitimi</a:t>
            </a:r>
          </a:p>
          <a:p>
            <a:r>
              <a:rPr lang="tr-TR" sz="2400" noProof="0" dirty="0">
                <a:solidFill>
                  <a:schemeClr val="tx2"/>
                </a:solidFill>
              </a:rPr>
              <a:t>11. Biyoloji Eğitimi</a:t>
            </a:r>
            <a:br>
              <a:rPr lang="tr-TR" sz="2400" noProof="0" dirty="0">
                <a:solidFill>
                  <a:schemeClr val="tx2"/>
                </a:solidFill>
              </a:rPr>
            </a:br>
            <a:r>
              <a:rPr lang="tr-TR" sz="2400" noProof="0" dirty="0">
                <a:solidFill>
                  <a:schemeClr val="tx2"/>
                </a:solidFill>
              </a:rPr>
              <a:t>12. Fen Bilgisi Eğitimi</a:t>
            </a:r>
            <a:br>
              <a:rPr lang="tr-TR" sz="2400" noProof="0" dirty="0">
                <a:solidFill>
                  <a:schemeClr val="tx2"/>
                </a:solidFill>
              </a:rPr>
            </a:br>
            <a:r>
              <a:rPr lang="tr-TR" sz="2400" noProof="0" dirty="0">
                <a:solidFill>
                  <a:schemeClr val="tx2"/>
                </a:solidFill>
              </a:rPr>
              <a:t>13. Türkçe Eğitimi</a:t>
            </a:r>
            <a:br>
              <a:rPr lang="tr-TR" sz="2400" noProof="0" dirty="0">
                <a:solidFill>
                  <a:schemeClr val="tx2"/>
                </a:solidFill>
              </a:rPr>
            </a:br>
            <a:r>
              <a:rPr lang="tr-TR" sz="2400" noProof="0" dirty="0">
                <a:solidFill>
                  <a:schemeClr val="tx2"/>
                </a:solidFill>
              </a:rPr>
              <a:t>14. Özel Eğitim</a:t>
            </a:r>
          </a:p>
          <a:p>
            <a:r>
              <a:rPr lang="tr-TR" sz="2400" noProof="0" dirty="0">
                <a:solidFill>
                  <a:schemeClr val="tx2"/>
                </a:solidFill>
              </a:rPr>
              <a:t>15. Alman Dili Eğitimi</a:t>
            </a:r>
          </a:p>
          <a:p>
            <a:r>
              <a:rPr lang="tr-TR" sz="2400" noProof="0" dirty="0">
                <a:solidFill>
                  <a:schemeClr val="tx2"/>
                </a:solidFill>
              </a:rPr>
              <a:t>16. Resim-İş Eğitimi</a:t>
            </a:r>
          </a:p>
          <a:p>
            <a:r>
              <a:rPr lang="tr-TR" sz="2400" noProof="0" dirty="0">
                <a:solidFill>
                  <a:schemeClr val="tx2"/>
                </a:solidFill>
              </a:rPr>
              <a:t>17. Türk Dili ve Edebiyatı Eğitimi</a:t>
            </a:r>
          </a:p>
        </p:txBody>
      </p:sp>
    </p:spTree>
    <p:extLst>
      <p:ext uri="{BB962C8B-B14F-4D97-AF65-F5344CB8AC3E}">
        <p14:creationId xmlns:p14="http://schemas.microsoft.com/office/powerpoint/2010/main" val="524506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kreditasyon Epd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217" y="194548"/>
            <a:ext cx="7675898" cy="4150341"/>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p:cNvSpPr txBox="1"/>
          <p:nvPr/>
        </p:nvSpPr>
        <p:spPr>
          <a:xfrm>
            <a:off x="2443910" y="4647518"/>
            <a:ext cx="4978509" cy="2373791"/>
          </a:xfrm>
          <a:prstGeom prst="rect">
            <a:avLst/>
          </a:prstGeom>
          <a:noFill/>
        </p:spPr>
        <p:txBody>
          <a:bodyPr wrap="square" rtlCol="0">
            <a:spAutoFit/>
          </a:bodyPr>
          <a:lstStyle/>
          <a:p>
            <a:pPr algn="ctr"/>
            <a:r>
              <a:rPr lang="tr-TR" sz="2118" b="1" dirty="0">
                <a:solidFill>
                  <a:srgbClr val="0070C0"/>
                </a:solidFill>
                <a:latin typeface="Times New Roman" panose="02020603050405020304" pitchFamily="18" charset="0"/>
                <a:cs typeface="Times New Roman" panose="02020603050405020304" pitchFamily="18" charset="0"/>
              </a:rPr>
              <a:t>Gazi Üniversitesi </a:t>
            </a:r>
          </a:p>
          <a:p>
            <a:pPr algn="ctr"/>
            <a:r>
              <a:rPr lang="tr-TR" sz="2118" b="1" dirty="0">
                <a:solidFill>
                  <a:srgbClr val="0070C0"/>
                </a:solidFill>
                <a:latin typeface="Times New Roman" panose="02020603050405020304" pitchFamily="18" charset="0"/>
                <a:cs typeface="Times New Roman" panose="02020603050405020304" pitchFamily="18" charset="0"/>
              </a:rPr>
              <a:t>Gazi Eğitim Fakültesi </a:t>
            </a:r>
          </a:p>
          <a:p>
            <a:pPr algn="ctr"/>
            <a:r>
              <a:rPr lang="tr-TR" sz="2118" b="1" dirty="0">
                <a:solidFill>
                  <a:srgbClr val="0070C0"/>
                </a:solidFill>
                <a:latin typeface="Times New Roman" panose="02020603050405020304" pitchFamily="18" charset="0"/>
                <a:cs typeface="Times New Roman" panose="02020603050405020304" pitchFamily="18" charset="0"/>
              </a:rPr>
              <a:t>Sınıf Öğretmenliği Lisans Programı </a:t>
            </a:r>
          </a:p>
          <a:p>
            <a:pPr algn="ctr"/>
            <a:r>
              <a:rPr lang="tr-TR" sz="2118" b="1" dirty="0">
                <a:solidFill>
                  <a:srgbClr val="0070C0"/>
                </a:solidFill>
                <a:latin typeface="Times New Roman" panose="02020603050405020304" pitchFamily="18" charset="0"/>
                <a:cs typeface="Times New Roman" panose="02020603050405020304" pitchFamily="18" charset="0"/>
              </a:rPr>
              <a:t>Öğretmenlik Eğitim Programları Değerlendirme ve Akreditasyon Derneği (EPDAD) tarafından 2022 yılında (3+2) yıllığına akredite edilmiştir. </a:t>
            </a:r>
          </a:p>
        </p:txBody>
      </p:sp>
    </p:spTree>
    <p:extLst>
      <p:ext uri="{BB962C8B-B14F-4D97-AF65-F5344CB8AC3E}">
        <p14:creationId xmlns:p14="http://schemas.microsoft.com/office/powerpoint/2010/main" val="3904200349"/>
      </p:ext>
    </p:extLst>
  </p:cSld>
  <p:clrMapOvr>
    <a:masterClrMapping/>
  </p:clrMapOvr>
  <p:transition spd="med">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6" name="Google Shape;196;g97d5f1ce2d_0_30">
            <a:extLst>
              <a:ext uri="{FF2B5EF4-FFF2-40B4-BE49-F238E27FC236}">
                <a16:creationId xmlns:a16="http://schemas.microsoft.com/office/drawing/2014/main" id="{951B4F36-531F-4D1F-AAD4-FAB10861FC94}"/>
              </a:ext>
            </a:extLst>
          </p:cNvPr>
          <p:cNvSpPr txBox="1">
            <a:spLocks/>
          </p:cNvSpPr>
          <p:nvPr/>
        </p:nvSpPr>
        <p:spPr>
          <a:xfrm>
            <a:off x="1331282" y="2954739"/>
            <a:ext cx="7240261" cy="1048677"/>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90000"/>
              </a:lnSpc>
              <a:buSzPts val="1400"/>
            </a:pPr>
            <a:r>
              <a:rPr lang="tr-TR" sz="3177" dirty="0">
                <a:solidFill>
                  <a:srgbClr val="0070C0"/>
                </a:solidFill>
                <a:latin typeface="Corbel"/>
                <a:ea typeface="Corbel"/>
                <a:cs typeface="Corbel"/>
                <a:sym typeface="Corbel"/>
              </a:rPr>
              <a:t>Üniversite ile ilgili sorunlarınız için öncelikle danışmanlarınızla iletişim kurunuz.</a:t>
            </a:r>
          </a:p>
          <a:p>
            <a:pPr algn="ctr">
              <a:lnSpc>
                <a:spcPct val="90000"/>
              </a:lnSpc>
              <a:buSzPts val="1400"/>
            </a:pPr>
            <a:r>
              <a:rPr lang="tr-TR" sz="3177" dirty="0">
                <a:solidFill>
                  <a:srgbClr val="0070C0"/>
                </a:solidFill>
                <a:latin typeface="Corbel"/>
                <a:ea typeface="Corbel"/>
                <a:cs typeface="Corbel"/>
                <a:sym typeface="Corbel"/>
              </a:rPr>
              <a:t>İletişim sırasında öncelikle kendinizi tanıtmayı unutmayın.</a:t>
            </a:r>
          </a:p>
          <a:p>
            <a:pPr algn="ctr">
              <a:lnSpc>
                <a:spcPct val="90000"/>
              </a:lnSpc>
              <a:buSzPts val="1400"/>
            </a:pPr>
            <a:endParaRPr lang="tr-TR" sz="3177" dirty="0">
              <a:solidFill>
                <a:srgbClr val="0070C0"/>
              </a:solidFill>
              <a:latin typeface="Corbel"/>
              <a:ea typeface="Corbel"/>
              <a:cs typeface="Corbel"/>
              <a:sym typeface="Corbel"/>
            </a:endParaRPr>
          </a:p>
          <a:p>
            <a:pPr algn="ctr">
              <a:lnSpc>
                <a:spcPct val="90000"/>
              </a:lnSpc>
              <a:buSzPts val="1400"/>
            </a:pPr>
            <a:r>
              <a:rPr lang="tr-TR" sz="3177" dirty="0">
                <a:solidFill>
                  <a:srgbClr val="0070C0"/>
                </a:solidFill>
                <a:latin typeface="Corbel"/>
                <a:ea typeface="Corbel"/>
                <a:cs typeface="Corbel"/>
                <a:sym typeface="Corbel"/>
              </a:rPr>
              <a:t>*</a:t>
            </a:r>
            <a:r>
              <a:rPr lang="tr-TR" sz="3177" dirty="0" err="1">
                <a:solidFill>
                  <a:srgbClr val="0070C0"/>
                </a:solidFill>
                <a:latin typeface="Corbel"/>
                <a:ea typeface="Corbel"/>
                <a:cs typeface="Corbel"/>
                <a:sym typeface="Corbel"/>
              </a:rPr>
              <a:t>WhatsApp</a:t>
            </a:r>
            <a:r>
              <a:rPr lang="tr-TR" sz="3177" dirty="0">
                <a:solidFill>
                  <a:srgbClr val="0070C0"/>
                </a:solidFill>
                <a:latin typeface="Corbel"/>
                <a:ea typeface="Corbel"/>
                <a:cs typeface="Corbel"/>
                <a:sym typeface="Corbel"/>
              </a:rPr>
              <a:t> gruplarında iletişim </a:t>
            </a:r>
            <a:endParaRPr lang="tr-TR" sz="1324" dirty="0">
              <a:latin typeface="Corbel"/>
              <a:ea typeface="Corbel"/>
              <a:cs typeface="Corbel"/>
              <a:sym typeface="Corbel"/>
            </a:endParaRPr>
          </a:p>
          <a:p>
            <a:pPr algn="ctr">
              <a:lnSpc>
                <a:spcPct val="90000"/>
              </a:lnSpc>
              <a:buSzPts val="1400"/>
            </a:pPr>
            <a:endParaRPr lang="tr-TR" sz="3177" dirty="0">
              <a:solidFill>
                <a:srgbClr val="0070C0"/>
              </a:solidFill>
              <a:latin typeface="Corbel"/>
              <a:ea typeface="Corbel"/>
              <a:cs typeface="Corbel"/>
              <a:sym typeface="Corbel"/>
            </a:endParaRPr>
          </a:p>
        </p:txBody>
      </p:sp>
      <p:sp>
        <p:nvSpPr>
          <p:cNvPr id="7" name="Google Shape;198;g97d5f1ce2d_0_30">
            <a:extLst>
              <a:ext uri="{FF2B5EF4-FFF2-40B4-BE49-F238E27FC236}">
                <a16:creationId xmlns:a16="http://schemas.microsoft.com/office/drawing/2014/main" id="{4D635D2D-40EB-4E73-9545-CDB4083BBE42}"/>
              </a:ext>
            </a:extLst>
          </p:cNvPr>
          <p:cNvSpPr txBox="1"/>
          <p:nvPr/>
        </p:nvSpPr>
        <p:spPr>
          <a:xfrm>
            <a:off x="1331281" y="5392384"/>
            <a:ext cx="7054196" cy="1257976"/>
          </a:xfrm>
          <a:prstGeom prst="rect">
            <a:avLst/>
          </a:prstGeom>
          <a:noFill/>
          <a:ln>
            <a:noFill/>
          </a:ln>
        </p:spPr>
        <p:txBody>
          <a:bodyPr spcFirstLastPara="1" wrap="square" lIns="33625" tIns="33625" rIns="33625" bIns="33625" anchor="ctr" anchorCtr="0">
            <a:noAutofit/>
          </a:bodyPr>
          <a:lstStyle/>
          <a:p>
            <a:pPr marL="319801" indent="-319801" algn="just">
              <a:lnSpc>
                <a:spcPct val="150000"/>
              </a:lnSpc>
              <a:spcBef>
                <a:spcPts val="1634"/>
              </a:spcBef>
              <a:buClr>
                <a:srgbClr val="000000"/>
              </a:buClr>
              <a:buSzPts val="2400"/>
            </a:pPr>
            <a:r>
              <a:rPr lang="tr-TR" sz="1853" b="1" dirty="0">
                <a:solidFill>
                  <a:srgbClr val="FF0000"/>
                </a:solidFill>
                <a:latin typeface="Corbel"/>
                <a:ea typeface="Corbel"/>
                <a:cs typeface="Corbel"/>
                <a:sym typeface="Corbel"/>
              </a:rPr>
              <a:t>Not:</a:t>
            </a:r>
            <a:r>
              <a:rPr lang="tr-TR" sz="1853" dirty="0">
                <a:solidFill>
                  <a:srgbClr val="FF0000"/>
                </a:solidFill>
                <a:latin typeface="Corbel"/>
                <a:ea typeface="Corbel"/>
                <a:cs typeface="Corbel"/>
                <a:sym typeface="Corbel"/>
              </a:rPr>
              <a:t> </a:t>
            </a:r>
            <a:r>
              <a:rPr lang="tr-TR" sz="1853" dirty="0">
                <a:solidFill>
                  <a:srgbClr val="414141"/>
                </a:solidFill>
                <a:latin typeface="Corbel"/>
                <a:ea typeface="Corbel"/>
                <a:cs typeface="Corbel"/>
                <a:sym typeface="Corbel"/>
              </a:rPr>
              <a:t>Danışmanlarınızın size kolay ulaşabilmeleri için Öğrenci Bilgi Sistemindeki </a:t>
            </a:r>
            <a:r>
              <a:rPr lang="tr-TR" sz="1853" b="1" dirty="0">
                <a:solidFill>
                  <a:srgbClr val="414141"/>
                </a:solidFill>
                <a:latin typeface="Corbel"/>
                <a:ea typeface="Corbel"/>
                <a:cs typeface="Corbel"/>
                <a:sym typeface="Corbel"/>
              </a:rPr>
              <a:t>e-posta</a:t>
            </a:r>
            <a:r>
              <a:rPr lang="tr-TR" sz="1853" dirty="0">
                <a:solidFill>
                  <a:srgbClr val="414141"/>
                </a:solidFill>
                <a:latin typeface="Corbel"/>
                <a:ea typeface="Corbel"/>
                <a:cs typeface="Corbel"/>
                <a:sym typeface="Corbel"/>
              </a:rPr>
              <a:t> ve </a:t>
            </a:r>
            <a:r>
              <a:rPr lang="tr-TR" sz="1853" b="1" dirty="0">
                <a:solidFill>
                  <a:srgbClr val="414141"/>
                </a:solidFill>
                <a:latin typeface="Corbel"/>
                <a:ea typeface="Corbel"/>
                <a:cs typeface="Corbel"/>
                <a:sym typeface="Corbel"/>
              </a:rPr>
              <a:t>telefonlarınızı</a:t>
            </a:r>
            <a:r>
              <a:rPr lang="tr-TR" sz="1853" dirty="0">
                <a:solidFill>
                  <a:srgbClr val="414141"/>
                </a:solidFill>
                <a:latin typeface="Corbel"/>
                <a:ea typeface="Corbel"/>
                <a:cs typeface="Corbel"/>
                <a:sym typeface="Corbel"/>
              </a:rPr>
              <a:t> güncelleyiniz.</a:t>
            </a:r>
            <a:endParaRPr sz="1059" dirty="0">
              <a:solidFill>
                <a:srgbClr val="000000"/>
              </a:solidFill>
              <a:latin typeface="Corbel"/>
              <a:ea typeface="Corbel"/>
              <a:cs typeface="Corbel"/>
              <a:sym typeface="Corbel"/>
            </a:endParaRPr>
          </a:p>
          <a:p>
            <a:pPr algn="ctr">
              <a:buClr>
                <a:srgbClr val="414141"/>
              </a:buClr>
              <a:buSzPts val="2400"/>
            </a:pPr>
            <a:endParaRPr sz="1589" dirty="0">
              <a:solidFill>
                <a:srgbClr val="414141"/>
              </a:solidFill>
              <a:latin typeface="Corbel"/>
              <a:ea typeface="Corbel"/>
              <a:cs typeface="Corbel"/>
              <a:sym typeface="Corbel"/>
            </a:endParaRPr>
          </a:p>
        </p:txBody>
      </p:sp>
    </p:spTree>
    <p:extLst>
      <p:ext uri="{BB962C8B-B14F-4D97-AF65-F5344CB8AC3E}">
        <p14:creationId xmlns:p14="http://schemas.microsoft.com/office/powerpoint/2010/main" val="204706744"/>
      </p:ext>
    </p:extLst>
  </p:cSld>
  <p:clrMapOvr>
    <a:masterClrMapping/>
  </p:clrMapOvr>
  <p:transition spd="med">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2">
            <a:extLst>
              <a:ext uri="{FF2B5EF4-FFF2-40B4-BE49-F238E27FC236}">
                <a16:creationId xmlns:a16="http://schemas.microsoft.com/office/drawing/2014/main" id="{C700AF56-F595-4A1E-92B7-A286C48C9E8F}"/>
              </a:ext>
            </a:extLst>
          </p:cNvPr>
          <p:cNvSpPr txBox="1">
            <a:spLocks/>
          </p:cNvSpPr>
          <p:nvPr/>
        </p:nvSpPr>
        <p:spPr>
          <a:xfrm>
            <a:off x="1471178" y="2899669"/>
            <a:ext cx="6960468" cy="314897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tr-TR" sz="2383" dirty="0">
                <a:solidFill>
                  <a:schemeClr val="tx1"/>
                </a:solidFill>
                <a:latin typeface="Corbel" panose="020B0503020204020204" pitchFamily="34" charset="0"/>
              </a:rPr>
              <a:t>Dersler; Alan Eğitimi, Meslek Bilgisi ve Genel Kültür olmak üzere 3 gruba ayrılmaktadır. Bu gruplar altında zorunlu ve seçmeli dersler bulunmaktadır.</a:t>
            </a:r>
          </a:p>
          <a:p>
            <a:endParaRPr lang="tr-TR" sz="2383" dirty="0">
              <a:latin typeface="Corbel" panose="020B0503020204020204" pitchFamily="34" charset="0"/>
            </a:endParaRPr>
          </a:p>
          <a:p>
            <a:r>
              <a:rPr lang="tr-TR" sz="2383" dirty="0">
                <a:latin typeface="Corbel" panose="020B0503020204020204" pitchFamily="34" charset="0"/>
              </a:rPr>
              <a:t> </a:t>
            </a:r>
          </a:p>
          <a:p>
            <a:endParaRPr lang="tr-TR" sz="2383" dirty="0">
              <a:latin typeface="Corbel" panose="020B0503020204020204" pitchFamily="34" charset="0"/>
            </a:endParaRPr>
          </a:p>
        </p:txBody>
      </p:sp>
      <p:graphicFrame>
        <p:nvGraphicFramePr>
          <p:cNvPr id="3" name="Tablo 2">
            <a:extLst>
              <a:ext uri="{FF2B5EF4-FFF2-40B4-BE49-F238E27FC236}">
                <a16:creationId xmlns:a16="http://schemas.microsoft.com/office/drawing/2014/main" id="{18540029-F629-46F5-A630-13B665039393}"/>
              </a:ext>
            </a:extLst>
          </p:cNvPr>
          <p:cNvGraphicFramePr>
            <a:graphicFrameLocks noGrp="1"/>
          </p:cNvGraphicFramePr>
          <p:nvPr>
            <p:extLst>
              <p:ext uri="{D42A27DB-BD31-4B8C-83A1-F6EECF244321}">
                <p14:modId xmlns:p14="http://schemas.microsoft.com/office/powerpoint/2010/main" val="3894285867"/>
              </p:ext>
            </p:extLst>
          </p:nvPr>
        </p:nvGraphicFramePr>
        <p:xfrm>
          <a:off x="1471178" y="4345577"/>
          <a:ext cx="6960468" cy="2192824"/>
        </p:xfrm>
        <a:graphic>
          <a:graphicData uri="http://schemas.openxmlformats.org/drawingml/2006/table">
            <a:tbl>
              <a:tblPr firstRow="1" bandRow="1">
                <a:tableStyleId>{5C22544A-7EE6-4342-B048-85BDC9FD1C3A}</a:tableStyleId>
              </a:tblPr>
              <a:tblGrid>
                <a:gridCol w="1339772">
                  <a:extLst>
                    <a:ext uri="{9D8B030D-6E8A-4147-A177-3AD203B41FA5}">
                      <a16:colId xmlns:a16="http://schemas.microsoft.com/office/drawing/2014/main" val="20000"/>
                    </a:ext>
                  </a:extLst>
                </a:gridCol>
                <a:gridCol w="1010236">
                  <a:extLst>
                    <a:ext uri="{9D8B030D-6E8A-4147-A177-3AD203B41FA5}">
                      <a16:colId xmlns:a16="http://schemas.microsoft.com/office/drawing/2014/main" val="20001"/>
                    </a:ext>
                  </a:extLst>
                </a:gridCol>
                <a:gridCol w="2576565">
                  <a:extLst>
                    <a:ext uri="{9D8B030D-6E8A-4147-A177-3AD203B41FA5}">
                      <a16:colId xmlns:a16="http://schemas.microsoft.com/office/drawing/2014/main" val="20002"/>
                    </a:ext>
                  </a:extLst>
                </a:gridCol>
                <a:gridCol w="2033895">
                  <a:extLst>
                    <a:ext uri="{9D8B030D-6E8A-4147-A177-3AD203B41FA5}">
                      <a16:colId xmlns:a16="http://schemas.microsoft.com/office/drawing/2014/main" val="20003"/>
                    </a:ext>
                  </a:extLst>
                </a:gridCol>
              </a:tblGrid>
              <a:tr h="544732">
                <a:tc>
                  <a:txBody>
                    <a:bodyPr/>
                    <a:lstStyle/>
                    <a:p>
                      <a:pPr algn="ctr"/>
                      <a:r>
                        <a:rPr lang="tr-TR" sz="1600" dirty="0">
                          <a:latin typeface="Corbel" panose="020B0503020204020204" pitchFamily="34" charset="0"/>
                        </a:rPr>
                        <a:t>DERS TÜRLERİ</a:t>
                      </a:r>
                    </a:p>
                  </a:txBody>
                  <a:tcPr marL="60526" marR="60526" marT="30263" marB="30263"/>
                </a:tc>
                <a:tc>
                  <a:txBody>
                    <a:bodyPr/>
                    <a:lstStyle/>
                    <a:p>
                      <a:pPr algn="ctr"/>
                      <a:r>
                        <a:rPr lang="tr-TR" sz="1600" dirty="0">
                          <a:latin typeface="Corbel" panose="020B0503020204020204" pitchFamily="34" charset="0"/>
                        </a:rPr>
                        <a:t>Alan</a:t>
                      </a:r>
                      <a:r>
                        <a:rPr lang="tr-TR" sz="1600" baseline="0" dirty="0">
                          <a:latin typeface="Corbel" panose="020B0503020204020204" pitchFamily="34" charset="0"/>
                        </a:rPr>
                        <a:t> Kodları</a:t>
                      </a:r>
                      <a:endParaRPr lang="tr-TR" sz="1600" dirty="0">
                        <a:latin typeface="Corbel" panose="020B0503020204020204" pitchFamily="34" charset="0"/>
                      </a:endParaRPr>
                    </a:p>
                  </a:txBody>
                  <a:tcPr marL="60526" marR="60526" marT="30263" marB="30263"/>
                </a:tc>
                <a:tc>
                  <a:txBody>
                    <a:bodyPr/>
                    <a:lstStyle/>
                    <a:p>
                      <a:pPr algn="ctr"/>
                      <a:r>
                        <a:rPr lang="tr-TR" sz="1600" dirty="0">
                          <a:latin typeface="Corbel" panose="020B0503020204020204" pitchFamily="34" charset="0"/>
                        </a:rPr>
                        <a:t>Kodları (ZORUNLU)</a:t>
                      </a:r>
                    </a:p>
                  </a:txBody>
                  <a:tcPr marL="60526" marR="60526" marT="30263" marB="30263"/>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600" dirty="0">
                          <a:latin typeface="Corbel" panose="020B0503020204020204" pitchFamily="34" charset="0"/>
                        </a:rPr>
                        <a:t>Kodları (SEÇMELİ)</a:t>
                      </a:r>
                    </a:p>
                  </a:txBody>
                  <a:tcPr marL="60526" marR="60526" marT="30263" marB="30263"/>
                </a:tc>
                <a:extLst>
                  <a:ext uri="{0D108BD9-81ED-4DB2-BD59-A6C34878D82A}">
                    <a16:rowId xmlns:a16="http://schemas.microsoft.com/office/drawing/2014/main" val="10000"/>
                  </a:ext>
                </a:extLst>
              </a:tr>
              <a:tr h="544732">
                <a:tc>
                  <a:txBody>
                    <a:bodyPr/>
                    <a:lstStyle/>
                    <a:p>
                      <a:pPr algn="ctr"/>
                      <a:r>
                        <a:rPr lang="tr-TR" sz="1600" dirty="0">
                          <a:latin typeface="Corbel" panose="020B0503020204020204" pitchFamily="34" charset="0"/>
                        </a:rPr>
                        <a:t>Alan</a:t>
                      </a:r>
                      <a:r>
                        <a:rPr lang="tr-TR" sz="1600" baseline="0" dirty="0">
                          <a:latin typeface="Corbel" panose="020B0503020204020204" pitchFamily="34" charset="0"/>
                        </a:rPr>
                        <a:t> Eğitimi</a:t>
                      </a:r>
                      <a:endParaRPr lang="tr-TR" sz="1600" dirty="0">
                        <a:latin typeface="Corbel" panose="020B0503020204020204" pitchFamily="34" charset="0"/>
                      </a:endParaRPr>
                    </a:p>
                  </a:txBody>
                  <a:tcPr marL="60526" marR="60526" marT="30263" marB="30263"/>
                </a:tc>
                <a:tc>
                  <a:txBody>
                    <a:bodyPr/>
                    <a:lstStyle/>
                    <a:p>
                      <a:pPr algn="ctr"/>
                      <a:r>
                        <a:rPr lang="tr-TR" sz="1600" dirty="0">
                          <a:latin typeface="Corbel" panose="020B0503020204020204" pitchFamily="34" charset="0"/>
                        </a:rPr>
                        <a:t>A</a:t>
                      </a:r>
                    </a:p>
                  </a:txBody>
                  <a:tcPr marL="60526" marR="60526" marT="30263" marB="30263"/>
                </a:tc>
                <a:tc>
                  <a:txBody>
                    <a:bodyPr/>
                    <a:lstStyle/>
                    <a:p>
                      <a:pPr algn="ctr"/>
                      <a:r>
                        <a:rPr lang="tr-TR" sz="1600" dirty="0">
                          <a:latin typeface="Corbel" panose="020B0503020204020204" pitchFamily="34" charset="0"/>
                        </a:rPr>
                        <a:t>2021 müfredatında</a:t>
                      </a:r>
                      <a:r>
                        <a:rPr lang="tr-TR" sz="1600" baseline="0" dirty="0">
                          <a:latin typeface="Corbel" panose="020B0503020204020204" pitchFamily="34" charset="0"/>
                        </a:rPr>
                        <a:t> SNÖ-</a:t>
                      </a:r>
                      <a:endParaRPr lang="tr-TR" sz="1600" dirty="0">
                        <a:latin typeface="Corbel" panose="020B0503020204020204" pitchFamily="34" charset="0"/>
                      </a:endParaRPr>
                    </a:p>
                  </a:txBody>
                  <a:tcPr marL="60526" marR="60526" marT="30263" marB="30263"/>
                </a:tc>
                <a:tc>
                  <a:txBody>
                    <a:bodyPr/>
                    <a:lstStyle/>
                    <a:p>
                      <a:pPr algn="ctr"/>
                      <a:r>
                        <a:rPr lang="tr-TR" sz="1600" dirty="0">
                          <a:latin typeface="Corbel" panose="020B0503020204020204" pitchFamily="34" charset="0"/>
                        </a:rPr>
                        <a:t>2021 müfredatında</a:t>
                      </a:r>
                      <a:r>
                        <a:rPr lang="tr-TR" sz="1600" baseline="0" dirty="0">
                          <a:latin typeface="Corbel" panose="020B0503020204020204" pitchFamily="34" charset="0"/>
                        </a:rPr>
                        <a:t> SNÖ-</a:t>
                      </a:r>
                      <a:endParaRPr lang="tr-TR" sz="1600" dirty="0">
                        <a:latin typeface="Corbel" panose="020B0503020204020204" pitchFamily="34" charset="0"/>
                      </a:endParaRPr>
                    </a:p>
                  </a:txBody>
                  <a:tcPr marL="60526" marR="60526" marT="30263" marB="30263"/>
                </a:tc>
                <a:extLst>
                  <a:ext uri="{0D108BD9-81ED-4DB2-BD59-A6C34878D82A}">
                    <a16:rowId xmlns:a16="http://schemas.microsoft.com/office/drawing/2014/main" val="10001"/>
                  </a:ext>
                </a:extLst>
              </a:tr>
              <a:tr h="544732">
                <a:tc>
                  <a:txBody>
                    <a:bodyPr/>
                    <a:lstStyle/>
                    <a:p>
                      <a:pPr algn="ctr"/>
                      <a:r>
                        <a:rPr lang="tr-TR" sz="1600" dirty="0">
                          <a:latin typeface="Corbel" panose="020B0503020204020204" pitchFamily="34" charset="0"/>
                        </a:rPr>
                        <a:t>Meslek Bilgisi</a:t>
                      </a:r>
                    </a:p>
                  </a:txBody>
                  <a:tcPr marL="60526" marR="60526" marT="30263" marB="30263"/>
                </a:tc>
                <a:tc>
                  <a:txBody>
                    <a:bodyPr/>
                    <a:lstStyle/>
                    <a:p>
                      <a:pPr algn="ctr"/>
                      <a:r>
                        <a:rPr lang="tr-TR" sz="1600" dirty="0">
                          <a:latin typeface="Corbel" panose="020B0503020204020204" pitchFamily="34" charset="0"/>
                        </a:rPr>
                        <a:t>MB</a:t>
                      </a:r>
                    </a:p>
                  </a:txBody>
                  <a:tcPr marL="60526" marR="60526" marT="30263" marB="30263"/>
                </a:tc>
                <a:tc>
                  <a:txBody>
                    <a:bodyPr/>
                    <a:lstStyle/>
                    <a:p>
                      <a:pPr algn="ctr"/>
                      <a:r>
                        <a:rPr lang="tr-TR" sz="1600" dirty="0">
                          <a:latin typeface="Corbel" panose="020B0503020204020204" pitchFamily="34" charset="0"/>
                        </a:rPr>
                        <a:t>2021 müfredatında</a:t>
                      </a:r>
                      <a:r>
                        <a:rPr lang="tr-TR" sz="1600" baseline="0" dirty="0">
                          <a:latin typeface="Corbel" panose="020B0503020204020204" pitchFamily="34" charset="0"/>
                        </a:rPr>
                        <a:t> EB-</a:t>
                      </a:r>
                      <a:endParaRPr lang="tr-TR" sz="1600" dirty="0">
                        <a:latin typeface="Corbel" panose="020B0503020204020204" pitchFamily="34" charset="0"/>
                      </a:endParaRPr>
                    </a:p>
                  </a:txBody>
                  <a:tcPr marL="60526" marR="60526" marT="30263" marB="30263"/>
                </a:tc>
                <a:tc>
                  <a:txBody>
                    <a:bodyPr/>
                    <a:lstStyle/>
                    <a:p>
                      <a:pPr algn="ctr"/>
                      <a:r>
                        <a:rPr lang="tr-TR" sz="1600" dirty="0">
                          <a:latin typeface="Corbel" panose="020B0503020204020204" pitchFamily="34" charset="0"/>
                        </a:rPr>
                        <a:t>2021 müfredatında</a:t>
                      </a:r>
                      <a:r>
                        <a:rPr lang="tr-TR" sz="1600" baseline="0" dirty="0">
                          <a:latin typeface="Corbel" panose="020B0503020204020204" pitchFamily="34" charset="0"/>
                        </a:rPr>
                        <a:t> EBS-</a:t>
                      </a:r>
                      <a:endParaRPr lang="tr-TR" sz="1600" dirty="0">
                        <a:latin typeface="Corbel" panose="020B0503020204020204" pitchFamily="34" charset="0"/>
                      </a:endParaRPr>
                    </a:p>
                  </a:txBody>
                  <a:tcPr marL="60526" marR="60526" marT="30263" marB="30263"/>
                </a:tc>
                <a:extLst>
                  <a:ext uri="{0D108BD9-81ED-4DB2-BD59-A6C34878D82A}">
                    <a16:rowId xmlns:a16="http://schemas.microsoft.com/office/drawing/2014/main" val="10002"/>
                  </a:ext>
                </a:extLst>
              </a:tr>
              <a:tr h="544732">
                <a:tc>
                  <a:txBody>
                    <a:bodyPr/>
                    <a:lstStyle/>
                    <a:p>
                      <a:pPr algn="ctr"/>
                      <a:r>
                        <a:rPr lang="tr-TR" sz="1600" dirty="0">
                          <a:latin typeface="Corbel" panose="020B0503020204020204" pitchFamily="34" charset="0"/>
                        </a:rPr>
                        <a:t>Genel Kültür</a:t>
                      </a:r>
                    </a:p>
                  </a:txBody>
                  <a:tcPr marL="60526" marR="60526" marT="30263" marB="30263"/>
                </a:tc>
                <a:tc>
                  <a:txBody>
                    <a:bodyPr/>
                    <a:lstStyle/>
                    <a:p>
                      <a:pPr algn="ctr"/>
                      <a:r>
                        <a:rPr lang="tr-TR" sz="1600" dirty="0">
                          <a:latin typeface="Corbel" panose="020B0503020204020204" pitchFamily="34" charset="0"/>
                        </a:rPr>
                        <a:t>GK</a:t>
                      </a:r>
                    </a:p>
                  </a:txBody>
                  <a:tcPr marL="60526" marR="60526" marT="30263" marB="30263"/>
                </a:tc>
                <a:tc>
                  <a:txBody>
                    <a:bodyPr/>
                    <a:lstStyle/>
                    <a:p>
                      <a:pPr algn="ctr"/>
                      <a:r>
                        <a:rPr lang="tr-TR" sz="1600" dirty="0">
                          <a:latin typeface="Corbel" panose="020B0503020204020204" pitchFamily="34" charset="0"/>
                        </a:rPr>
                        <a:t>2021 müfredatında TAR-101</a:t>
                      </a:r>
                    </a:p>
                  </a:txBody>
                  <a:tcPr marL="60526" marR="60526" marT="30263" marB="30263"/>
                </a:tc>
                <a:tc>
                  <a:txBody>
                    <a:bodyPr/>
                    <a:lstStyle/>
                    <a:p>
                      <a:pPr algn="ctr"/>
                      <a:r>
                        <a:rPr lang="tr-TR" sz="1600" dirty="0">
                          <a:latin typeface="Corbel" panose="020B0503020204020204" pitchFamily="34" charset="0"/>
                        </a:rPr>
                        <a:t>2021 müfredatında</a:t>
                      </a:r>
                      <a:r>
                        <a:rPr lang="tr-TR" sz="1600" baseline="0" dirty="0">
                          <a:latin typeface="Corbel" panose="020B0503020204020204" pitchFamily="34" charset="0"/>
                        </a:rPr>
                        <a:t> GKS-</a:t>
                      </a:r>
                      <a:endParaRPr lang="tr-TR" sz="1600" dirty="0">
                        <a:latin typeface="Corbel" panose="020B0503020204020204" pitchFamily="34" charset="0"/>
                      </a:endParaRPr>
                    </a:p>
                  </a:txBody>
                  <a:tcPr marL="60526" marR="60526" marT="30263" marB="30263"/>
                </a:tc>
                <a:extLst>
                  <a:ext uri="{0D108BD9-81ED-4DB2-BD59-A6C34878D82A}">
                    <a16:rowId xmlns:a16="http://schemas.microsoft.com/office/drawing/2014/main" val="10003"/>
                  </a:ext>
                </a:extLst>
              </a:tr>
            </a:tbl>
          </a:graphicData>
        </a:graphic>
      </p:graphicFrame>
      <p:sp>
        <p:nvSpPr>
          <p:cNvPr id="4" name="Başlık 1">
            <a:extLst>
              <a:ext uri="{FF2B5EF4-FFF2-40B4-BE49-F238E27FC236}">
                <a16:creationId xmlns:a16="http://schemas.microsoft.com/office/drawing/2014/main" id="{5BE95B4E-DFEF-4F77-9901-D50F9B71762C}"/>
              </a:ext>
            </a:extLst>
          </p:cNvPr>
          <p:cNvSpPr txBox="1">
            <a:spLocks/>
          </p:cNvSpPr>
          <p:nvPr/>
        </p:nvSpPr>
        <p:spPr>
          <a:xfrm>
            <a:off x="1471178" y="1696767"/>
            <a:ext cx="6960468" cy="6490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3971" b="1" dirty="0">
                <a:solidFill>
                  <a:srgbClr val="002060"/>
                </a:solidFill>
                <a:latin typeface="Corbel" panose="020B0503020204020204" pitchFamily="34" charset="0"/>
              </a:rPr>
              <a:t>Dersler ve Kodları</a:t>
            </a:r>
          </a:p>
        </p:txBody>
      </p:sp>
    </p:spTree>
    <p:extLst>
      <p:ext uri="{BB962C8B-B14F-4D97-AF65-F5344CB8AC3E}">
        <p14:creationId xmlns:p14="http://schemas.microsoft.com/office/powerpoint/2010/main" val="2654448790"/>
      </p:ext>
    </p:extLst>
  </p:cSld>
  <p:clrMapOvr>
    <a:masterClrMapping/>
  </p:clrMapOvr>
  <p:transition spd="med">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E95B4E-DFEF-4F77-9901-D50F9B71762C}"/>
              </a:ext>
            </a:extLst>
          </p:cNvPr>
          <p:cNvSpPr txBox="1">
            <a:spLocks/>
          </p:cNvSpPr>
          <p:nvPr/>
        </p:nvSpPr>
        <p:spPr>
          <a:xfrm>
            <a:off x="1471178" y="1539729"/>
            <a:ext cx="6960468" cy="64907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tr-TR" sz="3971" b="1" dirty="0">
                <a:solidFill>
                  <a:srgbClr val="002060"/>
                </a:solidFill>
                <a:latin typeface="Corbel" panose="020B0503020204020204" pitchFamily="34" charset="0"/>
              </a:rPr>
              <a:t>Derslerin Şubeleri</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8813"/>
          <a:stretch/>
        </p:blipFill>
        <p:spPr bwMode="auto">
          <a:xfrm>
            <a:off x="1658623" y="2437724"/>
            <a:ext cx="6585578" cy="4279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0456832"/>
      </p:ext>
    </p:extLst>
  </p:cSld>
  <p:clrMapOvr>
    <a:masterClrMapping/>
  </p:clrMapOvr>
  <p:transition spd="med">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9"/>
          <p:cNvSpPr txBox="1"/>
          <p:nvPr/>
        </p:nvSpPr>
        <p:spPr>
          <a:xfrm>
            <a:off x="1305528" y="1587844"/>
            <a:ext cx="7054185" cy="1290036"/>
          </a:xfrm>
          <a:prstGeom prst="rect">
            <a:avLst/>
          </a:prstGeom>
          <a:noFill/>
          <a:ln>
            <a:noFill/>
          </a:ln>
        </p:spPr>
        <p:txBody>
          <a:bodyPr spcFirstLastPara="1" wrap="square" lIns="33625" tIns="33625" rIns="33625" bIns="33625" anchor="ctr" anchorCtr="0">
            <a:spAutoFit/>
          </a:bodyPr>
          <a:lstStyle/>
          <a:p>
            <a:pPr algn="ctr">
              <a:buClr>
                <a:srgbClr val="0070C0"/>
              </a:buClr>
              <a:buSzPts val="6000"/>
            </a:pPr>
            <a:r>
              <a:rPr lang="tr-TR" sz="3971" b="1" dirty="0">
                <a:solidFill>
                  <a:srgbClr val="002060"/>
                </a:solidFill>
                <a:latin typeface="Corbel"/>
                <a:ea typeface="Corbel"/>
                <a:cs typeface="Corbel"/>
                <a:sym typeface="Corbel"/>
              </a:rPr>
              <a:t>AKADEMİK TAKVİME NASIL ULAŞABİLİRİM?</a:t>
            </a:r>
            <a:endParaRPr sz="3971" b="1" dirty="0">
              <a:solidFill>
                <a:srgbClr val="002060"/>
              </a:solidFill>
              <a:latin typeface="Corbel"/>
              <a:ea typeface="Corbel"/>
              <a:cs typeface="Corbel"/>
              <a:sym typeface="Corbel"/>
            </a:endParaRPr>
          </a:p>
        </p:txBody>
      </p:sp>
      <p:sp>
        <p:nvSpPr>
          <p:cNvPr id="208" name="Google Shape;208;p19"/>
          <p:cNvSpPr txBox="1"/>
          <p:nvPr/>
        </p:nvSpPr>
        <p:spPr>
          <a:xfrm>
            <a:off x="3154995" y="6788700"/>
            <a:ext cx="3592826" cy="479163"/>
          </a:xfrm>
          <a:prstGeom prst="rect">
            <a:avLst/>
          </a:prstGeom>
          <a:noFill/>
          <a:ln>
            <a:noFill/>
          </a:ln>
        </p:spPr>
        <p:txBody>
          <a:bodyPr spcFirstLastPara="1" wrap="square" lIns="60516" tIns="60516" rIns="60516" bIns="60516" anchor="t" anchorCtr="0">
            <a:noAutofit/>
          </a:bodyPr>
          <a:lstStyle/>
          <a:p>
            <a:r>
              <a:rPr lang="tr-TR" sz="1787" u="sng" dirty="0">
                <a:solidFill>
                  <a:schemeClr val="hlink"/>
                </a:solidFill>
                <a:latin typeface="Corbel"/>
                <a:ea typeface="Corbel"/>
                <a:cs typeface="Corbel"/>
                <a:sym typeface="Corbel"/>
                <a:hlinkClick r:id="rId3"/>
              </a:rPr>
              <a:t>http://gazi-universitesi.gazi.edu.tr/</a:t>
            </a:r>
            <a:r>
              <a:rPr lang="tr-TR" sz="1787" dirty="0">
                <a:latin typeface="Corbel"/>
                <a:ea typeface="Corbel"/>
                <a:cs typeface="Corbel"/>
                <a:sym typeface="Corbel"/>
              </a:rPr>
              <a:t> </a:t>
            </a:r>
            <a:endParaRPr sz="1787" dirty="0">
              <a:latin typeface="Corbel"/>
              <a:ea typeface="Corbel"/>
              <a:cs typeface="Corbel"/>
              <a:sym typeface="Corbe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94" t="20088" r="10217" b="6893"/>
          <a:stretch/>
        </p:blipFill>
        <p:spPr bwMode="auto">
          <a:xfrm>
            <a:off x="1543111" y="2800282"/>
            <a:ext cx="6816602" cy="381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6683" y="144378"/>
            <a:ext cx="3289162" cy="857406"/>
          </a:xfrm>
        </p:spPr>
        <p:txBody>
          <a:bodyPr/>
          <a:lstStyle/>
          <a:p>
            <a:r>
              <a:rPr lang="tr-TR" noProof="0" dirty="0">
                <a:solidFill>
                  <a:schemeClr val="bg1"/>
                </a:solidFill>
              </a:rPr>
              <a:t>Vizyonumuz</a:t>
            </a:r>
          </a:p>
        </p:txBody>
      </p:sp>
      <p:graphicFrame>
        <p:nvGraphicFramePr>
          <p:cNvPr id="3" name="Diyagram 2"/>
          <p:cNvGraphicFramePr/>
          <p:nvPr>
            <p:extLst>
              <p:ext uri="{D42A27DB-BD31-4B8C-83A1-F6EECF244321}">
                <p14:modId xmlns:p14="http://schemas.microsoft.com/office/powerpoint/2010/main" val="1119595994"/>
              </p:ext>
            </p:extLst>
          </p:nvPr>
        </p:nvGraphicFramePr>
        <p:xfrm>
          <a:off x="483941" y="2932139"/>
          <a:ext cx="8757811" cy="3892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9872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g97d5f1ce2d_0_86"/>
          <p:cNvSpPr txBox="1">
            <a:spLocks noGrp="1"/>
          </p:cNvSpPr>
          <p:nvPr>
            <p:ph type="title" idx="4294967295"/>
          </p:nvPr>
        </p:nvSpPr>
        <p:spPr>
          <a:xfrm>
            <a:off x="1381333" y="1608927"/>
            <a:ext cx="7140155" cy="1452199"/>
          </a:xfrm>
          <a:prstGeom prst="rect">
            <a:avLst/>
          </a:prstGeom>
          <a:noFill/>
          <a:ln>
            <a:noFill/>
          </a:ln>
        </p:spPr>
        <p:txBody>
          <a:bodyPr spcFirstLastPara="1" vert="horz" wrap="square" lIns="0" tIns="0" rIns="0" bIns="0" rtlCol="0" anchor="ctr" anchorCtr="0">
            <a:noAutofit/>
          </a:bodyPr>
          <a:lstStyle/>
          <a:p>
            <a:pPr>
              <a:lnSpc>
                <a:spcPct val="90000"/>
              </a:lnSpc>
              <a:spcBef>
                <a:spcPts val="0"/>
              </a:spcBef>
              <a:buSzPts val="1400"/>
            </a:pPr>
            <a:r>
              <a:rPr lang="tr-TR" sz="3376" b="1" dirty="0">
                <a:solidFill>
                  <a:srgbClr val="002060"/>
                </a:solidFill>
                <a:latin typeface="Corbel"/>
                <a:ea typeface="Corbel"/>
                <a:cs typeface="Corbel"/>
                <a:sym typeface="Corbel"/>
              </a:rPr>
              <a:t>ÖĞRENCİ İŞLERİ DAİRESİ BAŞKANLIĞI WEB SAYFASINA NASIL </a:t>
            </a:r>
            <a:endParaRPr sz="3376" b="1" dirty="0">
              <a:solidFill>
                <a:srgbClr val="002060"/>
              </a:solidFill>
              <a:latin typeface="Corbel"/>
              <a:ea typeface="Corbel"/>
              <a:cs typeface="Corbel"/>
              <a:sym typeface="Corbel"/>
            </a:endParaRPr>
          </a:p>
          <a:p>
            <a:pPr>
              <a:spcBef>
                <a:spcPts val="0"/>
              </a:spcBef>
              <a:buClr>
                <a:srgbClr val="0070C0"/>
              </a:buClr>
              <a:buSzPts val="5000"/>
            </a:pPr>
            <a:r>
              <a:rPr lang="tr-TR" sz="3376" b="1" dirty="0">
                <a:solidFill>
                  <a:srgbClr val="002060"/>
                </a:solidFill>
                <a:latin typeface="Corbel"/>
                <a:ea typeface="Corbel"/>
                <a:cs typeface="Corbel"/>
                <a:sym typeface="Corbel"/>
              </a:rPr>
              <a:t>ULAŞABİLİRİM?</a:t>
            </a:r>
            <a:endParaRPr sz="3376" b="1" dirty="0">
              <a:solidFill>
                <a:srgbClr val="002060"/>
              </a:solidFill>
              <a:latin typeface="Corbel"/>
              <a:ea typeface="Corbel"/>
              <a:cs typeface="Corbel"/>
              <a:sym typeface="Corbel"/>
            </a:endParaRPr>
          </a:p>
        </p:txBody>
      </p:sp>
      <p:sp>
        <p:nvSpPr>
          <p:cNvPr id="215" name="Google Shape;215;g97d5f1ce2d_0_86"/>
          <p:cNvSpPr txBox="1"/>
          <p:nvPr/>
        </p:nvSpPr>
        <p:spPr>
          <a:xfrm>
            <a:off x="3253902" y="6473868"/>
            <a:ext cx="3946688" cy="580039"/>
          </a:xfrm>
          <a:prstGeom prst="rect">
            <a:avLst/>
          </a:prstGeom>
          <a:noFill/>
          <a:ln>
            <a:noFill/>
          </a:ln>
        </p:spPr>
        <p:txBody>
          <a:bodyPr spcFirstLastPara="1" wrap="square" lIns="60516" tIns="60516" rIns="60516" bIns="60516" anchor="t" anchorCtr="0">
            <a:noAutofit/>
          </a:bodyPr>
          <a:lstStyle/>
          <a:p>
            <a:r>
              <a:rPr lang="tr-TR" sz="1655" u="sng" dirty="0">
                <a:solidFill>
                  <a:schemeClr val="hlink"/>
                </a:solidFill>
                <a:latin typeface="Palatino"/>
                <a:ea typeface="Palatino"/>
                <a:cs typeface="Palatino"/>
                <a:sym typeface="Palatino"/>
                <a:hlinkClick r:id="rId3"/>
              </a:rPr>
              <a:t>http://gazi-universitesi.gazi.edu.tr/</a:t>
            </a:r>
            <a:r>
              <a:rPr lang="tr-TR" sz="1655" dirty="0">
                <a:latin typeface="Palatino"/>
                <a:ea typeface="Palatino"/>
                <a:cs typeface="Palatino"/>
                <a:sym typeface="Palatino"/>
              </a:rPr>
              <a:t> </a:t>
            </a:r>
            <a:endParaRPr sz="1655" dirty="0">
              <a:latin typeface="Palatino"/>
              <a:ea typeface="Palatino"/>
              <a:cs typeface="Palatino"/>
              <a:sym typeface="Palatino"/>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111" y="3170854"/>
            <a:ext cx="6828601" cy="3321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2" name="Google Shape;222;g97d5f1ce2d_0_93"/>
          <p:cNvSpPr txBox="1"/>
          <p:nvPr/>
        </p:nvSpPr>
        <p:spPr>
          <a:xfrm>
            <a:off x="3639988" y="5746349"/>
            <a:ext cx="2622785" cy="529601"/>
          </a:xfrm>
          <a:prstGeom prst="rect">
            <a:avLst/>
          </a:prstGeom>
          <a:noFill/>
          <a:ln>
            <a:noFill/>
          </a:ln>
        </p:spPr>
        <p:txBody>
          <a:bodyPr spcFirstLastPara="1" wrap="square" lIns="60516" tIns="60516" rIns="60516" bIns="60516" anchor="t" anchorCtr="0">
            <a:noAutofit/>
          </a:bodyPr>
          <a:lstStyle/>
          <a:p>
            <a:r>
              <a:rPr lang="tr-TR" sz="1920" u="sng" dirty="0">
                <a:solidFill>
                  <a:schemeClr val="hlink"/>
                </a:solidFill>
                <a:latin typeface="Corbel"/>
                <a:ea typeface="Corbel"/>
                <a:cs typeface="Corbel"/>
                <a:sym typeface="Corbel"/>
                <a:hlinkClick r:id="rId3"/>
              </a:rPr>
              <a:t>http://ogris.gazi.edu.tr/</a:t>
            </a:r>
            <a:r>
              <a:rPr lang="tr-TR" sz="1920" dirty="0">
                <a:latin typeface="Corbel"/>
                <a:ea typeface="Corbel"/>
                <a:cs typeface="Corbel"/>
                <a:sym typeface="Corbel"/>
              </a:rPr>
              <a:t> </a:t>
            </a:r>
            <a:endParaRPr sz="1920" dirty="0">
              <a:latin typeface="Corbel"/>
              <a:ea typeface="Corbel"/>
              <a:cs typeface="Corbel"/>
              <a:sym typeface="Corbe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706" y="1704279"/>
            <a:ext cx="7745413" cy="374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0"/>
          <p:cNvSpPr txBox="1"/>
          <p:nvPr/>
        </p:nvSpPr>
        <p:spPr>
          <a:xfrm>
            <a:off x="1087957" y="1566288"/>
            <a:ext cx="7726910" cy="1901101"/>
          </a:xfrm>
          <a:prstGeom prst="rect">
            <a:avLst/>
          </a:prstGeom>
          <a:noFill/>
          <a:ln>
            <a:noFill/>
          </a:ln>
        </p:spPr>
        <p:txBody>
          <a:bodyPr spcFirstLastPara="1" wrap="square" lIns="33625" tIns="33625" rIns="33625" bIns="33625" anchor="ctr" anchorCtr="0">
            <a:spAutoFit/>
          </a:bodyPr>
          <a:lstStyle/>
          <a:p>
            <a:pPr algn="ctr">
              <a:buClr>
                <a:srgbClr val="000000"/>
              </a:buClr>
              <a:buSzPts val="5400"/>
            </a:pPr>
            <a:r>
              <a:rPr lang="tr-TR" sz="3971" b="1" dirty="0">
                <a:solidFill>
                  <a:srgbClr val="002060"/>
                </a:solidFill>
                <a:latin typeface="Corbel"/>
                <a:ea typeface="Corbel"/>
                <a:cs typeface="Corbel"/>
                <a:sym typeface="Corbel"/>
              </a:rPr>
              <a:t>SINIF EĞİTİMİ ANABİLİM </a:t>
            </a:r>
            <a:endParaRPr sz="3971" b="1" dirty="0">
              <a:solidFill>
                <a:srgbClr val="002060"/>
              </a:solidFill>
              <a:latin typeface="Corbel"/>
              <a:ea typeface="Corbel"/>
              <a:cs typeface="Corbel"/>
              <a:sym typeface="Corbel"/>
            </a:endParaRPr>
          </a:p>
          <a:p>
            <a:pPr algn="ctr">
              <a:buClr>
                <a:srgbClr val="0070C0"/>
              </a:buClr>
              <a:buSzPts val="5000"/>
            </a:pPr>
            <a:r>
              <a:rPr lang="tr-TR" sz="3971" b="1" dirty="0">
                <a:solidFill>
                  <a:srgbClr val="002060"/>
                </a:solidFill>
                <a:latin typeface="Corbel"/>
                <a:ea typeface="Corbel"/>
                <a:cs typeface="Corbel"/>
                <a:sym typeface="Corbel"/>
              </a:rPr>
              <a:t>DALI WEB SAYFASINA NASIL </a:t>
            </a:r>
            <a:endParaRPr sz="3971" b="1" dirty="0">
              <a:solidFill>
                <a:srgbClr val="002060"/>
              </a:solidFill>
              <a:latin typeface="Corbel"/>
              <a:ea typeface="Corbel"/>
              <a:cs typeface="Corbel"/>
              <a:sym typeface="Corbel"/>
            </a:endParaRPr>
          </a:p>
          <a:p>
            <a:pPr algn="ctr">
              <a:buClr>
                <a:srgbClr val="0070C0"/>
              </a:buClr>
              <a:buSzPts val="5000"/>
            </a:pPr>
            <a:r>
              <a:rPr lang="tr-TR" sz="3971" b="1" dirty="0">
                <a:solidFill>
                  <a:srgbClr val="002060"/>
                </a:solidFill>
                <a:latin typeface="Corbel"/>
                <a:ea typeface="Corbel"/>
                <a:cs typeface="Corbel"/>
                <a:sym typeface="Corbel"/>
              </a:rPr>
              <a:t>ULAŞABİLİRİM?</a:t>
            </a:r>
            <a:endParaRPr sz="3971" b="1" dirty="0">
              <a:solidFill>
                <a:srgbClr val="002060"/>
              </a:solidFill>
              <a:latin typeface="Corbel"/>
              <a:ea typeface="Corbel"/>
              <a:cs typeface="Corbel"/>
              <a:sym typeface="Corbel"/>
            </a:endParaRPr>
          </a:p>
        </p:txBody>
      </p:sp>
      <p:sp>
        <p:nvSpPr>
          <p:cNvPr id="229" name="Google Shape;229;p20"/>
          <p:cNvSpPr txBox="1"/>
          <p:nvPr/>
        </p:nvSpPr>
        <p:spPr>
          <a:xfrm>
            <a:off x="3034177" y="6660126"/>
            <a:ext cx="3592826" cy="479163"/>
          </a:xfrm>
          <a:prstGeom prst="rect">
            <a:avLst/>
          </a:prstGeom>
          <a:noFill/>
          <a:ln>
            <a:noFill/>
          </a:ln>
        </p:spPr>
        <p:txBody>
          <a:bodyPr spcFirstLastPara="1" wrap="square" lIns="60516" tIns="60516" rIns="60516" bIns="60516" anchor="t" anchorCtr="0">
            <a:noAutofit/>
          </a:bodyPr>
          <a:lstStyle/>
          <a:p>
            <a:r>
              <a:rPr lang="tr-TR" sz="1787" u="sng">
                <a:solidFill>
                  <a:schemeClr val="hlink"/>
                </a:solidFill>
                <a:latin typeface="Corbel"/>
                <a:ea typeface="Corbel"/>
                <a:cs typeface="Corbel"/>
                <a:sym typeface="Corbel"/>
                <a:hlinkClick r:id="rId3"/>
              </a:rPr>
              <a:t>http://gazi-universitesi.gazi.edu.tr/</a:t>
            </a:r>
            <a:r>
              <a:rPr lang="tr-TR" sz="1787">
                <a:latin typeface="Corbel"/>
                <a:ea typeface="Corbel"/>
                <a:cs typeface="Corbel"/>
                <a:sym typeface="Corbel"/>
              </a:rPr>
              <a:t> </a:t>
            </a:r>
            <a:endParaRPr sz="1787">
              <a:latin typeface="Corbel"/>
              <a:ea typeface="Corbel"/>
              <a:cs typeface="Corbel"/>
              <a:sym typeface="Corbel"/>
            </a:endParaRPr>
          </a:p>
        </p:txBody>
      </p:sp>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5030" r="5651" b="15595"/>
          <a:stretch/>
        </p:blipFill>
        <p:spPr bwMode="auto">
          <a:xfrm>
            <a:off x="969105" y="3467389"/>
            <a:ext cx="7722971" cy="3192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1899" y="3041325"/>
            <a:ext cx="6659026" cy="3615780"/>
          </a:xfrm>
          <a:prstGeom prst="rect">
            <a:avLst/>
          </a:prstGeom>
        </p:spPr>
      </p:pic>
      <p:sp>
        <p:nvSpPr>
          <p:cNvPr id="235" name="Google Shape;235;p21"/>
          <p:cNvSpPr txBox="1"/>
          <p:nvPr/>
        </p:nvSpPr>
        <p:spPr>
          <a:xfrm>
            <a:off x="1400487" y="1292958"/>
            <a:ext cx="7101849" cy="1748367"/>
          </a:xfrm>
          <a:prstGeom prst="rect">
            <a:avLst/>
          </a:prstGeom>
          <a:noFill/>
          <a:ln>
            <a:noFill/>
          </a:ln>
        </p:spPr>
        <p:txBody>
          <a:bodyPr spcFirstLastPara="1" wrap="square" lIns="33625" tIns="33625" rIns="33625" bIns="33625" anchor="ctr" anchorCtr="0">
            <a:spAutoFit/>
          </a:bodyPr>
          <a:lstStyle/>
          <a:p>
            <a:pPr algn="ctr">
              <a:buClr>
                <a:srgbClr val="000000"/>
              </a:buClr>
              <a:buSzPts val="5400"/>
            </a:pPr>
            <a:r>
              <a:rPr lang="tr-TR" sz="3640" b="1" dirty="0">
                <a:solidFill>
                  <a:srgbClr val="002060"/>
                </a:solidFill>
                <a:latin typeface="Corbel"/>
                <a:ea typeface="Corbel"/>
                <a:cs typeface="Corbel"/>
                <a:sym typeface="Corbel"/>
              </a:rPr>
              <a:t>SINIF EĞİTİMİ ANABİLİM </a:t>
            </a:r>
            <a:endParaRPr sz="3640" b="1" dirty="0">
              <a:solidFill>
                <a:srgbClr val="002060"/>
              </a:solidFill>
              <a:latin typeface="Corbel"/>
              <a:ea typeface="Corbel"/>
              <a:cs typeface="Corbel"/>
              <a:sym typeface="Corbel"/>
            </a:endParaRPr>
          </a:p>
          <a:p>
            <a:pPr algn="ctr">
              <a:buClr>
                <a:srgbClr val="000000"/>
              </a:buClr>
              <a:buSzPts val="5000"/>
            </a:pPr>
            <a:r>
              <a:rPr lang="tr-TR" sz="3640" b="1" dirty="0">
                <a:solidFill>
                  <a:srgbClr val="002060"/>
                </a:solidFill>
                <a:latin typeface="Corbel"/>
                <a:ea typeface="Corbel"/>
                <a:cs typeface="Corbel"/>
                <a:sym typeface="Corbel"/>
              </a:rPr>
              <a:t>DALI WEB SAYFASINA NASIL </a:t>
            </a:r>
            <a:endParaRPr sz="3640" b="1" dirty="0">
              <a:solidFill>
                <a:srgbClr val="002060"/>
              </a:solidFill>
              <a:latin typeface="Corbel"/>
              <a:ea typeface="Corbel"/>
              <a:cs typeface="Corbel"/>
              <a:sym typeface="Corbel"/>
            </a:endParaRPr>
          </a:p>
          <a:p>
            <a:pPr algn="ctr">
              <a:buClr>
                <a:srgbClr val="000000"/>
              </a:buClr>
              <a:buSzPts val="5000"/>
            </a:pPr>
            <a:r>
              <a:rPr lang="tr-TR" sz="3640" b="1" dirty="0">
                <a:solidFill>
                  <a:srgbClr val="002060"/>
                </a:solidFill>
                <a:latin typeface="Corbel"/>
                <a:ea typeface="Corbel"/>
                <a:cs typeface="Corbel"/>
                <a:sym typeface="Corbel"/>
              </a:rPr>
              <a:t>ULAŞABİLİRİM?</a:t>
            </a:r>
            <a:endParaRPr sz="3640" b="1" dirty="0">
              <a:solidFill>
                <a:srgbClr val="002060"/>
              </a:solidFill>
              <a:latin typeface="Corbel"/>
              <a:ea typeface="Corbel"/>
              <a:cs typeface="Corbel"/>
              <a:sym typeface="Corbel"/>
            </a:endParaRPr>
          </a:p>
        </p:txBody>
      </p:sp>
      <p:sp>
        <p:nvSpPr>
          <p:cNvPr id="237" name="Google Shape;237;p21"/>
          <p:cNvSpPr/>
          <p:nvPr/>
        </p:nvSpPr>
        <p:spPr>
          <a:xfrm>
            <a:off x="1621899" y="4929992"/>
            <a:ext cx="1122349" cy="145159"/>
          </a:xfrm>
          <a:prstGeom prst="rect">
            <a:avLst/>
          </a:prstGeom>
          <a:noFill/>
          <a:ln w="38100" cap="flat" cmpd="sng">
            <a:solidFill>
              <a:srgbClr val="FF0000"/>
            </a:solidFill>
            <a:prstDash val="solid"/>
            <a:round/>
            <a:headEnd type="none" w="sm" len="sm"/>
            <a:tailEnd type="none" w="sm" len="sm"/>
          </a:ln>
        </p:spPr>
        <p:txBody>
          <a:bodyPr spcFirstLastPara="1" wrap="square" lIns="60516" tIns="60516" rIns="60516" bIns="60516" anchor="ctr" anchorCtr="0">
            <a:noAutofit/>
          </a:bodyPr>
          <a:lstStyle/>
          <a:p>
            <a:endParaRPr sz="1324"/>
          </a:p>
        </p:txBody>
      </p:sp>
    </p:spTree>
  </p:cSld>
  <p:clrMapOvr>
    <a:masterClrMapping/>
  </p:clrMapOvr>
  <p:transition spd="med">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4"/>
          <p:cNvSpPr txBox="1">
            <a:spLocks noGrp="1"/>
          </p:cNvSpPr>
          <p:nvPr>
            <p:ph type="title" idx="4294967295"/>
          </p:nvPr>
        </p:nvSpPr>
        <p:spPr>
          <a:xfrm>
            <a:off x="1078705" y="1447961"/>
            <a:ext cx="7745413" cy="1144316"/>
          </a:xfrm>
          <a:prstGeom prst="rect">
            <a:avLst/>
          </a:prstGeom>
          <a:noFill/>
          <a:ln>
            <a:noFill/>
          </a:ln>
        </p:spPr>
        <p:txBody>
          <a:bodyPr spcFirstLastPara="1" vert="horz" wrap="square" lIns="0" tIns="0" rIns="0" bIns="0" rtlCol="0" anchor="ctr" anchorCtr="0">
            <a:noAutofit/>
          </a:bodyPr>
          <a:lstStyle/>
          <a:p>
            <a:pPr>
              <a:lnSpc>
                <a:spcPct val="90000"/>
              </a:lnSpc>
              <a:spcBef>
                <a:spcPts val="0"/>
              </a:spcBef>
              <a:buSzPts val="1400"/>
            </a:pPr>
            <a:r>
              <a:rPr lang="tr-TR" sz="3971" b="1" dirty="0">
                <a:solidFill>
                  <a:srgbClr val="002060"/>
                </a:solidFill>
                <a:latin typeface="Corbel"/>
                <a:ea typeface="Corbel"/>
                <a:cs typeface="Corbel"/>
                <a:sym typeface="Corbel"/>
              </a:rPr>
              <a:t>Sınıf Eğitimi Anabilim Dalı </a:t>
            </a:r>
            <a:br>
              <a:rPr lang="tr-TR" sz="3971" b="1" dirty="0">
                <a:solidFill>
                  <a:srgbClr val="002060"/>
                </a:solidFill>
                <a:latin typeface="Corbel"/>
                <a:ea typeface="Corbel"/>
                <a:cs typeface="Corbel"/>
                <a:sym typeface="Corbel"/>
              </a:rPr>
            </a:br>
            <a:r>
              <a:rPr lang="tr-TR" sz="3971" b="1" dirty="0">
                <a:solidFill>
                  <a:srgbClr val="002060"/>
                </a:solidFill>
                <a:latin typeface="Corbel"/>
                <a:ea typeface="Corbel"/>
                <a:cs typeface="Corbel"/>
                <a:sym typeface="Corbel"/>
              </a:rPr>
              <a:t>Web Sayfası</a:t>
            </a:r>
            <a:endParaRPr sz="3971" b="1" dirty="0">
              <a:solidFill>
                <a:srgbClr val="002060"/>
              </a:solidFill>
              <a:latin typeface="Corbel"/>
              <a:ea typeface="Corbel"/>
              <a:cs typeface="Corbel"/>
              <a:sym typeface="Corbel"/>
            </a:endParaRPr>
          </a:p>
        </p:txBody>
      </p:sp>
      <p:sp>
        <p:nvSpPr>
          <p:cNvPr id="259" name="Google Shape;259;p24"/>
          <p:cNvSpPr txBox="1"/>
          <p:nvPr/>
        </p:nvSpPr>
        <p:spPr>
          <a:xfrm>
            <a:off x="3214763" y="6622013"/>
            <a:ext cx="5144694" cy="491872"/>
          </a:xfrm>
          <a:prstGeom prst="rect">
            <a:avLst/>
          </a:prstGeom>
          <a:noFill/>
          <a:ln>
            <a:noFill/>
          </a:ln>
        </p:spPr>
        <p:txBody>
          <a:bodyPr spcFirstLastPara="1" wrap="square" lIns="60516" tIns="60516" rIns="60516" bIns="60516" anchor="t" anchorCtr="0">
            <a:noAutofit/>
          </a:bodyPr>
          <a:lstStyle/>
          <a:p>
            <a:r>
              <a:rPr lang="tr-TR" sz="1589" u="sng" dirty="0">
                <a:solidFill>
                  <a:schemeClr val="hlink"/>
                </a:solidFill>
                <a:latin typeface="Corbel"/>
                <a:ea typeface="Corbel"/>
                <a:cs typeface="Corbel"/>
                <a:sym typeface="Corbel"/>
                <a:hlinkClick r:id="rId3"/>
              </a:rPr>
              <a:t>http://gef-sinifegitimi.gazi.edu.tr/</a:t>
            </a:r>
            <a:r>
              <a:rPr lang="tr-TR" sz="1589" dirty="0">
                <a:latin typeface="Corbel"/>
                <a:ea typeface="Corbel"/>
                <a:cs typeface="Corbel"/>
                <a:sym typeface="Corbel"/>
              </a:rPr>
              <a:t> </a:t>
            </a:r>
            <a:endParaRPr sz="1589" dirty="0">
              <a:latin typeface="Corbel"/>
              <a:ea typeface="Corbel"/>
              <a:cs typeface="Corbel"/>
              <a:sym typeface="Corbel"/>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667"/>
          <a:stretch/>
        </p:blipFill>
        <p:spPr bwMode="auto">
          <a:xfrm>
            <a:off x="1556924" y="2560517"/>
            <a:ext cx="6788976" cy="385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25"/>
          <p:cNvSpPr txBox="1">
            <a:spLocks noGrp="1"/>
          </p:cNvSpPr>
          <p:nvPr>
            <p:ph type="title" idx="4294967295"/>
          </p:nvPr>
        </p:nvSpPr>
        <p:spPr>
          <a:xfrm>
            <a:off x="1381333" y="1375923"/>
            <a:ext cx="7140155" cy="1452199"/>
          </a:xfrm>
          <a:prstGeom prst="rect">
            <a:avLst/>
          </a:prstGeom>
          <a:noFill/>
          <a:ln>
            <a:noFill/>
          </a:ln>
        </p:spPr>
        <p:txBody>
          <a:bodyPr spcFirstLastPara="1" vert="horz" wrap="square" lIns="0" tIns="0" rIns="0" bIns="0" rtlCol="0" anchor="ctr" anchorCtr="0">
            <a:normAutofit/>
          </a:bodyPr>
          <a:lstStyle/>
          <a:p>
            <a:pPr>
              <a:lnSpc>
                <a:spcPct val="90000"/>
              </a:lnSpc>
              <a:spcBef>
                <a:spcPts val="0"/>
              </a:spcBef>
              <a:buSzPts val="1400"/>
            </a:pPr>
            <a:r>
              <a:rPr lang="tr-TR" sz="3971" b="1" dirty="0">
                <a:solidFill>
                  <a:srgbClr val="002060"/>
                </a:solidFill>
                <a:latin typeface="Corbel"/>
                <a:ea typeface="Corbel"/>
                <a:cs typeface="Corbel"/>
                <a:sym typeface="Corbel"/>
              </a:rPr>
              <a:t>Ders ve Sınav Programı</a:t>
            </a:r>
            <a:endParaRPr sz="3971" b="1" dirty="0">
              <a:solidFill>
                <a:srgbClr val="002060"/>
              </a:solidFill>
              <a:latin typeface="Corbel"/>
              <a:ea typeface="Corbel"/>
              <a:cs typeface="Corbel"/>
              <a:sym typeface="Corbel"/>
            </a:endParaRPr>
          </a:p>
        </p:txBody>
      </p:sp>
      <p:sp>
        <p:nvSpPr>
          <p:cNvPr id="265" name="Google Shape;265;p25"/>
          <p:cNvSpPr txBox="1">
            <a:spLocks noGrp="1"/>
          </p:cNvSpPr>
          <p:nvPr>
            <p:ph type="body" idx="4294967295"/>
          </p:nvPr>
        </p:nvSpPr>
        <p:spPr>
          <a:xfrm>
            <a:off x="1381334" y="2828122"/>
            <a:ext cx="7140155" cy="3834352"/>
          </a:xfrm>
          <a:prstGeom prst="rect">
            <a:avLst/>
          </a:prstGeom>
          <a:noFill/>
          <a:ln>
            <a:noFill/>
          </a:ln>
        </p:spPr>
        <p:txBody>
          <a:bodyPr spcFirstLastPara="1" vert="horz" wrap="square" lIns="0" tIns="0" rIns="0" bIns="0" rtlCol="0" anchor="ctr" anchorCtr="0">
            <a:normAutofit lnSpcReduction="10000"/>
          </a:bodyPr>
          <a:lstStyle/>
          <a:p>
            <a:pPr marL="319801" indent="-319801">
              <a:spcBef>
                <a:spcPts val="0"/>
              </a:spcBef>
              <a:buSzPts val="2280"/>
              <a:buChar char="●"/>
            </a:pPr>
            <a:r>
              <a:rPr lang="tr-TR" dirty="0">
                <a:latin typeface="Corbel"/>
                <a:ea typeface="Corbel"/>
                <a:cs typeface="Corbel"/>
                <a:sym typeface="Corbel"/>
              </a:rPr>
              <a:t>Ders ve sınav programına Gazi Üniversitesi Sınıf Eğitimi Anabilim Dalı web sayfası </a:t>
            </a:r>
            <a:r>
              <a:rPr lang="tr-TR" b="1" u="sng" dirty="0">
                <a:solidFill>
                  <a:srgbClr val="FF0000"/>
                </a:solidFill>
                <a:latin typeface="Corbel"/>
                <a:ea typeface="Corbel"/>
                <a:cs typeface="Corbel"/>
                <a:sym typeface="Corbel"/>
              </a:rPr>
              <a:t>Duyurular</a:t>
            </a:r>
            <a:r>
              <a:rPr lang="tr-TR" dirty="0">
                <a:latin typeface="Corbel"/>
                <a:ea typeface="Corbel"/>
                <a:cs typeface="Corbel"/>
                <a:sym typeface="Corbel"/>
              </a:rPr>
              <a:t> bölümünden erişebilirsiniz. Duyuruları sık sık kontrol etmeyi unutmayınız!</a:t>
            </a:r>
            <a:endParaRPr dirty="0">
              <a:latin typeface="Corbel"/>
              <a:ea typeface="Corbel"/>
              <a:cs typeface="Corbel"/>
              <a:sym typeface="Corbel"/>
            </a:endParaRPr>
          </a:p>
          <a:p>
            <a:pPr marL="319801" indent="-319801">
              <a:spcBef>
                <a:spcPts val="1634"/>
              </a:spcBef>
              <a:buSzPts val="2280"/>
              <a:buFont typeface="Corbel"/>
              <a:buChar char="●"/>
            </a:pPr>
            <a:r>
              <a:rPr lang="tr-TR" u="sng" dirty="0">
                <a:solidFill>
                  <a:schemeClr val="hlink"/>
                </a:solidFill>
                <a:latin typeface="Corbel"/>
                <a:ea typeface="Corbel"/>
                <a:cs typeface="Corbel"/>
                <a:sym typeface="Corbel"/>
                <a:hlinkClick r:id="rId3"/>
              </a:rPr>
              <a:t>http://gef-sinifegitimi.gazi.edu.tr/</a:t>
            </a:r>
            <a:endParaRPr dirty="0">
              <a:latin typeface="Corbel"/>
              <a:ea typeface="Corbel"/>
              <a:cs typeface="Corbel"/>
              <a:sym typeface="Corbel"/>
            </a:endParaRPr>
          </a:p>
        </p:txBody>
      </p:sp>
    </p:spTree>
  </p:cSld>
  <p:clrMapOvr>
    <a:masterClrMapping/>
  </p:clrMapOvr>
  <p:transition spd="med">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4" name="Metin kutusu 3"/>
          <p:cNvSpPr txBox="1"/>
          <p:nvPr/>
        </p:nvSpPr>
        <p:spPr>
          <a:xfrm>
            <a:off x="2814996" y="1623269"/>
            <a:ext cx="5717528" cy="418256"/>
          </a:xfrm>
          <a:prstGeom prst="rect">
            <a:avLst/>
          </a:prstGeom>
          <a:noFill/>
        </p:spPr>
        <p:txBody>
          <a:bodyPr wrap="square" rtlCol="0">
            <a:spAutoFit/>
          </a:bodyPr>
          <a:lstStyle/>
          <a:p>
            <a:r>
              <a:rPr lang="tr-TR" sz="2118" b="1" dirty="0">
                <a:solidFill>
                  <a:srgbClr val="002060"/>
                </a:solidFill>
              </a:rPr>
              <a:t>Ders Programının Genel Görünümü</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05" y="2032865"/>
            <a:ext cx="7745413" cy="5008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0822431"/>
      </p:ext>
    </p:extLst>
  </p:cSld>
  <p:clrMapOvr>
    <a:masterClrMapping/>
  </p:clrMapOvr>
  <p:transition spd="med">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6"/>
          <p:cNvSpPr txBox="1"/>
          <p:nvPr/>
        </p:nvSpPr>
        <p:spPr>
          <a:xfrm>
            <a:off x="1639376" y="1279144"/>
            <a:ext cx="6672931" cy="1901101"/>
          </a:xfrm>
          <a:prstGeom prst="rect">
            <a:avLst/>
          </a:prstGeom>
          <a:noFill/>
          <a:ln>
            <a:noFill/>
          </a:ln>
        </p:spPr>
        <p:txBody>
          <a:bodyPr spcFirstLastPara="1" wrap="square" lIns="33625" tIns="33625" rIns="33625" bIns="33625" anchor="ctr" anchorCtr="0">
            <a:spAutoFit/>
          </a:bodyPr>
          <a:lstStyle/>
          <a:p>
            <a:pPr algn="ctr">
              <a:buClr>
                <a:srgbClr val="0070C0"/>
              </a:buClr>
              <a:buSzPts val="6000"/>
            </a:pPr>
            <a:r>
              <a:rPr lang="tr-TR" sz="3971" b="1" dirty="0">
                <a:solidFill>
                  <a:srgbClr val="002060"/>
                </a:solidFill>
                <a:latin typeface="Corbel"/>
                <a:ea typeface="Corbel"/>
                <a:cs typeface="Corbel"/>
                <a:sym typeface="Corbel"/>
              </a:rPr>
              <a:t>ÖĞRENCİ İŞLERİ BİLGİ SİSTEMİNE NASIL ULAŞABİLİRİM?</a:t>
            </a:r>
            <a:endParaRPr sz="3971" b="1" dirty="0">
              <a:solidFill>
                <a:srgbClr val="002060"/>
              </a:solidFill>
              <a:latin typeface="Corbel"/>
              <a:ea typeface="Corbel"/>
              <a:cs typeface="Corbel"/>
              <a:sym typeface="Corbel"/>
            </a:endParaRPr>
          </a:p>
        </p:txBody>
      </p:sp>
      <p:sp>
        <p:nvSpPr>
          <p:cNvPr id="272" name="Google Shape;272;p26"/>
          <p:cNvSpPr txBox="1"/>
          <p:nvPr/>
        </p:nvSpPr>
        <p:spPr>
          <a:xfrm>
            <a:off x="3195115" y="6653974"/>
            <a:ext cx="3561452" cy="655696"/>
          </a:xfrm>
          <a:prstGeom prst="rect">
            <a:avLst/>
          </a:prstGeom>
          <a:noFill/>
          <a:ln>
            <a:noFill/>
          </a:ln>
        </p:spPr>
        <p:txBody>
          <a:bodyPr spcFirstLastPara="1" wrap="square" lIns="60516" tIns="60516" rIns="60516" bIns="60516" anchor="t" anchorCtr="0">
            <a:noAutofit/>
          </a:bodyPr>
          <a:lstStyle/>
          <a:p>
            <a:r>
              <a:rPr lang="tr-TR" sz="1853" u="sng" dirty="0">
                <a:solidFill>
                  <a:schemeClr val="hlink"/>
                </a:solidFill>
                <a:latin typeface="Corbel"/>
                <a:ea typeface="Corbel"/>
                <a:cs typeface="Corbel"/>
                <a:sym typeface="Corbel"/>
                <a:hlinkClick r:id="rId3"/>
              </a:rPr>
              <a:t>http://gazi-universitesi.gazi.edu.tr/</a:t>
            </a:r>
            <a:r>
              <a:rPr lang="tr-TR" sz="1853" dirty="0">
                <a:latin typeface="Corbel"/>
                <a:ea typeface="Corbel"/>
                <a:cs typeface="Corbel"/>
                <a:sym typeface="Corbel"/>
              </a:rPr>
              <a:t> </a:t>
            </a:r>
            <a:endParaRPr sz="1853" dirty="0">
              <a:latin typeface="Corbel"/>
              <a:ea typeface="Corbel"/>
              <a:cs typeface="Corbel"/>
              <a:sym typeface="Corbel"/>
            </a:endParaRPr>
          </a:p>
        </p:txBody>
      </p:sp>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494" t="20088" r="10217" b="6893"/>
          <a:stretch/>
        </p:blipFill>
        <p:spPr bwMode="auto">
          <a:xfrm>
            <a:off x="1900676" y="3211375"/>
            <a:ext cx="6101471" cy="3417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7"/>
          <p:cNvSpPr/>
          <p:nvPr/>
        </p:nvSpPr>
        <p:spPr>
          <a:xfrm>
            <a:off x="1364316" y="5969896"/>
            <a:ext cx="7130448" cy="1324001"/>
          </a:xfrm>
          <a:prstGeom prst="rect">
            <a:avLst/>
          </a:prstGeom>
          <a:noFill/>
          <a:ln>
            <a:noFill/>
          </a:ln>
        </p:spPr>
        <p:txBody>
          <a:bodyPr spcFirstLastPara="1" wrap="square" lIns="60516" tIns="30250" rIns="60516" bIns="30250" anchor="t" anchorCtr="0">
            <a:spAutoFit/>
          </a:bodyPr>
          <a:lstStyle/>
          <a:p>
            <a:pPr>
              <a:buClr>
                <a:srgbClr val="000000"/>
              </a:buClr>
              <a:buSzPts val="3200"/>
            </a:pPr>
            <a:r>
              <a:rPr lang="tr-TR" sz="2581" dirty="0">
                <a:solidFill>
                  <a:srgbClr val="FF0000"/>
                </a:solidFill>
                <a:latin typeface="Corbel"/>
                <a:ea typeface="Corbel"/>
                <a:cs typeface="Corbel"/>
                <a:sym typeface="Corbel"/>
              </a:rPr>
              <a:t>Ders kaydı ve Ders ekle-sil </a:t>
            </a:r>
            <a:r>
              <a:rPr lang="tr-TR" sz="2581" b="1" dirty="0">
                <a:solidFill>
                  <a:srgbClr val="FF0000"/>
                </a:solidFill>
                <a:latin typeface="Corbel"/>
                <a:ea typeface="Corbel"/>
                <a:cs typeface="Corbel"/>
                <a:sym typeface="Corbel"/>
              </a:rPr>
              <a:t>HER</a:t>
            </a:r>
            <a:r>
              <a:rPr lang="tr-TR" sz="2581" dirty="0">
                <a:solidFill>
                  <a:srgbClr val="FF0000"/>
                </a:solidFill>
                <a:latin typeface="Corbel"/>
                <a:ea typeface="Corbel"/>
                <a:cs typeface="Corbel"/>
                <a:sym typeface="Corbel"/>
              </a:rPr>
              <a:t> </a:t>
            </a:r>
            <a:r>
              <a:rPr lang="tr-TR" sz="2581" b="1" dirty="0">
                <a:solidFill>
                  <a:srgbClr val="FF0000"/>
                </a:solidFill>
                <a:latin typeface="Corbel"/>
                <a:ea typeface="Corbel"/>
                <a:cs typeface="Corbel"/>
                <a:sym typeface="Corbel"/>
              </a:rPr>
              <a:t>DÖNEM BAŞINDA </a:t>
            </a:r>
            <a:r>
              <a:rPr lang="tr-TR" sz="2581" dirty="0">
                <a:solidFill>
                  <a:srgbClr val="FF0000"/>
                </a:solidFill>
                <a:latin typeface="Corbel"/>
                <a:ea typeface="Corbel"/>
                <a:cs typeface="Corbel"/>
                <a:sym typeface="Corbel"/>
              </a:rPr>
              <a:t> akademik takvimde belirtilen tarihlerde yapılır.</a:t>
            </a:r>
            <a:endParaRPr sz="1390" dirty="0">
              <a:solidFill>
                <a:srgbClr val="000000"/>
              </a:solidFill>
              <a:latin typeface="Corbel"/>
              <a:ea typeface="Corbel"/>
              <a:cs typeface="Corbel"/>
              <a:sym typeface="Corbel"/>
            </a:endParaRPr>
          </a:p>
          <a:p>
            <a:pPr>
              <a:buClr>
                <a:srgbClr val="000000"/>
              </a:buClr>
              <a:buSzPts val="3200"/>
            </a:pPr>
            <a:endParaRPr sz="2118" dirty="0">
              <a:solidFill>
                <a:srgbClr val="FF0000"/>
              </a:solidFill>
              <a:latin typeface="Palatino"/>
              <a:ea typeface="Palatino"/>
              <a:cs typeface="Palatino"/>
              <a:sym typeface="Palatino"/>
            </a:endParaRPr>
          </a:p>
          <a:p>
            <a:pPr>
              <a:buClr>
                <a:srgbClr val="000000"/>
              </a:buClr>
              <a:buSzPts val="3200"/>
            </a:pPr>
            <a:endParaRPr sz="927" dirty="0">
              <a:solidFill>
                <a:srgbClr val="000000"/>
              </a:solidFill>
              <a:latin typeface="Arial"/>
              <a:ea typeface="Arial"/>
              <a:cs typeface="Arial"/>
              <a:sym typeface="Arial"/>
            </a:endParaRPr>
          </a:p>
        </p:txBody>
      </p:sp>
      <p:pic>
        <p:nvPicPr>
          <p:cNvPr id="279" name="Google Shape;279;p27"/>
          <p:cNvPicPr preferRelativeResize="0"/>
          <p:nvPr/>
        </p:nvPicPr>
        <p:blipFill>
          <a:blip r:embed="rId3">
            <a:alphaModFix/>
          </a:blip>
          <a:stretch>
            <a:fillRect/>
          </a:stretch>
        </p:blipFill>
        <p:spPr>
          <a:xfrm>
            <a:off x="1157714" y="1614938"/>
            <a:ext cx="7543652" cy="3821528"/>
          </a:xfrm>
          <a:prstGeom prst="rect">
            <a:avLst/>
          </a:prstGeom>
          <a:noFill/>
          <a:ln>
            <a:noFill/>
          </a:ln>
        </p:spPr>
      </p:pic>
      <p:sp>
        <p:nvSpPr>
          <p:cNvPr id="280" name="Google Shape;280;p27"/>
          <p:cNvSpPr txBox="1"/>
          <p:nvPr/>
        </p:nvSpPr>
        <p:spPr>
          <a:xfrm>
            <a:off x="3614843" y="5436466"/>
            <a:ext cx="2491725" cy="554820"/>
          </a:xfrm>
          <a:prstGeom prst="rect">
            <a:avLst/>
          </a:prstGeom>
          <a:noFill/>
          <a:ln>
            <a:noFill/>
          </a:ln>
        </p:spPr>
        <p:txBody>
          <a:bodyPr spcFirstLastPara="1" wrap="square" lIns="60516" tIns="60516" rIns="60516" bIns="60516" anchor="t" anchorCtr="0">
            <a:noAutofit/>
          </a:bodyPr>
          <a:lstStyle/>
          <a:p>
            <a:r>
              <a:rPr lang="tr-TR" sz="1920" u="sng" dirty="0">
                <a:solidFill>
                  <a:schemeClr val="hlink"/>
                </a:solidFill>
                <a:latin typeface="Corbel"/>
                <a:ea typeface="Corbel"/>
                <a:cs typeface="Corbel"/>
                <a:sym typeface="Corbel"/>
                <a:hlinkClick r:id="rId4"/>
              </a:rPr>
              <a:t>https://obs.gazi.edu.tr/</a:t>
            </a:r>
            <a:r>
              <a:rPr lang="tr-TR" sz="1920" dirty="0">
                <a:latin typeface="Corbel"/>
                <a:ea typeface="Corbel"/>
                <a:cs typeface="Corbel"/>
                <a:sym typeface="Corbel"/>
              </a:rPr>
              <a:t> </a:t>
            </a:r>
            <a:endParaRPr sz="1920" dirty="0">
              <a:latin typeface="Corbel"/>
              <a:ea typeface="Corbel"/>
              <a:cs typeface="Corbel"/>
              <a:sym typeface="Corbe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8"/>
          <p:cNvPicPr preferRelativeResize="0"/>
          <p:nvPr/>
        </p:nvPicPr>
        <p:blipFill rotWithShape="1">
          <a:blip r:embed="rId3">
            <a:alphaModFix/>
          </a:blip>
          <a:srcRect t="22449" r="71083" b="51745"/>
          <a:stretch/>
        </p:blipFill>
        <p:spPr>
          <a:xfrm>
            <a:off x="2456677" y="528999"/>
            <a:ext cx="4989471" cy="2192518"/>
          </a:xfrm>
          <a:prstGeom prst="rect">
            <a:avLst/>
          </a:prstGeom>
          <a:noFill/>
          <a:ln>
            <a:noFill/>
          </a:ln>
        </p:spPr>
      </p:pic>
      <p:sp>
        <p:nvSpPr>
          <p:cNvPr id="286" name="Google Shape;286;p28"/>
          <p:cNvSpPr txBox="1"/>
          <p:nvPr/>
        </p:nvSpPr>
        <p:spPr>
          <a:xfrm>
            <a:off x="1553189" y="3056807"/>
            <a:ext cx="6796445" cy="3934178"/>
          </a:xfrm>
          <a:prstGeom prst="rect">
            <a:avLst/>
          </a:prstGeom>
          <a:noFill/>
          <a:ln>
            <a:noFill/>
          </a:ln>
        </p:spPr>
        <p:txBody>
          <a:bodyPr spcFirstLastPara="1" wrap="square" lIns="60516" tIns="60516" rIns="60516" bIns="60516" anchor="t" anchorCtr="0">
            <a:noAutofit/>
          </a:bodyPr>
          <a:lstStyle/>
          <a:p>
            <a:pPr>
              <a:lnSpc>
                <a:spcPct val="115000"/>
              </a:lnSpc>
              <a:spcBef>
                <a:spcPts val="530"/>
              </a:spcBef>
            </a:pPr>
            <a:r>
              <a:rPr lang="tr-TR" sz="1589" b="1" dirty="0">
                <a:solidFill>
                  <a:srgbClr val="FF0000"/>
                </a:solidFill>
                <a:latin typeface="Corbel"/>
                <a:ea typeface="Corbel"/>
                <a:cs typeface="Corbel"/>
                <a:sym typeface="Corbel"/>
              </a:rPr>
              <a:t>Yeni kayıt oldum, öğrenci numaramı nasıl öğrenebilirim?</a:t>
            </a:r>
            <a:r>
              <a:rPr lang="tr-TR" sz="1589" dirty="0">
                <a:solidFill>
                  <a:srgbClr val="FF0000"/>
                </a:solidFill>
                <a:latin typeface="Corbel"/>
                <a:ea typeface="Corbel"/>
                <a:cs typeface="Corbel"/>
                <a:sym typeface="Corbel"/>
              </a:rPr>
              <a:t> </a:t>
            </a:r>
            <a:endParaRPr sz="1589" dirty="0">
              <a:solidFill>
                <a:srgbClr val="FF0000"/>
              </a:solidFill>
              <a:latin typeface="Corbel"/>
              <a:ea typeface="Corbel"/>
              <a:cs typeface="Corbel"/>
              <a:sym typeface="Corbel"/>
            </a:endParaRPr>
          </a:p>
          <a:p>
            <a:pPr>
              <a:lnSpc>
                <a:spcPct val="115000"/>
              </a:lnSpc>
              <a:spcBef>
                <a:spcPts val="530"/>
              </a:spcBef>
            </a:pPr>
            <a:r>
              <a:rPr lang="tr-TR" sz="1589" dirty="0">
                <a:latin typeface="Corbel"/>
                <a:ea typeface="Corbel"/>
                <a:cs typeface="Corbel"/>
                <a:sym typeface="Corbel"/>
              </a:rPr>
              <a:t>Yeni kayıt olan öğrencilerimiz öğrenci numaralarını </a:t>
            </a:r>
            <a:r>
              <a:rPr lang="tr-TR" sz="1589" b="1" u="sng" dirty="0">
                <a:solidFill>
                  <a:schemeClr val="hlink"/>
                </a:solidFill>
                <a:latin typeface="Corbel"/>
                <a:ea typeface="Corbel"/>
                <a:cs typeface="Corbel"/>
                <a:sym typeface="Corbel"/>
                <a:hlinkClick r:id="rId4"/>
              </a:rPr>
              <a:t>https://obs.gazi.edu.tr/oibs/ogrsis/no_query.aspx</a:t>
            </a:r>
            <a:r>
              <a:rPr lang="tr-TR" sz="1589" b="1" dirty="0">
                <a:latin typeface="Corbel"/>
                <a:ea typeface="Corbel"/>
                <a:cs typeface="Corbel"/>
                <a:sym typeface="Corbel"/>
              </a:rPr>
              <a:t>  </a:t>
            </a:r>
            <a:r>
              <a:rPr lang="tr-TR" sz="1589" dirty="0">
                <a:latin typeface="Corbel"/>
                <a:ea typeface="Corbel"/>
                <a:cs typeface="Corbel"/>
                <a:sym typeface="Corbel"/>
              </a:rPr>
              <a:t>linkinden öğrenebilirler.  </a:t>
            </a:r>
            <a:endParaRPr sz="1589" dirty="0">
              <a:latin typeface="Corbel"/>
              <a:ea typeface="Corbel"/>
              <a:cs typeface="Corbel"/>
              <a:sym typeface="Corbel"/>
            </a:endParaRPr>
          </a:p>
          <a:p>
            <a:pPr>
              <a:lnSpc>
                <a:spcPct val="115000"/>
              </a:lnSpc>
              <a:spcBef>
                <a:spcPts val="530"/>
              </a:spcBef>
            </a:pPr>
            <a:r>
              <a:rPr lang="tr-TR" sz="1589" dirty="0">
                <a:latin typeface="Corbel"/>
                <a:ea typeface="Corbel"/>
                <a:cs typeface="Corbel"/>
                <a:sym typeface="Corbel"/>
              </a:rPr>
              <a:t>Numaralarını öğrenen öğrencilerimiz  öğrenci numarası bölümüne öğrendikleri </a:t>
            </a:r>
            <a:r>
              <a:rPr lang="tr-TR" sz="1589" b="1" dirty="0">
                <a:latin typeface="Corbel"/>
                <a:ea typeface="Corbel"/>
                <a:cs typeface="Corbel"/>
                <a:sym typeface="Corbel"/>
              </a:rPr>
              <a:t>öğrenci numarasını</a:t>
            </a:r>
            <a:r>
              <a:rPr lang="tr-TR" sz="1589" dirty="0">
                <a:latin typeface="Corbel"/>
                <a:ea typeface="Corbel"/>
                <a:cs typeface="Corbel"/>
                <a:sym typeface="Corbel"/>
              </a:rPr>
              <a:t> ve</a:t>
            </a:r>
            <a:r>
              <a:rPr lang="tr-TR" sz="1589" dirty="0">
                <a:solidFill>
                  <a:srgbClr val="414141"/>
                </a:solidFill>
                <a:latin typeface="Corbel"/>
                <a:ea typeface="Corbel"/>
                <a:cs typeface="Corbel"/>
                <a:sym typeface="Corbel"/>
              </a:rPr>
              <a:t> </a:t>
            </a:r>
            <a:r>
              <a:rPr lang="tr-TR" sz="1589" b="1" dirty="0">
                <a:solidFill>
                  <a:srgbClr val="414141"/>
                </a:solidFill>
                <a:latin typeface="Corbel"/>
                <a:ea typeface="Corbel"/>
                <a:cs typeface="Corbel"/>
                <a:sym typeface="Corbel"/>
              </a:rPr>
              <a:t>şifre</a:t>
            </a:r>
            <a:r>
              <a:rPr lang="tr-TR" sz="1589" dirty="0">
                <a:solidFill>
                  <a:srgbClr val="414141"/>
                </a:solidFill>
                <a:latin typeface="Corbel"/>
                <a:ea typeface="Corbel"/>
                <a:cs typeface="Corbel"/>
                <a:sym typeface="Corbel"/>
              </a:rPr>
              <a:t> </a:t>
            </a:r>
            <a:r>
              <a:rPr lang="tr-TR" sz="1589" dirty="0">
                <a:latin typeface="Corbel"/>
                <a:ea typeface="Corbel"/>
                <a:cs typeface="Corbel"/>
                <a:sym typeface="Corbel"/>
              </a:rPr>
              <a:t>bölümüne </a:t>
            </a:r>
            <a:r>
              <a:rPr lang="tr-TR" sz="1589" b="1" dirty="0">
                <a:latin typeface="Corbel"/>
                <a:ea typeface="Corbel"/>
                <a:cs typeface="Corbel"/>
                <a:sym typeface="Corbel"/>
              </a:rPr>
              <a:t>TC kimlik numaralarının ilk 5 hanesini</a:t>
            </a:r>
            <a:r>
              <a:rPr lang="tr-TR" sz="1589" dirty="0">
                <a:latin typeface="Corbel"/>
                <a:ea typeface="Corbel"/>
                <a:cs typeface="Corbel"/>
                <a:sym typeface="Corbel"/>
              </a:rPr>
              <a:t> yazarak öğrenci bilgi sistemine giriş yapabileceklerdir.</a:t>
            </a:r>
            <a:endParaRPr sz="1589" dirty="0">
              <a:latin typeface="Corbel"/>
              <a:ea typeface="Corbel"/>
              <a:cs typeface="Corbel"/>
              <a:sym typeface="Corbel"/>
            </a:endParaRPr>
          </a:p>
          <a:p>
            <a:pPr>
              <a:lnSpc>
                <a:spcPct val="115000"/>
              </a:lnSpc>
              <a:spcBef>
                <a:spcPts val="530"/>
              </a:spcBef>
            </a:pPr>
            <a:endParaRPr sz="1589" dirty="0">
              <a:latin typeface="Corbel"/>
              <a:ea typeface="Corbel"/>
              <a:cs typeface="Corbel"/>
              <a:sym typeface="Corbel"/>
            </a:endParaRPr>
          </a:p>
          <a:p>
            <a:pPr>
              <a:lnSpc>
                <a:spcPct val="115000"/>
              </a:lnSpc>
              <a:spcBef>
                <a:spcPts val="530"/>
              </a:spcBef>
            </a:pPr>
            <a:r>
              <a:rPr lang="tr-TR" sz="1589" b="1" dirty="0">
                <a:solidFill>
                  <a:srgbClr val="FF0000"/>
                </a:solidFill>
                <a:latin typeface="Corbel"/>
                <a:ea typeface="Corbel"/>
                <a:cs typeface="Corbel"/>
                <a:sym typeface="Corbel"/>
              </a:rPr>
              <a:t>Öğrenci Bilgi Sistemi’ne ilk kez giriş yaptığımda hangi işlemi yapmalıyım?</a:t>
            </a:r>
            <a:endParaRPr sz="1589" b="1" dirty="0">
              <a:solidFill>
                <a:srgbClr val="FF0000"/>
              </a:solidFill>
              <a:latin typeface="Corbel"/>
              <a:ea typeface="Corbel"/>
              <a:cs typeface="Corbel"/>
              <a:sym typeface="Corbel"/>
            </a:endParaRPr>
          </a:p>
          <a:p>
            <a:pPr>
              <a:lnSpc>
                <a:spcPct val="115000"/>
              </a:lnSpc>
              <a:spcBef>
                <a:spcPts val="530"/>
              </a:spcBef>
            </a:pPr>
            <a:r>
              <a:rPr lang="tr-TR" sz="1589" dirty="0">
                <a:latin typeface="Corbel"/>
                <a:ea typeface="Corbel"/>
                <a:cs typeface="Corbel"/>
                <a:sym typeface="Corbel"/>
              </a:rPr>
              <a:t>Öğrenci Bilgi Sistemi’ne ilk kez girdiğinizde iletişim bilgilerinizi güncellemeniz gerekmektedir.</a:t>
            </a:r>
            <a:endParaRPr sz="1589" dirty="0">
              <a:latin typeface="Corbel"/>
              <a:ea typeface="Corbel"/>
              <a:cs typeface="Corbel"/>
              <a:sym typeface="Corbel"/>
            </a:endParaRPr>
          </a:p>
          <a:p>
            <a:pPr>
              <a:lnSpc>
                <a:spcPct val="115000"/>
              </a:lnSpc>
              <a:spcBef>
                <a:spcPts val="530"/>
              </a:spcBef>
            </a:pPr>
            <a:r>
              <a:rPr lang="tr-TR" sz="1589" dirty="0">
                <a:latin typeface="Corbel"/>
                <a:ea typeface="Corbel"/>
                <a:cs typeface="Corbel"/>
                <a:sym typeface="Corbel"/>
              </a:rPr>
              <a:t>Özellikle birinci cep telefonu ve birinci e-posta adresinizi güncellemeniz sizi ilgilendiren duyurulardan haberdar olmanız açısından önem arz etmektedir.</a:t>
            </a:r>
            <a:endParaRPr sz="1589" dirty="0">
              <a:latin typeface="Corbel"/>
              <a:ea typeface="Corbel"/>
              <a:cs typeface="Corbel"/>
              <a:sym typeface="Corbel"/>
            </a:endParaRPr>
          </a:p>
          <a:p>
            <a:pPr>
              <a:spcBef>
                <a:spcPts val="530"/>
              </a:spcBef>
            </a:pPr>
            <a:endParaRPr sz="1125" dirty="0">
              <a:latin typeface="Palatino"/>
              <a:ea typeface="Palatino"/>
              <a:cs typeface="Palatino"/>
              <a:sym typeface="Palatino"/>
            </a:endParaRPr>
          </a:p>
        </p:txBody>
      </p:sp>
    </p:spTree>
  </p:cSld>
  <p:clrMapOvr>
    <a:masterClrMapping/>
  </p:clrMapOvr>
  <p:transition spd="med">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yagram 6">
            <a:extLst>
              <a:ext uri="{FF2B5EF4-FFF2-40B4-BE49-F238E27FC236}">
                <a16:creationId xmlns:a16="http://schemas.microsoft.com/office/drawing/2014/main" id="{4E899463-29B2-F298-5D03-0F25A607B243}"/>
              </a:ext>
            </a:extLst>
          </p:cNvPr>
          <p:cNvGraphicFramePr/>
          <p:nvPr>
            <p:extLst>
              <p:ext uri="{D42A27DB-BD31-4B8C-83A1-F6EECF244321}">
                <p14:modId xmlns:p14="http://schemas.microsoft.com/office/powerpoint/2010/main" val="3158918143"/>
              </p:ext>
            </p:extLst>
          </p:nvPr>
        </p:nvGraphicFramePr>
        <p:xfrm>
          <a:off x="-283029" y="-97971"/>
          <a:ext cx="10450286" cy="7843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0990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9"/>
          <p:cNvSpPr txBox="1">
            <a:spLocks noGrp="1"/>
          </p:cNvSpPr>
          <p:nvPr>
            <p:ph type="body" idx="1"/>
          </p:nvPr>
        </p:nvSpPr>
        <p:spPr>
          <a:xfrm>
            <a:off x="1397157" y="5931265"/>
            <a:ext cx="7140303" cy="1021368"/>
          </a:xfrm>
          <a:prstGeom prst="rect">
            <a:avLst/>
          </a:prstGeom>
          <a:noFill/>
          <a:ln>
            <a:noFill/>
          </a:ln>
        </p:spPr>
        <p:txBody>
          <a:bodyPr spcFirstLastPara="1" vert="horz" wrap="square" lIns="0" tIns="0" rIns="0" bIns="0" rtlCol="0" anchor="ctr" anchorCtr="0">
            <a:normAutofit/>
          </a:bodyPr>
          <a:lstStyle/>
          <a:p>
            <a:pPr marL="319801" indent="-319801">
              <a:lnSpc>
                <a:spcPct val="80000"/>
              </a:lnSpc>
              <a:spcBef>
                <a:spcPts val="0"/>
              </a:spcBef>
              <a:buSzPts val="2280"/>
              <a:buFont typeface="Corbel"/>
              <a:buChar char="●"/>
            </a:pPr>
            <a:r>
              <a:rPr lang="tr-TR" sz="1761">
                <a:latin typeface="Corbel"/>
                <a:ea typeface="Corbel"/>
                <a:cs typeface="Corbel"/>
                <a:sym typeface="Corbel"/>
              </a:rPr>
              <a:t>Ders kaydı yapabilmeniz için bilgilerinizi güncellemeniz gerekebilir.</a:t>
            </a:r>
            <a:endParaRPr sz="1761">
              <a:latin typeface="Corbel"/>
              <a:ea typeface="Corbel"/>
              <a:cs typeface="Corbel"/>
              <a:sym typeface="Corbel"/>
            </a:endParaRPr>
          </a:p>
          <a:p>
            <a:pPr marL="319801" indent="-319801">
              <a:lnSpc>
                <a:spcPct val="80000"/>
              </a:lnSpc>
              <a:buSzPts val="2280"/>
            </a:pPr>
            <a:r>
              <a:rPr lang="tr-TR" sz="1761">
                <a:latin typeface="Corbel"/>
                <a:ea typeface="Corbel"/>
                <a:cs typeface="Corbel"/>
                <a:sym typeface="Corbel"/>
              </a:rPr>
              <a:t>Bilgileriniz bölümünü </a:t>
            </a:r>
            <a:r>
              <a:rPr lang="tr-TR" sz="1761" b="1" u="sng">
                <a:solidFill>
                  <a:srgbClr val="FF0000"/>
                </a:solidFill>
                <a:latin typeface="Corbel"/>
                <a:ea typeface="Corbel"/>
                <a:cs typeface="Corbel"/>
                <a:sym typeface="Corbel"/>
              </a:rPr>
              <a:t>doğru bilgilerle </a:t>
            </a:r>
            <a:r>
              <a:rPr lang="tr-TR" sz="1761">
                <a:latin typeface="Corbel"/>
                <a:ea typeface="Corbel"/>
                <a:cs typeface="Corbel"/>
                <a:sym typeface="Corbel"/>
              </a:rPr>
              <a:t>tamamlamayı unutmayın!</a:t>
            </a:r>
            <a:endParaRPr sz="1761">
              <a:latin typeface="Corbel"/>
              <a:ea typeface="Corbel"/>
              <a:cs typeface="Corbel"/>
              <a:sym typeface="Corbel"/>
            </a:endParaRPr>
          </a:p>
        </p:txBody>
      </p:sp>
      <p:pic>
        <p:nvPicPr>
          <p:cNvPr id="292" name="Google Shape;292;p29"/>
          <p:cNvPicPr preferRelativeResize="0"/>
          <p:nvPr/>
        </p:nvPicPr>
        <p:blipFill>
          <a:blip r:embed="rId3">
            <a:alphaModFix/>
          </a:blip>
          <a:stretch>
            <a:fillRect/>
          </a:stretch>
        </p:blipFill>
        <p:spPr>
          <a:xfrm>
            <a:off x="1179582" y="748249"/>
            <a:ext cx="7543652" cy="4145710"/>
          </a:xfrm>
          <a:prstGeom prst="rect">
            <a:avLst/>
          </a:prstGeom>
          <a:noFill/>
          <a:ln>
            <a:noFill/>
          </a:ln>
        </p:spPr>
      </p:pic>
    </p:spTree>
  </p:cSld>
  <p:clrMapOvr>
    <a:masterClrMapping/>
  </p:clrMapOvr>
  <p:transition spd="med">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0"/>
          <p:cNvSpPr txBox="1">
            <a:spLocks noGrp="1"/>
          </p:cNvSpPr>
          <p:nvPr>
            <p:ph type="title"/>
          </p:nvPr>
        </p:nvSpPr>
        <p:spPr>
          <a:xfrm>
            <a:off x="1148092" y="327418"/>
            <a:ext cx="7606633" cy="1072308"/>
          </a:xfrm>
          <a:prstGeom prst="rect">
            <a:avLst/>
          </a:prstGeom>
          <a:noFill/>
          <a:ln>
            <a:noFill/>
          </a:ln>
        </p:spPr>
        <p:txBody>
          <a:bodyPr spcFirstLastPara="1" vert="horz" wrap="square" lIns="0" tIns="0" rIns="0" bIns="0" rtlCol="0" anchor="ctr" anchorCtr="0">
            <a:normAutofit/>
          </a:bodyPr>
          <a:lstStyle/>
          <a:p>
            <a:pPr>
              <a:spcBef>
                <a:spcPts val="0"/>
              </a:spcBef>
            </a:pPr>
            <a:r>
              <a:rPr lang="tr-TR" sz="2515" dirty="0">
                <a:latin typeface="Corbel"/>
                <a:ea typeface="Corbel"/>
                <a:cs typeface="Corbel"/>
                <a:sym typeface="Corbel"/>
              </a:rPr>
              <a:t>Solda yer alan sütundaki </a:t>
            </a:r>
            <a:r>
              <a:rPr lang="tr-TR" sz="2515" b="1" dirty="0">
                <a:latin typeface="Corbel"/>
                <a:ea typeface="Corbel"/>
                <a:cs typeface="Corbel"/>
                <a:sym typeface="Corbel"/>
              </a:rPr>
              <a:t>Ders ve Dönem İşlemleri-Ders Kayıt </a:t>
            </a:r>
            <a:r>
              <a:rPr lang="tr-TR" sz="2515" dirty="0">
                <a:latin typeface="Corbel"/>
                <a:ea typeface="Corbel"/>
                <a:cs typeface="Corbel"/>
                <a:sym typeface="Corbel"/>
              </a:rPr>
              <a:t>bağlantısı tıklandığında </a:t>
            </a:r>
            <a:r>
              <a:rPr lang="tr-TR" sz="2515" b="1" dirty="0">
                <a:latin typeface="Corbel"/>
                <a:ea typeface="Corbel"/>
                <a:cs typeface="Corbel"/>
                <a:sym typeface="Corbel"/>
              </a:rPr>
              <a:t>Ders Kayıt </a:t>
            </a:r>
            <a:r>
              <a:rPr lang="tr-TR" sz="2515" dirty="0">
                <a:latin typeface="Corbel"/>
                <a:ea typeface="Corbel"/>
                <a:cs typeface="Corbel"/>
                <a:sym typeface="Corbel"/>
              </a:rPr>
              <a:t>sayfası açılır.</a:t>
            </a:r>
            <a:endParaRPr sz="4898" dirty="0">
              <a:latin typeface="Corbel"/>
              <a:ea typeface="Corbel"/>
              <a:cs typeface="Corbel"/>
              <a:sym typeface="Corbel"/>
            </a:endParaRPr>
          </a:p>
        </p:txBody>
      </p:sp>
      <p:pic>
        <p:nvPicPr>
          <p:cNvPr id="298" name="Google Shape;298;p30"/>
          <p:cNvPicPr preferRelativeResize="0"/>
          <p:nvPr/>
        </p:nvPicPr>
        <p:blipFill>
          <a:blip r:embed="rId3">
            <a:alphaModFix/>
          </a:blip>
          <a:stretch>
            <a:fillRect/>
          </a:stretch>
        </p:blipFill>
        <p:spPr>
          <a:xfrm>
            <a:off x="1148092" y="1399725"/>
            <a:ext cx="7606634" cy="5988574"/>
          </a:xfrm>
          <a:prstGeom prst="rect">
            <a:avLst/>
          </a:prstGeom>
          <a:noFill/>
          <a:ln>
            <a:noFill/>
          </a:ln>
        </p:spPr>
      </p:pic>
    </p:spTree>
  </p:cSld>
  <p:clrMapOvr>
    <a:masterClrMapping/>
  </p:clrMapOvr>
  <p:transition spd="med">
    <p:push/>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t>
            </a:r>
          </a:p>
        </p:txBody>
      </p:sp>
      <p:pic>
        <p:nvPicPr>
          <p:cNvPr id="3" name="Resim 2">
            <a:extLst>
              <a:ext uri="{FF2B5EF4-FFF2-40B4-BE49-F238E27FC236}">
                <a16:creationId xmlns:a16="http://schemas.microsoft.com/office/drawing/2014/main" id="{A94D2800-6E00-434B-9B91-A7262F1AC68A}"/>
              </a:ext>
            </a:extLst>
          </p:cNvPr>
          <p:cNvPicPr>
            <a:picLocks noChangeAspect="1"/>
          </p:cNvPicPr>
          <p:nvPr/>
        </p:nvPicPr>
        <p:blipFill rotWithShape="1">
          <a:blip r:embed="rId2"/>
          <a:srcRect l="5564" t="12669" r="11936" b="9912"/>
          <a:stretch/>
        </p:blipFill>
        <p:spPr>
          <a:xfrm>
            <a:off x="1078706" y="1748523"/>
            <a:ext cx="7871012" cy="4152743"/>
          </a:xfrm>
          <a:prstGeom prst="rect">
            <a:avLst/>
          </a:prstGeom>
        </p:spPr>
      </p:pic>
    </p:spTree>
    <p:extLst>
      <p:ext uri="{BB962C8B-B14F-4D97-AF65-F5344CB8AC3E}">
        <p14:creationId xmlns:p14="http://schemas.microsoft.com/office/powerpoint/2010/main" val="2592696703"/>
      </p:ext>
    </p:extLst>
  </p:cSld>
  <p:clrMapOvr>
    <a:masterClrMapping/>
  </p:clrMapOvr>
  <p:transition spd="med">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7226" y="0"/>
            <a:ext cx="5360794" cy="774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147578"/>
      </p:ext>
    </p:extLst>
  </p:cSld>
  <p:clrMapOvr>
    <a:masterClrMapping/>
  </p:clrMapOvr>
  <p:transition spd="med">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6474" y="0"/>
            <a:ext cx="5380072" cy="774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5916158"/>
      </p:ext>
    </p:extLst>
  </p:cSld>
  <p:clrMapOvr>
    <a:masterClrMapping/>
  </p:clrMapOvr>
  <p:transition spd="med">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dirty="0"/>
              <a:t> </a:t>
            </a:r>
          </a:p>
        </p:txBody>
      </p:sp>
      <p:pic>
        <p:nvPicPr>
          <p:cNvPr id="3" name="Resim 2" descr="metin içeren bir resim&#10;&#10;Açıklama otomatik olarak oluşturuldu">
            <a:extLst>
              <a:ext uri="{FF2B5EF4-FFF2-40B4-BE49-F238E27FC236}">
                <a16:creationId xmlns:a16="http://schemas.microsoft.com/office/drawing/2014/main" id="{61DA2EB8-8AEC-4C45-8AC1-280007701CB5}"/>
              </a:ext>
            </a:extLst>
          </p:cNvPr>
          <p:cNvPicPr>
            <a:picLocks noChangeAspect="1"/>
          </p:cNvPicPr>
          <p:nvPr/>
        </p:nvPicPr>
        <p:blipFill rotWithShape="1">
          <a:blip r:embed="rId2">
            <a:extLst>
              <a:ext uri="{28A0092B-C50C-407E-A947-70E740481C1C}">
                <a14:useLocalDpi xmlns:a14="http://schemas.microsoft.com/office/drawing/2010/main" val="0"/>
              </a:ext>
            </a:extLst>
          </a:blip>
          <a:srcRect l="-1" t="41231" r="-1365" b="41128"/>
          <a:stretch/>
        </p:blipFill>
        <p:spPr>
          <a:xfrm>
            <a:off x="1442081" y="506118"/>
            <a:ext cx="7169980" cy="2701407"/>
          </a:xfrm>
          <a:prstGeom prst="rect">
            <a:avLst/>
          </a:prstGeom>
        </p:spPr>
      </p:pic>
      <p:pic>
        <p:nvPicPr>
          <p:cNvPr id="4" name="İçerik Yer Tutucusu 4" descr="metin, elektronik eşyalar, ekran görüntüsü içeren bir resim&#10;&#10;Açıklama otomatik olarak oluşturuldu">
            <a:extLst>
              <a:ext uri="{FF2B5EF4-FFF2-40B4-BE49-F238E27FC236}">
                <a16:creationId xmlns:a16="http://schemas.microsoft.com/office/drawing/2014/main" id="{DDC4B933-C268-4804-AB4C-85C3CFA960CE}"/>
              </a:ext>
            </a:extLst>
          </p:cNvPr>
          <p:cNvPicPr>
            <a:picLocks noChangeAspect="1"/>
          </p:cNvPicPr>
          <p:nvPr/>
        </p:nvPicPr>
        <p:blipFill rotWithShape="1">
          <a:blip r:embed="rId3">
            <a:extLst>
              <a:ext uri="{28A0092B-C50C-407E-A947-70E740481C1C}">
                <a14:useLocalDpi xmlns:a14="http://schemas.microsoft.com/office/drawing/2010/main" val="0"/>
              </a:ext>
            </a:extLst>
          </a:blip>
          <a:srcRect l="-1" t="36848" r="-135" b="37142"/>
          <a:stretch/>
        </p:blipFill>
        <p:spPr>
          <a:xfrm>
            <a:off x="1442080" y="3627368"/>
            <a:ext cx="7169980" cy="4030040"/>
          </a:xfrm>
          <a:prstGeom prst="rect">
            <a:avLst/>
          </a:prstGeom>
        </p:spPr>
      </p:pic>
    </p:spTree>
    <p:extLst>
      <p:ext uri="{BB962C8B-B14F-4D97-AF65-F5344CB8AC3E}">
        <p14:creationId xmlns:p14="http://schemas.microsoft.com/office/powerpoint/2010/main" val="547944152"/>
      </p:ext>
    </p:extLst>
  </p:cSld>
  <p:clrMapOvr>
    <a:masterClrMapping/>
  </p:clrMapOvr>
  <p:transition spd="med">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g97eb0e6778_0_13"/>
          <p:cNvSpPr txBox="1">
            <a:spLocks noGrp="1"/>
          </p:cNvSpPr>
          <p:nvPr>
            <p:ph type="body" idx="1"/>
          </p:nvPr>
        </p:nvSpPr>
        <p:spPr>
          <a:xfrm>
            <a:off x="1230021" y="1008519"/>
            <a:ext cx="7594098" cy="5728378"/>
          </a:xfrm>
          <a:prstGeom prst="rect">
            <a:avLst/>
          </a:prstGeom>
          <a:noFill/>
          <a:ln>
            <a:noFill/>
          </a:ln>
        </p:spPr>
        <p:txBody>
          <a:bodyPr spcFirstLastPara="1" vert="horz" wrap="square" lIns="0" tIns="0" rIns="0" bIns="0" rtlCol="0" anchor="ctr" anchorCtr="0">
            <a:noAutofit/>
          </a:bodyPr>
          <a:lstStyle/>
          <a:p>
            <a:pPr marL="0" indent="0">
              <a:buNone/>
            </a:pPr>
            <a:endParaRPr dirty="0"/>
          </a:p>
          <a:p>
            <a:pPr marL="54640" indent="0">
              <a:spcBef>
                <a:spcPts val="0"/>
              </a:spcBef>
              <a:buClr>
                <a:srgbClr val="414141"/>
              </a:buClr>
              <a:buSzPts val="2300"/>
              <a:buNone/>
            </a:pPr>
            <a:endParaRPr lang="tr-TR" dirty="0">
              <a:ea typeface="Corbel"/>
              <a:cs typeface="Corbel"/>
              <a:hlinkClick r:id="rId3"/>
            </a:endParaRPr>
          </a:p>
          <a:p>
            <a:pPr marL="54640" indent="0">
              <a:spcBef>
                <a:spcPts val="0"/>
              </a:spcBef>
              <a:buClr>
                <a:srgbClr val="414141"/>
              </a:buClr>
              <a:buSzPts val="2300"/>
              <a:buNone/>
            </a:pPr>
            <a:endParaRPr lang="tr-TR" dirty="0">
              <a:solidFill>
                <a:srgbClr val="FF0000"/>
              </a:solidFill>
              <a:ea typeface="Corbel"/>
              <a:cs typeface="Corbel"/>
              <a:hlinkClick r:id="rId3"/>
            </a:endParaRPr>
          </a:p>
          <a:p>
            <a:pPr marL="54640" indent="0">
              <a:spcBef>
                <a:spcPts val="397"/>
              </a:spcBef>
              <a:buClr>
                <a:srgbClr val="414141"/>
              </a:buClr>
              <a:buSzPts val="2300"/>
              <a:buNone/>
            </a:pPr>
            <a:r>
              <a:rPr lang="tr-TR" sz="1589" dirty="0">
                <a:solidFill>
                  <a:srgbClr val="FF0000"/>
                </a:solidFill>
                <a:latin typeface="Times New Roman" panose="02020603050405020304" pitchFamily="18" charset="0"/>
                <a:ea typeface="Corbel"/>
                <a:cs typeface="Times New Roman" panose="02020603050405020304" pitchFamily="18" charset="0"/>
                <a:sym typeface="Corbel"/>
              </a:rPr>
              <a:t>Uzaktan eğitimle yürütülen derslere katılmak için;</a:t>
            </a:r>
            <a:endParaRPr lang="tr-TR" sz="1589" dirty="0">
              <a:solidFill>
                <a:srgbClr val="FF0000"/>
              </a:solidFill>
              <a:latin typeface="Times New Roman" panose="02020603050405020304" pitchFamily="18" charset="0"/>
              <a:ea typeface="Corbel"/>
              <a:cs typeface="Times New Roman" panose="02020603050405020304" pitchFamily="18" charset="0"/>
              <a:hlinkClick r:id="rId3"/>
            </a:endParaRPr>
          </a:p>
          <a:p>
            <a:pPr marL="54640" indent="0">
              <a:spcBef>
                <a:spcPts val="397"/>
              </a:spcBef>
              <a:buClr>
                <a:srgbClr val="414141"/>
              </a:buClr>
              <a:buSzPts val="2300"/>
              <a:buNone/>
            </a:pPr>
            <a:r>
              <a:rPr lang="tr-TR" sz="1589" u="sng" dirty="0">
                <a:solidFill>
                  <a:schemeClr val="hlink"/>
                </a:solidFill>
                <a:latin typeface="Times New Roman" panose="02020603050405020304" pitchFamily="18" charset="0"/>
                <a:ea typeface="Corbel"/>
                <a:cs typeface="Times New Roman" panose="02020603050405020304" pitchFamily="18" charset="0"/>
                <a:sym typeface="Corbel"/>
                <a:hlinkClick r:id="rId3"/>
              </a:rPr>
              <a:t>http://uzaktanegitim.gazi.edu.tr/</a:t>
            </a:r>
            <a:r>
              <a:rPr lang="tr-TR" sz="1589" dirty="0">
                <a:latin typeface="Times New Roman" panose="02020603050405020304" pitchFamily="18" charset="0"/>
                <a:ea typeface="Corbel"/>
                <a:cs typeface="Times New Roman" panose="02020603050405020304" pitchFamily="18" charset="0"/>
                <a:sym typeface="Corbel"/>
              </a:rPr>
              <a:t>   	              Öğrenme Yönetim Sistemi (ÖYS) </a:t>
            </a:r>
            <a:endParaRPr sz="1589" dirty="0">
              <a:latin typeface="Times New Roman" panose="02020603050405020304" pitchFamily="18" charset="0"/>
              <a:ea typeface="Corbel"/>
              <a:cs typeface="Times New Roman" panose="02020603050405020304" pitchFamily="18" charset="0"/>
              <a:sym typeface="Corbel"/>
            </a:endParaRPr>
          </a:p>
          <a:p>
            <a:pPr marL="0" indent="0">
              <a:spcBef>
                <a:spcPts val="397"/>
              </a:spcBef>
              <a:buNone/>
            </a:pPr>
            <a:r>
              <a:rPr lang="tr-TR" sz="1589" b="1" dirty="0">
                <a:latin typeface="Times New Roman" panose="02020603050405020304" pitchFamily="18" charset="0"/>
                <a:ea typeface="Corbel"/>
                <a:cs typeface="Times New Roman" panose="02020603050405020304" pitchFamily="18" charset="0"/>
                <a:sym typeface="Corbel"/>
              </a:rPr>
              <a:t>  YA DA</a:t>
            </a:r>
            <a:r>
              <a:rPr lang="tr-TR" sz="1589" dirty="0">
                <a:latin typeface="Times New Roman" panose="02020603050405020304" pitchFamily="18" charset="0"/>
                <a:ea typeface="Corbel"/>
                <a:cs typeface="Times New Roman" panose="02020603050405020304" pitchFamily="18" charset="0"/>
                <a:sym typeface="Corbel"/>
              </a:rPr>
              <a:t>  </a:t>
            </a:r>
            <a:r>
              <a:rPr lang="tr-TR" sz="1589" u="sng" dirty="0">
                <a:solidFill>
                  <a:schemeClr val="hlink"/>
                </a:solidFill>
                <a:latin typeface="Times New Roman" panose="02020603050405020304" pitchFamily="18" charset="0"/>
                <a:ea typeface="Corbel"/>
                <a:cs typeface="Times New Roman" panose="02020603050405020304" pitchFamily="18" charset="0"/>
                <a:sym typeface="Corbel"/>
                <a:hlinkClick r:id="rId4"/>
              </a:rPr>
              <a:t>https://lms.gazi.edu.tr/</a:t>
            </a:r>
            <a:r>
              <a:rPr lang="tr-TR" sz="1589" dirty="0">
                <a:latin typeface="Times New Roman" panose="02020603050405020304" pitchFamily="18" charset="0"/>
                <a:ea typeface="Corbel"/>
                <a:cs typeface="Times New Roman" panose="02020603050405020304" pitchFamily="18" charset="0"/>
                <a:sym typeface="Corbel"/>
              </a:rPr>
              <a:t>  adresi ile sisteme ulaşabilirsiniz. </a:t>
            </a:r>
            <a:endParaRPr sz="1589" dirty="0">
              <a:latin typeface="Times New Roman" panose="02020603050405020304" pitchFamily="18" charset="0"/>
              <a:ea typeface="Corbel"/>
              <a:cs typeface="Times New Roman" panose="02020603050405020304" pitchFamily="18" charset="0"/>
              <a:sym typeface="Corbel"/>
            </a:endParaRPr>
          </a:p>
          <a:p>
            <a:pPr marL="0" indent="0">
              <a:buNone/>
            </a:pPr>
            <a:endParaRPr dirty="0"/>
          </a:p>
        </p:txBody>
      </p:sp>
      <p:sp>
        <p:nvSpPr>
          <p:cNvPr id="322" name="Google Shape;322;g97eb0e6778_0_13"/>
          <p:cNvSpPr/>
          <p:nvPr/>
        </p:nvSpPr>
        <p:spPr>
          <a:xfrm>
            <a:off x="4074961" y="4301913"/>
            <a:ext cx="778416" cy="338373"/>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60516" tIns="60516" rIns="60516" bIns="60516" anchor="ctr" anchorCtr="0">
            <a:noAutofit/>
          </a:bodyPr>
          <a:lstStyle/>
          <a:p>
            <a:pPr>
              <a:buClr>
                <a:srgbClr val="000000"/>
              </a:buClr>
              <a:buSzPts val="1400"/>
            </a:pPr>
            <a:endParaRPr sz="927">
              <a:solidFill>
                <a:srgbClr val="000000"/>
              </a:solidFill>
              <a:latin typeface="Arial"/>
              <a:ea typeface="Arial"/>
              <a:cs typeface="Arial"/>
              <a:sym typeface="Arial"/>
            </a:endParaRPr>
          </a:p>
        </p:txBody>
      </p:sp>
      <p:pic>
        <p:nvPicPr>
          <p:cNvPr id="323" name="Google Shape;323;g97eb0e6778_0_13"/>
          <p:cNvPicPr preferRelativeResize="0"/>
          <p:nvPr/>
        </p:nvPicPr>
        <p:blipFill>
          <a:blip r:embed="rId5">
            <a:alphaModFix/>
          </a:blip>
          <a:stretch>
            <a:fillRect/>
          </a:stretch>
        </p:blipFill>
        <p:spPr>
          <a:xfrm>
            <a:off x="1381261" y="0"/>
            <a:ext cx="6944232" cy="3543283"/>
          </a:xfrm>
          <a:prstGeom prst="rect">
            <a:avLst/>
          </a:prstGeom>
          <a:noFill/>
          <a:ln>
            <a:noFill/>
          </a:ln>
        </p:spPr>
      </p:pic>
      <p:sp>
        <p:nvSpPr>
          <p:cNvPr id="324" name="Google Shape;324;g97eb0e6778_0_13"/>
          <p:cNvSpPr/>
          <p:nvPr/>
        </p:nvSpPr>
        <p:spPr>
          <a:xfrm>
            <a:off x="1816877" y="2648104"/>
            <a:ext cx="1122349" cy="895178"/>
          </a:xfrm>
          <a:prstGeom prst="ellipse">
            <a:avLst/>
          </a:prstGeom>
          <a:noFill/>
          <a:ln w="76200" cap="flat" cmpd="sng">
            <a:solidFill>
              <a:srgbClr val="FFFF00"/>
            </a:solidFill>
            <a:prstDash val="solid"/>
            <a:round/>
            <a:headEnd type="none" w="sm" len="sm"/>
            <a:tailEnd type="none" w="sm" len="sm"/>
          </a:ln>
        </p:spPr>
        <p:txBody>
          <a:bodyPr spcFirstLastPara="1" wrap="square" lIns="60516" tIns="60516" rIns="60516" bIns="60516" anchor="ctr" anchorCtr="0">
            <a:noAutofit/>
          </a:bodyPr>
          <a:lstStyle/>
          <a:p>
            <a:endParaRPr sz="1324"/>
          </a:p>
        </p:txBody>
      </p:sp>
      <p:pic>
        <p:nvPicPr>
          <p:cNvPr id="2" name="Resim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06334" y="4842441"/>
            <a:ext cx="4796608" cy="290297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97eb0e6778_0_2"/>
          <p:cNvSpPr txBox="1">
            <a:spLocks noGrp="1"/>
          </p:cNvSpPr>
          <p:nvPr>
            <p:ph type="body" idx="1"/>
          </p:nvPr>
        </p:nvSpPr>
        <p:spPr>
          <a:xfrm>
            <a:off x="1381223" y="1491201"/>
            <a:ext cx="7140378" cy="5728307"/>
          </a:xfrm>
          <a:prstGeom prst="rect">
            <a:avLst/>
          </a:prstGeom>
          <a:noFill/>
          <a:ln>
            <a:noFill/>
          </a:ln>
        </p:spPr>
        <p:txBody>
          <a:bodyPr spcFirstLastPara="1" vert="horz" wrap="square" lIns="0" tIns="0" rIns="0" bIns="0" rtlCol="0" anchor="ctr" anchorCtr="0">
            <a:noAutofit/>
          </a:bodyPr>
          <a:lstStyle/>
          <a:p>
            <a:pPr marL="0" indent="0">
              <a:buNone/>
            </a:pPr>
            <a:r>
              <a:rPr lang="tr-TR" sz="1853" dirty="0">
                <a:latin typeface="Corbel"/>
                <a:ea typeface="Corbel"/>
                <a:cs typeface="Corbel"/>
                <a:sym typeface="Corbel"/>
              </a:rPr>
              <a:t>1. Aşağıdaki bilgileri girerek sizin için hazırlanan ÖYS’ye giriş yapabilirsiniz. Kullanıcı adı ve ilk şifreniz olarak;</a:t>
            </a:r>
            <a:endParaRPr sz="1853" dirty="0">
              <a:latin typeface="Corbel"/>
              <a:ea typeface="Corbel"/>
              <a:cs typeface="Corbel"/>
              <a:sym typeface="Corbel"/>
            </a:endParaRPr>
          </a:p>
          <a:p>
            <a:pPr marL="0" indent="0">
              <a:buNone/>
            </a:pPr>
            <a:r>
              <a:rPr lang="tr-TR" sz="1853" b="1" dirty="0">
                <a:highlight>
                  <a:srgbClr val="FFFF00"/>
                </a:highlight>
                <a:latin typeface="Corbel"/>
                <a:ea typeface="Corbel"/>
                <a:cs typeface="Corbel"/>
                <a:sym typeface="Corbel"/>
              </a:rPr>
              <a:t>Kullanıcı Adınız: </a:t>
            </a:r>
            <a:r>
              <a:rPr lang="tr-TR" sz="1853" dirty="0">
                <a:highlight>
                  <a:srgbClr val="FFFF00"/>
                </a:highlight>
                <a:latin typeface="Corbel"/>
                <a:ea typeface="Corbel"/>
                <a:cs typeface="Corbel"/>
                <a:sym typeface="Corbel"/>
              </a:rPr>
              <a:t>Öğrenci Numaranız,</a:t>
            </a:r>
            <a:endParaRPr sz="1853" dirty="0">
              <a:highlight>
                <a:srgbClr val="FFFF00"/>
              </a:highlight>
              <a:latin typeface="Corbel"/>
              <a:ea typeface="Corbel"/>
              <a:cs typeface="Corbel"/>
              <a:sym typeface="Corbel"/>
            </a:endParaRPr>
          </a:p>
          <a:p>
            <a:pPr marL="0" indent="0">
              <a:buNone/>
            </a:pPr>
            <a:r>
              <a:rPr lang="tr-TR" sz="1853" b="1" dirty="0">
                <a:highlight>
                  <a:srgbClr val="FFFF00"/>
                </a:highlight>
                <a:latin typeface="Corbel"/>
                <a:ea typeface="Corbel"/>
                <a:cs typeface="Corbel"/>
                <a:sym typeface="Corbel"/>
              </a:rPr>
              <a:t>Şifreniz: </a:t>
            </a:r>
            <a:r>
              <a:rPr lang="tr-TR" sz="1853" dirty="0">
                <a:highlight>
                  <a:srgbClr val="FFFF00"/>
                </a:highlight>
                <a:latin typeface="Corbel"/>
                <a:ea typeface="Corbel"/>
                <a:cs typeface="Corbel"/>
                <a:sym typeface="Corbel"/>
              </a:rPr>
              <a:t>TC Kimlik Numaranız</a:t>
            </a:r>
            <a:endParaRPr sz="1853" dirty="0">
              <a:highlight>
                <a:srgbClr val="FFFF00"/>
              </a:highlight>
              <a:latin typeface="Corbel"/>
              <a:ea typeface="Corbel"/>
              <a:cs typeface="Corbel"/>
              <a:sym typeface="Corbel"/>
            </a:endParaRPr>
          </a:p>
          <a:p>
            <a:pPr marL="0" indent="0">
              <a:buNone/>
            </a:pPr>
            <a:r>
              <a:rPr lang="tr-TR" sz="1853" dirty="0">
                <a:latin typeface="Corbel"/>
                <a:ea typeface="Corbel"/>
                <a:cs typeface="Corbel"/>
                <a:sym typeface="Corbel"/>
              </a:rPr>
              <a:t>kullanılacaktır. Şifrenizi kaybetmeniz durumunda “Şifremi Unuttum” seçeneğini kullanarak Gazi Üniversitesi Öğrenci Bilgi Sisteminde kayıtlı e-posta adresinize gönderilmesini sağlayabilirsiniz.</a:t>
            </a:r>
            <a:endParaRPr sz="1853" dirty="0">
              <a:latin typeface="Corbel"/>
              <a:ea typeface="Corbel"/>
              <a:cs typeface="Corbel"/>
              <a:sym typeface="Corbel"/>
            </a:endParaRPr>
          </a:p>
          <a:p>
            <a:pPr marL="0" indent="0">
              <a:buNone/>
            </a:pPr>
            <a:r>
              <a:rPr lang="tr-TR" sz="1853" dirty="0">
                <a:latin typeface="Corbel"/>
                <a:ea typeface="Corbel"/>
                <a:cs typeface="Corbel"/>
                <a:sym typeface="Corbel"/>
              </a:rPr>
              <a:t>2. Açılan sayfadaki ders isimlerinizin üzerine tıklayarak her dersin kendi sayfasına ulaşabilirsiniz.</a:t>
            </a:r>
            <a:endParaRPr sz="1853" dirty="0">
              <a:latin typeface="Corbel"/>
              <a:ea typeface="Corbel"/>
              <a:cs typeface="Corbel"/>
              <a:sym typeface="Corbel"/>
            </a:endParaRPr>
          </a:p>
          <a:p>
            <a:pPr marL="0" indent="0">
              <a:buNone/>
            </a:pPr>
            <a:r>
              <a:rPr lang="tr-TR" sz="1853" dirty="0">
                <a:latin typeface="Corbel"/>
                <a:ea typeface="Corbel"/>
                <a:cs typeface="Corbel"/>
                <a:sym typeface="Corbel"/>
              </a:rPr>
              <a:t>3. Programda belirlenen ders saatinde canlı derslere katılabilirsiniz. Her dersin haftalık canlı ders saatleri size duyurulacak olan programda belirlenmiştir.</a:t>
            </a:r>
            <a:endParaRPr sz="1853" dirty="0">
              <a:latin typeface="Corbel"/>
              <a:ea typeface="Corbel"/>
              <a:cs typeface="Corbel"/>
              <a:sym typeface="Corbel"/>
            </a:endParaRPr>
          </a:p>
          <a:p>
            <a:pPr marL="0" indent="0">
              <a:buNone/>
            </a:pPr>
            <a:r>
              <a:rPr lang="tr-TR" sz="1853" dirty="0">
                <a:latin typeface="Corbel"/>
                <a:ea typeface="Corbel"/>
                <a:cs typeface="Corbel"/>
                <a:sym typeface="Corbel"/>
              </a:rPr>
              <a:t>4. Eşzamanlı izleyemediğiniz veya tekrar izlemek istediğiniz derslere, ders materyaline ilgili dersin arşivinden ulaşabilirsiniz. </a:t>
            </a:r>
            <a:endParaRPr sz="1853" dirty="0">
              <a:latin typeface="Corbel"/>
              <a:ea typeface="Corbel"/>
              <a:cs typeface="Corbel"/>
              <a:sym typeface="Corbel"/>
            </a:endParaRPr>
          </a:p>
          <a:p>
            <a:pPr marL="0" indent="0">
              <a:buNone/>
            </a:pPr>
            <a:r>
              <a:rPr lang="tr-TR" sz="1853" dirty="0">
                <a:latin typeface="Corbel"/>
                <a:ea typeface="Corbel"/>
                <a:cs typeface="Corbel"/>
                <a:sym typeface="Corbel"/>
              </a:rPr>
              <a:t>5. Canlı derslerde öğretim elemanına eşzamanlı yazılı mesaj yoluyla sorular sorabilirsiniz.</a:t>
            </a:r>
            <a:endParaRPr sz="1853" dirty="0">
              <a:highlight>
                <a:srgbClr val="FFFFFF"/>
              </a:highlight>
              <a:latin typeface="Corbel"/>
              <a:ea typeface="Corbel"/>
              <a:cs typeface="Corbel"/>
              <a:sym typeface="Corbel"/>
            </a:endParaRPr>
          </a:p>
          <a:p>
            <a:pPr marL="0" indent="0">
              <a:buNone/>
            </a:pPr>
            <a:endParaRPr sz="1456" dirty="0">
              <a:highlight>
                <a:srgbClr val="FFFFFF"/>
              </a:highlight>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g97eb0e6778_0_8"/>
          <p:cNvSpPr txBox="1">
            <a:spLocks noGrp="1"/>
          </p:cNvSpPr>
          <p:nvPr>
            <p:ph type="body" idx="1"/>
          </p:nvPr>
        </p:nvSpPr>
        <p:spPr>
          <a:xfrm>
            <a:off x="1230534" y="496170"/>
            <a:ext cx="7442808" cy="7239864"/>
          </a:xfrm>
          <a:prstGeom prst="rect">
            <a:avLst/>
          </a:prstGeom>
          <a:noFill/>
          <a:ln>
            <a:noFill/>
          </a:ln>
        </p:spPr>
        <p:txBody>
          <a:bodyPr spcFirstLastPara="1" vert="horz" wrap="square" lIns="0" tIns="0" rIns="0" bIns="0" rtlCol="0" anchor="ctr" anchorCtr="0">
            <a:noAutofit/>
          </a:bodyPr>
          <a:lstStyle/>
          <a:p>
            <a:pPr marL="0" indent="0">
              <a:buNone/>
            </a:pPr>
            <a:r>
              <a:rPr lang="tr-TR" sz="2118" dirty="0">
                <a:latin typeface="Corbel"/>
                <a:ea typeface="Corbel"/>
                <a:cs typeface="Corbel"/>
                <a:sym typeface="Corbel"/>
              </a:rPr>
              <a:t>6. Canlı ders bitiminde çıkış yapmak için açık olan sayfayı ya da sekmeyi kapatmanız yeterlidir.  </a:t>
            </a:r>
            <a:endParaRPr sz="2118" dirty="0">
              <a:latin typeface="Corbel"/>
              <a:ea typeface="Corbel"/>
              <a:cs typeface="Corbel"/>
              <a:sym typeface="Corbel"/>
            </a:endParaRPr>
          </a:p>
          <a:p>
            <a:pPr marL="0" indent="0">
              <a:buNone/>
            </a:pPr>
            <a:r>
              <a:rPr lang="tr-TR" sz="2118" dirty="0">
                <a:latin typeface="Corbel"/>
                <a:ea typeface="Corbel"/>
                <a:cs typeface="Corbel"/>
                <a:sym typeface="Corbel"/>
              </a:rPr>
              <a:t>7. Canlı ders bitiminde veya arşivden izledikten sonra sorularınız varsa sistemdeki “Mesaj” butonu yoluyla yazılı olarak öğretim elemanınıza ulaştırabilirsiniz.</a:t>
            </a:r>
            <a:endParaRPr sz="2118" dirty="0">
              <a:latin typeface="Corbel"/>
              <a:ea typeface="Corbel"/>
              <a:cs typeface="Corbel"/>
              <a:sym typeface="Corbel"/>
            </a:endParaRPr>
          </a:p>
          <a:p>
            <a:pPr marL="0" indent="0">
              <a:buNone/>
            </a:pPr>
            <a:r>
              <a:rPr lang="tr-TR" sz="2118" dirty="0">
                <a:latin typeface="Corbel"/>
                <a:ea typeface="Corbel"/>
                <a:cs typeface="Corbel"/>
                <a:sym typeface="Corbel"/>
              </a:rPr>
              <a:t>8. ÖYS’den çıkmak için ekranın sağ üst köşesinde, adınızın altında bulunan “Çıkış Yap” butonuna tıklamanız yeterlidir.</a:t>
            </a:r>
            <a:endParaRPr sz="2118" dirty="0">
              <a:latin typeface="Corbel"/>
              <a:ea typeface="Corbel"/>
              <a:cs typeface="Corbel"/>
              <a:sym typeface="Corbel"/>
            </a:endParaRPr>
          </a:p>
          <a:p>
            <a:pPr marL="0" indent="0">
              <a:buNone/>
            </a:pPr>
            <a:r>
              <a:rPr lang="tr-TR" sz="2118" dirty="0">
                <a:latin typeface="Corbel"/>
                <a:ea typeface="Corbel"/>
                <a:cs typeface="Corbel"/>
                <a:sym typeface="Corbel"/>
              </a:rPr>
              <a:t>9. Detaylı bilgi için ÖYS kullanım kılavuzlarını inceleyebilir, ÖYS kullanımına yönelik yardım videolarımıza göz atabilirsiniz. </a:t>
            </a:r>
            <a:endParaRPr sz="2118" dirty="0">
              <a:latin typeface="Corbel"/>
              <a:ea typeface="Corbel"/>
              <a:cs typeface="Corbel"/>
              <a:sym typeface="Corbel"/>
            </a:endParaRPr>
          </a:p>
          <a:p>
            <a:pPr marL="0" indent="0">
              <a:buNone/>
            </a:pPr>
            <a:r>
              <a:rPr lang="tr-TR" sz="2118" dirty="0">
                <a:latin typeface="Corbel"/>
                <a:ea typeface="Corbel"/>
                <a:cs typeface="Corbel"/>
                <a:sym typeface="Corbel"/>
              </a:rPr>
              <a:t>10. Sorularınız için “Sıkça Sorulan Sorular” bağlantısından yararlanabilirsiniz.</a:t>
            </a:r>
            <a:endParaRPr sz="2118" dirty="0">
              <a:latin typeface="Corbel"/>
              <a:ea typeface="Corbel"/>
              <a:cs typeface="Corbel"/>
              <a:sym typeface="Corbel"/>
            </a:endParaRPr>
          </a:p>
          <a:p>
            <a:pPr marL="0" indent="0">
              <a:buNone/>
            </a:pPr>
            <a:r>
              <a:rPr lang="tr-TR" sz="2118" dirty="0">
                <a:latin typeface="Corbel"/>
                <a:ea typeface="Corbel"/>
                <a:cs typeface="Corbel"/>
                <a:sym typeface="Corbel"/>
              </a:rPr>
              <a:t>11. İhtiyaç duyarsanız, daha detaylı iletişim için guzem@gazi.edu.tr adresine e-posta gönderebilirsiniz.</a:t>
            </a:r>
            <a:endParaRPr sz="2118" dirty="0">
              <a:latin typeface="Corbel"/>
              <a:ea typeface="Corbel"/>
              <a:cs typeface="Corbel"/>
              <a:sym typeface="Corbe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g97eb0e6778_0_30"/>
          <p:cNvSpPr txBox="1">
            <a:spLocks noGrp="1"/>
          </p:cNvSpPr>
          <p:nvPr>
            <p:ph type="body" idx="1"/>
          </p:nvPr>
        </p:nvSpPr>
        <p:spPr>
          <a:xfrm>
            <a:off x="1292729" y="1661190"/>
            <a:ext cx="7140378" cy="5948130"/>
          </a:xfrm>
          <a:prstGeom prst="rect">
            <a:avLst/>
          </a:prstGeom>
          <a:noFill/>
          <a:ln>
            <a:noFill/>
          </a:ln>
        </p:spPr>
        <p:txBody>
          <a:bodyPr spcFirstLastPara="1" vert="horz" wrap="square" lIns="0" tIns="0" rIns="0" bIns="0" rtlCol="0" anchor="ctr" anchorCtr="0">
            <a:noAutofit/>
          </a:bodyPr>
          <a:lstStyle/>
          <a:p>
            <a:pPr marL="0" indent="0">
              <a:buNone/>
            </a:pPr>
            <a:r>
              <a:rPr lang="tr-TR" sz="1853" dirty="0">
                <a:latin typeface="Corbel"/>
                <a:ea typeface="Corbel"/>
                <a:cs typeface="Corbel"/>
                <a:sym typeface="Corbel"/>
              </a:rPr>
              <a:t>Sevgili Öğrencilerimiz,</a:t>
            </a:r>
            <a:endParaRPr sz="1853" dirty="0">
              <a:latin typeface="Corbel"/>
              <a:ea typeface="Corbel"/>
              <a:cs typeface="Corbel"/>
              <a:sym typeface="Corbel"/>
            </a:endParaRPr>
          </a:p>
          <a:p>
            <a:pPr marL="0" indent="0">
              <a:buNone/>
            </a:pPr>
            <a:r>
              <a:rPr lang="tr-TR" sz="1853" dirty="0">
                <a:latin typeface="Corbel"/>
                <a:ea typeface="Corbel"/>
                <a:cs typeface="Corbel"/>
                <a:sym typeface="Corbel"/>
              </a:rPr>
              <a:t>Dijital verilerin içinde bulunduğumuz olağanüstü süreçte sizlerle paylaşılmış olması nedeniyle herhangi bir cihazla kayıt altına alınmaması, sosyal medya platformlarında paylaşılmaması ve tedavüle sokulmaması gerekir. Bunun aksine davranılması Kişisel Verilerin Korunması Kanunu (KVKK) kapsamında öğretim elemanlarımızın kişisel verilerinin amaç dışı kullanımı ve ihlali anlamına gelmektedir. </a:t>
            </a:r>
            <a:endParaRPr sz="1853" dirty="0">
              <a:latin typeface="Corbel"/>
              <a:ea typeface="Corbel"/>
              <a:cs typeface="Corbel"/>
              <a:sym typeface="Corbel"/>
            </a:endParaRPr>
          </a:p>
          <a:p>
            <a:pPr marL="0" indent="0">
              <a:buNone/>
            </a:pPr>
            <a:r>
              <a:rPr lang="tr-TR" sz="1853" b="1" u="sng" dirty="0">
                <a:latin typeface="Corbel"/>
                <a:ea typeface="Corbel"/>
                <a:cs typeface="Corbel"/>
                <a:sym typeface="Corbel"/>
              </a:rPr>
              <a:t>Söz konusu ihlallerin çok ciddi yaptırımlarının olduğunu/olabileceğini, sizinle paylaşılan bu dokümanlar ile video, ses ve görüntü kayıtlarının öğretim elemanlarımız için KVKK kapsamında kişisel verileri olduğunu hatırlatmak isteriz. </a:t>
            </a:r>
            <a:endParaRPr sz="1853" b="1" u="sng" dirty="0">
              <a:latin typeface="Corbel"/>
              <a:ea typeface="Corbel"/>
              <a:cs typeface="Corbel"/>
              <a:sym typeface="Corbel"/>
            </a:endParaRPr>
          </a:p>
          <a:p>
            <a:pPr marL="0" indent="0">
              <a:buNone/>
            </a:pPr>
            <a:r>
              <a:rPr lang="tr-TR" sz="1853" dirty="0">
                <a:latin typeface="Corbel"/>
                <a:ea typeface="Corbel"/>
                <a:cs typeface="Corbel"/>
                <a:sym typeface="Corbel"/>
              </a:rPr>
              <a:t>KVKK hak ihlallerinin tespit edilmesi durumunda üniversitemizin herhangi hukuki/cezaî bir sorumluluğunun olmadığını, bununla </a:t>
            </a:r>
            <a:r>
              <a:rPr lang="tr-TR" sz="1853" b="1" u="sng" dirty="0">
                <a:latin typeface="Corbel"/>
                <a:ea typeface="Corbel"/>
                <a:cs typeface="Corbel"/>
                <a:sym typeface="Corbel"/>
              </a:rPr>
              <a:t>ilgili tüm sorumluluğun KVKK ihlalini yapan kişi/kişilerde bulunacağını</a:t>
            </a:r>
            <a:r>
              <a:rPr lang="tr-TR" sz="1853" dirty="0">
                <a:latin typeface="Corbel"/>
                <a:ea typeface="Corbel"/>
                <a:cs typeface="Corbel"/>
                <a:sym typeface="Corbel"/>
              </a:rPr>
              <a:t>, işbu bildirimimizin </a:t>
            </a:r>
            <a:r>
              <a:rPr lang="tr-TR" sz="1853" dirty="0" err="1">
                <a:latin typeface="Corbel"/>
                <a:ea typeface="Corbel"/>
                <a:cs typeface="Corbel"/>
                <a:sym typeface="Corbel"/>
              </a:rPr>
              <a:t>KVKK’nın</a:t>
            </a:r>
            <a:r>
              <a:rPr lang="tr-TR" sz="1853" dirty="0">
                <a:latin typeface="Corbel"/>
                <a:ea typeface="Corbel"/>
                <a:cs typeface="Corbel"/>
                <a:sym typeface="Corbel"/>
              </a:rPr>
              <a:t> 8. ve 10 maddesi kapsamında bilgilendirme niteliğinde olduğunu önemle belirtiriz. </a:t>
            </a:r>
            <a:endParaRPr sz="1853" dirty="0">
              <a:latin typeface="Corbel"/>
              <a:ea typeface="Corbel"/>
              <a:cs typeface="Corbel"/>
              <a:sym typeface="Corbel"/>
            </a:endParaRPr>
          </a:p>
          <a:p>
            <a:pPr marL="0" indent="0">
              <a:buNone/>
            </a:pPr>
            <a:r>
              <a:rPr lang="tr-TR" sz="1853" dirty="0">
                <a:latin typeface="Corbel"/>
                <a:ea typeface="Corbel"/>
                <a:cs typeface="Corbel"/>
                <a:sym typeface="Corbel"/>
              </a:rPr>
              <a:t>Öğrencilerimizin bu süreçte kendilerine sunulan tüm dijital materyalleri öğrenme süreçleri için kullanacağına ve başka ortamlarda kullanmayacağına olan güvenimiz tamdır.</a:t>
            </a:r>
            <a:endParaRPr sz="1853" dirty="0">
              <a:latin typeface="Corbel"/>
              <a:ea typeface="Corbel"/>
              <a:cs typeface="Corbel"/>
              <a:sym typeface="Corbel"/>
            </a:endParaRPr>
          </a:p>
          <a:p>
            <a:pPr marL="0" indent="0">
              <a:buNone/>
            </a:pPr>
            <a:r>
              <a:rPr lang="tr-TR" sz="1853" dirty="0">
                <a:latin typeface="Corbel"/>
                <a:ea typeface="Corbel"/>
                <a:cs typeface="Corbel"/>
                <a:sym typeface="Corbel"/>
              </a:rPr>
              <a:t> </a:t>
            </a:r>
            <a:endParaRPr sz="1853" dirty="0">
              <a:latin typeface="Corbel"/>
              <a:ea typeface="Corbel"/>
              <a:cs typeface="Corbel"/>
              <a:sym typeface="Corbel"/>
            </a:endParaRPr>
          </a:p>
          <a:p>
            <a:pPr marL="0" indent="0">
              <a:buNone/>
            </a:pPr>
            <a:endParaRPr sz="1522" dirty="0">
              <a:latin typeface="Corbel"/>
              <a:ea typeface="Corbel"/>
              <a:cs typeface="Corbel"/>
              <a:sym typeface="Corbe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60073" y="226119"/>
            <a:ext cx="8912543" cy="759960"/>
          </a:xfrm>
        </p:spPr>
        <p:txBody>
          <a:bodyPr>
            <a:normAutofit fontScale="90000"/>
          </a:bodyPr>
          <a:lstStyle/>
          <a:p>
            <a:r>
              <a:rPr lang="tr-TR" dirty="0">
                <a:solidFill>
                  <a:schemeClr val="bg1"/>
                </a:solidFill>
              </a:rPr>
              <a:t>Üniversite Yönetimi</a:t>
            </a:r>
          </a:p>
        </p:txBody>
      </p:sp>
      <p:sp>
        <p:nvSpPr>
          <p:cNvPr id="5" name="İçerik Yer Tutucusu 4"/>
          <p:cNvSpPr>
            <a:spLocks noGrp="1"/>
          </p:cNvSpPr>
          <p:nvPr>
            <p:ph idx="1"/>
          </p:nvPr>
        </p:nvSpPr>
        <p:spPr>
          <a:xfrm>
            <a:off x="3368056" y="6150206"/>
            <a:ext cx="3166712" cy="575801"/>
          </a:xfrm>
          <a:prstGeom prst="rect">
            <a:avLst/>
          </a:prstGeom>
        </p:spPr>
        <p:txBody>
          <a:bodyPr wrap="square">
            <a:spAutoFit/>
          </a:bodyPr>
          <a:lstStyle/>
          <a:p>
            <a:pPr marL="0" indent="0" algn="ctr">
              <a:buNone/>
            </a:pPr>
            <a:r>
              <a:rPr lang="tr-TR" sz="1400" dirty="0">
                <a:solidFill>
                  <a:srgbClr val="252525"/>
                </a:solidFill>
                <a:latin typeface="Montserrat-Regular"/>
                <a:hlinkClick r:id="rId2"/>
              </a:rPr>
              <a:t>Prof. Dr. Uğur ÜNAL</a:t>
            </a:r>
            <a:endParaRPr lang="tr-TR" sz="1400" dirty="0">
              <a:solidFill>
                <a:srgbClr val="707070"/>
              </a:solidFill>
              <a:latin typeface="Montserrat-Regular"/>
            </a:endParaRPr>
          </a:p>
          <a:p>
            <a:pPr marL="0" indent="0" algn="ctr">
              <a:buNone/>
            </a:pPr>
            <a:r>
              <a:rPr lang="tr-TR" sz="1400" b="1" i="1" dirty="0">
                <a:solidFill>
                  <a:srgbClr val="707070"/>
                </a:solidFill>
                <a:latin typeface="Montserrat-Regular"/>
              </a:rPr>
              <a:t>Rektör</a:t>
            </a:r>
            <a:endParaRPr lang="tr-TR" sz="1400" b="0" i="0" dirty="0">
              <a:solidFill>
                <a:srgbClr val="707070"/>
              </a:solidFill>
              <a:effectLst/>
              <a:latin typeface="Montserrat-Regular"/>
            </a:endParaRPr>
          </a:p>
        </p:txBody>
      </p:sp>
      <p:pic>
        <p:nvPicPr>
          <p:cNvPr id="12" name="Picture 2" descr=" Prof. Dr. Uğur Ünal-1">
            <a:extLst>
              <a:ext uri="{FF2B5EF4-FFF2-40B4-BE49-F238E27FC236}">
                <a16:creationId xmlns:a16="http://schemas.microsoft.com/office/drawing/2014/main" id="{ADEB0B1D-90BD-4C01-A086-FD183BCE6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487" y="1782661"/>
            <a:ext cx="6285849" cy="418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685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B4D1353A-FC55-49B0-8906-E55A77B48E5E}"/>
              </a:ext>
            </a:extLst>
          </p:cNvPr>
          <p:cNvSpPr>
            <a:spLocks noGrp="1"/>
          </p:cNvSpPr>
          <p:nvPr>
            <p:ph type="body" idx="1"/>
          </p:nvPr>
        </p:nvSpPr>
        <p:spPr>
          <a:xfrm>
            <a:off x="1381261" y="1804911"/>
            <a:ext cx="7140303" cy="5728378"/>
          </a:xfrm>
        </p:spPr>
        <p:txBody>
          <a:bodyPr>
            <a:normAutofit/>
          </a:bodyPr>
          <a:lstStyle/>
          <a:p>
            <a:endParaRPr lang="tr-TR" sz="2400" dirty="0">
              <a:latin typeface="Corbel" panose="020B0503020204020204" pitchFamily="34" charset="0"/>
            </a:endParaRPr>
          </a:p>
          <a:p>
            <a:endParaRPr lang="tr-TR" sz="2400" dirty="0">
              <a:latin typeface="Corbel" panose="020B0503020204020204" pitchFamily="34" charset="0"/>
            </a:endParaRPr>
          </a:p>
          <a:p>
            <a:r>
              <a:rPr lang="tr-TR" sz="2400" dirty="0">
                <a:latin typeface="Corbel" panose="020B0503020204020204" pitchFamily="34" charset="0"/>
              </a:rPr>
              <a:t>Bir problemle karşılaştığınızda ilk olarak danışmanınıza ulaşmanız gerekiyor. </a:t>
            </a:r>
          </a:p>
          <a:p>
            <a:r>
              <a:rPr lang="tr-TR" sz="2400" dirty="0">
                <a:latin typeface="Corbel" panose="020B0503020204020204" pitchFamily="34" charset="0"/>
              </a:rPr>
              <a:t>Danışmanınızla birlikte problemi çözemediğiniz takdirde öğrenci işleri yardım masasına ulaşabilirsiniz.</a:t>
            </a:r>
          </a:p>
          <a:p>
            <a:r>
              <a:rPr lang="en-US" sz="2400" dirty="0">
                <a:latin typeface="Corbel" panose="020B0503020204020204" pitchFamily="34" charset="0"/>
                <a:hlinkClick r:id="rId3"/>
              </a:rPr>
              <a:t>http://gazi.edu.tr/posts/view/title/ogrenci--isleri-dairesi-yardim-masasi-252575</a:t>
            </a:r>
            <a:r>
              <a:rPr lang="tr-TR" sz="2400" dirty="0">
                <a:latin typeface="Corbel" panose="020B0503020204020204" pitchFamily="34" charset="0"/>
              </a:rPr>
              <a:t> </a:t>
            </a:r>
            <a:endParaRPr lang="en-US" sz="2400" dirty="0">
              <a:latin typeface="Corbel" panose="020B0503020204020204" pitchFamily="34" charset="0"/>
            </a:endParaRPr>
          </a:p>
        </p:txBody>
      </p:sp>
      <p:sp>
        <p:nvSpPr>
          <p:cNvPr id="3" name="Dikdörtgen 2">
            <a:extLst>
              <a:ext uri="{FF2B5EF4-FFF2-40B4-BE49-F238E27FC236}">
                <a16:creationId xmlns:a16="http://schemas.microsoft.com/office/drawing/2014/main" id="{F68BC15F-2893-484D-B683-273559E42F75}"/>
              </a:ext>
            </a:extLst>
          </p:cNvPr>
          <p:cNvSpPr/>
          <p:nvPr/>
        </p:nvSpPr>
        <p:spPr>
          <a:xfrm>
            <a:off x="2037309" y="1729188"/>
            <a:ext cx="5828205" cy="1925527"/>
          </a:xfrm>
          <a:prstGeom prst="rect">
            <a:avLst/>
          </a:prstGeom>
        </p:spPr>
        <p:txBody>
          <a:bodyPr wrap="square">
            <a:spAutoFit/>
          </a:bodyPr>
          <a:lstStyle/>
          <a:p>
            <a:pPr lvl="0" algn="ctr">
              <a:buClr>
                <a:srgbClr val="0070C0"/>
              </a:buClr>
              <a:buSzPts val="6000"/>
            </a:pPr>
            <a:r>
              <a:rPr lang="tr-TR" sz="3971" b="1" dirty="0">
                <a:solidFill>
                  <a:srgbClr val="002060"/>
                </a:solidFill>
                <a:latin typeface="Corbel"/>
                <a:ea typeface="Corbel"/>
                <a:cs typeface="Corbel"/>
                <a:sym typeface="Corbel"/>
              </a:rPr>
              <a:t>BİR SORUNUM OLDUĞUNDA NE YAPMALIYIM?</a:t>
            </a:r>
          </a:p>
        </p:txBody>
      </p:sp>
    </p:spTree>
    <p:extLst>
      <p:ext uri="{BB962C8B-B14F-4D97-AF65-F5344CB8AC3E}">
        <p14:creationId xmlns:p14="http://schemas.microsoft.com/office/powerpoint/2010/main" val="1899606436"/>
      </p:ext>
    </p:extLst>
  </p:cSld>
  <p:clrMapOvr>
    <a:masterClrMapping/>
  </p:clrMapOvr>
  <p:transition spd="med">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4"/>
          <p:cNvSpPr txBox="1"/>
          <p:nvPr/>
        </p:nvSpPr>
        <p:spPr>
          <a:xfrm>
            <a:off x="1170266" y="1496498"/>
            <a:ext cx="7563344" cy="1985755"/>
          </a:xfrm>
          <a:prstGeom prst="rect">
            <a:avLst/>
          </a:prstGeom>
          <a:noFill/>
          <a:ln>
            <a:noFill/>
          </a:ln>
        </p:spPr>
        <p:txBody>
          <a:bodyPr spcFirstLastPara="1" wrap="square" lIns="60516" tIns="60516" rIns="60516" bIns="60516" anchor="t" anchorCtr="0">
            <a:noAutofit/>
          </a:bodyPr>
          <a:lstStyle/>
          <a:p>
            <a:pPr algn="just"/>
            <a:endParaRPr sz="2383" b="1" dirty="0">
              <a:solidFill>
                <a:srgbClr val="CC3300"/>
              </a:solidFill>
              <a:latin typeface="Corbel"/>
              <a:ea typeface="Corbel"/>
              <a:cs typeface="Corbel"/>
              <a:sym typeface="Corbel"/>
            </a:endParaRPr>
          </a:p>
          <a:p>
            <a:pPr algn="just"/>
            <a:r>
              <a:rPr lang="tr-TR" sz="2383" b="1" dirty="0">
                <a:solidFill>
                  <a:srgbClr val="FF0000"/>
                </a:solidFill>
                <a:latin typeface="Corbel"/>
                <a:ea typeface="Corbel"/>
                <a:cs typeface="Corbel"/>
                <a:sym typeface="Corbel"/>
              </a:rPr>
              <a:t>Ders geçme ve sınavlarla ilgili daha ayrıntılı bilgi için Gazi Üniversitesi Eğitim Öğretim Sınav Yönetmeliği’ne bakabilirsiniz.</a:t>
            </a:r>
            <a:endParaRPr sz="1324" dirty="0">
              <a:solidFill>
                <a:srgbClr val="FF0000"/>
              </a:solidFill>
              <a:latin typeface="Corbel"/>
              <a:ea typeface="Corbel"/>
              <a:cs typeface="Corbel"/>
              <a:sym typeface="Corbel"/>
            </a:endParaRPr>
          </a:p>
          <a:p>
            <a:pPr algn="just"/>
            <a:endParaRPr sz="2383" b="1" dirty="0">
              <a:solidFill>
                <a:srgbClr val="CC3300"/>
              </a:solidFill>
              <a:latin typeface="Corbel"/>
              <a:ea typeface="Corbel"/>
              <a:cs typeface="Corbel"/>
              <a:sym typeface="Corbel"/>
            </a:endParaRPr>
          </a:p>
          <a:p>
            <a:pPr algn="just"/>
            <a:endParaRPr sz="2383" b="1" dirty="0">
              <a:solidFill>
                <a:schemeClr val="dk1"/>
              </a:solidFill>
              <a:latin typeface="Corbel"/>
              <a:ea typeface="Corbel"/>
              <a:cs typeface="Corbel"/>
              <a:sym typeface="Corbel"/>
            </a:endParaRPr>
          </a:p>
          <a:p>
            <a:pPr algn="just"/>
            <a:r>
              <a:rPr lang="tr-TR" sz="2383" u="sng" dirty="0">
                <a:solidFill>
                  <a:schemeClr val="hlink"/>
                </a:solidFill>
                <a:latin typeface="Corbel"/>
                <a:ea typeface="Corbel"/>
                <a:cs typeface="Corbel"/>
                <a:sym typeface="Corbel"/>
                <a:hlinkClick r:id="rId3"/>
              </a:rPr>
              <a:t>http://ogris.gazi.edu.tr/posts/view/title/yonetmelikler-193825?siteUri=ogris</a:t>
            </a:r>
            <a:r>
              <a:rPr lang="tr-TR" sz="2383" dirty="0">
                <a:latin typeface="Corbel"/>
                <a:ea typeface="Corbel"/>
                <a:cs typeface="Corbel"/>
                <a:sym typeface="Corbel"/>
              </a:rPr>
              <a:t> </a:t>
            </a:r>
            <a:endParaRPr sz="1324" dirty="0"/>
          </a:p>
        </p:txBody>
      </p:sp>
    </p:spTree>
  </p:cSld>
  <p:clrMapOvr>
    <a:masterClrMapping/>
  </p:clrMapOvr>
  <p:transition spd="med">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5"/>
          <p:cNvSpPr/>
          <p:nvPr/>
        </p:nvSpPr>
        <p:spPr>
          <a:xfrm>
            <a:off x="1281339" y="962357"/>
            <a:ext cx="7340145" cy="6091460"/>
          </a:xfrm>
          <a:prstGeom prst="rect">
            <a:avLst/>
          </a:prstGeom>
          <a:noFill/>
          <a:ln>
            <a:noFill/>
          </a:ln>
        </p:spPr>
        <p:txBody>
          <a:bodyPr spcFirstLastPara="1" wrap="square" lIns="60516" tIns="30250" rIns="60516" bIns="30250" anchor="t" anchorCtr="0">
            <a:spAutoFit/>
          </a:bodyPr>
          <a:lstStyle/>
          <a:p>
            <a:pPr algn="just">
              <a:buClr>
                <a:srgbClr val="000000"/>
              </a:buClr>
              <a:buSzPts val="3200"/>
            </a:pPr>
            <a:endParaRPr sz="2449" dirty="0">
              <a:latin typeface="Corbel"/>
              <a:ea typeface="Corbel"/>
              <a:cs typeface="Corbel"/>
              <a:sym typeface="Corbel"/>
            </a:endParaRPr>
          </a:p>
          <a:p>
            <a:pPr algn="just">
              <a:buClr>
                <a:srgbClr val="000000"/>
              </a:buClr>
              <a:buSzPts val="3200"/>
            </a:pPr>
            <a:r>
              <a:rPr lang="tr-TR" sz="2449" dirty="0">
                <a:latin typeface="Corbel"/>
                <a:ea typeface="Corbel"/>
                <a:cs typeface="Corbel"/>
                <a:sym typeface="Corbel"/>
              </a:rPr>
              <a:t>Hakkında açılan disiplin soruşturması sonucunda herhangi bir sınavda kopya çektiği, kopyaya teşebbüs veya yardım ettiği tespit edilen öğrencinin sınavı geçersiz sayılır ve o sınav için sıfır ham notu verilir.</a:t>
            </a:r>
          </a:p>
          <a:p>
            <a:pPr algn="just">
              <a:buClr>
                <a:srgbClr val="000000"/>
              </a:buClr>
              <a:buSzPts val="3200"/>
            </a:pPr>
            <a:endParaRPr lang="tr-TR" sz="2449" dirty="0">
              <a:latin typeface="Corbel"/>
              <a:ea typeface="Corbel"/>
              <a:cs typeface="Corbel"/>
              <a:sym typeface="Corbel"/>
            </a:endParaRPr>
          </a:p>
          <a:p>
            <a:pPr algn="just">
              <a:buClr>
                <a:srgbClr val="000000"/>
              </a:buClr>
              <a:buSzPts val="3200"/>
            </a:pPr>
            <a:r>
              <a:rPr lang="tr-TR" sz="2449" dirty="0">
                <a:latin typeface="Corbel"/>
                <a:ea typeface="Corbel"/>
                <a:cs typeface="Corbel"/>
                <a:sym typeface="Corbel"/>
              </a:rPr>
              <a:t>***Bağıl Değerlendirme</a:t>
            </a:r>
            <a:endParaRPr sz="1258" dirty="0">
              <a:latin typeface="Corbel"/>
              <a:ea typeface="Corbel"/>
              <a:cs typeface="Corbel"/>
              <a:sym typeface="Corbel"/>
            </a:endParaRPr>
          </a:p>
          <a:p>
            <a:pPr algn="just">
              <a:buClr>
                <a:srgbClr val="000000"/>
              </a:buClr>
              <a:buSzPts val="3200"/>
            </a:pPr>
            <a:endParaRPr sz="2449" dirty="0">
              <a:latin typeface="Corbel"/>
              <a:ea typeface="Corbel"/>
              <a:cs typeface="Corbel"/>
              <a:sym typeface="Corbel"/>
            </a:endParaRPr>
          </a:p>
          <a:p>
            <a:pPr algn="just">
              <a:buClr>
                <a:srgbClr val="000000"/>
              </a:buClr>
              <a:buSzPts val="3200"/>
            </a:pPr>
            <a:r>
              <a:rPr lang="tr-TR" sz="2449" dirty="0">
                <a:latin typeface="Corbel"/>
                <a:ea typeface="Corbel"/>
                <a:cs typeface="Corbel"/>
                <a:sym typeface="Corbel"/>
              </a:rPr>
              <a:t>Adresi değişen öğrenciler, bunu kayıtlı olduğu akademik birime altı hafta içinde yazılı olarak bildirmek zorundadır. Bildirimde bulunmayan veya yanlış ya da eksik adres bildiren öğrenciler, akademik birimlerince mevcut adreslerine tebligat yapılması hâlinde, kendilerine tebligat yapılmadığını iddia edemezler. Öğrenciler, Üniversite tarafından sağlanan e-posta adresine gönderilen iletileri izlemekle yükümlüdür.</a:t>
            </a:r>
            <a:endParaRPr sz="1258" dirty="0">
              <a:latin typeface="Corbel"/>
              <a:ea typeface="Corbel"/>
              <a:cs typeface="Corbel"/>
              <a:sym typeface="Corbel"/>
            </a:endParaRPr>
          </a:p>
        </p:txBody>
      </p:sp>
    </p:spTree>
  </p:cSld>
  <p:clrMapOvr>
    <a:masterClrMapping/>
  </p:clrMapOvr>
  <p:transition spd="med">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6"/>
          <p:cNvSpPr txBox="1"/>
          <p:nvPr/>
        </p:nvSpPr>
        <p:spPr>
          <a:xfrm>
            <a:off x="1230020" y="434867"/>
            <a:ext cx="7414412" cy="6828230"/>
          </a:xfrm>
          <a:prstGeom prst="rect">
            <a:avLst/>
          </a:prstGeom>
          <a:noFill/>
          <a:ln>
            <a:noFill/>
          </a:ln>
        </p:spPr>
        <p:txBody>
          <a:bodyPr spcFirstLastPara="1" wrap="square" lIns="60516" tIns="60516" rIns="60516" bIns="60516" anchor="t" anchorCtr="0">
            <a:noAutofit/>
          </a:bodyPr>
          <a:lstStyle/>
          <a:p>
            <a:pPr indent="-4203">
              <a:lnSpc>
                <a:spcPct val="150000"/>
              </a:lnSpc>
              <a:buClr>
                <a:srgbClr val="FF0000"/>
              </a:buClr>
              <a:buSzPts val="3700"/>
              <a:buFont typeface="Corbel"/>
              <a:buChar char="-"/>
            </a:pPr>
            <a:r>
              <a:rPr lang="tr-TR" sz="2118" b="1" dirty="0">
                <a:solidFill>
                  <a:srgbClr val="FF0000"/>
                </a:solidFill>
                <a:latin typeface="Corbel"/>
                <a:ea typeface="Corbel"/>
                <a:cs typeface="Corbel"/>
                <a:sym typeface="Corbel"/>
              </a:rPr>
              <a:t>Resmî mazeret veya sağlık raporları olanların devam ve sınav hakları nelerdir?</a:t>
            </a:r>
            <a:endParaRPr sz="794" dirty="0">
              <a:solidFill>
                <a:srgbClr val="FF0000"/>
              </a:solidFill>
              <a:latin typeface="Corbel"/>
              <a:ea typeface="Corbel"/>
              <a:cs typeface="Corbel"/>
              <a:sym typeface="Corbel"/>
            </a:endParaRPr>
          </a:p>
          <a:p>
            <a:pPr algn="just">
              <a:lnSpc>
                <a:spcPct val="130000"/>
              </a:lnSpc>
            </a:pPr>
            <a:r>
              <a:rPr lang="tr-TR" sz="2118" dirty="0">
                <a:solidFill>
                  <a:schemeClr val="dk1"/>
                </a:solidFill>
                <a:latin typeface="Corbel"/>
                <a:ea typeface="Corbel"/>
                <a:cs typeface="Corbel"/>
                <a:sym typeface="Corbel"/>
              </a:rPr>
              <a:t>Sağlık durumu veya başka bir geçerli mazereti olanlar, bu mazeretlerini dilekçeyle Dekanlığa bildirirler. Mazeretlerinin Dekanlık Yönetim Kurulu tarafından onaylanması koşuluyla, giremedikleri vize sınavlarına aynı dönem içinde Dekanlık tarafından belirlenen tarihler arasında girebilirler. </a:t>
            </a:r>
            <a:endParaRPr sz="794" dirty="0">
              <a:latin typeface="Corbel"/>
              <a:ea typeface="Corbel"/>
              <a:cs typeface="Corbel"/>
              <a:sym typeface="Corbel"/>
            </a:endParaRPr>
          </a:p>
          <a:p>
            <a:pPr algn="just">
              <a:lnSpc>
                <a:spcPct val="130000"/>
              </a:lnSpc>
            </a:pPr>
            <a:r>
              <a:rPr lang="tr-TR" sz="2118" b="1" u="sng" dirty="0">
                <a:solidFill>
                  <a:schemeClr val="dk1"/>
                </a:solidFill>
                <a:latin typeface="Corbel"/>
                <a:ea typeface="Corbel"/>
                <a:cs typeface="Corbel"/>
                <a:sym typeface="Corbel"/>
              </a:rPr>
              <a:t>Final sınavında mazeret kabul edilmemektedir. Final haftasından sonra bütünleme sınavları yapılmaktadır. Final sınavına giremeyen öğrenciler bütünleme sınavına girebilirler.</a:t>
            </a:r>
            <a:endParaRPr sz="2118" u="sng" dirty="0">
              <a:solidFill>
                <a:schemeClr val="dk1"/>
              </a:solidFill>
              <a:latin typeface="Corbel"/>
              <a:ea typeface="Corbel"/>
              <a:cs typeface="Corbel"/>
              <a:sym typeface="Corbel"/>
            </a:endParaRPr>
          </a:p>
          <a:p>
            <a:pPr>
              <a:lnSpc>
                <a:spcPct val="130000"/>
              </a:lnSpc>
            </a:pPr>
            <a:r>
              <a:rPr lang="tr-TR" sz="2118" b="1" dirty="0">
                <a:solidFill>
                  <a:srgbClr val="FF0000"/>
                </a:solidFill>
                <a:latin typeface="Corbel"/>
                <a:ea typeface="Corbel"/>
                <a:cs typeface="Corbel"/>
                <a:sym typeface="Corbel"/>
              </a:rPr>
              <a:t>-Kayıt dondurma ne demektir?</a:t>
            </a:r>
            <a:endParaRPr sz="794" dirty="0">
              <a:solidFill>
                <a:srgbClr val="FF0000"/>
              </a:solidFill>
              <a:latin typeface="Corbel"/>
              <a:ea typeface="Corbel"/>
              <a:cs typeface="Corbel"/>
              <a:sym typeface="Corbel"/>
            </a:endParaRPr>
          </a:p>
          <a:p>
            <a:pPr algn="just">
              <a:lnSpc>
                <a:spcPct val="130000"/>
              </a:lnSpc>
            </a:pPr>
            <a:r>
              <a:rPr lang="tr-TR" sz="2118" dirty="0">
                <a:solidFill>
                  <a:schemeClr val="dk1"/>
                </a:solidFill>
                <a:latin typeface="Corbel"/>
                <a:ea typeface="Corbel"/>
                <a:cs typeface="Corbel"/>
                <a:sym typeface="Corbel"/>
              </a:rPr>
              <a:t>Resmî ve geçerli mazeretlerini, belge ve dilekçeler ile Eylül ayı içerisinde Fakültemiz Dekanlığına bildiren öğrencilerden, mazeretleri geçerli görülenlerin kayıtları, Fakülte Yönetim Kurulu kararıyla 6 ay ile 1 yıl arasında dondurulabilir.</a:t>
            </a:r>
            <a:endParaRPr sz="1191" dirty="0">
              <a:solidFill>
                <a:schemeClr val="dk1"/>
              </a:solidFill>
              <a:latin typeface="Corbel"/>
              <a:ea typeface="Corbel"/>
              <a:cs typeface="Corbel"/>
              <a:sym typeface="Corbel"/>
            </a:endParaRPr>
          </a:p>
        </p:txBody>
      </p:sp>
    </p:spTree>
  </p:cSld>
  <p:clrMapOvr>
    <a:masterClrMapping/>
  </p:clrMapOvr>
  <p:transition spd="med">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p:nvPr/>
        </p:nvSpPr>
        <p:spPr>
          <a:xfrm>
            <a:off x="1312138" y="1601895"/>
            <a:ext cx="7340166" cy="4949930"/>
          </a:xfrm>
          <a:prstGeom prst="rect">
            <a:avLst/>
          </a:prstGeom>
          <a:noFill/>
          <a:ln>
            <a:noFill/>
          </a:ln>
        </p:spPr>
        <p:txBody>
          <a:bodyPr spcFirstLastPara="1" wrap="square" lIns="60516" tIns="30250" rIns="60516" bIns="30250" anchor="t" anchorCtr="0">
            <a:spAutoFit/>
          </a:bodyPr>
          <a:lstStyle/>
          <a:p>
            <a:pPr algn="just">
              <a:buClr>
                <a:srgbClr val="000000"/>
              </a:buClr>
              <a:buSzPts val="3600"/>
            </a:pPr>
            <a:r>
              <a:rPr lang="tr-TR" sz="2118" dirty="0">
                <a:latin typeface="Corbel"/>
                <a:ea typeface="Corbel"/>
                <a:cs typeface="Corbel"/>
                <a:sym typeface="Corbel"/>
              </a:rPr>
              <a:t>Bir dersten (AA), (BA), (BB), (CB), (CC), (DC) ve (DD) notlarından birini alan öğrenci o dersi başarmış kabul edilir. Ancak mezun olabilmek için öğrencinin </a:t>
            </a:r>
            <a:r>
              <a:rPr lang="tr-TR" sz="2118" dirty="0" err="1">
                <a:latin typeface="Corbel"/>
                <a:ea typeface="Corbel"/>
                <a:cs typeface="Corbel"/>
                <a:sym typeface="Corbel"/>
              </a:rPr>
              <a:t>AGNO’sunun</a:t>
            </a:r>
            <a:r>
              <a:rPr lang="tr-TR" sz="2118" dirty="0">
                <a:latin typeface="Corbel"/>
                <a:ea typeface="Corbel"/>
                <a:cs typeface="Corbel"/>
                <a:sym typeface="Corbel"/>
              </a:rPr>
              <a:t> en az 2,00 olması gerekir. </a:t>
            </a:r>
          </a:p>
          <a:p>
            <a:pPr algn="just">
              <a:buClr>
                <a:srgbClr val="000000"/>
              </a:buClr>
              <a:buSzPts val="3600"/>
            </a:pPr>
            <a:endParaRPr sz="2118" b="1" i="1" dirty="0">
              <a:solidFill>
                <a:srgbClr val="414141"/>
              </a:solidFill>
              <a:latin typeface="Corbel"/>
              <a:ea typeface="Corbel"/>
              <a:cs typeface="Corbel"/>
              <a:sym typeface="Corbel"/>
            </a:endParaRPr>
          </a:p>
          <a:p>
            <a:pPr marL="302621" indent="-302621" algn="just">
              <a:buClr>
                <a:srgbClr val="FF0000"/>
              </a:buClr>
              <a:buSzPts val="3600"/>
              <a:buFont typeface="Corbel"/>
              <a:buChar char="-"/>
            </a:pPr>
            <a:r>
              <a:rPr lang="tr-TR" sz="2118" b="1" dirty="0">
                <a:solidFill>
                  <a:srgbClr val="FF0000"/>
                </a:solidFill>
                <a:latin typeface="Corbel"/>
                <a:ea typeface="Corbel"/>
                <a:cs typeface="Corbel"/>
                <a:sym typeface="Corbel"/>
              </a:rPr>
              <a:t>Alt dönemlere ait derslerim var. Bu dersleri almadan dönem derslerimi alabilir miyim?</a:t>
            </a:r>
            <a:endParaRPr sz="2118" b="1" dirty="0">
              <a:solidFill>
                <a:srgbClr val="FF0000"/>
              </a:solidFill>
              <a:latin typeface="Corbel"/>
              <a:ea typeface="Corbel"/>
              <a:cs typeface="Corbel"/>
              <a:sym typeface="Corbel"/>
            </a:endParaRPr>
          </a:p>
          <a:p>
            <a:pPr algn="just">
              <a:buClr>
                <a:srgbClr val="000000"/>
              </a:buClr>
              <a:buSzPts val="3600"/>
            </a:pPr>
            <a:endParaRPr sz="2118" b="1" dirty="0">
              <a:solidFill>
                <a:srgbClr val="414141"/>
              </a:solidFill>
              <a:latin typeface="Corbel"/>
              <a:ea typeface="Corbel"/>
              <a:cs typeface="Corbel"/>
              <a:sym typeface="Corbel"/>
            </a:endParaRPr>
          </a:p>
          <a:p>
            <a:pPr lvl="0" algn="just">
              <a:buSzPts val="3600"/>
            </a:pPr>
            <a:r>
              <a:rPr lang="tr-TR" sz="2118" dirty="0">
                <a:latin typeface="Corbel"/>
                <a:ea typeface="Corbel"/>
                <a:cs typeface="Corbel"/>
                <a:sym typeface="Corbel"/>
              </a:rPr>
              <a:t>Hayır. Yönetmeliğin 10 (6) maddesi uyarınca, öğrenci; alarak başarısız olduğu, devam şartını sağlamadığı ve hiç almadığı ders/dersleri öncelikli olarak almak zorundadır. Bu dersler, farklı dönem derslerinden ise en alttaki dönem derslerinden başlamak şartı ile bulundukları döneme ait dersleri alır. Kredinin yetmediği durumlarda öğrencinin dönem dersini alabilmesi için danışmanın onayıyla her eğitim-öğretim dönemi için alt yarıyıl derslerinden sadece bir dersi ertelenebilir.</a:t>
            </a:r>
            <a:endParaRPr sz="794" dirty="0">
              <a:latin typeface="Corbel"/>
              <a:ea typeface="Corbel"/>
              <a:cs typeface="Corbel"/>
              <a:sym typeface="Corbel"/>
            </a:endParaRPr>
          </a:p>
        </p:txBody>
      </p:sp>
    </p:spTree>
  </p:cSld>
  <p:clrMapOvr>
    <a:masterClrMapping/>
  </p:clrMapOvr>
  <p:transition spd="med">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4" name="Metin Yer Tutucusu 2"/>
          <p:cNvSpPr txBox="1">
            <a:spLocks/>
          </p:cNvSpPr>
          <p:nvPr/>
        </p:nvSpPr>
        <p:spPr>
          <a:xfrm>
            <a:off x="1289357" y="2258343"/>
            <a:ext cx="7534762" cy="269235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78276" indent="-378276">
              <a:buFont typeface="Arial" panose="020B0604020202020204" pitchFamily="34" charset="0"/>
              <a:buChar char="•"/>
            </a:pPr>
            <a:r>
              <a:rPr lang="tr-TR" sz="2515" dirty="0">
                <a:solidFill>
                  <a:schemeClr val="tx1"/>
                </a:solidFill>
                <a:latin typeface="Corbel" panose="020B0503020204020204" pitchFamily="34" charset="0"/>
              </a:rPr>
              <a:t>1. Sınıf öğrencileri henüz not ortalamaları belli olmadığı için üstten ders alamazlar. </a:t>
            </a:r>
          </a:p>
          <a:p>
            <a:pPr marL="378276" indent="-378276">
              <a:buFont typeface="Arial" panose="020B0604020202020204" pitchFamily="34" charset="0"/>
              <a:buChar char="•"/>
            </a:pPr>
            <a:endParaRPr lang="tr-TR" sz="2515" dirty="0">
              <a:solidFill>
                <a:schemeClr val="tx1"/>
              </a:solidFill>
              <a:latin typeface="Corbel" panose="020B0503020204020204" pitchFamily="34" charset="0"/>
            </a:endParaRPr>
          </a:p>
          <a:p>
            <a:pPr marL="378276" indent="-378276">
              <a:buFont typeface="Arial" panose="020B0604020202020204" pitchFamily="34" charset="0"/>
              <a:buChar char="•"/>
            </a:pPr>
            <a:r>
              <a:rPr lang="tr-TR" sz="2515" dirty="0">
                <a:solidFill>
                  <a:schemeClr val="tx1"/>
                </a:solidFill>
                <a:latin typeface="Corbel" panose="020B0503020204020204" pitchFamily="34" charset="0"/>
              </a:rPr>
              <a:t>2. ve 3. sınıfta üstten ders almak için danışmanlarına taleplerini iletebilirler. </a:t>
            </a:r>
            <a:endParaRPr lang="en-US" sz="2515" dirty="0">
              <a:solidFill>
                <a:schemeClr val="tx1"/>
              </a:solidFill>
              <a:latin typeface="Corbel" panose="020B0503020204020204" pitchFamily="34" charset="0"/>
            </a:endParaRPr>
          </a:p>
        </p:txBody>
      </p:sp>
    </p:spTree>
    <p:extLst>
      <p:ext uri="{BB962C8B-B14F-4D97-AF65-F5344CB8AC3E}">
        <p14:creationId xmlns:p14="http://schemas.microsoft.com/office/powerpoint/2010/main" val="1248098509"/>
      </p:ext>
    </p:extLst>
  </p:cSld>
  <p:clrMapOvr>
    <a:masterClrMapping/>
  </p:clrMapOvr>
  <p:transition spd="med">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7"/>
          <p:cNvSpPr/>
          <p:nvPr/>
        </p:nvSpPr>
        <p:spPr>
          <a:xfrm>
            <a:off x="865447" y="1484671"/>
            <a:ext cx="8494864" cy="5778040"/>
          </a:xfrm>
          <a:prstGeom prst="rect">
            <a:avLst/>
          </a:prstGeom>
          <a:noFill/>
          <a:ln>
            <a:noFill/>
          </a:ln>
        </p:spPr>
        <p:txBody>
          <a:bodyPr spcFirstLastPara="1" wrap="square" lIns="60516" tIns="30250" rIns="60516" bIns="30250" anchor="t" anchorCtr="0">
            <a:spAutoFit/>
          </a:bodyPr>
          <a:lstStyle/>
          <a:p>
            <a:pPr algn="just">
              <a:lnSpc>
                <a:spcPct val="150000"/>
              </a:lnSpc>
              <a:spcAft>
                <a:spcPts val="397"/>
              </a:spcAft>
            </a:pPr>
            <a:r>
              <a:rPr lang="tr-TR" sz="2383" b="1" dirty="0">
                <a:solidFill>
                  <a:srgbClr val="FF0000"/>
                </a:solidFill>
                <a:latin typeface="Corbel" panose="020B0503020204020204" pitchFamily="34" charset="0"/>
                <a:ea typeface="Times New Roman" panose="02020603050405020304" pitchFamily="18" charset="0"/>
                <a:sym typeface="Corbel"/>
              </a:rPr>
              <a:t>Üstten ders alma kriterleri nelerdir?</a:t>
            </a:r>
            <a:r>
              <a:rPr lang="tr-TR" sz="2383" b="1" dirty="0">
                <a:solidFill>
                  <a:srgbClr val="FF0000"/>
                </a:solidFill>
                <a:latin typeface="Corbel" panose="020B0503020204020204" pitchFamily="34" charset="0"/>
                <a:ea typeface="Corbel"/>
                <a:cs typeface="Corbel"/>
                <a:sym typeface="Corbel"/>
              </a:rPr>
              <a:t> </a:t>
            </a:r>
          </a:p>
          <a:p>
            <a:pPr marL="302621" indent="-302621" algn="just">
              <a:lnSpc>
                <a:spcPct val="150000"/>
              </a:lnSpc>
              <a:spcAft>
                <a:spcPts val="397"/>
              </a:spcAft>
              <a:buFont typeface="Arial" panose="020B0604020202020204" pitchFamily="34" charset="0"/>
              <a:buChar char="•"/>
            </a:pPr>
            <a:r>
              <a:rPr lang="tr-TR" sz="1853" dirty="0">
                <a:latin typeface="Corbel" panose="020B0503020204020204" pitchFamily="34" charset="0"/>
                <a:ea typeface="Times New Roman" panose="02020603050405020304" pitchFamily="18" charset="0"/>
              </a:rPr>
              <a:t>Öğrenci danışmanın olumlu görüşüyle, üst yarıyıldan ders alabilir. </a:t>
            </a:r>
          </a:p>
          <a:p>
            <a:pPr marL="302621" indent="-302621" algn="just">
              <a:lnSpc>
                <a:spcPct val="150000"/>
              </a:lnSpc>
              <a:spcAft>
                <a:spcPts val="397"/>
              </a:spcAft>
              <a:buFont typeface="Arial" panose="020B0604020202020204" pitchFamily="34" charset="0"/>
              <a:buChar char="•"/>
            </a:pPr>
            <a:r>
              <a:rPr lang="tr-TR" sz="1853" dirty="0">
                <a:latin typeface="Corbel" panose="020B0503020204020204" pitchFamily="34" charset="0"/>
                <a:ea typeface="Times New Roman" panose="02020603050405020304" pitchFamily="18" charset="0"/>
              </a:rPr>
              <a:t>Üstten ders almak isteyen öğrencinin önceki yarıyıllardan başarısız dersi olmaması ve ağırlıklı genel not ortalamasının 3.00 ve üstünde olması şarttır.</a:t>
            </a:r>
          </a:p>
          <a:p>
            <a:pPr marL="302621" indent="-302621" algn="just">
              <a:lnSpc>
                <a:spcPct val="150000"/>
              </a:lnSpc>
              <a:spcAft>
                <a:spcPts val="397"/>
              </a:spcAft>
              <a:buFont typeface="Arial" panose="020B0604020202020204" pitchFamily="34" charset="0"/>
              <a:buChar char="•"/>
            </a:pPr>
            <a:r>
              <a:rPr lang="tr-TR" sz="1853" dirty="0">
                <a:latin typeface="Corbel" panose="020B0503020204020204" pitchFamily="34" charset="0"/>
                <a:ea typeface="Times New Roman" panose="02020603050405020304" pitchFamily="18" charset="0"/>
              </a:rPr>
              <a:t>Üstten alınacak derslerin kredi tutarı, bulunulan yarıyılın kredi miktarının 1/3’ünü aşamaz. </a:t>
            </a:r>
          </a:p>
          <a:p>
            <a:pPr marL="302621" indent="-302621" algn="just">
              <a:lnSpc>
                <a:spcPct val="150000"/>
              </a:lnSpc>
              <a:spcAft>
                <a:spcPts val="397"/>
              </a:spcAft>
              <a:buFont typeface="Arial" panose="020B0604020202020204" pitchFamily="34" charset="0"/>
              <a:buChar char="•"/>
            </a:pPr>
            <a:r>
              <a:rPr lang="tr-TR" sz="1853" dirty="0">
                <a:latin typeface="Corbel" panose="020B0503020204020204" pitchFamily="34" charset="0"/>
                <a:ea typeface="Times New Roman" panose="02020603050405020304" pitchFamily="18" charset="0"/>
              </a:rPr>
              <a:t>Birinci sınıflarda üstten ders alma yönetmelik gereği yapılamaz. </a:t>
            </a:r>
          </a:p>
          <a:p>
            <a:pPr marL="302621" indent="-302621" algn="just">
              <a:lnSpc>
                <a:spcPct val="150000"/>
              </a:lnSpc>
              <a:spcAft>
                <a:spcPts val="397"/>
              </a:spcAft>
              <a:buFont typeface="Arial" panose="020B0604020202020204" pitchFamily="34" charset="0"/>
              <a:buChar char="•"/>
            </a:pPr>
            <a:r>
              <a:rPr lang="tr-TR" sz="1853" dirty="0">
                <a:latin typeface="Corbel" panose="020B0503020204020204" pitchFamily="34" charset="0"/>
                <a:ea typeface="Times New Roman" panose="02020603050405020304" pitchFamily="18" charset="0"/>
              </a:rPr>
              <a:t>Her öğrenci alan zorunlu dersi kendi şubesinden almak zorundadır. </a:t>
            </a:r>
          </a:p>
          <a:p>
            <a:pPr marL="302621" indent="-302621" algn="just">
              <a:lnSpc>
                <a:spcPct val="150000"/>
              </a:lnSpc>
              <a:spcAft>
                <a:spcPts val="397"/>
              </a:spcAft>
              <a:buFont typeface="Arial" panose="020B0604020202020204" pitchFamily="34" charset="0"/>
              <a:buChar char="•"/>
            </a:pPr>
            <a:r>
              <a:rPr lang="tr-TR" sz="1853" dirty="0">
                <a:latin typeface="Corbel" panose="020B0503020204020204" pitchFamily="34" charset="0"/>
                <a:ea typeface="Times New Roman" panose="02020603050405020304" pitchFamily="18" charset="0"/>
              </a:rPr>
              <a:t>Öğrenci üstten ders almak istiyorsa EB, GKS ve EBS derslere yönlendirilebilir. </a:t>
            </a:r>
          </a:p>
          <a:p>
            <a:pPr marL="302621" indent="-302621" algn="just">
              <a:lnSpc>
                <a:spcPct val="150000"/>
              </a:lnSpc>
              <a:spcAft>
                <a:spcPts val="397"/>
              </a:spcAft>
              <a:buFont typeface="Arial" panose="020B0604020202020204" pitchFamily="34" charset="0"/>
              <a:buChar char="•"/>
            </a:pPr>
            <a:r>
              <a:rPr lang="tr-TR" sz="1853" dirty="0">
                <a:latin typeface="Corbel" panose="020B0503020204020204" pitchFamily="34" charset="0"/>
                <a:ea typeface="Times New Roman" panose="02020603050405020304" pitchFamily="18" charset="0"/>
              </a:rPr>
              <a:t>Üstten alınan dersin dönem dersleri ile çakışmaması gerekmektedir.</a:t>
            </a:r>
          </a:p>
          <a:p>
            <a:pPr marL="302621" indent="-302621" algn="just">
              <a:lnSpc>
                <a:spcPct val="150000"/>
              </a:lnSpc>
              <a:spcAft>
                <a:spcPts val="397"/>
              </a:spcAft>
              <a:buFont typeface="Arial" panose="020B0604020202020204" pitchFamily="34" charset="0"/>
              <a:buChar char="•"/>
            </a:pPr>
            <a:r>
              <a:rPr lang="tr-TR" sz="1853" dirty="0">
                <a:latin typeface="Corbel" panose="020B0503020204020204" pitchFamily="34" charset="0"/>
                <a:ea typeface="Times New Roman" panose="02020603050405020304" pitchFamily="18" charset="0"/>
              </a:rPr>
              <a:t>Öğrenciler “Öğretim” derslerini ve “Öğretmenlik Uygulaması” derslerini üstten alamaz.</a:t>
            </a:r>
            <a:endParaRPr lang="en-US" sz="1853" dirty="0">
              <a:latin typeface="Corbel" panose="020B0503020204020204" pitchFamily="34" charset="0"/>
              <a:ea typeface="Times New Roman" panose="02020603050405020304" pitchFamily="18" charset="0"/>
            </a:endParaRPr>
          </a:p>
        </p:txBody>
      </p:sp>
    </p:spTree>
    <p:extLst>
      <p:ext uri="{BB962C8B-B14F-4D97-AF65-F5344CB8AC3E}">
        <p14:creationId xmlns:p14="http://schemas.microsoft.com/office/powerpoint/2010/main" val="2260794805"/>
      </p:ext>
    </p:extLst>
  </p:cSld>
  <p:clrMapOvr>
    <a:masterClrMapping/>
  </p:clrMapOvr>
  <p:transition spd="med">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Yer Tutucusu 1">
            <a:extLst>
              <a:ext uri="{FF2B5EF4-FFF2-40B4-BE49-F238E27FC236}">
                <a16:creationId xmlns:a16="http://schemas.microsoft.com/office/drawing/2014/main" id="{B4D1353A-FC55-49B0-8906-E55A77B48E5E}"/>
              </a:ext>
            </a:extLst>
          </p:cNvPr>
          <p:cNvSpPr>
            <a:spLocks noGrp="1"/>
          </p:cNvSpPr>
          <p:nvPr>
            <p:ph type="body" idx="1"/>
          </p:nvPr>
        </p:nvSpPr>
        <p:spPr>
          <a:xfrm>
            <a:off x="1381259" y="1663837"/>
            <a:ext cx="7140303" cy="5366227"/>
          </a:xfrm>
        </p:spPr>
        <p:txBody>
          <a:bodyPr>
            <a:normAutofit/>
          </a:bodyPr>
          <a:lstStyle/>
          <a:p>
            <a:pPr>
              <a:lnSpc>
                <a:spcPct val="150000"/>
              </a:lnSpc>
            </a:pPr>
            <a:endParaRPr lang="tr-TR" sz="2118" dirty="0">
              <a:latin typeface="Corbel" panose="020B0503020204020204" pitchFamily="34" charset="0"/>
            </a:endParaRPr>
          </a:p>
          <a:p>
            <a:pPr>
              <a:lnSpc>
                <a:spcPct val="150000"/>
              </a:lnSpc>
            </a:pPr>
            <a:r>
              <a:rPr lang="tr-TR" sz="2118" dirty="0">
                <a:latin typeface="Corbel" panose="020B0503020204020204" pitchFamily="34" charset="0"/>
              </a:rPr>
              <a:t>Evet. </a:t>
            </a:r>
            <a:r>
              <a:rPr lang="en-US" sz="2118" dirty="0" err="1">
                <a:latin typeface="Corbel" panose="020B0503020204020204" pitchFamily="34" charset="0"/>
              </a:rPr>
              <a:t>Öğrenci</a:t>
            </a:r>
            <a:r>
              <a:rPr lang="en-US" sz="2118" dirty="0">
                <a:latin typeface="Corbel" panose="020B0503020204020204" pitchFamily="34" charset="0"/>
              </a:rPr>
              <a:t>, </a:t>
            </a:r>
            <a:r>
              <a:rPr lang="en-US" sz="2118" dirty="0" err="1">
                <a:latin typeface="Corbel" panose="020B0503020204020204" pitchFamily="34" charset="0"/>
              </a:rPr>
              <a:t>ders</a:t>
            </a:r>
            <a:r>
              <a:rPr lang="en-US" sz="2118" dirty="0">
                <a:latin typeface="Corbel" panose="020B0503020204020204" pitchFamily="34" charset="0"/>
              </a:rPr>
              <a:t> </a:t>
            </a:r>
            <a:r>
              <a:rPr lang="en-US" sz="2118" dirty="0" err="1">
                <a:latin typeface="Corbel" panose="020B0503020204020204" pitchFamily="34" charset="0"/>
              </a:rPr>
              <a:t>tekrarı</a:t>
            </a:r>
            <a:r>
              <a:rPr lang="en-US" sz="2118" dirty="0">
                <a:latin typeface="Corbel" panose="020B0503020204020204" pitchFamily="34" charset="0"/>
              </a:rPr>
              <a:t> </a:t>
            </a:r>
            <a:r>
              <a:rPr lang="en-US" sz="2118" dirty="0" err="1">
                <a:latin typeface="Corbel" panose="020B0503020204020204" pitchFamily="34" charset="0"/>
              </a:rPr>
              <a:t>yapmadığı</a:t>
            </a:r>
            <a:r>
              <a:rPr lang="en-US" sz="2118" dirty="0">
                <a:latin typeface="Corbel" panose="020B0503020204020204" pitchFamily="34" charset="0"/>
              </a:rPr>
              <a:t> </a:t>
            </a:r>
            <a:r>
              <a:rPr lang="en-US" sz="2118" dirty="0" err="1">
                <a:latin typeface="Corbel" panose="020B0503020204020204" pitchFamily="34" charset="0"/>
              </a:rPr>
              <a:t>ve</a:t>
            </a:r>
            <a:r>
              <a:rPr lang="en-US" sz="2118" dirty="0">
                <a:latin typeface="Corbel" panose="020B0503020204020204" pitchFamily="34" charset="0"/>
              </a:rPr>
              <a:t> ilk </a:t>
            </a:r>
            <a:r>
              <a:rPr lang="en-US" sz="2118" dirty="0" err="1">
                <a:latin typeface="Corbel" panose="020B0503020204020204" pitchFamily="34" charset="0"/>
              </a:rPr>
              <a:t>defa</a:t>
            </a:r>
            <a:r>
              <a:rPr lang="en-US" sz="2118" dirty="0">
                <a:latin typeface="Corbel" panose="020B0503020204020204" pitchFamily="34" charset="0"/>
              </a:rPr>
              <a:t> </a:t>
            </a:r>
            <a:r>
              <a:rPr lang="en-US" sz="2118" dirty="0" err="1">
                <a:latin typeface="Corbel" panose="020B0503020204020204" pitchFamily="34" charset="0"/>
              </a:rPr>
              <a:t>aldığı</a:t>
            </a:r>
            <a:r>
              <a:rPr lang="en-US" sz="2118" dirty="0">
                <a:latin typeface="Corbel" panose="020B0503020204020204" pitchFamily="34" charset="0"/>
              </a:rPr>
              <a:t> </a:t>
            </a:r>
            <a:r>
              <a:rPr lang="en-US" sz="2118" dirty="0" err="1">
                <a:latin typeface="Corbel" panose="020B0503020204020204" pitchFamily="34" charset="0"/>
              </a:rPr>
              <a:t>bir</a:t>
            </a:r>
            <a:r>
              <a:rPr lang="en-US" sz="2118" dirty="0">
                <a:latin typeface="Corbel" panose="020B0503020204020204" pitchFamily="34" charset="0"/>
              </a:rPr>
              <a:t> </a:t>
            </a:r>
            <a:r>
              <a:rPr lang="en-US" sz="2118" dirty="0" err="1">
                <a:latin typeface="Corbel" panose="020B0503020204020204" pitchFamily="34" charset="0"/>
              </a:rPr>
              <a:t>dersten</a:t>
            </a:r>
            <a:r>
              <a:rPr lang="en-US" sz="2118" dirty="0">
                <a:latin typeface="Corbel" panose="020B0503020204020204" pitchFamily="34" charset="0"/>
              </a:rPr>
              <a:t> </a:t>
            </a:r>
            <a:r>
              <a:rPr lang="en-US" sz="2118" dirty="0" err="1">
                <a:latin typeface="Corbel" panose="020B0503020204020204" pitchFamily="34" charset="0"/>
              </a:rPr>
              <a:t>çekilebilir</a:t>
            </a:r>
            <a:r>
              <a:rPr lang="en-US" sz="2118" dirty="0">
                <a:latin typeface="Corbel" panose="020B0503020204020204" pitchFamily="34" charset="0"/>
              </a:rPr>
              <a:t>. </a:t>
            </a:r>
            <a:r>
              <a:rPr lang="en-US" sz="2118" dirty="0" err="1">
                <a:latin typeface="Corbel" panose="020B0503020204020204" pitchFamily="34" charset="0"/>
              </a:rPr>
              <a:t>Dersten</a:t>
            </a:r>
            <a:r>
              <a:rPr lang="en-US" sz="2118" dirty="0">
                <a:latin typeface="Corbel" panose="020B0503020204020204" pitchFamily="34" charset="0"/>
              </a:rPr>
              <a:t> </a:t>
            </a:r>
            <a:r>
              <a:rPr lang="en-US" sz="2118" dirty="0" err="1">
                <a:latin typeface="Corbel" panose="020B0503020204020204" pitchFamily="34" charset="0"/>
              </a:rPr>
              <a:t>çekilme</a:t>
            </a:r>
            <a:r>
              <a:rPr lang="en-US" sz="2118" dirty="0">
                <a:latin typeface="Corbel" panose="020B0503020204020204" pitchFamily="34" charset="0"/>
              </a:rPr>
              <a:t> </a:t>
            </a:r>
            <a:r>
              <a:rPr lang="en-US" sz="2118" dirty="0" err="1">
                <a:latin typeface="Corbel" panose="020B0503020204020204" pitchFamily="34" charset="0"/>
              </a:rPr>
              <a:t>işlemi</a:t>
            </a:r>
            <a:r>
              <a:rPr lang="en-US" sz="2118" dirty="0">
                <a:latin typeface="Corbel" panose="020B0503020204020204" pitchFamily="34" charset="0"/>
              </a:rPr>
              <a:t>, </a:t>
            </a:r>
            <a:r>
              <a:rPr lang="en-US" sz="2118" dirty="0" err="1">
                <a:latin typeface="Corbel" panose="020B0503020204020204" pitchFamily="34" charset="0"/>
              </a:rPr>
              <a:t>yarıyılın</a:t>
            </a:r>
            <a:r>
              <a:rPr lang="en-US" sz="2118" dirty="0">
                <a:latin typeface="Corbel" panose="020B0503020204020204" pitchFamily="34" charset="0"/>
              </a:rPr>
              <a:t> </a:t>
            </a:r>
            <a:r>
              <a:rPr lang="en-US" sz="2118" dirty="0" err="1">
                <a:latin typeface="Corbel" panose="020B0503020204020204" pitchFamily="34" charset="0"/>
              </a:rPr>
              <a:t>onuncu</a:t>
            </a:r>
            <a:r>
              <a:rPr lang="en-US" sz="2118" dirty="0">
                <a:latin typeface="Corbel" panose="020B0503020204020204" pitchFamily="34" charset="0"/>
              </a:rPr>
              <a:t> </a:t>
            </a:r>
            <a:r>
              <a:rPr lang="en-US" sz="2118" dirty="0" err="1">
                <a:latin typeface="Corbel" panose="020B0503020204020204" pitchFamily="34" charset="0"/>
              </a:rPr>
              <a:t>haftası</a:t>
            </a:r>
            <a:r>
              <a:rPr lang="en-US" sz="2118" dirty="0">
                <a:latin typeface="Corbel" panose="020B0503020204020204" pitchFamily="34" charset="0"/>
              </a:rPr>
              <a:t> </a:t>
            </a:r>
            <a:r>
              <a:rPr lang="en-US" sz="2118" dirty="0" err="1">
                <a:latin typeface="Corbel" panose="020B0503020204020204" pitchFamily="34" charset="0"/>
              </a:rPr>
              <a:t>içinde</a:t>
            </a:r>
            <a:r>
              <a:rPr lang="en-US" sz="2118" dirty="0">
                <a:latin typeface="Corbel" panose="020B0503020204020204" pitchFamily="34" charset="0"/>
              </a:rPr>
              <a:t> </a:t>
            </a:r>
            <a:r>
              <a:rPr lang="en-US" sz="2118" dirty="0" err="1">
                <a:latin typeface="Corbel" panose="020B0503020204020204" pitchFamily="34" charset="0"/>
              </a:rPr>
              <a:t>yapılır</a:t>
            </a:r>
            <a:r>
              <a:rPr lang="en-US" sz="2118" dirty="0">
                <a:latin typeface="Corbel" panose="020B0503020204020204" pitchFamily="34" charset="0"/>
              </a:rPr>
              <a:t>. </a:t>
            </a:r>
            <a:r>
              <a:rPr lang="en-US" sz="2118" dirty="0" err="1">
                <a:latin typeface="Corbel" panose="020B0503020204020204" pitchFamily="34" charset="0"/>
              </a:rPr>
              <a:t>Bir</a:t>
            </a:r>
            <a:r>
              <a:rPr lang="en-US" sz="2118" dirty="0">
                <a:latin typeface="Corbel" panose="020B0503020204020204" pitchFamily="34" charset="0"/>
              </a:rPr>
              <a:t> </a:t>
            </a:r>
            <a:r>
              <a:rPr lang="en-US" sz="2118" dirty="0" err="1">
                <a:latin typeface="Corbel" panose="020B0503020204020204" pitchFamily="34" charset="0"/>
              </a:rPr>
              <a:t>yarıyıl</a:t>
            </a:r>
            <a:r>
              <a:rPr lang="en-US" sz="2118" dirty="0">
                <a:latin typeface="Corbel" panose="020B0503020204020204" pitchFamily="34" charset="0"/>
              </a:rPr>
              <a:t> </a:t>
            </a:r>
            <a:r>
              <a:rPr lang="en-US" sz="2118" dirty="0" err="1">
                <a:latin typeface="Corbel" panose="020B0503020204020204" pitchFamily="34" charset="0"/>
              </a:rPr>
              <a:t>içinde</a:t>
            </a:r>
            <a:r>
              <a:rPr lang="en-US" sz="2118" dirty="0">
                <a:latin typeface="Corbel" panose="020B0503020204020204" pitchFamily="34" charset="0"/>
              </a:rPr>
              <a:t> </a:t>
            </a:r>
            <a:r>
              <a:rPr lang="en-US" sz="2118" dirty="0" err="1">
                <a:latin typeface="Corbel" panose="020B0503020204020204" pitchFamily="34" charset="0"/>
              </a:rPr>
              <a:t>en</a:t>
            </a:r>
            <a:r>
              <a:rPr lang="en-US" sz="2118" dirty="0">
                <a:latin typeface="Corbel" panose="020B0503020204020204" pitchFamily="34" charset="0"/>
              </a:rPr>
              <a:t> </a:t>
            </a:r>
            <a:r>
              <a:rPr lang="en-US" sz="2118" dirty="0" err="1">
                <a:latin typeface="Corbel" panose="020B0503020204020204" pitchFamily="34" charset="0"/>
              </a:rPr>
              <a:t>çok</a:t>
            </a:r>
            <a:r>
              <a:rPr lang="en-US" sz="2118" dirty="0">
                <a:latin typeface="Corbel" panose="020B0503020204020204" pitchFamily="34" charset="0"/>
              </a:rPr>
              <a:t> </a:t>
            </a:r>
            <a:r>
              <a:rPr lang="en-US" sz="2118" dirty="0" err="1">
                <a:latin typeface="Corbel" panose="020B0503020204020204" pitchFamily="34" charset="0"/>
              </a:rPr>
              <a:t>bir</a:t>
            </a:r>
            <a:r>
              <a:rPr lang="en-US" sz="2118" dirty="0">
                <a:latin typeface="Corbel" panose="020B0503020204020204" pitchFamily="34" charset="0"/>
              </a:rPr>
              <a:t> </a:t>
            </a:r>
            <a:r>
              <a:rPr lang="en-US" sz="2118" dirty="0" err="1">
                <a:latin typeface="Corbel" panose="020B0503020204020204" pitchFamily="34" charset="0"/>
              </a:rPr>
              <a:t>dersten</a:t>
            </a:r>
            <a:r>
              <a:rPr lang="en-US" sz="2118" dirty="0">
                <a:latin typeface="Corbel" panose="020B0503020204020204" pitchFamily="34" charset="0"/>
              </a:rPr>
              <a:t> </a:t>
            </a:r>
            <a:r>
              <a:rPr lang="en-US" sz="2118" dirty="0" err="1">
                <a:latin typeface="Corbel" panose="020B0503020204020204" pitchFamily="34" charset="0"/>
              </a:rPr>
              <a:t>çekilme</a:t>
            </a:r>
            <a:r>
              <a:rPr lang="en-US" sz="2118" dirty="0">
                <a:latin typeface="Corbel" panose="020B0503020204020204" pitchFamily="34" charset="0"/>
              </a:rPr>
              <a:t> </a:t>
            </a:r>
            <a:r>
              <a:rPr lang="en-US" sz="2118" dirty="0" err="1">
                <a:latin typeface="Corbel" panose="020B0503020204020204" pitchFamily="34" charset="0"/>
              </a:rPr>
              <a:t>işlemi</a:t>
            </a:r>
            <a:r>
              <a:rPr lang="en-US" sz="2118" dirty="0">
                <a:latin typeface="Corbel" panose="020B0503020204020204" pitchFamily="34" charset="0"/>
              </a:rPr>
              <a:t> </a:t>
            </a:r>
            <a:r>
              <a:rPr lang="en-US" sz="2118" dirty="0" err="1">
                <a:latin typeface="Corbel" panose="020B0503020204020204" pitchFamily="34" charset="0"/>
              </a:rPr>
              <a:t>yapılabilir</a:t>
            </a:r>
            <a:r>
              <a:rPr lang="en-US" sz="2118" dirty="0">
                <a:latin typeface="Corbel" panose="020B0503020204020204" pitchFamily="34" charset="0"/>
              </a:rPr>
              <a:t>. </a:t>
            </a:r>
            <a:r>
              <a:rPr lang="en-US" sz="2118" dirty="0" err="1">
                <a:latin typeface="Corbel" panose="020B0503020204020204" pitchFamily="34" charset="0"/>
              </a:rPr>
              <a:t>Öğrenim</a:t>
            </a:r>
            <a:r>
              <a:rPr lang="en-US" sz="2118" dirty="0">
                <a:latin typeface="Corbel" panose="020B0503020204020204" pitchFamily="34" charset="0"/>
              </a:rPr>
              <a:t> </a:t>
            </a:r>
            <a:r>
              <a:rPr lang="en-US" sz="2118" dirty="0" err="1">
                <a:latin typeface="Corbel" panose="020B0503020204020204" pitchFamily="34" charset="0"/>
              </a:rPr>
              <a:t>boyunca</a:t>
            </a:r>
            <a:r>
              <a:rPr lang="en-US" sz="2118" dirty="0">
                <a:latin typeface="Corbel" panose="020B0503020204020204" pitchFamily="34" charset="0"/>
              </a:rPr>
              <a:t> </a:t>
            </a:r>
            <a:r>
              <a:rPr lang="en-US" sz="2118" dirty="0" err="1">
                <a:latin typeface="Corbel" panose="020B0503020204020204" pitchFamily="34" charset="0"/>
              </a:rPr>
              <a:t>en</a:t>
            </a:r>
            <a:r>
              <a:rPr lang="en-US" sz="2118" dirty="0">
                <a:latin typeface="Corbel" panose="020B0503020204020204" pitchFamily="34" charset="0"/>
              </a:rPr>
              <a:t> </a:t>
            </a:r>
            <a:r>
              <a:rPr lang="en-US" sz="2118" dirty="0" err="1">
                <a:latin typeface="Corbel" panose="020B0503020204020204" pitchFamily="34" charset="0"/>
              </a:rPr>
              <a:t>çok</a:t>
            </a:r>
            <a:r>
              <a:rPr lang="en-US" sz="2118" dirty="0">
                <a:latin typeface="Corbel" panose="020B0503020204020204" pitchFamily="34" charset="0"/>
              </a:rPr>
              <a:t> </a:t>
            </a:r>
            <a:r>
              <a:rPr lang="en-US" sz="2118" dirty="0" err="1">
                <a:latin typeface="Corbel" panose="020B0503020204020204" pitchFamily="34" charset="0"/>
              </a:rPr>
              <a:t>altı</a:t>
            </a:r>
            <a:r>
              <a:rPr lang="en-US" sz="2118" dirty="0">
                <a:latin typeface="Corbel" panose="020B0503020204020204" pitchFamily="34" charset="0"/>
              </a:rPr>
              <a:t> </a:t>
            </a:r>
            <a:r>
              <a:rPr lang="en-US" sz="2118" dirty="0" err="1">
                <a:latin typeface="Corbel" panose="020B0503020204020204" pitchFamily="34" charset="0"/>
              </a:rPr>
              <a:t>dersten</a:t>
            </a:r>
            <a:r>
              <a:rPr lang="en-US" sz="2118" dirty="0">
                <a:latin typeface="Corbel" panose="020B0503020204020204" pitchFamily="34" charset="0"/>
              </a:rPr>
              <a:t> </a:t>
            </a:r>
            <a:r>
              <a:rPr lang="en-US" sz="2118" dirty="0" err="1">
                <a:latin typeface="Corbel" panose="020B0503020204020204" pitchFamily="34" charset="0"/>
              </a:rPr>
              <a:t>çekilme</a:t>
            </a:r>
            <a:r>
              <a:rPr lang="en-US" sz="2118" dirty="0">
                <a:latin typeface="Corbel" panose="020B0503020204020204" pitchFamily="34" charset="0"/>
              </a:rPr>
              <a:t> </a:t>
            </a:r>
            <a:r>
              <a:rPr lang="en-US" sz="2118" dirty="0" err="1">
                <a:latin typeface="Corbel" panose="020B0503020204020204" pitchFamily="34" charset="0"/>
              </a:rPr>
              <a:t>işlemi</a:t>
            </a:r>
            <a:r>
              <a:rPr lang="en-US" sz="2118" dirty="0">
                <a:latin typeface="Corbel" panose="020B0503020204020204" pitchFamily="34" charset="0"/>
              </a:rPr>
              <a:t> </a:t>
            </a:r>
            <a:r>
              <a:rPr lang="en-US" sz="2118" dirty="0" err="1">
                <a:latin typeface="Corbel" panose="020B0503020204020204" pitchFamily="34" charset="0"/>
              </a:rPr>
              <a:t>yapılabilir</a:t>
            </a:r>
            <a:r>
              <a:rPr lang="en-US" sz="2118" dirty="0">
                <a:latin typeface="Corbel" panose="020B0503020204020204" pitchFamily="34" charset="0"/>
              </a:rPr>
              <a:t>. </a:t>
            </a:r>
            <a:r>
              <a:rPr lang="en-US" sz="2118" dirty="0" err="1">
                <a:latin typeface="Corbel" panose="020B0503020204020204" pitchFamily="34" charset="0"/>
              </a:rPr>
              <a:t>Müfredatın</a:t>
            </a:r>
            <a:r>
              <a:rPr lang="en-US" sz="2118" dirty="0">
                <a:latin typeface="Corbel" panose="020B0503020204020204" pitchFamily="34" charset="0"/>
              </a:rPr>
              <a:t> ilk </a:t>
            </a:r>
            <a:r>
              <a:rPr lang="en-US" sz="2118" dirty="0" err="1">
                <a:latin typeface="Corbel" panose="020B0503020204020204" pitchFamily="34" charset="0"/>
              </a:rPr>
              <a:t>iki</a:t>
            </a:r>
            <a:r>
              <a:rPr lang="en-US" sz="2118" dirty="0">
                <a:latin typeface="Corbel" panose="020B0503020204020204" pitchFamily="34" charset="0"/>
              </a:rPr>
              <a:t> </a:t>
            </a:r>
            <a:r>
              <a:rPr lang="en-US" sz="2118" dirty="0" err="1">
                <a:latin typeface="Corbel" panose="020B0503020204020204" pitchFamily="34" charset="0"/>
              </a:rPr>
              <a:t>yarıyılındaki</a:t>
            </a:r>
            <a:r>
              <a:rPr lang="en-US" sz="2118" dirty="0">
                <a:latin typeface="Corbel" panose="020B0503020204020204" pitchFamily="34" charset="0"/>
              </a:rPr>
              <a:t> </a:t>
            </a:r>
            <a:r>
              <a:rPr lang="en-US" sz="2118" dirty="0" err="1">
                <a:latin typeface="Corbel" panose="020B0503020204020204" pitchFamily="34" charset="0"/>
              </a:rPr>
              <a:t>derslerden</a:t>
            </a:r>
            <a:r>
              <a:rPr lang="en-US" sz="2118" dirty="0">
                <a:latin typeface="Corbel" panose="020B0503020204020204" pitchFamily="34" charset="0"/>
              </a:rPr>
              <a:t>, </a:t>
            </a:r>
            <a:r>
              <a:rPr lang="en-US" sz="2118" dirty="0" err="1">
                <a:latin typeface="Corbel" panose="020B0503020204020204" pitchFamily="34" charset="0"/>
              </a:rPr>
              <a:t>tekrarlanan</a:t>
            </a:r>
            <a:r>
              <a:rPr lang="en-US" sz="2118" dirty="0">
                <a:latin typeface="Corbel" panose="020B0503020204020204" pitchFamily="34" charset="0"/>
              </a:rPr>
              <a:t>, </a:t>
            </a:r>
            <a:r>
              <a:rPr lang="en-US" sz="2118" dirty="0" err="1">
                <a:latin typeface="Corbel" panose="020B0503020204020204" pitchFamily="34" charset="0"/>
              </a:rPr>
              <a:t>daha</a:t>
            </a:r>
            <a:r>
              <a:rPr lang="en-US" sz="2118" dirty="0">
                <a:latin typeface="Corbel" panose="020B0503020204020204" pitchFamily="34" charset="0"/>
              </a:rPr>
              <a:t> </a:t>
            </a:r>
            <a:r>
              <a:rPr lang="en-US" sz="2118" dirty="0" err="1">
                <a:latin typeface="Corbel" panose="020B0503020204020204" pitchFamily="34" charset="0"/>
              </a:rPr>
              <a:t>önce</a:t>
            </a:r>
            <a:r>
              <a:rPr lang="en-US" sz="2118" dirty="0">
                <a:latin typeface="Corbel" panose="020B0503020204020204" pitchFamily="34" charset="0"/>
              </a:rPr>
              <a:t> </a:t>
            </a:r>
            <a:r>
              <a:rPr lang="en-US" sz="2118" dirty="0" err="1">
                <a:latin typeface="Corbel" panose="020B0503020204020204" pitchFamily="34" charset="0"/>
              </a:rPr>
              <a:t>çekilme</a:t>
            </a:r>
            <a:r>
              <a:rPr lang="en-US" sz="2118" dirty="0">
                <a:latin typeface="Corbel" panose="020B0503020204020204" pitchFamily="34" charset="0"/>
              </a:rPr>
              <a:t> </a:t>
            </a:r>
            <a:r>
              <a:rPr lang="en-US" sz="2118" dirty="0" err="1">
                <a:latin typeface="Corbel" panose="020B0503020204020204" pitchFamily="34" charset="0"/>
              </a:rPr>
              <a:t>işlemi</a:t>
            </a:r>
            <a:r>
              <a:rPr lang="en-US" sz="2118" dirty="0">
                <a:latin typeface="Corbel" panose="020B0503020204020204" pitchFamily="34" charset="0"/>
              </a:rPr>
              <a:t> </a:t>
            </a:r>
            <a:r>
              <a:rPr lang="en-US" sz="2118" dirty="0" err="1">
                <a:latin typeface="Corbel" panose="020B0503020204020204" pitchFamily="34" charset="0"/>
              </a:rPr>
              <a:t>yapılan</a:t>
            </a:r>
            <a:r>
              <a:rPr lang="en-US" sz="2118" dirty="0">
                <a:latin typeface="Corbel" panose="020B0503020204020204" pitchFamily="34" charset="0"/>
              </a:rPr>
              <a:t> </a:t>
            </a:r>
            <a:r>
              <a:rPr lang="en-US" sz="2118" dirty="0" err="1">
                <a:latin typeface="Corbel" panose="020B0503020204020204" pitchFamily="34" charset="0"/>
              </a:rPr>
              <a:t>veya</a:t>
            </a:r>
            <a:r>
              <a:rPr lang="en-US" sz="2118" dirty="0">
                <a:latin typeface="Corbel" panose="020B0503020204020204" pitchFamily="34" charset="0"/>
              </a:rPr>
              <a:t> </a:t>
            </a:r>
            <a:r>
              <a:rPr lang="en-US" sz="2118" dirty="0" err="1">
                <a:latin typeface="Corbel" panose="020B0503020204020204" pitchFamily="34" charset="0"/>
              </a:rPr>
              <a:t>kredisiz</a:t>
            </a:r>
            <a:r>
              <a:rPr lang="en-US" sz="2118" dirty="0">
                <a:latin typeface="Corbel" panose="020B0503020204020204" pitchFamily="34" charset="0"/>
              </a:rPr>
              <a:t> </a:t>
            </a:r>
            <a:r>
              <a:rPr lang="en-US" sz="2118" dirty="0" err="1">
                <a:latin typeface="Corbel" panose="020B0503020204020204" pitchFamily="34" charset="0"/>
              </a:rPr>
              <a:t>derslerden</a:t>
            </a:r>
            <a:r>
              <a:rPr lang="en-US" sz="2118" dirty="0">
                <a:latin typeface="Corbel" panose="020B0503020204020204" pitchFamily="34" charset="0"/>
              </a:rPr>
              <a:t> </a:t>
            </a:r>
            <a:r>
              <a:rPr lang="en-US" sz="2118" dirty="0" err="1">
                <a:latin typeface="Corbel" panose="020B0503020204020204" pitchFamily="34" charset="0"/>
              </a:rPr>
              <a:t>çekilme</a:t>
            </a:r>
            <a:r>
              <a:rPr lang="en-US" sz="2118" dirty="0">
                <a:latin typeface="Corbel" panose="020B0503020204020204" pitchFamily="34" charset="0"/>
              </a:rPr>
              <a:t> </a:t>
            </a:r>
            <a:r>
              <a:rPr lang="en-US" sz="2118" dirty="0" err="1">
                <a:latin typeface="Corbel" panose="020B0503020204020204" pitchFamily="34" charset="0"/>
              </a:rPr>
              <a:t>işlemi</a:t>
            </a:r>
            <a:r>
              <a:rPr lang="en-US" sz="2118" dirty="0">
                <a:latin typeface="Corbel" panose="020B0503020204020204" pitchFamily="34" charset="0"/>
              </a:rPr>
              <a:t> </a:t>
            </a:r>
            <a:r>
              <a:rPr lang="en-US" sz="2118" dirty="0" err="1">
                <a:latin typeface="Corbel" panose="020B0503020204020204" pitchFamily="34" charset="0"/>
              </a:rPr>
              <a:t>yapılamaz</a:t>
            </a:r>
            <a:r>
              <a:rPr lang="en-US" sz="2118" dirty="0">
                <a:latin typeface="Corbel" panose="020B0503020204020204" pitchFamily="34" charset="0"/>
              </a:rPr>
              <a:t>.</a:t>
            </a:r>
          </a:p>
        </p:txBody>
      </p:sp>
      <p:sp>
        <p:nvSpPr>
          <p:cNvPr id="3" name="Dikdörtgen 2">
            <a:extLst>
              <a:ext uri="{FF2B5EF4-FFF2-40B4-BE49-F238E27FC236}">
                <a16:creationId xmlns:a16="http://schemas.microsoft.com/office/drawing/2014/main" id="{F68BC15F-2893-484D-B683-273559E42F75}"/>
              </a:ext>
            </a:extLst>
          </p:cNvPr>
          <p:cNvSpPr/>
          <p:nvPr/>
        </p:nvSpPr>
        <p:spPr>
          <a:xfrm>
            <a:off x="1381259" y="2064100"/>
            <a:ext cx="5828205" cy="988604"/>
          </a:xfrm>
          <a:prstGeom prst="rect">
            <a:avLst/>
          </a:prstGeom>
        </p:spPr>
        <p:txBody>
          <a:bodyPr wrap="square">
            <a:spAutoFit/>
          </a:bodyPr>
          <a:lstStyle/>
          <a:p>
            <a:pPr lvl="0" algn="ctr">
              <a:buClr>
                <a:srgbClr val="0070C0"/>
              </a:buClr>
              <a:buSzPts val="6000"/>
            </a:pPr>
            <a:r>
              <a:rPr lang="tr-TR" sz="2912" b="1" dirty="0">
                <a:solidFill>
                  <a:srgbClr val="FF0000"/>
                </a:solidFill>
                <a:latin typeface="Corbel"/>
                <a:ea typeface="Corbel"/>
                <a:cs typeface="Corbel"/>
                <a:sym typeface="Corbel"/>
              </a:rPr>
              <a:t>Aldığım dersten çekilebilir miyim?  </a:t>
            </a:r>
          </a:p>
          <a:p>
            <a:pPr lvl="0" algn="ctr">
              <a:buClr>
                <a:srgbClr val="0070C0"/>
              </a:buClr>
              <a:buSzPts val="6000"/>
            </a:pPr>
            <a:endParaRPr lang="tr-TR" sz="2912" b="1" dirty="0">
              <a:solidFill>
                <a:srgbClr val="FF0000"/>
              </a:solidFill>
              <a:latin typeface="Corbel"/>
              <a:ea typeface="Corbel"/>
              <a:cs typeface="Corbel"/>
              <a:sym typeface="Corbel"/>
            </a:endParaRPr>
          </a:p>
        </p:txBody>
      </p:sp>
    </p:spTree>
    <p:extLst>
      <p:ext uri="{BB962C8B-B14F-4D97-AF65-F5344CB8AC3E}">
        <p14:creationId xmlns:p14="http://schemas.microsoft.com/office/powerpoint/2010/main" val="2263203285"/>
      </p:ext>
    </p:extLst>
  </p:cSld>
  <p:clrMapOvr>
    <a:masterClrMapping/>
  </p:clrMapOvr>
  <p:transition spd="med">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8"/>
          <p:cNvSpPr txBox="1"/>
          <p:nvPr/>
        </p:nvSpPr>
        <p:spPr>
          <a:xfrm>
            <a:off x="1318374" y="1420757"/>
            <a:ext cx="7266076" cy="4633164"/>
          </a:xfrm>
          <a:prstGeom prst="rect">
            <a:avLst/>
          </a:prstGeom>
          <a:noFill/>
          <a:ln>
            <a:noFill/>
          </a:ln>
        </p:spPr>
        <p:txBody>
          <a:bodyPr spcFirstLastPara="1" wrap="square" lIns="60516" tIns="60516" rIns="60516" bIns="60516" anchor="t" anchorCtr="0">
            <a:noAutofit/>
          </a:bodyPr>
          <a:lstStyle/>
          <a:p>
            <a:pPr>
              <a:lnSpc>
                <a:spcPct val="150000"/>
              </a:lnSpc>
              <a:buClr>
                <a:srgbClr val="FF0000"/>
              </a:buClr>
              <a:buSzPts val="3600"/>
              <a:buFont typeface="Corbel"/>
              <a:buChar char="-"/>
            </a:pPr>
            <a:r>
              <a:rPr lang="tr-TR" sz="2118" b="1" dirty="0">
                <a:solidFill>
                  <a:srgbClr val="FF0000"/>
                </a:solidFill>
                <a:latin typeface="Corbel"/>
                <a:ea typeface="Corbel"/>
                <a:cs typeface="Corbel"/>
                <a:sym typeface="Corbel"/>
              </a:rPr>
              <a:t> Devam-devamsızlık hak ve sorumluluğu nedir?</a:t>
            </a:r>
            <a:endParaRPr sz="2118" dirty="0">
              <a:solidFill>
                <a:srgbClr val="FF0000"/>
              </a:solidFill>
              <a:latin typeface="Corbel"/>
              <a:ea typeface="Corbel"/>
              <a:cs typeface="Corbel"/>
              <a:sym typeface="Corbel"/>
            </a:endParaRPr>
          </a:p>
          <a:p>
            <a:pPr algn="just">
              <a:lnSpc>
                <a:spcPct val="150000"/>
              </a:lnSpc>
            </a:pPr>
            <a:r>
              <a:rPr lang="tr-TR" sz="2118" dirty="0">
                <a:solidFill>
                  <a:schemeClr val="dk1"/>
                </a:solidFill>
                <a:latin typeface="Corbel"/>
                <a:ea typeface="Corbel"/>
                <a:cs typeface="Corbel"/>
                <a:sym typeface="Corbel"/>
              </a:rPr>
              <a:t>Gazi Eğitim Fakültesinde, öğrenciler teorik derslere %70, uygulamalı ve Laboratuvar derslerine %80 devam etmek zorundadır.</a:t>
            </a:r>
            <a:endParaRPr sz="2118" dirty="0">
              <a:latin typeface="Corbel"/>
              <a:ea typeface="Corbel"/>
              <a:cs typeface="Corbel"/>
              <a:sym typeface="Corbel"/>
            </a:endParaRPr>
          </a:p>
          <a:p>
            <a:pPr algn="just">
              <a:lnSpc>
                <a:spcPct val="150000"/>
              </a:lnSpc>
            </a:pPr>
            <a:r>
              <a:rPr lang="tr-TR" sz="2118" dirty="0">
                <a:solidFill>
                  <a:schemeClr val="dk1"/>
                </a:solidFill>
                <a:latin typeface="Corbel"/>
                <a:ea typeface="Corbel"/>
                <a:cs typeface="Corbel"/>
                <a:sym typeface="Corbel"/>
              </a:rPr>
              <a:t>Devamsızlıklarınızla ilgili Sağlık Raporları (Heyet Raporu dâhil) </a:t>
            </a:r>
            <a:r>
              <a:rPr lang="tr-TR" sz="2118" u="sng" dirty="0">
                <a:solidFill>
                  <a:schemeClr val="dk1"/>
                </a:solidFill>
                <a:latin typeface="Corbel"/>
                <a:ea typeface="Corbel"/>
                <a:cs typeface="Corbel"/>
                <a:sym typeface="Corbel"/>
              </a:rPr>
              <a:t>kesinlikle</a:t>
            </a:r>
            <a:r>
              <a:rPr lang="tr-TR" sz="2118" dirty="0">
                <a:solidFill>
                  <a:schemeClr val="dk1"/>
                </a:solidFill>
                <a:latin typeface="Corbel"/>
                <a:ea typeface="Corbel"/>
                <a:cs typeface="Corbel"/>
                <a:sym typeface="Corbel"/>
              </a:rPr>
              <a:t> kabul edilmeyecektir. </a:t>
            </a:r>
            <a:endParaRPr sz="2118" dirty="0">
              <a:solidFill>
                <a:schemeClr val="dk1"/>
              </a:solidFill>
              <a:latin typeface="Corbel"/>
              <a:ea typeface="Corbel"/>
              <a:cs typeface="Corbel"/>
              <a:sym typeface="Corbel"/>
            </a:endParaRPr>
          </a:p>
          <a:p>
            <a:pPr>
              <a:lnSpc>
                <a:spcPct val="150000"/>
              </a:lnSpc>
              <a:buClr>
                <a:srgbClr val="FF0000"/>
              </a:buClr>
              <a:buSzPts val="3600"/>
              <a:buFont typeface="Corbel"/>
              <a:buChar char="-"/>
            </a:pPr>
            <a:r>
              <a:rPr lang="tr-TR" sz="2118" b="1" dirty="0">
                <a:solidFill>
                  <a:srgbClr val="FF0000"/>
                </a:solidFill>
                <a:latin typeface="Corbel"/>
                <a:ea typeface="Corbel"/>
                <a:cs typeface="Corbel"/>
                <a:sym typeface="Corbel"/>
              </a:rPr>
              <a:t>Yatay geçiş nedir? Nasıl yapılır?</a:t>
            </a:r>
            <a:endParaRPr sz="2118" dirty="0">
              <a:solidFill>
                <a:srgbClr val="FF0000"/>
              </a:solidFill>
              <a:latin typeface="Corbel"/>
              <a:ea typeface="Corbel"/>
              <a:cs typeface="Corbel"/>
              <a:sym typeface="Corbel"/>
            </a:endParaRPr>
          </a:p>
          <a:p>
            <a:pPr algn="just">
              <a:lnSpc>
                <a:spcPct val="150000"/>
              </a:lnSpc>
            </a:pPr>
            <a:r>
              <a:rPr lang="tr-TR" sz="2118" dirty="0">
                <a:solidFill>
                  <a:schemeClr val="dk1"/>
                </a:solidFill>
                <a:latin typeface="Corbel"/>
                <a:ea typeface="Corbel"/>
                <a:cs typeface="Corbel"/>
                <a:sym typeface="Corbel"/>
              </a:rPr>
              <a:t>Geçiş yapılmak istenen fakülte, bölüm ve anabilim dalında kontenjan açılmış olması ve öğrencinin derslerinden başarılı olması koşuluyla yatay geçiş başvurusu yapılabilir. Yatay geçiş başvuruları için öğrenci işleri duyuruları takip edilmelidir. </a:t>
            </a:r>
            <a:endParaRPr sz="2118" dirty="0">
              <a:solidFill>
                <a:schemeClr val="dk1"/>
              </a:solidFill>
              <a:latin typeface="Corbel"/>
              <a:ea typeface="Corbel"/>
              <a:cs typeface="Corbel"/>
              <a:sym typeface="Corbel"/>
            </a:endParaRPr>
          </a:p>
        </p:txBody>
      </p:sp>
    </p:spTree>
  </p:cSld>
  <p:clrMapOvr>
    <a:masterClrMapping/>
  </p:clrMapOvr>
  <p:transition spd="med">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9"/>
          <p:cNvSpPr txBox="1">
            <a:spLocks noGrp="1"/>
          </p:cNvSpPr>
          <p:nvPr>
            <p:ph type="title" idx="4294967295"/>
          </p:nvPr>
        </p:nvSpPr>
        <p:spPr>
          <a:xfrm>
            <a:off x="-134937" y="139994"/>
            <a:ext cx="10172698" cy="870059"/>
          </a:xfrm>
          <a:prstGeom prst="rect">
            <a:avLst/>
          </a:prstGeom>
          <a:noFill/>
          <a:ln>
            <a:noFill/>
          </a:ln>
        </p:spPr>
        <p:txBody>
          <a:bodyPr spcFirstLastPara="1" vert="horz" wrap="square" lIns="0" tIns="0" rIns="0" bIns="0" rtlCol="0" anchor="ctr" anchorCtr="0">
            <a:noAutofit/>
          </a:bodyPr>
          <a:lstStyle/>
          <a:p>
            <a:pPr>
              <a:lnSpc>
                <a:spcPct val="90000"/>
              </a:lnSpc>
              <a:spcBef>
                <a:spcPts val="0"/>
              </a:spcBef>
              <a:buSzPts val="1400"/>
            </a:pPr>
            <a:r>
              <a:rPr lang="tr-TR" sz="3971" b="1" dirty="0">
                <a:solidFill>
                  <a:schemeClr val="bg1"/>
                </a:solidFill>
                <a:latin typeface="Corbel"/>
                <a:ea typeface="Corbel"/>
                <a:cs typeface="Corbel"/>
                <a:sym typeface="Corbel"/>
              </a:rPr>
              <a:t>ÖĞRENCİ DEĞİŞİM PROGRAMLARI</a:t>
            </a:r>
            <a:endParaRPr b="1" dirty="0">
              <a:solidFill>
                <a:schemeClr val="bg1"/>
              </a:solidFill>
              <a:latin typeface="Corbel"/>
              <a:ea typeface="Corbel"/>
              <a:cs typeface="Corbel"/>
              <a:sym typeface="Corbel"/>
            </a:endParaRPr>
          </a:p>
        </p:txBody>
      </p:sp>
      <p:sp>
        <p:nvSpPr>
          <p:cNvPr id="371" name="Google Shape;371;p39"/>
          <p:cNvSpPr txBox="1">
            <a:spLocks noGrp="1"/>
          </p:cNvSpPr>
          <p:nvPr>
            <p:ph type="body" idx="4294967295"/>
          </p:nvPr>
        </p:nvSpPr>
        <p:spPr>
          <a:xfrm>
            <a:off x="1328795" y="1673768"/>
            <a:ext cx="7495324" cy="5814051"/>
          </a:xfrm>
          <a:prstGeom prst="rect">
            <a:avLst/>
          </a:prstGeom>
          <a:noFill/>
          <a:ln>
            <a:noFill/>
          </a:ln>
        </p:spPr>
        <p:txBody>
          <a:bodyPr spcFirstLastPara="1" vert="horz" wrap="square" lIns="0" tIns="0" rIns="0" bIns="0" rtlCol="0" anchor="ctr" anchorCtr="0">
            <a:normAutofit fontScale="92500" lnSpcReduction="10000"/>
          </a:bodyPr>
          <a:lstStyle/>
          <a:p>
            <a:pPr marL="198277" indent="-129683">
              <a:lnSpc>
                <a:spcPct val="80000"/>
              </a:lnSpc>
              <a:spcBef>
                <a:spcPts val="0"/>
              </a:spcBef>
              <a:buSzPts val="1632"/>
              <a:buNone/>
            </a:pPr>
            <a:endParaRPr sz="1800" u="sng" dirty="0">
              <a:latin typeface="Corbel"/>
              <a:ea typeface="Corbel"/>
              <a:cs typeface="Corbel"/>
              <a:sym typeface="Corbel"/>
            </a:endParaRPr>
          </a:p>
          <a:p>
            <a:pPr marL="53589" indent="29421">
              <a:lnSpc>
                <a:spcPct val="110000"/>
              </a:lnSpc>
              <a:spcBef>
                <a:spcPts val="1191"/>
              </a:spcBef>
              <a:buSzPts val="1989"/>
              <a:buNone/>
            </a:pPr>
            <a:r>
              <a:rPr lang="tr-TR" sz="2194" dirty="0">
                <a:latin typeface="Corbel"/>
                <a:ea typeface="Corbel"/>
                <a:cs typeface="Corbel"/>
                <a:sym typeface="Corbel"/>
              </a:rPr>
              <a:t>Sınıf Eğitimi Anabilim Dalı Değişim Programları Koordinatörü:   </a:t>
            </a:r>
          </a:p>
          <a:p>
            <a:pPr marL="53589" indent="29421">
              <a:lnSpc>
                <a:spcPct val="110000"/>
              </a:lnSpc>
              <a:spcBef>
                <a:spcPts val="1191"/>
              </a:spcBef>
              <a:buSzPts val="1989"/>
              <a:buNone/>
            </a:pPr>
            <a:r>
              <a:rPr lang="tr-TR" sz="2194" dirty="0">
                <a:latin typeface="Corbel"/>
                <a:ea typeface="Corbel"/>
                <a:cs typeface="Corbel"/>
                <a:sym typeface="Corbel"/>
              </a:rPr>
              <a:t>Prof. Dr. Mustafa YILDIZ</a:t>
            </a:r>
          </a:p>
          <a:p>
            <a:pPr marL="198277" indent="-114678">
              <a:lnSpc>
                <a:spcPct val="80000"/>
              </a:lnSpc>
              <a:spcBef>
                <a:spcPts val="952"/>
              </a:spcBef>
              <a:buSzPts val="1989"/>
              <a:buNone/>
            </a:pPr>
            <a:endParaRPr sz="2194" u="sng" dirty="0">
              <a:latin typeface="Corbel"/>
              <a:ea typeface="Corbel"/>
              <a:cs typeface="Corbel"/>
              <a:sym typeface="Corbel"/>
            </a:endParaRPr>
          </a:p>
          <a:p>
            <a:pPr marL="198277" indent="-198277">
              <a:lnSpc>
                <a:spcPct val="80000"/>
              </a:lnSpc>
              <a:spcBef>
                <a:spcPts val="952"/>
              </a:spcBef>
              <a:buSzPts val="1989"/>
              <a:buFont typeface="Corbel"/>
              <a:buChar char="●"/>
            </a:pPr>
            <a:r>
              <a:rPr lang="tr-TR" sz="2194" u="sng" dirty="0">
                <a:latin typeface="Corbel"/>
                <a:ea typeface="Corbel"/>
                <a:cs typeface="Corbel"/>
                <a:sym typeface="Corbel"/>
              </a:rPr>
              <a:t>Yurt İçi Değişim Programı (FARABİ)</a:t>
            </a:r>
            <a:endParaRPr dirty="0">
              <a:latin typeface="Corbel"/>
              <a:ea typeface="Corbel"/>
              <a:cs typeface="Corbel"/>
              <a:sym typeface="Corbel"/>
            </a:endParaRPr>
          </a:p>
          <a:p>
            <a:pPr marL="198277" indent="-198277">
              <a:lnSpc>
                <a:spcPct val="80000"/>
              </a:lnSpc>
              <a:spcBef>
                <a:spcPts val="952"/>
              </a:spcBef>
              <a:buSzPts val="1989"/>
              <a:buNone/>
            </a:pPr>
            <a:r>
              <a:rPr lang="tr-TR" sz="2194" u="sng" dirty="0">
                <a:solidFill>
                  <a:schemeClr val="hlink"/>
                </a:solidFill>
                <a:latin typeface="Corbel"/>
                <a:ea typeface="Corbel"/>
                <a:cs typeface="Corbel"/>
                <a:sym typeface="Corbel"/>
                <a:hlinkClick r:id="rId3"/>
              </a:rPr>
              <a:t>farabi.gazi.edu.tr</a:t>
            </a:r>
            <a:endParaRPr sz="2194" u="sng" dirty="0">
              <a:latin typeface="Corbel"/>
              <a:ea typeface="Corbel"/>
              <a:cs typeface="Corbel"/>
              <a:sym typeface="Corbel"/>
            </a:endParaRPr>
          </a:p>
          <a:p>
            <a:pPr marL="0" indent="0">
              <a:lnSpc>
                <a:spcPct val="80000"/>
              </a:lnSpc>
              <a:spcBef>
                <a:spcPts val="952"/>
              </a:spcBef>
              <a:buSzPts val="1989"/>
              <a:buNone/>
            </a:pPr>
            <a:endParaRPr dirty="0">
              <a:latin typeface="Corbel"/>
              <a:ea typeface="Corbel"/>
              <a:cs typeface="Corbel"/>
              <a:sym typeface="Corbel"/>
            </a:endParaRPr>
          </a:p>
          <a:p>
            <a:pPr marL="0" indent="0">
              <a:lnSpc>
                <a:spcPct val="80000"/>
              </a:lnSpc>
              <a:spcBef>
                <a:spcPts val="952"/>
              </a:spcBef>
              <a:buSzPts val="1989"/>
              <a:buNone/>
            </a:pPr>
            <a:endParaRPr sz="2194" u="sng" dirty="0">
              <a:latin typeface="Corbel"/>
              <a:ea typeface="Corbel"/>
              <a:cs typeface="Corbel"/>
              <a:sym typeface="Corbel"/>
            </a:endParaRPr>
          </a:p>
          <a:p>
            <a:pPr marL="198277" indent="-198277">
              <a:lnSpc>
                <a:spcPct val="80000"/>
              </a:lnSpc>
              <a:spcBef>
                <a:spcPts val="952"/>
              </a:spcBef>
              <a:buSzPts val="1989"/>
              <a:buFont typeface="Corbel"/>
              <a:buChar char="●"/>
            </a:pPr>
            <a:r>
              <a:rPr lang="tr-TR" sz="2194" u="sng" dirty="0">
                <a:latin typeface="Corbel"/>
                <a:ea typeface="Corbel"/>
                <a:cs typeface="Corbel"/>
                <a:sym typeface="Corbel"/>
              </a:rPr>
              <a:t>Yurt Dışı Değişim Programı (ERASMUS)</a:t>
            </a:r>
            <a:endParaRPr sz="2194" u="sng" dirty="0">
              <a:solidFill>
                <a:schemeClr val="hlink"/>
              </a:solidFill>
              <a:latin typeface="Corbel"/>
              <a:ea typeface="Corbel"/>
              <a:cs typeface="Corbel"/>
              <a:sym typeface="Corbel"/>
              <a:hlinkClick r:id="rId4"/>
            </a:endParaRPr>
          </a:p>
          <a:p>
            <a:pPr marL="198277" indent="-198277">
              <a:lnSpc>
                <a:spcPct val="80000"/>
              </a:lnSpc>
              <a:spcBef>
                <a:spcPts val="952"/>
              </a:spcBef>
              <a:buSzPts val="1989"/>
              <a:buNone/>
            </a:pPr>
            <a:r>
              <a:rPr lang="tr-TR" sz="2194" u="sng" dirty="0">
                <a:solidFill>
                  <a:schemeClr val="hlink"/>
                </a:solidFill>
                <a:latin typeface="Corbel"/>
                <a:ea typeface="Corbel"/>
                <a:cs typeface="Corbel"/>
                <a:sym typeface="Corbel"/>
                <a:hlinkClick r:id="rId4"/>
              </a:rPr>
              <a:t>erasmus.gazi.edu.tr</a:t>
            </a:r>
            <a:r>
              <a:rPr lang="tr-TR" sz="2194" dirty="0">
                <a:latin typeface="Corbel"/>
                <a:ea typeface="Corbel"/>
                <a:cs typeface="Corbel"/>
                <a:sym typeface="Corbel"/>
              </a:rPr>
              <a:t>    </a:t>
            </a:r>
            <a:endParaRPr sz="2194" dirty="0">
              <a:latin typeface="Corbel"/>
              <a:ea typeface="Corbel"/>
              <a:cs typeface="Corbel"/>
              <a:sym typeface="Corbel"/>
            </a:endParaRPr>
          </a:p>
          <a:p>
            <a:pPr marL="198277" indent="-198277">
              <a:lnSpc>
                <a:spcPct val="80000"/>
              </a:lnSpc>
              <a:spcBef>
                <a:spcPts val="952"/>
              </a:spcBef>
              <a:buSzPts val="1989"/>
              <a:buNone/>
            </a:pPr>
            <a:r>
              <a:rPr lang="tr-TR" sz="2194" u="sng" dirty="0">
                <a:solidFill>
                  <a:schemeClr val="hlink"/>
                </a:solidFill>
                <a:latin typeface="Corbel"/>
                <a:ea typeface="Corbel"/>
                <a:cs typeface="Corbel"/>
                <a:sym typeface="Corbel"/>
                <a:hlinkClick r:id="rId5"/>
              </a:rPr>
              <a:t>facebook.com/</a:t>
            </a:r>
            <a:r>
              <a:rPr lang="tr-TR" sz="2194" u="sng" dirty="0" err="1">
                <a:solidFill>
                  <a:schemeClr val="hlink"/>
                </a:solidFill>
                <a:latin typeface="Corbel"/>
                <a:ea typeface="Corbel"/>
                <a:cs typeface="Corbel"/>
                <a:sym typeface="Corbel"/>
                <a:hlinkClick r:id="rId5"/>
              </a:rPr>
              <a:t>erasmusgazi</a:t>
            </a:r>
            <a:endParaRPr sz="2194" dirty="0">
              <a:latin typeface="Corbel"/>
              <a:ea typeface="Corbel"/>
              <a:cs typeface="Corbel"/>
              <a:sym typeface="Corbel"/>
            </a:endParaRPr>
          </a:p>
          <a:p>
            <a:pPr marL="198277" indent="-198277">
              <a:lnSpc>
                <a:spcPct val="80000"/>
              </a:lnSpc>
              <a:spcBef>
                <a:spcPts val="952"/>
              </a:spcBef>
              <a:buSzPts val="1989"/>
              <a:buNone/>
            </a:pPr>
            <a:endParaRPr sz="2194" strike="sngStrike" dirty="0">
              <a:latin typeface="Corbel"/>
              <a:ea typeface="Corbel"/>
              <a:cs typeface="Corbel"/>
              <a:sym typeface="Corbel"/>
            </a:endParaRPr>
          </a:p>
          <a:p>
            <a:pPr marL="198277" indent="-114678">
              <a:lnSpc>
                <a:spcPct val="80000"/>
              </a:lnSpc>
              <a:spcBef>
                <a:spcPts val="952"/>
              </a:spcBef>
              <a:buSzPts val="1989"/>
              <a:buNone/>
            </a:pPr>
            <a:endParaRPr sz="2194" dirty="0">
              <a:latin typeface="Corbel"/>
              <a:ea typeface="Corbel"/>
              <a:cs typeface="Corbel"/>
              <a:sym typeface="Corbel"/>
            </a:endParaRPr>
          </a:p>
          <a:p>
            <a:pPr marL="0" indent="0">
              <a:lnSpc>
                <a:spcPct val="80000"/>
              </a:lnSpc>
              <a:spcBef>
                <a:spcPts val="952"/>
              </a:spcBef>
              <a:buSzPts val="1989"/>
              <a:buNone/>
            </a:pPr>
            <a:r>
              <a:rPr lang="tr-TR" sz="2260" b="1" dirty="0">
                <a:solidFill>
                  <a:srgbClr val="38761D"/>
                </a:solidFill>
                <a:latin typeface="Corbel"/>
                <a:ea typeface="Corbel"/>
                <a:cs typeface="Corbel"/>
                <a:sym typeface="Corbel"/>
              </a:rPr>
              <a:t>YABANCI DİL</a:t>
            </a:r>
            <a:endParaRPr sz="2581" b="1" dirty="0">
              <a:solidFill>
                <a:srgbClr val="38761D"/>
              </a:solidFill>
              <a:latin typeface="Corbel"/>
              <a:ea typeface="Corbel"/>
              <a:cs typeface="Corbel"/>
              <a:sym typeface="Corbel"/>
            </a:endParaRPr>
          </a:p>
          <a:p>
            <a:pPr marL="319801" indent="-319801">
              <a:lnSpc>
                <a:spcPct val="80000"/>
              </a:lnSpc>
              <a:spcBef>
                <a:spcPts val="1634"/>
              </a:spcBef>
              <a:buSzPts val="1989"/>
              <a:buFont typeface="Corbel"/>
              <a:buChar char="●"/>
            </a:pPr>
            <a:r>
              <a:rPr lang="tr-TR" sz="2194" dirty="0">
                <a:latin typeface="Corbel"/>
                <a:ea typeface="Corbel"/>
                <a:cs typeface="Corbel"/>
                <a:sym typeface="Corbel"/>
              </a:rPr>
              <a:t>TÖMER</a:t>
            </a:r>
            <a:endParaRPr dirty="0">
              <a:latin typeface="Corbel"/>
              <a:ea typeface="Corbel"/>
              <a:cs typeface="Corbel"/>
              <a:sym typeface="Corbel"/>
            </a:endParaRPr>
          </a:p>
          <a:p>
            <a:pPr marL="319801" indent="-319801">
              <a:lnSpc>
                <a:spcPct val="80000"/>
              </a:lnSpc>
              <a:spcBef>
                <a:spcPts val="1634"/>
              </a:spcBef>
              <a:buSzPts val="1989"/>
              <a:buFont typeface="Corbel"/>
              <a:buChar char="●"/>
            </a:pPr>
            <a:r>
              <a:rPr lang="tr-TR" sz="2194" u="sng" dirty="0">
                <a:solidFill>
                  <a:schemeClr val="hlink"/>
                </a:solidFill>
                <a:latin typeface="Corbel"/>
                <a:ea typeface="Corbel"/>
                <a:cs typeface="Corbel"/>
                <a:sym typeface="Corbel"/>
                <a:hlinkClick r:id="rId6"/>
              </a:rPr>
              <a:t>tomer.gazi.edu.tr/</a:t>
            </a:r>
            <a:endParaRPr dirty="0">
              <a:latin typeface="Corbel"/>
              <a:ea typeface="Corbel"/>
              <a:cs typeface="Corbel"/>
              <a:sym typeface="Corbel"/>
            </a:endParaRPr>
          </a:p>
          <a:p>
            <a:pPr marL="319801" indent="-268355">
              <a:lnSpc>
                <a:spcPct val="80000"/>
              </a:lnSpc>
              <a:spcBef>
                <a:spcPts val="1634"/>
              </a:spcBef>
              <a:buSzPts val="1224"/>
              <a:buNone/>
            </a:pPr>
            <a:endParaRPr sz="1350" u="sng" dirty="0">
              <a:solidFill>
                <a:schemeClr val="hlink"/>
              </a:solidFill>
              <a:latin typeface="Corbel"/>
              <a:ea typeface="Corbel"/>
              <a:cs typeface="Corbel"/>
              <a:sym typeface="Corbel"/>
              <a:hlinkClick r:id="rId6"/>
            </a:endParaRPr>
          </a:p>
          <a:p>
            <a:pPr marL="0" indent="0">
              <a:lnSpc>
                <a:spcPct val="80000"/>
              </a:lnSpc>
              <a:spcBef>
                <a:spcPts val="952"/>
              </a:spcBef>
              <a:buSzPts val="1173"/>
              <a:buNone/>
            </a:pPr>
            <a:endParaRPr sz="1293" dirty="0">
              <a:solidFill>
                <a:srgbClr val="FF0000"/>
              </a:solidFill>
              <a:latin typeface="Corbel"/>
              <a:ea typeface="Corbel"/>
              <a:cs typeface="Corbel"/>
              <a:sym typeface="Corbel"/>
            </a:endParaRPr>
          </a:p>
        </p:txBody>
      </p:sp>
    </p:spTree>
  </p:cSld>
  <p:clrMapOvr>
    <a:masterClrMapping/>
  </p:clrMapOvr>
  <p:transition spd="med">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315437" y="260599"/>
            <a:ext cx="8912543" cy="759960"/>
          </a:xfrm>
        </p:spPr>
        <p:txBody>
          <a:bodyPr>
            <a:normAutofit fontScale="90000"/>
          </a:bodyPr>
          <a:lstStyle/>
          <a:p>
            <a:r>
              <a:rPr lang="tr-TR" dirty="0">
                <a:solidFill>
                  <a:schemeClr val="bg1"/>
                </a:solidFill>
              </a:rPr>
              <a:t>Fakülte Yönetimi</a:t>
            </a:r>
          </a:p>
        </p:txBody>
      </p:sp>
      <p:pic>
        <p:nvPicPr>
          <p:cNvPr id="4" name="Picture 2"/>
          <p:cNvPicPr>
            <a:picLocks noChangeAspect="1" noChangeArrowheads="1"/>
          </p:cNvPicPr>
          <p:nvPr/>
        </p:nvPicPr>
        <p:blipFill>
          <a:blip r:embed="rId2"/>
          <a:stretch/>
        </p:blipFill>
        <p:spPr bwMode="auto">
          <a:xfrm>
            <a:off x="4202196" y="1720693"/>
            <a:ext cx="1572964" cy="165161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İçerik Yer Tutucusu 4"/>
          <p:cNvSpPr>
            <a:spLocks noGrp="1"/>
          </p:cNvSpPr>
          <p:nvPr>
            <p:ph idx="1"/>
          </p:nvPr>
        </p:nvSpPr>
        <p:spPr>
          <a:xfrm>
            <a:off x="3405322" y="3469326"/>
            <a:ext cx="3166712" cy="575801"/>
          </a:xfrm>
          <a:prstGeom prst="rect">
            <a:avLst/>
          </a:prstGeom>
        </p:spPr>
        <p:txBody>
          <a:bodyPr wrap="square">
            <a:spAutoFit/>
          </a:bodyPr>
          <a:lstStyle/>
          <a:p>
            <a:pPr marL="0" indent="0" algn="ctr">
              <a:buNone/>
            </a:pPr>
            <a:r>
              <a:rPr lang="tr-TR" sz="1400" dirty="0">
                <a:solidFill>
                  <a:srgbClr val="252525"/>
                </a:solidFill>
                <a:latin typeface="Montserrat-Regular"/>
                <a:hlinkClick r:id="rId3"/>
              </a:rPr>
              <a:t>Prof. Dr. Bilal GÜNEŞ</a:t>
            </a:r>
            <a:endParaRPr lang="tr-TR" sz="1400" dirty="0">
              <a:solidFill>
                <a:srgbClr val="707070"/>
              </a:solidFill>
              <a:latin typeface="Montserrat-Regular"/>
            </a:endParaRPr>
          </a:p>
          <a:p>
            <a:pPr marL="0" indent="0" algn="ctr">
              <a:buNone/>
            </a:pPr>
            <a:r>
              <a:rPr lang="tr-TR" sz="1400" b="1" i="1" dirty="0">
                <a:solidFill>
                  <a:srgbClr val="707070"/>
                </a:solidFill>
                <a:latin typeface="Montserrat-Regular"/>
              </a:rPr>
              <a:t>Dekan</a:t>
            </a:r>
            <a:endParaRPr lang="tr-TR" sz="1400" b="0" i="0" dirty="0">
              <a:solidFill>
                <a:srgbClr val="707070"/>
              </a:solidFill>
              <a:effectLst/>
              <a:latin typeface="Montserrat-Regular"/>
            </a:endParaRPr>
          </a:p>
        </p:txBody>
      </p:sp>
      <p:pic>
        <p:nvPicPr>
          <p:cNvPr id="6" name="Picture 2"/>
          <p:cNvPicPr>
            <a:picLocks noChangeAspect="1" noChangeArrowheads="1"/>
          </p:cNvPicPr>
          <p:nvPr/>
        </p:nvPicPr>
        <p:blipFill>
          <a:blip r:embed="rId4"/>
          <a:srcRect/>
          <a:stretch/>
        </p:blipFill>
        <p:spPr bwMode="auto">
          <a:xfrm>
            <a:off x="1368748" y="3503768"/>
            <a:ext cx="1544171" cy="1621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4"/>
          <p:cNvPicPr>
            <a:picLocks noChangeAspect="1" noChangeArrowheads="1"/>
          </p:cNvPicPr>
          <p:nvPr/>
        </p:nvPicPr>
        <p:blipFill>
          <a:blip r:embed="rId5"/>
          <a:srcRect/>
          <a:stretch/>
        </p:blipFill>
        <p:spPr bwMode="auto">
          <a:xfrm>
            <a:off x="7114581" y="3503768"/>
            <a:ext cx="1534153" cy="16108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2" descr=" Derya AKBABA">
            <a:extLst>
              <a:ext uri="{FF2B5EF4-FFF2-40B4-BE49-F238E27FC236}">
                <a16:creationId xmlns:a16="http://schemas.microsoft.com/office/drawing/2014/main" id="{C0EB5B35-F106-4BB8-BBFE-BFCBE6005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7142" y="4951141"/>
            <a:ext cx="1498018" cy="1357579"/>
          </a:xfrm>
          <a:prstGeom prst="rect">
            <a:avLst/>
          </a:prstGeom>
          <a:noFill/>
          <a:extLst>
            <a:ext uri="{909E8E84-426E-40DD-AFC4-6F175D3DCCD1}">
              <a14:hiddenFill xmlns:a14="http://schemas.microsoft.com/office/drawing/2010/main">
                <a:solidFill>
                  <a:srgbClr val="FFFFFF"/>
                </a:solidFill>
              </a14:hiddenFill>
            </a:ext>
          </a:extLst>
        </p:spPr>
      </p:pic>
      <p:sp>
        <p:nvSpPr>
          <p:cNvPr id="9" name="Dikdörtgen 8"/>
          <p:cNvSpPr/>
          <p:nvPr/>
        </p:nvSpPr>
        <p:spPr>
          <a:xfrm>
            <a:off x="-370952" y="5308221"/>
            <a:ext cx="5023570" cy="461665"/>
          </a:xfrm>
          <a:prstGeom prst="rect">
            <a:avLst/>
          </a:prstGeom>
        </p:spPr>
        <p:txBody>
          <a:bodyPr wrap="square">
            <a:spAutoFit/>
          </a:bodyPr>
          <a:lstStyle/>
          <a:p>
            <a:pPr algn="ctr"/>
            <a:r>
              <a:rPr lang="tr-TR" sz="1200" dirty="0">
                <a:solidFill>
                  <a:srgbClr val="252525"/>
                </a:solidFill>
                <a:latin typeface="Montserrat-Regular"/>
                <a:hlinkClick r:id="rId7"/>
              </a:rPr>
              <a:t>Prof. Dr. Serçin KARATAŞ</a:t>
            </a:r>
            <a:endParaRPr lang="tr-TR" sz="1200" dirty="0">
              <a:solidFill>
                <a:srgbClr val="707070"/>
              </a:solidFill>
              <a:latin typeface="Montserrat-Regular"/>
            </a:endParaRPr>
          </a:p>
          <a:p>
            <a:pPr algn="ctr"/>
            <a:r>
              <a:rPr lang="tr-TR" sz="1200" b="1" i="1" dirty="0">
                <a:solidFill>
                  <a:srgbClr val="707070"/>
                </a:solidFill>
                <a:latin typeface="Montserrat-Regular"/>
              </a:rPr>
              <a:t>Dekan Yardımcısı</a:t>
            </a:r>
            <a:endParaRPr lang="tr-TR" sz="1200" b="0" i="0" dirty="0">
              <a:solidFill>
                <a:srgbClr val="707070"/>
              </a:solidFill>
              <a:effectLst/>
              <a:latin typeface="Montserrat-Regular"/>
            </a:endParaRPr>
          </a:p>
        </p:txBody>
      </p:sp>
      <p:sp>
        <p:nvSpPr>
          <p:cNvPr id="10" name="Dikdörtgen 9"/>
          <p:cNvSpPr/>
          <p:nvPr/>
        </p:nvSpPr>
        <p:spPr>
          <a:xfrm>
            <a:off x="5369872" y="5308671"/>
            <a:ext cx="5023570" cy="461665"/>
          </a:xfrm>
          <a:prstGeom prst="rect">
            <a:avLst/>
          </a:prstGeom>
        </p:spPr>
        <p:txBody>
          <a:bodyPr wrap="square">
            <a:spAutoFit/>
          </a:bodyPr>
          <a:lstStyle/>
          <a:p>
            <a:pPr algn="ctr"/>
            <a:r>
              <a:rPr lang="tr-TR" sz="1200" dirty="0">
                <a:solidFill>
                  <a:srgbClr val="252525"/>
                </a:solidFill>
                <a:latin typeface="Montserrat-Regular"/>
                <a:hlinkClick r:id="rId8"/>
              </a:rPr>
              <a:t>Prof. Dr. </a:t>
            </a:r>
            <a:r>
              <a:rPr lang="tr-TR" sz="1200" dirty="0" err="1">
                <a:solidFill>
                  <a:srgbClr val="FF0000"/>
                </a:solidFill>
                <a:latin typeface="Montserrat-Regular"/>
                <a:hlinkClick r:id="rId8"/>
              </a:rPr>
              <a:t>Ferudun</a:t>
            </a:r>
            <a:r>
              <a:rPr lang="tr-TR" sz="1200" dirty="0">
                <a:solidFill>
                  <a:srgbClr val="FF0000"/>
                </a:solidFill>
                <a:latin typeface="Montserrat-Regular"/>
                <a:hlinkClick r:id="rId8"/>
              </a:rPr>
              <a:t> SEZGİN</a:t>
            </a:r>
            <a:endParaRPr lang="tr-TR" sz="1200" dirty="0">
              <a:solidFill>
                <a:srgbClr val="707070"/>
              </a:solidFill>
              <a:latin typeface="Montserrat-Regular"/>
            </a:endParaRPr>
          </a:p>
          <a:p>
            <a:pPr algn="ctr"/>
            <a:r>
              <a:rPr lang="tr-TR" sz="1200" b="1" i="1" dirty="0">
                <a:solidFill>
                  <a:srgbClr val="707070"/>
                </a:solidFill>
                <a:latin typeface="Montserrat-Regular"/>
              </a:rPr>
              <a:t>Dekan Yardımcısı</a:t>
            </a:r>
            <a:endParaRPr lang="tr-TR" sz="1200" b="0" i="0" dirty="0">
              <a:solidFill>
                <a:srgbClr val="707070"/>
              </a:solidFill>
              <a:effectLst/>
              <a:latin typeface="Montserrat-Regular"/>
            </a:endParaRPr>
          </a:p>
        </p:txBody>
      </p:sp>
      <p:sp>
        <p:nvSpPr>
          <p:cNvPr id="11" name="Dikdörtgen 10"/>
          <p:cNvSpPr/>
          <p:nvPr/>
        </p:nvSpPr>
        <p:spPr>
          <a:xfrm>
            <a:off x="2545300" y="6384292"/>
            <a:ext cx="5023570" cy="430887"/>
          </a:xfrm>
          <a:prstGeom prst="rect">
            <a:avLst/>
          </a:prstGeom>
        </p:spPr>
        <p:txBody>
          <a:bodyPr wrap="square">
            <a:spAutoFit/>
          </a:bodyPr>
          <a:lstStyle/>
          <a:p>
            <a:pPr algn="ctr"/>
            <a:r>
              <a:rPr lang="tr-TR" sz="1050" dirty="0">
                <a:solidFill>
                  <a:srgbClr val="252525"/>
                </a:solidFill>
                <a:latin typeface="Montserrat-Regular"/>
              </a:rPr>
              <a:t>Derya AKBABA</a:t>
            </a:r>
            <a:endParaRPr lang="tr-TR" sz="1050" dirty="0">
              <a:solidFill>
                <a:srgbClr val="707070"/>
              </a:solidFill>
              <a:latin typeface="Montserrat-Regular"/>
            </a:endParaRPr>
          </a:p>
          <a:p>
            <a:pPr algn="ctr"/>
            <a:r>
              <a:rPr lang="tr-TR" sz="1050" b="1" i="1" dirty="0">
                <a:solidFill>
                  <a:srgbClr val="707070"/>
                </a:solidFill>
                <a:latin typeface="Montserrat-Regular"/>
              </a:rPr>
              <a:t>Fakülte Sekreteri V.</a:t>
            </a:r>
            <a:endParaRPr lang="tr-TR" sz="1050" dirty="0"/>
          </a:p>
        </p:txBody>
      </p:sp>
    </p:spTree>
    <p:extLst>
      <p:ext uri="{BB962C8B-B14F-4D97-AF65-F5344CB8AC3E}">
        <p14:creationId xmlns:p14="http://schemas.microsoft.com/office/powerpoint/2010/main" val="19201171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0"/>
          <p:cNvSpPr txBox="1">
            <a:spLocks noGrp="1"/>
          </p:cNvSpPr>
          <p:nvPr>
            <p:ph type="title" idx="4294967295"/>
          </p:nvPr>
        </p:nvSpPr>
        <p:spPr>
          <a:xfrm>
            <a:off x="-31758" y="260197"/>
            <a:ext cx="5121700" cy="733455"/>
          </a:xfrm>
          <a:prstGeom prst="rect">
            <a:avLst/>
          </a:prstGeom>
          <a:noFill/>
          <a:ln>
            <a:noFill/>
          </a:ln>
        </p:spPr>
        <p:txBody>
          <a:bodyPr spcFirstLastPara="1" vert="horz" wrap="square" lIns="0" tIns="0" rIns="0" bIns="0" rtlCol="0" anchor="ctr" anchorCtr="0">
            <a:normAutofit fontScale="90000"/>
          </a:bodyPr>
          <a:lstStyle/>
          <a:p>
            <a:pPr>
              <a:lnSpc>
                <a:spcPct val="90000"/>
              </a:lnSpc>
              <a:spcBef>
                <a:spcPts val="0"/>
              </a:spcBef>
              <a:buSzPts val="1400"/>
            </a:pPr>
            <a:br>
              <a:rPr lang="tr-TR" sz="3592" dirty="0">
                <a:solidFill>
                  <a:srgbClr val="0070C0"/>
                </a:solidFill>
                <a:latin typeface="Times New Roman"/>
                <a:ea typeface="Times New Roman"/>
                <a:cs typeface="Times New Roman"/>
                <a:sym typeface="Times New Roman"/>
              </a:rPr>
            </a:br>
            <a:r>
              <a:rPr lang="tr-TR" sz="4400" b="1" dirty="0">
                <a:solidFill>
                  <a:schemeClr val="bg1"/>
                </a:solidFill>
                <a:latin typeface="Corbel"/>
                <a:ea typeface="Corbel"/>
                <a:cs typeface="Corbel"/>
                <a:sym typeface="Corbel"/>
              </a:rPr>
              <a:t>ÖĞRENCİ</a:t>
            </a:r>
            <a:r>
              <a:rPr lang="tr-TR" sz="3592" b="1" dirty="0">
                <a:solidFill>
                  <a:schemeClr val="bg1"/>
                </a:solidFill>
                <a:latin typeface="Corbel"/>
                <a:ea typeface="Corbel"/>
                <a:cs typeface="Corbel"/>
                <a:sym typeface="Corbel"/>
              </a:rPr>
              <a:t> </a:t>
            </a:r>
            <a:r>
              <a:rPr lang="tr-TR" sz="4400" b="1" dirty="0">
                <a:solidFill>
                  <a:schemeClr val="bg1"/>
                </a:solidFill>
                <a:latin typeface="Corbel"/>
                <a:ea typeface="Corbel"/>
                <a:cs typeface="Corbel"/>
                <a:sym typeface="Corbel"/>
              </a:rPr>
              <a:t>İŞLERİ</a:t>
            </a:r>
            <a:br>
              <a:rPr lang="tr-TR" sz="1501" b="1" dirty="0">
                <a:solidFill>
                  <a:srgbClr val="FF0000"/>
                </a:solidFill>
              </a:rPr>
            </a:br>
            <a:br>
              <a:rPr lang="tr-TR" sz="1501" b="1" dirty="0">
                <a:solidFill>
                  <a:srgbClr val="FF0000"/>
                </a:solidFill>
              </a:rPr>
            </a:br>
            <a:endParaRPr sz="1501" b="1" dirty="0">
              <a:solidFill>
                <a:srgbClr val="FF0000"/>
              </a:solidFill>
            </a:endParaRPr>
          </a:p>
        </p:txBody>
      </p:sp>
      <p:sp>
        <p:nvSpPr>
          <p:cNvPr id="377" name="Google Shape;377;p40"/>
          <p:cNvSpPr txBox="1">
            <a:spLocks noGrp="1"/>
          </p:cNvSpPr>
          <p:nvPr>
            <p:ph type="body" idx="4294967295"/>
          </p:nvPr>
        </p:nvSpPr>
        <p:spPr>
          <a:xfrm>
            <a:off x="1273254" y="1775844"/>
            <a:ext cx="7140155" cy="3388815"/>
          </a:xfrm>
          <a:prstGeom prst="rect">
            <a:avLst/>
          </a:prstGeom>
          <a:noFill/>
          <a:ln>
            <a:noFill/>
          </a:ln>
        </p:spPr>
        <p:txBody>
          <a:bodyPr spcFirstLastPara="1" vert="horz" wrap="square" lIns="0" tIns="0" rIns="0" bIns="0" rtlCol="0" anchor="ctr" anchorCtr="0">
            <a:normAutofit/>
          </a:bodyPr>
          <a:lstStyle/>
          <a:p>
            <a:pPr marL="319801" indent="-319801">
              <a:spcBef>
                <a:spcPts val="0"/>
              </a:spcBef>
              <a:buSzPts val="1920"/>
              <a:buFont typeface="Corbel"/>
              <a:buChar char="●"/>
            </a:pPr>
            <a:r>
              <a:rPr lang="tr-TR" sz="2118" u="sng" dirty="0">
                <a:solidFill>
                  <a:schemeClr val="hlink"/>
                </a:solidFill>
                <a:latin typeface="Corbel"/>
                <a:ea typeface="Corbel"/>
                <a:cs typeface="Corbel"/>
                <a:sym typeface="Corbel"/>
                <a:hlinkClick r:id="rId3"/>
              </a:rPr>
              <a:t>ogris.gazi.edu.tr</a:t>
            </a:r>
            <a:endParaRPr sz="2118" dirty="0">
              <a:latin typeface="Corbel"/>
              <a:ea typeface="Corbel"/>
              <a:cs typeface="Corbel"/>
              <a:sym typeface="Corbel"/>
            </a:endParaRPr>
          </a:p>
          <a:p>
            <a:pPr marL="319801" indent="-319801">
              <a:spcBef>
                <a:spcPts val="1634"/>
              </a:spcBef>
              <a:buSzPts val="1920"/>
              <a:buFont typeface="Corbel"/>
              <a:buChar char="●"/>
            </a:pPr>
            <a:r>
              <a:rPr lang="tr-TR" sz="2118" dirty="0">
                <a:latin typeface="Corbel"/>
                <a:ea typeface="Corbel"/>
                <a:cs typeface="Corbel"/>
                <a:sym typeface="Corbel"/>
              </a:rPr>
              <a:t>Öğrenci belgesi (e-devlet)</a:t>
            </a:r>
            <a:endParaRPr sz="2118" dirty="0">
              <a:latin typeface="Corbel"/>
              <a:ea typeface="Corbel"/>
              <a:cs typeface="Corbel"/>
              <a:sym typeface="Corbel"/>
            </a:endParaRPr>
          </a:p>
          <a:p>
            <a:pPr marL="319801" indent="-319801">
              <a:buSzPts val="1920"/>
              <a:buFont typeface="Corbel"/>
              <a:buChar char="●"/>
            </a:pPr>
            <a:r>
              <a:rPr lang="tr-TR" sz="2118" dirty="0">
                <a:latin typeface="Corbel"/>
                <a:ea typeface="Corbel"/>
                <a:cs typeface="Corbel"/>
                <a:sym typeface="Corbel"/>
              </a:rPr>
              <a:t>Transkript (e-devlet)</a:t>
            </a:r>
            <a:endParaRPr sz="2118" dirty="0">
              <a:latin typeface="Corbel"/>
              <a:ea typeface="Corbel"/>
              <a:cs typeface="Corbel"/>
              <a:sym typeface="Corbel"/>
            </a:endParaRPr>
          </a:p>
          <a:p>
            <a:pPr marL="0" indent="0">
              <a:lnSpc>
                <a:spcPct val="150000"/>
              </a:lnSpc>
              <a:spcBef>
                <a:spcPts val="1634"/>
              </a:spcBef>
              <a:buSzPts val="2280"/>
              <a:buNone/>
            </a:pPr>
            <a:endParaRPr dirty="0">
              <a:solidFill>
                <a:srgbClr val="0070C0"/>
              </a:solidFill>
            </a:endParaRPr>
          </a:p>
          <a:p>
            <a:pPr marL="0" indent="0">
              <a:lnSpc>
                <a:spcPct val="150000"/>
              </a:lnSpc>
              <a:spcBef>
                <a:spcPts val="1634"/>
              </a:spcBef>
              <a:buSzPts val="2280"/>
              <a:buNone/>
            </a:pPr>
            <a:endParaRPr dirty="0">
              <a:solidFill>
                <a:srgbClr val="0070C0"/>
              </a:solidFill>
            </a:endParaRPr>
          </a:p>
        </p:txBody>
      </p:sp>
      <p:sp>
        <p:nvSpPr>
          <p:cNvPr id="378" name="Google Shape;378;p40"/>
          <p:cNvSpPr txBox="1"/>
          <p:nvPr/>
        </p:nvSpPr>
        <p:spPr>
          <a:xfrm>
            <a:off x="1519790" y="3825420"/>
            <a:ext cx="7140303" cy="968177"/>
          </a:xfrm>
          <a:prstGeom prst="rect">
            <a:avLst/>
          </a:prstGeom>
          <a:noFill/>
          <a:ln>
            <a:noFill/>
          </a:ln>
        </p:spPr>
        <p:txBody>
          <a:bodyPr spcFirstLastPara="1" wrap="square" lIns="0" tIns="0" rIns="0" bIns="0" anchor="ctr" anchorCtr="0">
            <a:normAutofit/>
          </a:bodyPr>
          <a:lstStyle/>
          <a:p>
            <a:pPr>
              <a:lnSpc>
                <a:spcPct val="90000"/>
              </a:lnSpc>
              <a:buClr>
                <a:srgbClr val="000000"/>
              </a:buClr>
              <a:buSzPts val="2400"/>
            </a:pPr>
            <a:r>
              <a:rPr lang="tr-TR" sz="1986" b="1" dirty="0">
                <a:solidFill>
                  <a:srgbClr val="38761D"/>
                </a:solidFill>
                <a:latin typeface="Corbel"/>
                <a:ea typeface="Corbel"/>
                <a:cs typeface="Corbel"/>
                <a:sym typeface="Corbel"/>
              </a:rPr>
              <a:t>GAZİ E-POSTA</a:t>
            </a:r>
            <a:endParaRPr sz="1324" b="1" dirty="0">
              <a:solidFill>
                <a:srgbClr val="38761D"/>
              </a:solidFill>
              <a:latin typeface="Corbel"/>
              <a:ea typeface="Corbel"/>
              <a:cs typeface="Corbel"/>
              <a:sym typeface="Corbel"/>
            </a:endParaRPr>
          </a:p>
        </p:txBody>
      </p:sp>
      <p:sp>
        <p:nvSpPr>
          <p:cNvPr id="379" name="Google Shape;379;p40"/>
          <p:cNvSpPr/>
          <p:nvPr/>
        </p:nvSpPr>
        <p:spPr>
          <a:xfrm>
            <a:off x="1273254" y="4642375"/>
            <a:ext cx="4623433" cy="1711351"/>
          </a:xfrm>
          <a:prstGeom prst="rect">
            <a:avLst/>
          </a:prstGeom>
          <a:noFill/>
          <a:ln>
            <a:noFill/>
          </a:ln>
        </p:spPr>
        <p:txBody>
          <a:bodyPr spcFirstLastPara="1" wrap="square" lIns="60516" tIns="30250" rIns="60516" bIns="30250" anchor="t" anchorCtr="0">
            <a:spAutoFit/>
          </a:bodyPr>
          <a:lstStyle/>
          <a:p>
            <a:pPr marL="342900" indent="-342900" algn="just">
              <a:lnSpc>
                <a:spcPct val="150000"/>
              </a:lnSpc>
              <a:buClr>
                <a:srgbClr val="000000"/>
              </a:buClr>
              <a:buSzPts val="3600"/>
              <a:buFont typeface="Arial" panose="020B0604020202020204" pitchFamily="34" charset="0"/>
              <a:buChar char="•"/>
            </a:pPr>
            <a:r>
              <a:rPr lang="tr-TR" sz="2383" u="sng" dirty="0">
                <a:solidFill>
                  <a:srgbClr val="000000"/>
                </a:solidFill>
                <a:latin typeface="Corbel"/>
                <a:ea typeface="Corbel"/>
                <a:cs typeface="Corbel"/>
                <a:sym typeface="Corbel"/>
                <a:hlinkClick r:id="rId4">
                  <a:extLst>
                    <a:ext uri="{A12FA001-AC4F-418D-AE19-62706E023703}">
                      <ahyp:hlinkClr xmlns:ahyp="http://schemas.microsoft.com/office/drawing/2018/hyperlinkcolor" val="tx"/>
                    </a:ext>
                  </a:extLst>
                </a:hlinkClick>
              </a:rPr>
              <a:t>gunet.gazi.edu.tr</a:t>
            </a:r>
            <a:endParaRPr sz="2383" dirty="0">
              <a:solidFill>
                <a:srgbClr val="414141"/>
              </a:solidFill>
              <a:latin typeface="Corbel"/>
              <a:ea typeface="Corbel"/>
              <a:cs typeface="Corbel"/>
              <a:sym typeface="Corbel"/>
            </a:endParaRPr>
          </a:p>
          <a:p>
            <a:pPr marL="342900" indent="-342900" algn="just">
              <a:lnSpc>
                <a:spcPct val="150000"/>
              </a:lnSpc>
              <a:buClr>
                <a:srgbClr val="000000"/>
              </a:buClr>
              <a:buSzPts val="3600"/>
              <a:buFont typeface="Arial" panose="020B0604020202020204" pitchFamily="34" charset="0"/>
              <a:buChar char="•"/>
            </a:pPr>
            <a:r>
              <a:rPr lang="tr-TR" sz="2383" dirty="0">
                <a:solidFill>
                  <a:srgbClr val="000000"/>
                </a:solidFill>
                <a:latin typeface="Corbel"/>
                <a:ea typeface="Corbel"/>
                <a:cs typeface="Corbel"/>
                <a:sym typeface="Corbel"/>
              </a:rPr>
              <a:t>Öğrenci e-posta talep</a:t>
            </a:r>
            <a:endParaRPr sz="927" dirty="0">
              <a:solidFill>
                <a:srgbClr val="000000"/>
              </a:solidFill>
              <a:latin typeface="Corbel"/>
              <a:ea typeface="Corbel"/>
              <a:cs typeface="Corbel"/>
              <a:sym typeface="Corbel"/>
            </a:endParaRPr>
          </a:p>
          <a:p>
            <a:pPr marL="342900" indent="-342900" algn="just">
              <a:lnSpc>
                <a:spcPct val="150000"/>
              </a:lnSpc>
              <a:buClr>
                <a:srgbClr val="000000"/>
              </a:buClr>
              <a:buSzPts val="3600"/>
              <a:buFont typeface="Arial" panose="020B0604020202020204" pitchFamily="34" charset="0"/>
              <a:buChar char="•"/>
            </a:pPr>
            <a:r>
              <a:rPr lang="tr-TR" sz="2383" dirty="0">
                <a:solidFill>
                  <a:srgbClr val="000000"/>
                </a:solidFill>
                <a:latin typeface="Corbel"/>
                <a:ea typeface="Corbel"/>
                <a:cs typeface="Corbel"/>
                <a:sym typeface="Corbel"/>
              </a:rPr>
              <a:t>Kablosuz ağ (EDUROAM)</a:t>
            </a:r>
            <a:endParaRPr sz="927" dirty="0">
              <a:solidFill>
                <a:srgbClr val="000000"/>
              </a:solidFill>
              <a:latin typeface="Corbel"/>
              <a:ea typeface="Corbel"/>
              <a:cs typeface="Corbel"/>
              <a:sym typeface="Corbel"/>
            </a:endParaRPr>
          </a:p>
        </p:txBody>
      </p:sp>
    </p:spTree>
  </p:cSld>
  <p:clrMapOvr>
    <a:masterClrMapping/>
  </p:clrMapOvr>
  <p:transition spd="med">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6" name="Google Shape;386;p41"/>
          <p:cNvSpPr txBox="1"/>
          <p:nvPr/>
        </p:nvSpPr>
        <p:spPr>
          <a:xfrm>
            <a:off x="-1568595" y="326247"/>
            <a:ext cx="7140303" cy="968177"/>
          </a:xfrm>
          <a:prstGeom prst="rect">
            <a:avLst/>
          </a:prstGeom>
          <a:noFill/>
          <a:ln>
            <a:noFill/>
          </a:ln>
        </p:spPr>
        <p:txBody>
          <a:bodyPr spcFirstLastPara="1" wrap="square" lIns="60516" tIns="30250" rIns="60516" bIns="30250" anchor="t" anchorCtr="0">
            <a:normAutofit/>
          </a:bodyPr>
          <a:lstStyle/>
          <a:p>
            <a:pPr algn="ctr">
              <a:lnSpc>
                <a:spcPct val="90000"/>
              </a:lnSpc>
              <a:buClr>
                <a:srgbClr val="0070C0"/>
              </a:buClr>
              <a:buSzPts val="6000"/>
            </a:pPr>
            <a:r>
              <a:rPr lang="tr-TR" sz="3971" b="1" dirty="0">
                <a:solidFill>
                  <a:schemeClr val="bg1"/>
                </a:solidFill>
                <a:latin typeface="Corbel"/>
                <a:ea typeface="Corbel"/>
                <a:cs typeface="Corbel"/>
                <a:sym typeface="Corbel"/>
              </a:rPr>
              <a:t>KÜTÜPHANE</a:t>
            </a:r>
            <a:endParaRPr sz="927" b="1" dirty="0">
              <a:solidFill>
                <a:schemeClr val="bg1"/>
              </a:solidFill>
              <a:latin typeface="Corbel"/>
              <a:ea typeface="Corbel"/>
              <a:cs typeface="Corbel"/>
              <a:sym typeface="Corbel"/>
            </a:endParaRPr>
          </a:p>
        </p:txBody>
      </p:sp>
      <p:sp>
        <p:nvSpPr>
          <p:cNvPr id="387" name="Google Shape;387;p41"/>
          <p:cNvSpPr txBox="1"/>
          <p:nvPr/>
        </p:nvSpPr>
        <p:spPr>
          <a:xfrm>
            <a:off x="891873" y="1617106"/>
            <a:ext cx="7140303" cy="4840883"/>
          </a:xfrm>
          <a:prstGeom prst="rect">
            <a:avLst/>
          </a:prstGeom>
          <a:noFill/>
          <a:ln>
            <a:noFill/>
          </a:ln>
        </p:spPr>
        <p:txBody>
          <a:bodyPr spcFirstLastPara="1" wrap="square" lIns="60516" tIns="30250" rIns="60516" bIns="30250" anchor="t" anchorCtr="0">
            <a:normAutofit/>
          </a:bodyPr>
          <a:lstStyle/>
          <a:p>
            <a:pPr marL="316603" indent="-316603">
              <a:buClr>
                <a:srgbClr val="929292"/>
              </a:buClr>
              <a:buSzPts val="2160"/>
              <a:buFont typeface="Corbel"/>
              <a:buChar char="●"/>
            </a:pPr>
            <a:r>
              <a:rPr lang="tr-TR" sz="2383" u="sng" dirty="0">
                <a:solidFill>
                  <a:srgbClr val="000000"/>
                </a:solidFill>
                <a:latin typeface="Corbel"/>
                <a:ea typeface="Corbel"/>
                <a:cs typeface="Corbel"/>
                <a:sym typeface="Corbel"/>
                <a:hlinkClick r:id="rId3">
                  <a:extLst>
                    <a:ext uri="{A12FA001-AC4F-418D-AE19-62706E023703}">
                      <ahyp:hlinkClr xmlns:ahyp="http://schemas.microsoft.com/office/drawing/2018/hyperlinkcolor" val="tx"/>
                    </a:ext>
                  </a:extLst>
                </a:hlinkClick>
              </a:rPr>
              <a:t>lib.gazi.edu.tr</a:t>
            </a:r>
            <a:endParaRPr sz="2383" u="sng" dirty="0">
              <a:solidFill>
                <a:srgbClr val="000000"/>
              </a:solidFill>
              <a:latin typeface="Corbel"/>
              <a:ea typeface="Corbel"/>
              <a:cs typeface="Corbel"/>
              <a:sym typeface="Corbel"/>
            </a:endParaRPr>
          </a:p>
          <a:p>
            <a:pPr marL="316603" indent="-316603" algn="just">
              <a:spcBef>
                <a:spcPts val="1565"/>
              </a:spcBef>
              <a:buClr>
                <a:srgbClr val="929292"/>
              </a:buClr>
              <a:buSzPts val="2160"/>
              <a:buFont typeface="Corbel"/>
              <a:buChar char="●"/>
            </a:pPr>
            <a:r>
              <a:rPr lang="tr-TR" sz="2383" dirty="0">
                <a:solidFill>
                  <a:srgbClr val="0070C0"/>
                </a:solidFill>
                <a:latin typeface="Corbel"/>
                <a:ea typeface="Corbel"/>
                <a:cs typeface="Corbel"/>
                <a:sym typeface="Corbel"/>
                <a:hlinkClick r:id="rId4"/>
              </a:rPr>
              <a:t>https://kutuphane.gazi.edu.tr/</a:t>
            </a:r>
            <a:r>
              <a:rPr lang="tr-TR" sz="2383" dirty="0">
                <a:solidFill>
                  <a:srgbClr val="0070C0"/>
                </a:solidFill>
                <a:latin typeface="Corbel"/>
                <a:ea typeface="Corbel"/>
                <a:cs typeface="Corbel"/>
                <a:sym typeface="Corbel"/>
              </a:rPr>
              <a:t> </a:t>
            </a:r>
            <a:r>
              <a:rPr lang="tr-TR" sz="2383" dirty="0">
                <a:solidFill>
                  <a:srgbClr val="000000"/>
                </a:solidFill>
                <a:latin typeface="Corbel"/>
                <a:ea typeface="Corbel"/>
                <a:cs typeface="Corbel"/>
                <a:sym typeface="Corbel"/>
              </a:rPr>
              <a:t>adresinden     kütüphaneye uzaktan erişim ile işlemlerinizi gerçekleştirebilirsiniz.</a:t>
            </a:r>
            <a:endParaRPr sz="927" dirty="0">
              <a:solidFill>
                <a:srgbClr val="000000"/>
              </a:solidFill>
              <a:latin typeface="Corbel"/>
              <a:ea typeface="Corbel"/>
              <a:cs typeface="Corbel"/>
              <a:sym typeface="Corbel"/>
            </a:endParaRPr>
          </a:p>
          <a:p>
            <a:pPr marL="129007" indent="-316603">
              <a:spcBef>
                <a:spcPts val="1565"/>
              </a:spcBef>
              <a:buClr>
                <a:srgbClr val="929292"/>
              </a:buClr>
              <a:buSzPts val="2160"/>
              <a:buFont typeface="Corbel"/>
              <a:buChar char="●"/>
            </a:pPr>
            <a:r>
              <a:rPr lang="tr-TR" sz="2383" dirty="0">
                <a:solidFill>
                  <a:srgbClr val="FF0000"/>
                </a:solidFill>
                <a:latin typeface="Corbel"/>
                <a:ea typeface="Corbel"/>
                <a:cs typeface="Corbel"/>
                <a:sym typeface="Corbel"/>
              </a:rPr>
              <a:t>Üye Numarası:</a:t>
            </a:r>
            <a:r>
              <a:rPr lang="tr-TR" sz="2383" dirty="0">
                <a:solidFill>
                  <a:srgbClr val="000000"/>
                </a:solidFill>
                <a:latin typeface="Corbel"/>
                <a:ea typeface="Corbel"/>
                <a:cs typeface="Corbel"/>
                <a:sym typeface="Corbel"/>
              </a:rPr>
              <a:t> Öğrenci numarası, </a:t>
            </a:r>
            <a:endParaRPr sz="927" dirty="0">
              <a:solidFill>
                <a:srgbClr val="000000"/>
              </a:solidFill>
              <a:latin typeface="Corbel"/>
              <a:ea typeface="Corbel"/>
              <a:cs typeface="Corbel"/>
              <a:sym typeface="Corbel"/>
            </a:endParaRPr>
          </a:p>
          <a:p>
            <a:pPr marL="129007" indent="-316603">
              <a:spcBef>
                <a:spcPts val="1565"/>
              </a:spcBef>
              <a:buClr>
                <a:srgbClr val="929292"/>
              </a:buClr>
              <a:buSzPts val="2160"/>
              <a:buFont typeface="Corbel"/>
              <a:buChar char="●"/>
            </a:pPr>
            <a:r>
              <a:rPr lang="tr-TR" sz="2383" dirty="0">
                <a:solidFill>
                  <a:srgbClr val="FF0000"/>
                </a:solidFill>
                <a:latin typeface="Corbel"/>
                <a:ea typeface="Corbel"/>
                <a:cs typeface="Corbel"/>
                <a:sym typeface="Corbel"/>
              </a:rPr>
              <a:t>Şifre: </a:t>
            </a:r>
            <a:r>
              <a:rPr lang="tr-TR" sz="2383" dirty="0">
                <a:solidFill>
                  <a:srgbClr val="000000"/>
                </a:solidFill>
                <a:latin typeface="Corbel"/>
                <a:ea typeface="Corbel"/>
                <a:cs typeface="Corbel"/>
                <a:sym typeface="Corbel"/>
              </a:rPr>
              <a:t>T.C. kimlik numarasının son 6 hanesi</a:t>
            </a:r>
            <a:endParaRPr sz="927" dirty="0">
              <a:solidFill>
                <a:srgbClr val="000000"/>
              </a:solidFill>
              <a:latin typeface="Corbel"/>
              <a:ea typeface="Corbel"/>
              <a:cs typeface="Corbel"/>
              <a:sym typeface="Corbel"/>
            </a:endParaRPr>
          </a:p>
          <a:p>
            <a:pPr marL="633207" lvl="1" indent="-225817" algn="ctr">
              <a:spcBef>
                <a:spcPts val="1565"/>
              </a:spcBef>
              <a:buClr>
                <a:srgbClr val="929292"/>
              </a:buClr>
              <a:buSzPts val="2160"/>
            </a:pPr>
            <a:endParaRPr sz="2383" dirty="0">
              <a:solidFill>
                <a:srgbClr val="000000"/>
              </a:solidFill>
              <a:latin typeface="Palatino"/>
              <a:ea typeface="Palatino"/>
              <a:cs typeface="Palatino"/>
              <a:sym typeface="Palatino"/>
            </a:endParaRPr>
          </a:p>
        </p:txBody>
      </p:sp>
      <p:pic>
        <p:nvPicPr>
          <p:cNvPr id="2" name="Resim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706" y="4863867"/>
            <a:ext cx="3833291" cy="2555299"/>
          </a:xfrm>
          <a:prstGeom prst="rect">
            <a:avLst/>
          </a:prstGeom>
        </p:spPr>
      </p:pic>
      <p:pic>
        <p:nvPicPr>
          <p:cNvPr id="3" name="Resim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10518" y="4863867"/>
            <a:ext cx="3832948" cy="2555299"/>
          </a:xfrm>
          <a:prstGeom prst="rect">
            <a:avLst/>
          </a:prstGeom>
        </p:spPr>
      </p:pic>
    </p:spTree>
  </p:cSld>
  <p:clrMapOvr>
    <a:masterClrMapping/>
  </p:clrMapOvr>
  <p:transition spd="med">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2"/>
          <p:cNvSpPr txBox="1"/>
          <p:nvPr/>
        </p:nvSpPr>
        <p:spPr>
          <a:xfrm>
            <a:off x="1328992" y="1520411"/>
            <a:ext cx="7006522" cy="1290036"/>
          </a:xfrm>
          <a:prstGeom prst="rect">
            <a:avLst/>
          </a:prstGeom>
          <a:noFill/>
          <a:ln>
            <a:noFill/>
          </a:ln>
        </p:spPr>
        <p:txBody>
          <a:bodyPr spcFirstLastPara="1" wrap="square" lIns="33625" tIns="33625" rIns="33625" bIns="33625" anchor="ctr" anchorCtr="0">
            <a:spAutoFit/>
          </a:bodyPr>
          <a:lstStyle/>
          <a:p>
            <a:pPr algn="ctr">
              <a:buClr>
                <a:srgbClr val="000000"/>
              </a:buClr>
              <a:buSzPts val="6000"/>
            </a:pPr>
            <a:r>
              <a:rPr lang="tr-TR" sz="3971" b="1" dirty="0">
                <a:solidFill>
                  <a:srgbClr val="0B5394"/>
                </a:solidFill>
                <a:latin typeface="Corbel"/>
                <a:ea typeface="Corbel"/>
                <a:cs typeface="Corbel"/>
                <a:sym typeface="Corbel"/>
              </a:rPr>
              <a:t>Öğrenci Danışma, Burs ve Sosyal Hizmetler Birimi</a:t>
            </a:r>
            <a:endParaRPr sz="3971" b="1" dirty="0">
              <a:solidFill>
                <a:srgbClr val="0B5394"/>
              </a:solidFill>
              <a:latin typeface="Corbel"/>
              <a:ea typeface="Corbel"/>
              <a:cs typeface="Corbel"/>
              <a:sym typeface="Corbel"/>
            </a:endParaRPr>
          </a:p>
        </p:txBody>
      </p:sp>
      <p:sp>
        <p:nvSpPr>
          <p:cNvPr id="394" name="Google Shape;394;p42"/>
          <p:cNvSpPr txBox="1"/>
          <p:nvPr/>
        </p:nvSpPr>
        <p:spPr>
          <a:xfrm>
            <a:off x="3335814" y="6720887"/>
            <a:ext cx="3429796" cy="580039"/>
          </a:xfrm>
          <a:prstGeom prst="rect">
            <a:avLst/>
          </a:prstGeom>
          <a:noFill/>
          <a:ln>
            <a:noFill/>
          </a:ln>
        </p:spPr>
        <p:txBody>
          <a:bodyPr spcFirstLastPara="1" wrap="square" lIns="60516" tIns="60516" rIns="60516" bIns="60516" anchor="t" anchorCtr="0">
            <a:noAutofit/>
          </a:bodyPr>
          <a:lstStyle/>
          <a:p>
            <a:r>
              <a:rPr lang="tr-TR" sz="1522" u="sng">
                <a:solidFill>
                  <a:schemeClr val="hlink"/>
                </a:solidFill>
                <a:latin typeface="Palatino"/>
                <a:ea typeface="Palatino"/>
                <a:cs typeface="Palatino"/>
                <a:sym typeface="Palatino"/>
                <a:hlinkClick r:id="rId3"/>
              </a:rPr>
              <a:t>http://gazi-universitesi.gazi.edu.tr/</a:t>
            </a:r>
            <a:r>
              <a:rPr lang="tr-TR" sz="1522">
                <a:latin typeface="Palatino"/>
                <a:ea typeface="Palatino"/>
                <a:cs typeface="Palatino"/>
                <a:sym typeface="Palatino"/>
              </a:rPr>
              <a:t> </a:t>
            </a:r>
            <a:endParaRPr sz="1522">
              <a:latin typeface="Palatino"/>
              <a:ea typeface="Palatino"/>
              <a:cs typeface="Palatino"/>
              <a:sym typeface="Palatino"/>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705" y="3164584"/>
            <a:ext cx="7745413" cy="3323702"/>
          </a:xfrm>
          <a:prstGeom prst="rect">
            <a:avLst/>
          </a:prstGeom>
        </p:spPr>
      </p:pic>
      <p:sp>
        <p:nvSpPr>
          <p:cNvPr id="3" name="Yuvarlatılmış Dikdörtgen 2"/>
          <p:cNvSpPr/>
          <p:nvPr/>
        </p:nvSpPr>
        <p:spPr>
          <a:xfrm>
            <a:off x="3996915" y="4251200"/>
            <a:ext cx="1459104" cy="1513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324"/>
          </a:p>
        </p:txBody>
      </p:sp>
    </p:spTree>
  </p:cSld>
  <p:clrMapOvr>
    <a:masterClrMapping/>
  </p:clrMapOvr>
  <p:transition spd="med">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3"/>
          <p:cNvSpPr txBox="1">
            <a:spLocks noGrp="1"/>
          </p:cNvSpPr>
          <p:nvPr>
            <p:ph type="title" idx="4294967295"/>
          </p:nvPr>
        </p:nvSpPr>
        <p:spPr>
          <a:xfrm>
            <a:off x="1381334" y="1624034"/>
            <a:ext cx="7140155" cy="967782"/>
          </a:xfrm>
          <a:prstGeom prst="rect">
            <a:avLst/>
          </a:prstGeom>
          <a:noFill/>
          <a:ln>
            <a:noFill/>
          </a:ln>
        </p:spPr>
        <p:txBody>
          <a:bodyPr spcFirstLastPara="1" vert="horz" wrap="square" lIns="0" tIns="0" rIns="0" bIns="0" rtlCol="0" anchor="ctr" anchorCtr="0">
            <a:noAutofit/>
          </a:bodyPr>
          <a:lstStyle/>
          <a:p>
            <a:pPr>
              <a:lnSpc>
                <a:spcPct val="90000"/>
              </a:lnSpc>
              <a:spcBef>
                <a:spcPts val="0"/>
              </a:spcBef>
              <a:buSzPts val="1400"/>
            </a:pPr>
            <a:r>
              <a:rPr lang="tr-TR" sz="3971" b="1" dirty="0">
                <a:solidFill>
                  <a:srgbClr val="0B5394"/>
                </a:solidFill>
                <a:latin typeface="Corbel"/>
                <a:ea typeface="Corbel"/>
                <a:cs typeface="Corbel"/>
                <a:sym typeface="Corbel"/>
              </a:rPr>
              <a:t>Öğrenci Danışma, Burs ve Sosyal Hizmetler Birimi</a:t>
            </a:r>
            <a:endParaRPr sz="3971" b="1" dirty="0">
              <a:solidFill>
                <a:srgbClr val="0B5394"/>
              </a:solidFill>
              <a:latin typeface="Corbel"/>
              <a:ea typeface="Corbel"/>
              <a:cs typeface="Corbel"/>
              <a:sym typeface="Corbel"/>
            </a:endParaRPr>
          </a:p>
        </p:txBody>
      </p:sp>
      <p:sp>
        <p:nvSpPr>
          <p:cNvPr id="401" name="Google Shape;401;p43"/>
          <p:cNvSpPr txBox="1"/>
          <p:nvPr/>
        </p:nvSpPr>
        <p:spPr>
          <a:xfrm>
            <a:off x="3728286" y="6450477"/>
            <a:ext cx="2446252" cy="403505"/>
          </a:xfrm>
          <a:prstGeom prst="rect">
            <a:avLst/>
          </a:prstGeom>
          <a:noFill/>
          <a:ln>
            <a:noFill/>
          </a:ln>
        </p:spPr>
        <p:txBody>
          <a:bodyPr spcFirstLastPara="1" wrap="square" lIns="60516" tIns="60516" rIns="60516" bIns="60516" anchor="t" anchorCtr="0">
            <a:noAutofit/>
          </a:bodyPr>
          <a:lstStyle/>
          <a:p>
            <a:r>
              <a:rPr lang="tr-TR" sz="1522" u="sng" dirty="0">
                <a:solidFill>
                  <a:schemeClr val="hlink"/>
                </a:solidFill>
                <a:latin typeface="Palatino"/>
                <a:ea typeface="Palatino"/>
                <a:cs typeface="Palatino"/>
                <a:sym typeface="Palatino"/>
                <a:hlinkClick r:id="rId3"/>
              </a:rPr>
              <a:t>http://odm.gazi.edu.tr/</a:t>
            </a:r>
            <a:r>
              <a:rPr lang="tr-TR" sz="1522" dirty="0">
                <a:latin typeface="Palatino"/>
                <a:ea typeface="Palatino"/>
                <a:cs typeface="Palatino"/>
                <a:sym typeface="Palatino"/>
              </a:rPr>
              <a:t> </a:t>
            </a:r>
            <a:endParaRPr sz="1522" dirty="0">
              <a:latin typeface="Palatino"/>
              <a:ea typeface="Palatino"/>
              <a:cs typeface="Palatino"/>
              <a:sym typeface="Palatino"/>
            </a:endParaRPr>
          </a:p>
        </p:txBody>
      </p:sp>
      <p:pic>
        <p:nvPicPr>
          <p:cNvPr id="2" name="Resi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8704" y="2801905"/>
            <a:ext cx="7745413" cy="3577113"/>
          </a:xfrm>
          <a:prstGeom prst="rect">
            <a:avLst/>
          </a:prstGeom>
        </p:spPr>
      </p:pic>
    </p:spTree>
  </p:cSld>
  <p:clrMapOvr>
    <a:masterClrMapping/>
  </p:clrMapOvr>
  <p:transition spd="med">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44"/>
          <p:cNvSpPr txBox="1">
            <a:spLocks noGrp="1"/>
          </p:cNvSpPr>
          <p:nvPr>
            <p:ph type="title" idx="4294967295"/>
          </p:nvPr>
        </p:nvSpPr>
        <p:spPr>
          <a:xfrm>
            <a:off x="1165173" y="1582265"/>
            <a:ext cx="7140155" cy="967782"/>
          </a:xfrm>
          <a:prstGeom prst="rect">
            <a:avLst/>
          </a:prstGeom>
          <a:noFill/>
          <a:ln>
            <a:noFill/>
          </a:ln>
        </p:spPr>
        <p:txBody>
          <a:bodyPr spcFirstLastPara="1" vert="horz" wrap="square" lIns="0" tIns="0" rIns="0" bIns="0" rtlCol="0" anchor="ctr" anchorCtr="0">
            <a:noAutofit/>
          </a:bodyPr>
          <a:lstStyle/>
          <a:p>
            <a:pPr>
              <a:lnSpc>
                <a:spcPct val="90000"/>
              </a:lnSpc>
              <a:spcBef>
                <a:spcPts val="0"/>
              </a:spcBef>
              <a:buSzPts val="1400"/>
            </a:pPr>
            <a:r>
              <a:rPr lang="tr-TR" sz="3971" b="1" dirty="0">
                <a:solidFill>
                  <a:srgbClr val="0B5394"/>
                </a:solidFill>
                <a:latin typeface="Corbel"/>
                <a:ea typeface="Corbel"/>
                <a:cs typeface="Corbel"/>
                <a:sym typeface="Corbel"/>
              </a:rPr>
              <a:t>Öğrenci Danışma, Burs ve Sosyal Hizmetler Birimi</a:t>
            </a:r>
            <a:endParaRPr sz="3971" b="1" dirty="0">
              <a:solidFill>
                <a:srgbClr val="0B5394"/>
              </a:solidFill>
              <a:latin typeface="Corbel"/>
              <a:ea typeface="Corbel"/>
              <a:cs typeface="Corbel"/>
              <a:sym typeface="Corbel"/>
            </a:endParaRPr>
          </a:p>
        </p:txBody>
      </p:sp>
      <p:sp>
        <p:nvSpPr>
          <p:cNvPr id="407" name="Google Shape;407;p44"/>
          <p:cNvSpPr txBox="1">
            <a:spLocks noGrp="1"/>
          </p:cNvSpPr>
          <p:nvPr>
            <p:ph type="body" idx="4294967295"/>
          </p:nvPr>
        </p:nvSpPr>
        <p:spPr>
          <a:xfrm>
            <a:off x="1262447" y="2638537"/>
            <a:ext cx="6945608" cy="4841014"/>
          </a:xfrm>
          <a:prstGeom prst="rect">
            <a:avLst/>
          </a:prstGeom>
          <a:noFill/>
          <a:ln>
            <a:noFill/>
          </a:ln>
        </p:spPr>
        <p:txBody>
          <a:bodyPr spcFirstLastPara="1" vert="horz" wrap="square" lIns="0" tIns="0" rIns="0" bIns="0" rtlCol="0" anchor="ctr" anchorCtr="0">
            <a:normAutofit/>
          </a:bodyPr>
          <a:lstStyle/>
          <a:p>
            <a:pPr marL="0" indent="0" algn="just">
              <a:lnSpc>
                <a:spcPct val="90000"/>
              </a:lnSpc>
              <a:spcBef>
                <a:spcPts val="0"/>
              </a:spcBef>
              <a:buSzPts val="2160"/>
              <a:buNone/>
            </a:pPr>
            <a:r>
              <a:rPr lang="tr-TR" sz="2383" u="sng" dirty="0">
                <a:solidFill>
                  <a:schemeClr val="hlink"/>
                </a:solidFill>
                <a:latin typeface="Corbel"/>
                <a:ea typeface="Corbel"/>
                <a:cs typeface="Corbel"/>
                <a:sym typeface="Corbel"/>
                <a:hlinkClick r:id="rId3"/>
              </a:rPr>
              <a:t>odm.gazi.edu.tr</a:t>
            </a:r>
            <a:endParaRPr sz="2383" u="sng" dirty="0">
              <a:latin typeface="Corbel"/>
              <a:ea typeface="Corbel"/>
              <a:cs typeface="Corbel"/>
              <a:sym typeface="Corbel"/>
            </a:endParaRPr>
          </a:p>
          <a:p>
            <a:pPr marL="0" indent="0" algn="just">
              <a:lnSpc>
                <a:spcPct val="90000"/>
              </a:lnSpc>
              <a:spcBef>
                <a:spcPts val="1634"/>
              </a:spcBef>
              <a:buSzPts val="2160"/>
              <a:buNone/>
            </a:pPr>
            <a:r>
              <a:rPr lang="tr-TR" sz="2383" dirty="0">
                <a:latin typeface="Corbel"/>
                <a:ea typeface="Corbel"/>
                <a:cs typeface="Corbel"/>
                <a:sym typeface="Corbel"/>
              </a:rPr>
              <a:t>Merkezin Üniversitemiz öğrencilerine verdiği hizmetler üç ana başlık altında toplanmaktadır.</a:t>
            </a:r>
            <a:endParaRPr dirty="0">
              <a:latin typeface="Corbel"/>
              <a:ea typeface="Corbel"/>
              <a:cs typeface="Corbel"/>
              <a:sym typeface="Corbel"/>
            </a:endParaRPr>
          </a:p>
          <a:p>
            <a:pPr marL="85112" indent="-90786" algn="just">
              <a:lnSpc>
                <a:spcPct val="90000"/>
              </a:lnSpc>
              <a:spcBef>
                <a:spcPts val="1634"/>
              </a:spcBef>
              <a:buSzPts val="2160"/>
              <a:buFont typeface="Corbel"/>
              <a:buAutoNum type="arabicPeriod"/>
            </a:pPr>
            <a:r>
              <a:rPr lang="tr-TR" sz="2383" b="1" dirty="0">
                <a:latin typeface="Corbel"/>
                <a:ea typeface="Corbel"/>
                <a:cs typeface="Corbel"/>
                <a:sym typeface="Corbel"/>
              </a:rPr>
              <a:t>Rehberlik Hizmeti</a:t>
            </a:r>
            <a:endParaRPr dirty="0">
              <a:latin typeface="Corbel"/>
              <a:ea typeface="Corbel"/>
              <a:cs typeface="Corbel"/>
              <a:sym typeface="Corbel"/>
            </a:endParaRPr>
          </a:p>
          <a:p>
            <a:pPr marL="85112" indent="-90786" algn="just">
              <a:lnSpc>
                <a:spcPct val="90000"/>
              </a:lnSpc>
              <a:spcBef>
                <a:spcPts val="1634"/>
              </a:spcBef>
              <a:buSzPts val="2160"/>
              <a:buFont typeface="Corbel"/>
              <a:buAutoNum type="arabicPeriod"/>
            </a:pPr>
            <a:r>
              <a:rPr lang="tr-TR" sz="2383" b="1" dirty="0">
                <a:latin typeface="Corbel"/>
                <a:ea typeface="Corbel"/>
                <a:cs typeface="Corbel"/>
                <a:sym typeface="Corbel"/>
              </a:rPr>
              <a:t>Sosyal Danışma Hizmeti</a:t>
            </a:r>
            <a:endParaRPr dirty="0">
              <a:latin typeface="Corbel"/>
              <a:ea typeface="Corbel"/>
              <a:cs typeface="Corbel"/>
              <a:sym typeface="Corbel"/>
            </a:endParaRPr>
          </a:p>
          <a:p>
            <a:pPr marL="85112" indent="-90786" algn="just">
              <a:lnSpc>
                <a:spcPct val="90000"/>
              </a:lnSpc>
              <a:spcBef>
                <a:spcPts val="1634"/>
              </a:spcBef>
              <a:buSzPts val="2160"/>
              <a:buFont typeface="Corbel"/>
              <a:buAutoNum type="arabicPeriod"/>
            </a:pPr>
            <a:r>
              <a:rPr lang="tr-TR" sz="2383" b="1" dirty="0">
                <a:latin typeface="Corbel"/>
                <a:ea typeface="Corbel"/>
                <a:cs typeface="Corbel"/>
                <a:sym typeface="Corbel"/>
              </a:rPr>
              <a:t>Öğrenci Danışma Hizmeti</a:t>
            </a:r>
            <a:endParaRPr dirty="0">
              <a:latin typeface="Corbel"/>
              <a:ea typeface="Corbel"/>
              <a:cs typeface="Corbel"/>
              <a:sym typeface="Corbel"/>
            </a:endParaRPr>
          </a:p>
          <a:p>
            <a:pPr marL="85112" indent="-85112" algn="just">
              <a:lnSpc>
                <a:spcPct val="90000"/>
              </a:lnSpc>
              <a:spcBef>
                <a:spcPts val="1634"/>
              </a:spcBef>
              <a:buSzPts val="2160"/>
              <a:buNone/>
            </a:pPr>
            <a:endParaRPr sz="2383" dirty="0">
              <a:latin typeface="Corbel"/>
              <a:ea typeface="Corbel"/>
              <a:cs typeface="Corbel"/>
              <a:sym typeface="Corbel"/>
            </a:endParaRPr>
          </a:p>
          <a:p>
            <a:pPr marL="0" indent="0" algn="just">
              <a:lnSpc>
                <a:spcPct val="90000"/>
              </a:lnSpc>
              <a:spcBef>
                <a:spcPts val="1634"/>
              </a:spcBef>
              <a:buSzPts val="2160"/>
              <a:buNone/>
            </a:pPr>
            <a:r>
              <a:rPr lang="tr-TR" sz="2383" dirty="0">
                <a:latin typeface="Corbel"/>
                <a:ea typeface="Corbel"/>
                <a:cs typeface="Corbel"/>
                <a:sym typeface="Corbel"/>
              </a:rPr>
              <a:t>Ayrıca bu desteklerden yararlanan öğrencilerimize ilişkin bilgiler Merkezde kayıt altına alınır, raporlaması yapılır ve takip edilir.</a:t>
            </a:r>
            <a:endParaRPr dirty="0">
              <a:latin typeface="Corbel"/>
              <a:ea typeface="Corbel"/>
              <a:cs typeface="Corbel"/>
              <a:sym typeface="Corbel"/>
            </a:endParaRPr>
          </a:p>
        </p:txBody>
      </p:sp>
    </p:spTree>
  </p:cSld>
  <p:clrMapOvr>
    <a:masterClrMapping/>
  </p:clrMapOvr>
  <p:transition spd="med">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47"/>
          <p:cNvSpPr txBox="1"/>
          <p:nvPr/>
        </p:nvSpPr>
        <p:spPr>
          <a:xfrm>
            <a:off x="1710300" y="1516374"/>
            <a:ext cx="6482224" cy="678971"/>
          </a:xfrm>
          <a:prstGeom prst="rect">
            <a:avLst/>
          </a:prstGeom>
          <a:noFill/>
          <a:ln>
            <a:noFill/>
          </a:ln>
        </p:spPr>
        <p:txBody>
          <a:bodyPr spcFirstLastPara="1" wrap="square" lIns="33625" tIns="33625" rIns="33625" bIns="33625" anchor="ctr" anchorCtr="0">
            <a:spAutoFit/>
          </a:bodyPr>
          <a:lstStyle/>
          <a:p>
            <a:pPr algn="ctr">
              <a:buClr>
                <a:srgbClr val="000000"/>
              </a:buClr>
              <a:buSzPts val="6000"/>
            </a:pPr>
            <a:r>
              <a:rPr lang="tr-TR" sz="3971" b="1" dirty="0">
                <a:solidFill>
                  <a:schemeClr val="tx2"/>
                </a:solidFill>
                <a:latin typeface="Corbel"/>
                <a:ea typeface="Corbel"/>
                <a:cs typeface="Corbel"/>
                <a:sym typeface="Corbel"/>
              </a:rPr>
              <a:t>Yemek Bursu Destek Hizmeti </a:t>
            </a:r>
            <a:endParaRPr sz="927" b="1" dirty="0">
              <a:solidFill>
                <a:schemeClr val="tx2"/>
              </a:solidFill>
              <a:latin typeface="Corbel"/>
              <a:ea typeface="Corbel"/>
              <a:cs typeface="Corbel"/>
              <a:sym typeface="Corbel"/>
            </a:endParaRPr>
          </a:p>
        </p:txBody>
      </p:sp>
      <p:sp>
        <p:nvSpPr>
          <p:cNvPr id="413" name="Google Shape;413;p47"/>
          <p:cNvSpPr txBox="1"/>
          <p:nvPr/>
        </p:nvSpPr>
        <p:spPr>
          <a:xfrm>
            <a:off x="1376656" y="1859673"/>
            <a:ext cx="7149512" cy="5476952"/>
          </a:xfrm>
          <a:prstGeom prst="rect">
            <a:avLst/>
          </a:prstGeom>
          <a:noFill/>
          <a:ln>
            <a:noFill/>
          </a:ln>
        </p:spPr>
        <p:txBody>
          <a:bodyPr spcFirstLastPara="1" wrap="square" lIns="33625" tIns="33625" rIns="33625" bIns="33625" anchor="ctr" anchorCtr="0">
            <a:spAutoFit/>
          </a:bodyPr>
          <a:lstStyle/>
          <a:p>
            <a:pPr marL="319801" indent="-319801" algn="just">
              <a:spcBef>
                <a:spcPts val="1634"/>
              </a:spcBef>
              <a:buClr>
                <a:srgbClr val="929292"/>
              </a:buClr>
              <a:buSzPts val="1800"/>
              <a:buFont typeface="Corbel"/>
              <a:buChar char="●"/>
            </a:pPr>
            <a:r>
              <a:rPr lang="tr-TR" sz="1986" dirty="0">
                <a:solidFill>
                  <a:srgbClr val="414141"/>
                </a:solidFill>
                <a:latin typeface="Corbel"/>
                <a:ea typeface="Corbel"/>
                <a:cs typeface="Corbel"/>
                <a:sym typeface="Corbel"/>
              </a:rPr>
              <a:t>İhtiyacı olan öğrencilere</a:t>
            </a:r>
            <a:r>
              <a:rPr lang="tr-TR" sz="1986" dirty="0">
                <a:solidFill>
                  <a:srgbClr val="FF0000"/>
                </a:solidFill>
                <a:latin typeface="Corbel"/>
                <a:ea typeface="Corbel"/>
                <a:cs typeface="Corbel"/>
                <a:sym typeface="Corbel"/>
              </a:rPr>
              <a:t>, </a:t>
            </a:r>
            <a:r>
              <a:rPr lang="tr-TR" sz="1986" i="1" dirty="0">
                <a:solidFill>
                  <a:srgbClr val="FF0000"/>
                </a:solidFill>
                <a:latin typeface="Corbel"/>
                <a:ea typeface="Corbel"/>
                <a:cs typeface="Corbel"/>
                <a:sym typeface="Corbel"/>
              </a:rPr>
              <a:t>günde bir öğün (öğle yemeği) ücretsiz yemek bursu imkânı </a:t>
            </a:r>
            <a:r>
              <a:rPr lang="tr-TR" sz="1986" dirty="0">
                <a:solidFill>
                  <a:srgbClr val="414141"/>
                </a:solidFill>
                <a:latin typeface="Corbel"/>
                <a:ea typeface="Corbel"/>
                <a:cs typeface="Corbel"/>
                <a:sym typeface="Corbel"/>
              </a:rPr>
              <a:t>sağlanır.</a:t>
            </a:r>
            <a:endParaRPr sz="927" dirty="0">
              <a:solidFill>
                <a:srgbClr val="000000"/>
              </a:solidFill>
              <a:latin typeface="Corbel"/>
              <a:ea typeface="Corbel"/>
              <a:cs typeface="Corbel"/>
              <a:sym typeface="Corbel"/>
            </a:endParaRPr>
          </a:p>
          <a:p>
            <a:pPr marL="319801" indent="-319801" algn="just">
              <a:spcBef>
                <a:spcPts val="1634"/>
              </a:spcBef>
              <a:buClr>
                <a:srgbClr val="929292"/>
              </a:buClr>
              <a:buSzPts val="1800"/>
              <a:buFont typeface="Corbel"/>
              <a:buChar char="●"/>
            </a:pPr>
            <a:r>
              <a:rPr lang="tr-TR" sz="1986" dirty="0">
                <a:solidFill>
                  <a:srgbClr val="414141"/>
                </a:solidFill>
                <a:latin typeface="Corbel"/>
                <a:ea typeface="Corbel"/>
                <a:cs typeface="Corbel"/>
                <a:sym typeface="Corbel"/>
              </a:rPr>
              <a:t>Her eğitim öğretim yılı başında öğrencilere verilecek olan yemek bursu sayısı Yönetim Kurulu kararıyla belirlenir.</a:t>
            </a:r>
            <a:endParaRPr sz="927" dirty="0">
              <a:solidFill>
                <a:srgbClr val="000000"/>
              </a:solidFill>
              <a:latin typeface="Corbel"/>
              <a:ea typeface="Corbel"/>
              <a:cs typeface="Corbel"/>
              <a:sym typeface="Corbel"/>
            </a:endParaRPr>
          </a:p>
          <a:p>
            <a:pPr marL="319801" indent="-319801" algn="just">
              <a:spcBef>
                <a:spcPts val="1634"/>
              </a:spcBef>
              <a:buClr>
                <a:srgbClr val="929292"/>
              </a:buClr>
              <a:buSzPts val="1800"/>
              <a:buFont typeface="Corbel"/>
              <a:buChar char="●"/>
            </a:pPr>
            <a:r>
              <a:rPr lang="tr-TR" sz="1986" dirty="0">
                <a:solidFill>
                  <a:srgbClr val="414141"/>
                </a:solidFill>
                <a:latin typeface="Corbel"/>
                <a:ea typeface="Corbel"/>
                <a:cs typeface="Corbel"/>
                <a:sym typeface="Corbel"/>
              </a:rPr>
              <a:t>Belirlenen sayı doğrultusunda duyuru yapılır.</a:t>
            </a:r>
            <a:endParaRPr sz="927" dirty="0">
              <a:solidFill>
                <a:srgbClr val="000000"/>
              </a:solidFill>
              <a:latin typeface="Corbel"/>
              <a:ea typeface="Corbel"/>
              <a:cs typeface="Corbel"/>
              <a:sym typeface="Corbel"/>
            </a:endParaRPr>
          </a:p>
          <a:p>
            <a:pPr marL="319801" indent="-319801" algn="just">
              <a:spcBef>
                <a:spcPts val="1634"/>
              </a:spcBef>
              <a:buClr>
                <a:srgbClr val="929292"/>
              </a:buClr>
              <a:buSzPts val="1800"/>
              <a:buFont typeface="Corbel"/>
              <a:buChar char="●"/>
            </a:pPr>
            <a:r>
              <a:rPr lang="tr-TR" sz="1986" dirty="0">
                <a:solidFill>
                  <a:srgbClr val="414141"/>
                </a:solidFill>
                <a:latin typeface="Corbel"/>
                <a:ea typeface="Corbel"/>
                <a:cs typeface="Corbel"/>
                <a:sym typeface="Corbel"/>
              </a:rPr>
              <a:t>Burs talebi olan öğrencilerin, her eğitim ve öğretim dönemi başında </a:t>
            </a:r>
            <a:r>
              <a:rPr lang="tr-TR" sz="1986" i="1" dirty="0">
                <a:solidFill>
                  <a:srgbClr val="FF0000"/>
                </a:solidFill>
                <a:latin typeface="Corbel"/>
                <a:ea typeface="Corbel"/>
                <a:cs typeface="Corbel"/>
                <a:sym typeface="Corbel"/>
              </a:rPr>
              <a:t>Gazi Üniversitesi internet sayfasında ilan edilen formu doldurmaları </a:t>
            </a:r>
            <a:r>
              <a:rPr lang="tr-TR" sz="1986" dirty="0">
                <a:solidFill>
                  <a:srgbClr val="414141"/>
                </a:solidFill>
                <a:latin typeface="Corbel"/>
                <a:ea typeface="Corbel"/>
                <a:cs typeface="Corbel"/>
                <a:sym typeface="Corbel"/>
              </a:rPr>
              <a:t>zorunludur.</a:t>
            </a:r>
            <a:endParaRPr sz="927" dirty="0">
              <a:solidFill>
                <a:srgbClr val="000000"/>
              </a:solidFill>
              <a:latin typeface="Corbel"/>
              <a:ea typeface="Corbel"/>
              <a:cs typeface="Corbel"/>
              <a:sym typeface="Corbel"/>
            </a:endParaRPr>
          </a:p>
          <a:p>
            <a:pPr marL="319801" indent="-319801" algn="just">
              <a:spcBef>
                <a:spcPts val="1634"/>
              </a:spcBef>
              <a:buClr>
                <a:srgbClr val="929292"/>
              </a:buClr>
              <a:buSzPts val="1800"/>
              <a:buFont typeface="Corbel"/>
              <a:buChar char="●"/>
            </a:pPr>
            <a:r>
              <a:rPr lang="tr-TR" sz="1986" dirty="0">
                <a:solidFill>
                  <a:srgbClr val="414141"/>
                </a:solidFill>
                <a:latin typeface="Corbel"/>
                <a:ea typeface="Corbel"/>
                <a:cs typeface="Corbel"/>
                <a:sym typeface="Corbel"/>
              </a:rPr>
              <a:t>Burs Bilgi Sistemiyle belirlenen öğrenci listeleri Yönetim Kurulunda görüşülerek karara bağlanır.</a:t>
            </a:r>
            <a:endParaRPr sz="927" dirty="0">
              <a:solidFill>
                <a:srgbClr val="000000"/>
              </a:solidFill>
              <a:latin typeface="Corbel"/>
              <a:ea typeface="Corbel"/>
              <a:cs typeface="Corbel"/>
              <a:sym typeface="Corbel"/>
            </a:endParaRPr>
          </a:p>
          <a:p>
            <a:pPr marL="319801" indent="-319801" algn="just">
              <a:spcBef>
                <a:spcPts val="1634"/>
              </a:spcBef>
              <a:buClr>
                <a:srgbClr val="929292"/>
              </a:buClr>
              <a:buSzPts val="1800"/>
              <a:buFont typeface="Corbel"/>
              <a:buChar char="●"/>
            </a:pPr>
            <a:r>
              <a:rPr lang="tr-TR" sz="1986" dirty="0">
                <a:solidFill>
                  <a:srgbClr val="414141"/>
                </a:solidFill>
                <a:latin typeface="Corbel"/>
                <a:ea typeface="Corbel"/>
                <a:cs typeface="Corbel"/>
                <a:sym typeface="Corbel"/>
              </a:rPr>
              <a:t>Belirlenen öğrencilerin ücretsiz yemek bursunun </a:t>
            </a:r>
            <a:r>
              <a:rPr lang="tr-TR" sz="1986" i="1" dirty="0">
                <a:solidFill>
                  <a:srgbClr val="FF0000"/>
                </a:solidFill>
                <a:latin typeface="Corbel"/>
                <a:ea typeface="Corbel"/>
                <a:cs typeface="Corbel"/>
                <a:sym typeface="Corbel"/>
              </a:rPr>
              <a:t>akıllı yemek kartlarına tanımlanma işlemi </a:t>
            </a:r>
            <a:r>
              <a:rPr lang="tr-TR" sz="1986" dirty="0">
                <a:solidFill>
                  <a:srgbClr val="414141"/>
                </a:solidFill>
                <a:latin typeface="Corbel"/>
                <a:ea typeface="Corbel"/>
                <a:cs typeface="Corbel"/>
                <a:sym typeface="Corbel"/>
              </a:rPr>
              <a:t>merkez tarafından takip edilir.</a:t>
            </a:r>
            <a:endParaRPr sz="927" dirty="0">
              <a:solidFill>
                <a:srgbClr val="000000"/>
              </a:solidFill>
              <a:latin typeface="Corbel"/>
              <a:ea typeface="Corbel"/>
              <a:cs typeface="Corbel"/>
              <a:sym typeface="Corbel"/>
            </a:endParaRPr>
          </a:p>
          <a:p>
            <a:pPr marL="319801" indent="-319801" algn="just">
              <a:spcBef>
                <a:spcPts val="1634"/>
              </a:spcBef>
              <a:buClr>
                <a:srgbClr val="929292"/>
              </a:buClr>
              <a:buSzPts val="1800"/>
              <a:buFont typeface="Corbel"/>
              <a:buChar char="●"/>
            </a:pPr>
            <a:r>
              <a:rPr lang="tr-TR" sz="1986" dirty="0">
                <a:solidFill>
                  <a:srgbClr val="414141"/>
                </a:solidFill>
                <a:latin typeface="Corbel"/>
                <a:ea typeface="Corbel"/>
                <a:cs typeface="Corbel"/>
                <a:sym typeface="Corbel"/>
              </a:rPr>
              <a:t>Yemek bursu bir akademik yıl için geçerlidir.</a:t>
            </a:r>
            <a:endParaRPr sz="1986" dirty="0">
              <a:solidFill>
                <a:srgbClr val="414141"/>
              </a:solidFill>
              <a:latin typeface="Corbel"/>
              <a:ea typeface="Corbel"/>
              <a:cs typeface="Corbel"/>
              <a:sym typeface="Corbel"/>
            </a:endParaRPr>
          </a:p>
        </p:txBody>
      </p:sp>
    </p:spTree>
  </p:cSld>
  <p:clrMapOvr>
    <a:masterClrMapping/>
  </p:clrMapOvr>
  <p:transition spd="med">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48"/>
          <p:cNvSpPr txBox="1"/>
          <p:nvPr/>
        </p:nvSpPr>
        <p:spPr>
          <a:xfrm>
            <a:off x="1519641" y="2863392"/>
            <a:ext cx="6863564" cy="4097792"/>
          </a:xfrm>
          <a:prstGeom prst="rect">
            <a:avLst/>
          </a:prstGeom>
          <a:noFill/>
          <a:ln>
            <a:noFill/>
          </a:ln>
        </p:spPr>
        <p:txBody>
          <a:bodyPr spcFirstLastPara="1" wrap="square" lIns="33625" tIns="33625" rIns="33625" bIns="33625" anchor="ctr" anchorCtr="0">
            <a:spAutoFit/>
          </a:bodyPr>
          <a:lstStyle/>
          <a:p>
            <a:pPr marL="319801" indent="-391253" algn="just">
              <a:spcBef>
                <a:spcPts val="1634"/>
              </a:spcBef>
              <a:buClr>
                <a:srgbClr val="929292"/>
              </a:buClr>
              <a:buSzPts val="3500"/>
              <a:buFont typeface="Corbel"/>
              <a:buChar char="●"/>
            </a:pPr>
            <a:r>
              <a:rPr lang="tr-TR" sz="2317" dirty="0">
                <a:solidFill>
                  <a:srgbClr val="414141"/>
                </a:solidFill>
                <a:latin typeface="Corbel"/>
                <a:ea typeface="Corbel"/>
                <a:cs typeface="Corbel"/>
                <a:sym typeface="Corbel"/>
              </a:rPr>
              <a:t>İhtiyacı olan öğrencilere Üniversitenin çeşitli birimlerinde kısmi zamanlı statüde iş imkânı sağlanır. </a:t>
            </a:r>
            <a:endParaRPr sz="2317" dirty="0">
              <a:solidFill>
                <a:srgbClr val="000000"/>
              </a:solidFill>
              <a:latin typeface="Corbel"/>
              <a:ea typeface="Corbel"/>
              <a:cs typeface="Corbel"/>
              <a:sym typeface="Corbel"/>
            </a:endParaRPr>
          </a:p>
          <a:p>
            <a:pPr marL="319801" indent="-391253" algn="just">
              <a:spcBef>
                <a:spcPts val="1634"/>
              </a:spcBef>
              <a:buClr>
                <a:srgbClr val="929292"/>
              </a:buClr>
              <a:buSzPts val="3500"/>
              <a:buFont typeface="Corbel"/>
              <a:buChar char="●"/>
            </a:pPr>
            <a:r>
              <a:rPr lang="tr-TR" sz="2317" dirty="0">
                <a:solidFill>
                  <a:srgbClr val="414141"/>
                </a:solidFill>
                <a:latin typeface="Corbel"/>
                <a:ea typeface="Corbel"/>
                <a:cs typeface="Corbel"/>
                <a:sym typeface="Corbel"/>
              </a:rPr>
              <a:t>İhtiyaç sahibi birimler çalıştırabilecekleri öğrenci sayılarını </a:t>
            </a:r>
            <a:r>
              <a:rPr lang="tr-TR" sz="2317" i="1" dirty="0">
                <a:solidFill>
                  <a:srgbClr val="FF0000"/>
                </a:solidFill>
                <a:latin typeface="Corbel"/>
                <a:ea typeface="Corbel"/>
                <a:cs typeface="Corbel"/>
                <a:sym typeface="Corbel"/>
              </a:rPr>
              <a:t>Öğrenci Danışma Burs ve Sosyal Hizmetler Birimine resmî </a:t>
            </a:r>
            <a:r>
              <a:rPr lang="tr-TR" sz="2317" dirty="0">
                <a:solidFill>
                  <a:srgbClr val="414141"/>
                </a:solidFill>
                <a:latin typeface="Corbel"/>
                <a:ea typeface="Corbel"/>
                <a:cs typeface="Corbel"/>
                <a:sym typeface="Corbel"/>
              </a:rPr>
              <a:t>yazı ile bildirir.</a:t>
            </a:r>
            <a:endParaRPr sz="2317" dirty="0">
              <a:solidFill>
                <a:srgbClr val="000000"/>
              </a:solidFill>
              <a:latin typeface="Corbel"/>
              <a:ea typeface="Corbel"/>
              <a:cs typeface="Corbel"/>
              <a:sym typeface="Corbel"/>
            </a:endParaRPr>
          </a:p>
          <a:p>
            <a:pPr marL="319801" indent="-391253" algn="just">
              <a:spcBef>
                <a:spcPts val="1634"/>
              </a:spcBef>
              <a:buClr>
                <a:srgbClr val="929292"/>
              </a:buClr>
              <a:buSzPts val="3500"/>
              <a:buFont typeface="Corbel"/>
              <a:buChar char="●"/>
            </a:pPr>
            <a:r>
              <a:rPr lang="tr-TR" sz="2317" dirty="0">
                <a:solidFill>
                  <a:srgbClr val="414141"/>
                </a:solidFill>
                <a:latin typeface="Corbel"/>
                <a:ea typeface="Corbel"/>
                <a:cs typeface="Corbel"/>
                <a:sym typeface="Corbel"/>
              </a:rPr>
              <a:t>Üniversite genelinde kısmi zamanlı çalışacak öğrenci sayısı kurulda karara bağlanarak ilan edilir.  </a:t>
            </a:r>
            <a:endParaRPr sz="2317" dirty="0">
              <a:solidFill>
                <a:srgbClr val="000000"/>
              </a:solidFill>
              <a:latin typeface="Corbel"/>
              <a:ea typeface="Corbel"/>
              <a:cs typeface="Corbel"/>
              <a:sym typeface="Corbel"/>
            </a:endParaRPr>
          </a:p>
          <a:p>
            <a:pPr marL="319801" indent="-391253" algn="just">
              <a:spcBef>
                <a:spcPts val="1634"/>
              </a:spcBef>
              <a:buClr>
                <a:srgbClr val="929292"/>
              </a:buClr>
              <a:buSzPts val="3500"/>
              <a:buFont typeface="Corbel"/>
              <a:buChar char="●"/>
            </a:pPr>
            <a:r>
              <a:rPr lang="tr-TR" sz="2317" dirty="0">
                <a:solidFill>
                  <a:srgbClr val="414141"/>
                </a:solidFill>
                <a:latin typeface="Corbel"/>
                <a:ea typeface="Corbel"/>
                <a:cs typeface="Corbel"/>
                <a:sym typeface="Corbel"/>
              </a:rPr>
              <a:t>İşe alınacak öğrenciler Burs Bilgi Sisteminde belirlenir ve kurulda karara bağlanarak ilan edilir</a:t>
            </a:r>
            <a:r>
              <a:rPr lang="tr-TR" sz="2317" strike="sngStrike" dirty="0">
                <a:solidFill>
                  <a:srgbClr val="414141"/>
                </a:solidFill>
                <a:latin typeface="Corbel"/>
                <a:ea typeface="Corbel"/>
                <a:cs typeface="Corbel"/>
                <a:sym typeface="Corbel"/>
              </a:rPr>
              <a:t>.</a:t>
            </a:r>
            <a:endParaRPr sz="2317" dirty="0">
              <a:solidFill>
                <a:srgbClr val="000000"/>
              </a:solidFill>
              <a:latin typeface="Corbel"/>
              <a:ea typeface="Corbel"/>
              <a:cs typeface="Corbel"/>
              <a:sym typeface="Corbel"/>
            </a:endParaRPr>
          </a:p>
        </p:txBody>
      </p:sp>
      <p:sp>
        <p:nvSpPr>
          <p:cNvPr id="419" name="Google Shape;419;p48"/>
          <p:cNvSpPr txBox="1"/>
          <p:nvPr/>
        </p:nvSpPr>
        <p:spPr>
          <a:xfrm>
            <a:off x="1396325" y="1567338"/>
            <a:ext cx="6863564" cy="1290036"/>
          </a:xfrm>
          <a:prstGeom prst="rect">
            <a:avLst/>
          </a:prstGeom>
          <a:noFill/>
          <a:ln>
            <a:noFill/>
          </a:ln>
        </p:spPr>
        <p:txBody>
          <a:bodyPr spcFirstLastPara="1" wrap="square" lIns="33625" tIns="33625" rIns="33625" bIns="33625" anchor="ctr" anchorCtr="0">
            <a:spAutoFit/>
          </a:bodyPr>
          <a:lstStyle/>
          <a:p>
            <a:pPr algn="ctr">
              <a:buClr>
                <a:srgbClr val="0070C0"/>
              </a:buClr>
              <a:buSzPts val="6000"/>
            </a:pPr>
            <a:r>
              <a:rPr lang="tr-TR" sz="3971" b="1" dirty="0">
                <a:solidFill>
                  <a:schemeClr val="tx2"/>
                </a:solidFill>
                <a:latin typeface="Corbel"/>
                <a:ea typeface="Corbel"/>
                <a:cs typeface="Corbel"/>
                <a:sym typeface="Corbel"/>
              </a:rPr>
              <a:t>Kısmi Zamanlı İş Sağlama </a:t>
            </a:r>
            <a:endParaRPr sz="927" b="1" dirty="0">
              <a:solidFill>
                <a:schemeClr val="tx2"/>
              </a:solidFill>
              <a:latin typeface="Corbel"/>
              <a:ea typeface="Corbel"/>
              <a:cs typeface="Corbel"/>
              <a:sym typeface="Corbel"/>
            </a:endParaRPr>
          </a:p>
          <a:p>
            <a:pPr algn="ctr">
              <a:buClr>
                <a:srgbClr val="0070C0"/>
              </a:buClr>
              <a:buSzPts val="6000"/>
            </a:pPr>
            <a:r>
              <a:rPr lang="tr-TR" sz="3971" b="1" dirty="0">
                <a:solidFill>
                  <a:schemeClr val="tx2"/>
                </a:solidFill>
                <a:latin typeface="Corbel"/>
                <a:ea typeface="Corbel"/>
                <a:cs typeface="Corbel"/>
                <a:sym typeface="Corbel"/>
              </a:rPr>
              <a:t>Hizmeti</a:t>
            </a:r>
            <a:endParaRPr sz="3971" b="1" dirty="0">
              <a:solidFill>
                <a:schemeClr val="tx2"/>
              </a:solidFill>
              <a:latin typeface="Corbel"/>
              <a:ea typeface="Corbel"/>
              <a:cs typeface="Corbel"/>
              <a:sym typeface="Corbel"/>
            </a:endParaRPr>
          </a:p>
        </p:txBody>
      </p:sp>
    </p:spTree>
  </p:cSld>
  <p:clrMapOvr>
    <a:masterClrMapping/>
  </p:clrMapOvr>
  <p:transition spd="med">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97d5f1ce2d_0_107"/>
          <p:cNvSpPr txBox="1"/>
          <p:nvPr/>
        </p:nvSpPr>
        <p:spPr>
          <a:xfrm>
            <a:off x="1632097" y="3527800"/>
            <a:ext cx="6481306" cy="2408324"/>
          </a:xfrm>
          <a:prstGeom prst="rect">
            <a:avLst/>
          </a:prstGeom>
          <a:noFill/>
          <a:ln>
            <a:noFill/>
          </a:ln>
        </p:spPr>
        <p:txBody>
          <a:bodyPr spcFirstLastPara="1" wrap="square" lIns="60516" tIns="60516" rIns="60516" bIns="60516" anchor="t" anchorCtr="0">
            <a:noAutofit/>
          </a:bodyPr>
          <a:lstStyle/>
          <a:p>
            <a:pPr marL="302621" indent="-302621" algn="just">
              <a:buClr>
                <a:srgbClr val="000000"/>
              </a:buClr>
              <a:buSzPts val="4800"/>
              <a:buFont typeface="Arial" panose="020B0604020202020204" pitchFamily="34" charset="0"/>
              <a:buChar char="•"/>
            </a:pPr>
            <a:r>
              <a:rPr lang="tr-TR" sz="2118" dirty="0">
                <a:solidFill>
                  <a:srgbClr val="414141"/>
                </a:solidFill>
                <a:latin typeface="Corbel"/>
                <a:ea typeface="Corbel"/>
                <a:cs typeface="Corbel"/>
                <a:sym typeface="Corbel"/>
              </a:rPr>
              <a:t>Eğitenler Kültür ve Dayanışma Derneği, Gazi Eğitim Fakültesi öğretim üyeleri, öğretim elemanları ve araştırma görevlilerinin maaşlarından yaptıkları bağışlarla Gazi Eğitim Fakültesinde öğrenim gören ihtiyaç sahibi öğrencilere maddi destek sağlamaktadır. Burs verilecek öğrenciler ile ilgili işlemler için verilen internet adreslerini takip ediniz.</a:t>
            </a:r>
            <a:endParaRPr sz="1059" dirty="0">
              <a:solidFill>
                <a:srgbClr val="414141"/>
              </a:solidFill>
              <a:latin typeface="Palatino"/>
              <a:ea typeface="Palatino"/>
              <a:cs typeface="Palatino"/>
              <a:sym typeface="Palatino"/>
            </a:endParaRPr>
          </a:p>
        </p:txBody>
      </p:sp>
      <p:sp>
        <p:nvSpPr>
          <p:cNvPr id="425" name="Google Shape;425;g97d5f1ce2d_0_107"/>
          <p:cNvSpPr txBox="1">
            <a:spLocks noGrp="1"/>
          </p:cNvSpPr>
          <p:nvPr>
            <p:ph type="title" idx="4294967295"/>
          </p:nvPr>
        </p:nvSpPr>
        <p:spPr>
          <a:xfrm>
            <a:off x="1381334" y="2028387"/>
            <a:ext cx="7140155" cy="967782"/>
          </a:xfrm>
          <a:prstGeom prst="rect">
            <a:avLst/>
          </a:prstGeom>
          <a:noFill/>
          <a:ln>
            <a:noFill/>
          </a:ln>
        </p:spPr>
        <p:txBody>
          <a:bodyPr spcFirstLastPara="1" vert="horz" wrap="square" lIns="0" tIns="0" rIns="0" bIns="0" rtlCol="0" anchor="ctr" anchorCtr="0">
            <a:noAutofit/>
          </a:bodyPr>
          <a:lstStyle/>
          <a:p>
            <a:pPr>
              <a:lnSpc>
                <a:spcPct val="90000"/>
              </a:lnSpc>
              <a:spcBef>
                <a:spcPts val="0"/>
              </a:spcBef>
              <a:buSzPts val="1400"/>
            </a:pPr>
            <a:r>
              <a:rPr lang="tr-TR" sz="3971" b="1" dirty="0">
                <a:solidFill>
                  <a:schemeClr val="tx2"/>
                </a:solidFill>
                <a:latin typeface="Corbel"/>
                <a:ea typeface="Corbel"/>
                <a:cs typeface="Corbel"/>
                <a:sym typeface="Corbel"/>
              </a:rPr>
              <a:t>Eğitenler Kültür ve Dayanışma Derneği Bursu</a:t>
            </a:r>
            <a:endParaRPr sz="3971" b="1" dirty="0">
              <a:solidFill>
                <a:schemeClr val="tx2"/>
              </a:solidFill>
              <a:latin typeface="Corbel"/>
              <a:ea typeface="Corbel"/>
              <a:cs typeface="Corbel"/>
              <a:sym typeface="Corbe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45"/>
          <p:cNvSpPr/>
          <p:nvPr/>
        </p:nvSpPr>
        <p:spPr>
          <a:xfrm>
            <a:off x="1079219" y="1399660"/>
            <a:ext cx="7745437" cy="4991030"/>
          </a:xfrm>
          <a:prstGeom prst="rect">
            <a:avLst/>
          </a:prstGeom>
          <a:noFill/>
          <a:ln>
            <a:noFill/>
          </a:ln>
        </p:spPr>
        <p:txBody>
          <a:bodyPr spcFirstLastPara="1" wrap="square" lIns="60516" tIns="30250" rIns="60516" bIns="30250" anchor="t" anchorCtr="0">
            <a:spAutoFit/>
          </a:bodyPr>
          <a:lstStyle/>
          <a:p>
            <a:pPr>
              <a:buClr>
                <a:srgbClr val="000000"/>
              </a:buClr>
              <a:buSzPts val="4800"/>
            </a:pPr>
            <a:endParaRPr sz="1787">
              <a:latin typeface="Corbel"/>
              <a:ea typeface="Corbel"/>
              <a:cs typeface="Corbel"/>
              <a:sym typeface="Corbel"/>
            </a:endParaRPr>
          </a:p>
          <a:p>
            <a:pPr algn="ctr">
              <a:buClr>
                <a:srgbClr val="000000"/>
              </a:buClr>
              <a:buSzPts val="4800"/>
            </a:pPr>
            <a:endParaRPr sz="3177" b="1" u="sng">
              <a:solidFill>
                <a:srgbClr val="5D5D5D"/>
              </a:solidFill>
              <a:latin typeface="Corbel"/>
              <a:ea typeface="Corbel"/>
              <a:cs typeface="Corbel"/>
              <a:sym typeface="Corbel"/>
            </a:endParaRPr>
          </a:p>
          <a:p>
            <a:pPr algn="ctr">
              <a:buClr>
                <a:srgbClr val="000000"/>
              </a:buClr>
              <a:buSzPts val="4800"/>
            </a:pPr>
            <a:r>
              <a:rPr lang="tr-TR" sz="3177" b="1" u="sng">
                <a:solidFill>
                  <a:srgbClr val="5D5D5D"/>
                </a:solidFill>
                <a:latin typeface="Corbel"/>
                <a:ea typeface="Corbel"/>
                <a:cs typeface="Corbel"/>
                <a:sym typeface="Corbel"/>
              </a:rPr>
              <a:t>Burslarla ilgili olarak öğrencilerin takip etmeleri gereken internet adresleri:</a:t>
            </a:r>
            <a:endParaRPr sz="927">
              <a:solidFill>
                <a:srgbClr val="000000"/>
              </a:solidFill>
              <a:latin typeface="Corbel"/>
              <a:ea typeface="Corbel"/>
              <a:cs typeface="Corbel"/>
              <a:sym typeface="Corbel"/>
            </a:endParaRPr>
          </a:p>
          <a:p>
            <a:pPr algn="ctr">
              <a:buClr>
                <a:srgbClr val="000000"/>
              </a:buClr>
              <a:buSzPts val="4800"/>
            </a:pPr>
            <a:endParaRPr sz="3177" b="1" u="sng">
              <a:solidFill>
                <a:srgbClr val="5D5D5D"/>
              </a:solidFill>
              <a:latin typeface="Corbel"/>
              <a:ea typeface="Corbel"/>
              <a:cs typeface="Corbel"/>
              <a:sym typeface="Corbel"/>
              <a:hlinkClick r:id="rId3">
                <a:extLst>
                  <a:ext uri="{A12FA001-AC4F-418D-AE19-62706E023703}">
                    <ahyp:hlinkClr xmlns:ahyp="http://schemas.microsoft.com/office/drawing/2018/hyperlinkcolor" val="tx"/>
                  </a:ext>
                </a:extLst>
              </a:hlinkClick>
            </a:endParaRPr>
          </a:p>
          <a:p>
            <a:pPr algn="ctr">
              <a:buClr>
                <a:srgbClr val="000000"/>
              </a:buClr>
              <a:buSzPts val="4800"/>
            </a:pPr>
            <a:r>
              <a:rPr lang="tr-TR" sz="3177" b="1">
                <a:solidFill>
                  <a:srgbClr val="414141"/>
                </a:solidFill>
                <a:latin typeface="Corbel"/>
                <a:ea typeface="Corbel"/>
                <a:cs typeface="Corbel"/>
                <a:sym typeface="Corbel"/>
              </a:rPr>
              <a:t>	</a:t>
            </a:r>
            <a:r>
              <a:rPr lang="tr-TR" sz="3177" b="1" u="sng">
                <a:solidFill>
                  <a:srgbClr val="FF0000"/>
                </a:solidFill>
                <a:latin typeface="Corbel"/>
                <a:ea typeface="Corbel"/>
                <a:cs typeface="Corbel"/>
                <a:sym typeface="Corbel"/>
                <a:hlinkClick r:id="rId3">
                  <a:extLst>
                    <a:ext uri="{A12FA001-AC4F-418D-AE19-62706E023703}">
                      <ahyp:hlinkClr xmlns:ahyp="http://schemas.microsoft.com/office/drawing/2018/hyperlinkcolor" val="tx"/>
                    </a:ext>
                  </a:extLst>
                </a:hlinkClick>
              </a:rPr>
              <a:t>http://odm.gazi.edu.tr</a:t>
            </a:r>
            <a:endParaRPr sz="3177" b="1" u="sng">
              <a:solidFill>
                <a:srgbClr val="FF0000"/>
              </a:solidFill>
              <a:latin typeface="Corbel"/>
              <a:ea typeface="Corbel"/>
              <a:cs typeface="Corbel"/>
              <a:sym typeface="Corbel"/>
            </a:endParaRPr>
          </a:p>
          <a:p>
            <a:pPr algn="ctr">
              <a:buClr>
                <a:srgbClr val="000000"/>
              </a:buClr>
              <a:buSzPts val="4800"/>
            </a:pPr>
            <a:r>
              <a:rPr lang="tr-TR" sz="3177" b="1" u="sng">
                <a:solidFill>
                  <a:srgbClr val="FF0000"/>
                </a:solidFill>
                <a:latin typeface="Corbel"/>
                <a:ea typeface="Corbel"/>
                <a:cs typeface="Corbel"/>
                <a:sym typeface="Corbel"/>
                <a:hlinkClick r:id="rId4">
                  <a:extLst>
                    <a:ext uri="{A12FA001-AC4F-418D-AE19-62706E023703}">
                      <ahyp:hlinkClr xmlns:ahyp="http://schemas.microsoft.com/office/drawing/2018/hyperlinkcolor" val="tx"/>
                    </a:ext>
                  </a:extLst>
                </a:hlinkClick>
              </a:rPr>
              <a:t>http://mediko.gazi.edu.tr/</a:t>
            </a:r>
            <a:endParaRPr sz="3177" b="1" u="sng">
              <a:solidFill>
                <a:srgbClr val="FF0000"/>
              </a:solidFill>
              <a:latin typeface="Corbel"/>
              <a:ea typeface="Corbel"/>
              <a:cs typeface="Corbel"/>
              <a:sym typeface="Corbel"/>
            </a:endParaRPr>
          </a:p>
          <a:p>
            <a:pPr algn="ctr">
              <a:buClr>
                <a:srgbClr val="000000"/>
              </a:buClr>
              <a:buSzPts val="4800"/>
            </a:pPr>
            <a:endParaRPr sz="3177" b="1" u="sng">
              <a:solidFill>
                <a:srgbClr val="FF0000"/>
              </a:solidFill>
              <a:latin typeface="Bodoni"/>
              <a:ea typeface="Bodoni"/>
              <a:cs typeface="Bodoni"/>
              <a:sym typeface="Bodoni"/>
            </a:endParaRPr>
          </a:p>
          <a:p>
            <a:pPr algn="ctr">
              <a:buClr>
                <a:srgbClr val="000000"/>
              </a:buClr>
              <a:buSzPts val="4800"/>
            </a:pPr>
            <a:endParaRPr sz="1655" b="1" u="sng">
              <a:solidFill>
                <a:srgbClr val="FF0000"/>
              </a:solidFill>
              <a:latin typeface="Corbel"/>
              <a:ea typeface="Corbel"/>
              <a:cs typeface="Corbel"/>
              <a:sym typeface="Corbel"/>
            </a:endParaRPr>
          </a:p>
          <a:p>
            <a:pPr algn="ctr">
              <a:buClr>
                <a:srgbClr val="000000"/>
              </a:buClr>
              <a:buSzPts val="4800"/>
            </a:pPr>
            <a:endParaRPr sz="3177" b="1" u="sng">
              <a:solidFill>
                <a:srgbClr val="FF0000"/>
              </a:solidFill>
              <a:latin typeface="Bodoni"/>
              <a:ea typeface="Bodoni"/>
              <a:cs typeface="Bodoni"/>
              <a:sym typeface="Bodoni"/>
            </a:endParaRPr>
          </a:p>
          <a:p>
            <a:pPr algn="ctr">
              <a:buClr>
                <a:srgbClr val="000000"/>
              </a:buClr>
              <a:buSzPts val="4800"/>
            </a:pPr>
            <a:endParaRPr sz="3177" b="1" u="sng">
              <a:solidFill>
                <a:srgbClr val="FF0000"/>
              </a:solidFill>
              <a:latin typeface="Bodoni"/>
              <a:ea typeface="Bodoni"/>
              <a:cs typeface="Bodoni"/>
              <a:sym typeface="Bodoni"/>
            </a:endParaRPr>
          </a:p>
        </p:txBody>
      </p:sp>
    </p:spTree>
  </p:cSld>
  <p:clrMapOvr>
    <a:masterClrMapping/>
  </p:clrMapOvr>
  <p:transition spd="med">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34"/>
        <p:cNvGrpSpPr/>
        <p:nvPr/>
      </p:nvGrpSpPr>
      <p:grpSpPr>
        <a:xfrm>
          <a:off x="0" y="0"/>
          <a:ext cx="0" cy="0"/>
          <a:chOff x="0" y="0"/>
          <a:chExt cx="0" cy="0"/>
        </a:xfrm>
      </p:grpSpPr>
      <p:pic>
        <p:nvPicPr>
          <p:cNvPr id="435" name="Google Shape;435;p49"/>
          <p:cNvPicPr preferRelativeResize="0"/>
          <p:nvPr/>
        </p:nvPicPr>
        <p:blipFill rotWithShape="1">
          <a:blip r:embed="rId3">
            <a:alphaModFix/>
          </a:blip>
          <a:srcRect t="8287" b="8253"/>
          <a:stretch/>
        </p:blipFill>
        <p:spPr>
          <a:xfrm>
            <a:off x="2075544" y="4797626"/>
            <a:ext cx="5751735" cy="2630132"/>
          </a:xfrm>
          <a:prstGeom prst="rect">
            <a:avLst/>
          </a:prstGeom>
          <a:noFill/>
          <a:ln>
            <a:noFill/>
          </a:ln>
        </p:spPr>
      </p:pic>
      <p:sp>
        <p:nvSpPr>
          <p:cNvPr id="436" name="Google Shape;436;p49"/>
          <p:cNvSpPr txBox="1"/>
          <p:nvPr/>
        </p:nvSpPr>
        <p:spPr>
          <a:xfrm>
            <a:off x="1698956" y="1576186"/>
            <a:ext cx="6255254" cy="1086455"/>
          </a:xfrm>
          <a:prstGeom prst="rect">
            <a:avLst/>
          </a:prstGeom>
          <a:noFill/>
          <a:ln>
            <a:noFill/>
          </a:ln>
        </p:spPr>
        <p:txBody>
          <a:bodyPr spcFirstLastPara="1" wrap="square" lIns="33625" tIns="33625" rIns="33625" bIns="33625" anchor="ctr" anchorCtr="0">
            <a:spAutoFit/>
          </a:bodyPr>
          <a:lstStyle/>
          <a:p>
            <a:pPr algn="ctr">
              <a:buClr>
                <a:srgbClr val="0070C0"/>
              </a:buClr>
              <a:buSzPts val="6000"/>
            </a:pPr>
            <a:r>
              <a:rPr lang="tr-TR" sz="3971" dirty="0">
                <a:solidFill>
                  <a:schemeClr val="tx2"/>
                </a:solidFill>
                <a:latin typeface="Corbel"/>
                <a:ea typeface="Corbel"/>
                <a:cs typeface="Corbel"/>
                <a:sym typeface="Corbel"/>
              </a:rPr>
              <a:t>MEDİKO</a:t>
            </a:r>
          </a:p>
          <a:p>
            <a:pPr algn="ctr">
              <a:buClr>
                <a:srgbClr val="0070C0"/>
              </a:buClr>
              <a:buSzPts val="6000"/>
            </a:pPr>
            <a:r>
              <a:rPr lang="tr-TR" sz="2648" dirty="0">
                <a:solidFill>
                  <a:srgbClr val="0070C0"/>
                </a:solidFill>
                <a:latin typeface="Corbel"/>
                <a:ea typeface="Corbel"/>
                <a:cs typeface="Corbel"/>
                <a:sym typeface="Corbel"/>
              </a:rPr>
              <a:t>(</a:t>
            </a:r>
            <a:r>
              <a:rPr lang="tr-TR" sz="2648" u="sng" dirty="0">
                <a:solidFill>
                  <a:schemeClr val="hlink"/>
                </a:solidFill>
                <a:latin typeface="Corbel"/>
                <a:ea typeface="Corbel"/>
                <a:cs typeface="Corbel"/>
                <a:sym typeface="Corbel"/>
                <a:hlinkClick r:id="rId4"/>
              </a:rPr>
              <a:t>http://mediko.gazi.edu.tr/</a:t>
            </a:r>
            <a:r>
              <a:rPr lang="tr-TR" sz="2648" dirty="0">
                <a:solidFill>
                  <a:srgbClr val="0070C0"/>
                </a:solidFill>
                <a:latin typeface="Corbel"/>
                <a:ea typeface="Corbel"/>
                <a:cs typeface="Corbel"/>
                <a:sym typeface="Corbel"/>
              </a:rPr>
              <a:t>)</a:t>
            </a:r>
            <a:endParaRPr sz="2648" dirty="0">
              <a:solidFill>
                <a:srgbClr val="0070C0"/>
              </a:solidFill>
              <a:latin typeface="Corbel"/>
              <a:ea typeface="Corbel"/>
              <a:cs typeface="Corbel"/>
              <a:sym typeface="Corbel"/>
            </a:endParaRPr>
          </a:p>
        </p:txBody>
      </p:sp>
      <p:sp>
        <p:nvSpPr>
          <p:cNvPr id="437" name="Google Shape;437;p49"/>
          <p:cNvSpPr txBox="1"/>
          <p:nvPr/>
        </p:nvSpPr>
        <p:spPr>
          <a:xfrm>
            <a:off x="1698956" y="2947786"/>
            <a:ext cx="6695569" cy="2630132"/>
          </a:xfrm>
          <a:prstGeom prst="rect">
            <a:avLst/>
          </a:prstGeom>
          <a:noFill/>
          <a:ln>
            <a:noFill/>
          </a:ln>
        </p:spPr>
        <p:txBody>
          <a:bodyPr spcFirstLastPara="1" wrap="square" lIns="60516" tIns="60516" rIns="60516" bIns="60516" anchor="t" anchorCtr="0">
            <a:noAutofit/>
          </a:bodyPr>
          <a:lstStyle/>
          <a:p>
            <a:pPr marL="302621" indent="-277402">
              <a:buSzPts val="3000"/>
              <a:buFont typeface="Corbel"/>
              <a:buChar char="●"/>
            </a:pPr>
            <a:r>
              <a:rPr lang="tr-TR" sz="1986" dirty="0">
                <a:latin typeface="Corbel"/>
                <a:ea typeface="Corbel"/>
                <a:cs typeface="Corbel"/>
                <a:sym typeface="Corbel"/>
              </a:rPr>
              <a:t>Sosyal ve kültürel </a:t>
            </a:r>
            <a:endParaRPr sz="1986" dirty="0">
              <a:latin typeface="Corbel"/>
              <a:ea typeface="Corbel"/>
              <a:cs typeface="Corbel"/>
              <a:sym typeface="Corbel"/>
            </a:endParaRPr>
          </a:p>
          <a:p>
            <a:pPr marL="630460" lvl="1" indent="-302621">
              <a:buSzPts val="3000"/>
              <a:buFont typeface="Wingdings" panose="05000000000000000000" pitchFamily="2" charset="2"/>
              <a:buChar char="Ø"/>
            </a:pPr>
            <a:r>
              <a:rPr lang="tr-TR" sz="1986" dirty="0">
                <a:latin typeface="Corbel"/>
                <a:ea typeface="Corbel"/>
                <a:cs typeface="Corbel"/>
                <a:sym typeface="Corbel"/>
              </a:rPr>
              <a:t>Öğrenci toplulukları (</a:t>
            </a:r>
            <a:r>
              <a:rPr lang="tr-TR" sz="1986" u="sng" dirty="0">
                <a:latin typeface="Corbel"/>
                <a:ea typeface="Corbel"/>
                <a:cs typeface="Corbel"/>
                <a:sym typeface="Corbel"/>
                <a:hlinkClick r:id="rId5"/>
              </a:rPr>
              <a:t>http://topluluklar.gazi.edu.tr/</a:t>
            </a:r>
            <a:r>
              <a:rPr lang="tr-TR" sz="1986" dirty="0">
                <a:latin typeface="Corbel"/>
                <a:ea typeface="Corbel"/>
                <a:cs typeface="Corbel"/>
                <a:sym typeface="Corbel"/>
              </a:rPr>
              <a:t>)</a:t>
            </a:r>
            <a:endParaRPr sz="1986" dirty="0">
              <a:latin typeface="Corbel"/>
              <a:ea typeface="Corbel"/>
              <a:cs typeface="Corbel"/>
              <a:sym typeface="Corbel"/>
            </a:endParaRPr>
          </a:p>
          <a:p>
            <a:pPr marL="302621" indent="-277402">
              <a:buSzPts val="3000"/>
              <a:buFont typeface="Corbel"/>
              <a:buChar char="●"/>
            </a:pPr>
            <a:r>
              <a:rPr lang="tr-TR" sz="1986" dirty="0">
                <a:latin typeface="Corbel"/>
                <a:ea typeface="Corbel"/>
                <a:cs typeface="Corbel"/>
                <a:sym typeface="Corbel"/>
              </a:rPr>
              <a:t>Yemekhane (</a:t>
            </a:r>
            <a:r>
              <a:rPr lang="tr-TR" sz="1986" dirty="0" err="1">
                <a:latin typeface="Corbel"/>
                <a:ea typeface="Corbel"/>
                <a:cs typeface="Corbel"/>
                <a:sym typeface="Corbel"/>
              </a:rPr>
              <a:t>JetKart</a:t>
            </a:r>
            <a:r>
              <a:rPr lang="tr-TR" sz="1986" dirty="0">
                <a:latin typeface="Corbel"/>
                <a:ea typeface="Corbel"/>
                <a:cs typeface="Corbel"/>
                <a:sym typeface="Corbel"/>
              </a:rPr>
              <a:t>)</a:t>
            </a:r>
            <a:endParaRPr sz="1986" dirty="0">
              <a:latin typeface="Corbel"/>
              <a:ea typeface="Corbel"/>
              <a:cs typeface="Corbel"/>
              <a:sym typeface="Corbel"/>
            </a:endParaRPr>
          </a:p>
          <a:p>
            <a:pPr marL="302621" indent="-277402">
              <a:buSzPts val="3000"/>
              <a:buFont typeface="Corbel"/>
              <a:buChar char="●"/>
            </a:pPr>
            <a:r>
              <a:rPr lang="tr-TR" sz="1986" dirty="0">
                <a:latin typeface="Corbel"/>
                <a:ea typeface="Corbel"/>
                <a:cs typeface="Corbel"/>
                <a:sym typeface="Corbel"/>
              </a:rPr>
              <a:t>Sağlık hizmetleri</a:t>
            </a:r>
            <a:endParaRPr sz="1986" dirty="0">
              <a:latin typeface="Corbel"/>
              <a:ea typeface="Corbel"/>
              <a:cs typeface="Corbel"/>
              <a:sym typeface="Corbel"/>
            </a:endParaRPr>
          </a:p>
          <a:p>
            <a:pPr marL="302621" indent="-277402">
              <a:buSzPts val="3000"/>
              <a:buFont typeface="Corbel"/>
              <a:buChar char="●"/>
            </a:pPr>
            <a:r>
              <a:rPr lang="tr-TR" sz="1986" dirty="0">
                <a:latin typeface="Corbel"/>
                <a:ea typeface="Corbel"/>
                <a:cs typeface="Corbel"/>
                <a:sym typeface="Corbel"/>
              </a:rPr>
              <a:t>Burs ve kısmi zamanlı iş başvuruları</a:t>
            </a:r>
            <a:endParaRPr sz="1986" dirty="0">
              <a:latin typeface="Corbel"/>
              <a:ea typeface="Corbel"/>
              <a:cs typeface="Corbel"/>
              <a:sym typeface="Corbel"/>
            </a:endParaRPr>
          </a:p>
        </p:txBody>
      </p:sp>
    </p:spTree>
  </p:cSld>
  <p:clrMapOvr>
    <a:masterClrMapping/>
  </p:clrMapOvr>
  <p:transition spd="med">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686172" y="181941"/>
            <a:ext cx="8912543" cy="759960"/>
          </a:xfrm>
        </p:spPr>
        <p:txBody>
          <a:bodyPr>
            <a:normAutofit fontScale="90000"/>
          </a:bodyPr>
          <a:lstStyle/>
          <a:p>
            <a:r>
              <a:rPr lang="tr-TR" dirty="0">
                <a:solidFill>
                  <a:schemeClr val="bg1"/>
                </a:solidFill>
              </a:rPr>
              <a:t>Ana Bilim Dalı Yönetimi</a:t>
            </a:r>
          </a:p>
        </p:txBody>
      </p:sp>
      <p:sp>
        <p:nvSpPr>
          <p:cNvPr id="5" name="İçerik Yer Tutucusu 4"/>
          <p:cNvSpPr>
            <a:spLocks noGrp="1"/>
          </p:cNvSpPr>
          <p:nvPr>
            <p:ph idx="1"/>
          </p:nvPr>
        </p:nvSpPr>
        <p:spPr>
          <a:xfrm>
            <a:off x="3578271" y="2244865"/>
            <a:ext cx="3648099" cy="1121078"/>
          </a:xfrm>
          <a:prstGeom prst="rect">
            <a:avLst/>
          </a:prstGeom>
        </p:spPr>
        <p:txBody>
          <a:bodyPr wrap="square">
            <a:spAutoFit/>
          </a:bodyPr>
          <a:lstStyle/>
          <a:p>
            <a:pPr marL="0" indent="0" algn="ctr">
              <a:lnSpc>
                <a:spcPct val="150000"/>
              </a:lnSpc>
              <a:buNone/>
            </a:pPr>
            <a:r>
              <a:rPr lang="tr-TR" sz="1400" dirty="0">
                <a:solidFill>
                  <a:srgbClr val="252525"/>
                </a:solidFill>
                <a:latin typeface="Montserrat-Regular"/>
              </a:rPr>
              <a:t>Prof. Dr. Rabia SARIKAYA</a:t>
            </a:r>
            <a:endParaRPr lang="tr-TR" sz="1400" dirty="0">
              <a:solidFill>
                <a:srgbClr val="707070"/>
              </a:solidFill>
              <a:latin typeface="Montserrat-Regular"/>
            </a:endParaRPr>
          </a:p>
          <a:p>
            <a:pPr marL="0" indent="0" algn="ctr">
              <a:lnSpc>
                <a:spcPct val="150000"/>
              </a:lnSpc>
              <a:buNone/>
            </a:pPr>
            <a:r>
              <a:rPr lang="tr-TR" sz="1400" b="1" i="1" dirty="0">
                <a:solidFill>
                  <a:srgbClr val="707070"/>
                </a:solidFill>
                <a:latin typeface="Montserrat-Regular"/>
              </a:rPr>
              <a:t>Temel Eğitim Bölüm Başkanı</a:t>
            </a:r>
          </a:p>
          <a:p>
            <a:pPr marL="0" indent="0" algn="ctr">
              <a:lnSpc>
                <a:spcPct val="150000"/>
              </a:lnSpc>
              <a:buNone/>
            </a:pPr>
            <a:r>
              <a:rPr lang="tr-TR" sz="1400" b="1" i="1" dirty="0">
                <a:solidFill>
                  <a:srgbClr val="707070"/>
                </a:solidFill>
                <a:effectLst/>
                <a:latin typeface="Montserrat-Regular"/>
              </a:rPr>
              <a:t>Sınıf Eğitimi Anabilim </a:t>
            </a:r>
            <a:r>
              <a:rPr lang="tr-TR" sz="1400" b="1" i="1" dirty="0">
                <a:solidFill>
                  <a:srgbClr val="707070"/>
                </a:solidFill>
                <a:latin typeface="Montserrat-Regular"/>
              </a:rPr>
              <a:t>Dalı Başkanı</a:t>
            </a:r>
            <a:endParaRPr lang="tr-TR" sz="1400" b="0" i="0" dirty="0">
              <a:solidFill>
                <a:srgbClr val="707070"/>
              </a:solidFill>
              <a:effectLst/>
              <a:latin typeface="Montserrat-Regular"/>
            </a:endParaRPr>
          </a:p>
        </p:txBody>
      </p:sp>
      <p:sp>
        <p:nvSpPr>
          <p:cNvPr id="9" name="Dikdörtgen 8"/>
          <p:cNvSpPr/>
          <p:nvPr/>
        </p:nvSpPr>
        <p:spPr>
          <a:xfrm>
            <a:off x="3388681" y="4913395"/>
            <a:ext cx="4027278" cy="615105"/>
          </a:xfrm>
          <a:prstGeom prst="rect">
            <a:avLst/>
          </a:prstGeom>
        </p:spPr>
        <p:txBody>
          <a:bodyPr wrap="square">
            <a:spAutoFit/>
          </a:bodyPr>
          <a:lstStyle/>
          <a:p>
            <a:pPr algn="ctr">
              <a:lnSpc>
                <a:spcPct val="150000"/>
              </a:lnSpc>
            </a:pPr>
            <a:r>
              <a:rPr lang="tr-TR" sz="1200" dirty="0">
                <a:solidFill>
                  <a:srgbClr val="252525"/>
                </a:solidFill>
                <a:latin typeface="Montserrat-Regular"/>
              </a:rPr>
              <a:t>Doç. Dr. Pınar BULUT </a:t>
            </a:r>
            <a:endParaRPr lang="tr-TR" sz="1200" dirty="0">
              <a:solidFill>
                <a:srgbClr val="707070"/>
              </a:solidFill>
              <a:latin typeface="Montserrat-Regular"/>
            </a:endParaRPr>
          </a:p>
          <a:p>
            <a:pPr algn="ctr">
              <a:lnSpc>
                <a:spcPct val="150000"/>
              </a:lnSpc>
            </a:pPr>
            <a:r>
              <a:rPr lang="tr-TR" sz="1200" b="1" i="1" dirty="0">
                <a:solidFill>
                  <a:srgbClr val="707070"/>
                </a:solidFill>
                <a:latin typeface="Montserrat-Regular"/>
              </a:rPr>
              <a:t>Anabilim Dalı Başkan Yardımcısı</a:t>
            </a:r>
            <a:endParaRPr lang="tr-TR" sz="1200" dirty="0">
              <a:solidFill>
                <a:srgbClr val="707070"/>
              </a:solidFill>
              <a:latin typeface="Montserrat-Regular"/>
            </a:endParaRPr>
          </a:p>
        </p:txBody>
      </p:sp>
      <p:sp>
        <p:nvSpPr>
          <p:cNvPr id="3" name="Yuvarlatılmış Dikdörtgen 2"/>
          <p:cNvSpPr/>
          <p:nvPr/>
        </p:nvSpPr>
        <p:spPr>
          <a:xfrm>
            <a:off x="1088835" y="2013125"/>
            <a:ext cx="1896177" cy="16116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1088835" y="4416492"/>
            <a:ext cx="1896177" cy="161165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tr-TR"/>
          </a:p>
        </p:txBody>
      </p:sp>
      <p:pic>
        <p:nvPicPr>
          <p:cNvPr id="15" name="Google Shape;155;p17">
            <a:extLst>
              <a:ext uri="{FF2B5EF4-FFF2-40B4-BE49-F238E27FC236}">
                <a16:creationId xmlns:a16="http://schemas.microsoft.com/office/drawing/2014/main" id="{EAC59082-3FC7-4258-8539-D8D9DED443D4}"/>
              </a:ext>
            </a:extLst>
          </p:cNvPr>
          <p:cNvPicPr preferRelativeResize="0"/>
          <p:nvPr/>
        </p:nvPicPr>
        <p:blipFill rotWithShape="1">
          <a:blip r:embed="rId2">
            <a:alphaModFix/>
          </a:blip>
          <a:srcRect/>
          <a:stretch/>
        </p:blipFill>
        <p:spPr>
          <a:xfrm>
            <a:off x="1190080" y="2099030"/>
            <a:ext cx="1693686" cy="14398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2" descr="C:\Users\NUR\Desktop\pınar hoca.jpg">
            <a:extLst>
              <a:ext uri="{FF2B5EF4-FFF2-40B4-BE49-F238E27FC236}">
                <a16:creationId xmlns:a16="http://schemas.microsoft.com/office/drawing/2014/main" id="{1208E4C9-FD09-4617-9448-BE4AA4CBC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447" y="4444708"/>
            <a:ext cx="1562952" cy="15552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174157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442" name="Google Shape;442;p50"/>
          <p:cNvPicPr preferRelativeResize="0"/>
          <p:nvPr/>
        </p:nvPicPr>
        <p:blipFill rotWithShape="1">
          <a:blip r:embed="rId3">
            <a:alphaModFix/>
          </a:blip>
          <a:srcRect/>
          <a:stretch/>
        </p:blipFill>
        <p:spPr>
          <a:xfrm>
            <a:off x="1066940" y="-2"/>
            <a:ext cx="7769991" cy="2859804"/>
          </a:xfrm>
          <a:prstGeom prst="rect">
            <a:avLst/>
          </a:prstGeom>
          <a:noFill/>
          <a:ln>
            <a:noFill/>
          </a:ln>
        </p:spPr>
      </p:pic>
      <p:pic>
        <p:nvPicPr>
          <p:cNvPr id="443" name="Google Shape;443;p50"/>
          <p:cNvPicPr preferRelativeResize="0"/>
          <p:nvPr/>
        </p:nvPicPr>
        <p:blipFill>
          <a:blip r:embed="rId4">
            <a:alphaModFix/>
          </a:blip>
          <a:stretch>
            <a:fillRect/>
          </a:stretch>
        </p:blipFill>
        <p:spPr>
          <a:xfrm>
            <a:off x="1283702" y="3152386"/>
            <a:ext cx="7335413" cy="4593018"/>
          </a:xfrm>
          <a:prstGeom prst="rect">
            <a:avLst/>
          </a:prstGeom>
          <a:noFill/>
          <a:ln>
            <a:noFill/>
          </a:ln>
        </p:spPr>
      </p:pic>
    </p:spTree>
  </p:cSld>
  <p:clrMapOvr>
    <a:masterClrMapping/>
  </p:clrMapOvr>
  <p:transition spd="med">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1" descr="http://www.gazihaber.gazi.edu.tr/UserFiles/Image/hast_.JPG"/>
          <p:cNvPicPr preferRelativeResize="0"/>
          <p:nvPr/>
        </p:nvPicPr>
        <p:blipFill rotWithShape="1">
          <a:blip r:embed="rId3">
            <a:alphaModFix/>
          </a:blip>
          <a:srcRect/>
          <a:stretch/>
        </p:blipFill>
        <p:spPr>
          <a:xfrm>
            <a:off x="5235129" y="278961"/>
            <a:ext cx="2944552" cy="2374235"/>
          </a:xfrm>
          <a:prstGeom prst="rect">
            <a:avLst/>
          </a:prstGeom>
          <a:noFill/>
          <a:ln>
            <a:noFill/>
          </a:ln>
        </p:spPr>
      </p:pic>
      <p:sp>
        <p:nvSpPr>
          <p:cNvPr id="449" name="Google Shape;449;p51"/>
          <p:cNvSpPr/>
          <p:nvPr/>
        </p:nvSpPr>
        <p:spPr>
          <a:xfrm>
            <a:off x="2066959" y="5527720"/>
            <a:ext cx="5579762" cy="1861584"/>
          </a:xfrm>
          <a:prstGeom prst="rect">
            <a:avLst/>
          </a:prstGeom>
          <a:solidFill>
            <a:schemeClr val="lt1"/>
          </a:solidFill>
          <a:ln>
            <a:noFill/>
          </a:ln>
        </p:spPr>
        <p:txBody>
          <a:bodyPr spcFirstLastPara="1" wrap="square" lIns="60516" tIns="30250" rIns="60516" bIns="30250" anchor="t" anchorCtr="0">
            <a:spAutoFit/>
          </a:bodyPr>
          <a:lstStyle/>
          <a:p>
            <a:pPr algn="ctr">
              <a:lnSpc>
                <a:spcPct val="130000"/>
              </a:lnSpc>
              <a:buClr>
                <a:srgbClr val="000000"/>
              </a:buClr>
              <a:buSzPts val="3200"/>
            </a:pPr>
            <a:r>
              <a:rPr lang="tr-TR" sz="2250" b="1">
                <a:solidFill>
                  <a:srgbClr val="FF0000"/>
                </a:solidFill>
                <a:latin typeface="Corbel"/>
                <a:ea typeface="Corbel"/>
                <a:cs typeface="Corbel"/>
                <a:sym typeface="Corbel"/>
              </a:rPr>
              <a:t>Sağlık Hizmetleri</a:t>
            </a:r>
            <a:endParaRPr sz="1059">
              <a:solidFill>
                <a:srgbClr val="FF0000"/>
              </a:solidFill>
              <a:latin typeface="Corbel"/>
              <a:ea typeface="Corbel"/>
              <a:cs typeface="Corbel"/>
              <a:sym typeface="Corbel"/>
            </a:endParaRPr>
          </a:p>
          <a:p>
            <a:pPr indent="-8406" algn="ctr">
              <a:lnSpc>
                <a:spcPct val="130000"/>
              </a:lnSpc>
              <a:buClr>
                <a:srgbClr val="414141"/>
              </a:buClr>
              <a:buSzPts val="3400"/>
              <a:buFont typeface="Corbel"/>
              <a:buChar char="✔"/>
            </a:pPr>
            <a:r>
              <a:rPr lang="tr-TR" sz="2250">
                <a:solidFill>
                  <a:srgbClr val="414141"/>
                </a:solidFill>
                <a:latin typeface="Corbel"/>
                <a:ea typeface="Corbel"/>
                <a:cs typeface="Corbel"/>
                <a:sym typeface="Corbel"/>
              </a:rPr>
              <a:t> Sağlık Kültür ve Spor Daire Başkanlığı (Mediko-Sosyal)</a:t>
            </a:r>
            <a:endParaRPr sz="1059">
              <a:solidFill>
                <a:srgbClr val="000000"/>
              </a:solidFill>
              <a:latin typeface="Corbel"/>
              <a:ea typeface="Corbel"/>
              <a:cs typeface="Corbel"/>
              <a:sym typeface="Corbel"/>
            </a:endParaRPr>
          </a:p>
          <a:p>
            <a:pPr indent="-8406" algn="ctr">
              <a:lnSpc>
                <a:spcPct val="130000"/>
              </a:lnSpc>
              <a:buClr>
                <a:srgbClr val="414141"/>
              </a:buClr>
              <a:buSzPts val="3400"/>
              <a:buFont typeface="Corbel"/>
              <a:buChar char="✔"/>
            </a:pPr>
            <a:r>
              <a:rPr lang="tr-TR" sz="2250">
                <a:solidFill>
                  <a:srgbClr val="414141"/>
                </a:solidFill>
                <a:latin typeface="Corbel"/>
                <a:ea typeface="Corbel"/>
                <a:cs typeface="Corbel"/>
                <a:sym typeface="Corbel"/>
              </a:rPr>
              <a:t> Gazi Üniversitesi Tıp Fakültesi Hastanesi</a:t>
            </a:r>
            <a:endParaRPr sz="1059">
              <a:solidFill>
                <a:srgbClr val="000000"/>
              </a:solidFill>
              <a:latin typeface="Corbel"/>
              <a:ea typeface="Corbel"/>
              <a:cs typeface="Corbel"/>
              <a:sym typeface="Corbel"/>
            </a:endParaRPr>
          </a:p>
        </p:txBody>
      </p:sp>
      <p:sp>
        <p:nvSpPr>
          <p:cNvPr id="450" name="Google Shape;450;p51"/>
          <p:cNvSpPr/>
          <p:nvPr/>
        </p:nvSpPr>
        <p:spPr>
          <a:xfrm>
            <a:off x="1735956" y="2926983"/>
            <a:ext cx="6572771" cy="2444179"/>
          </a:xfrm>
          <a:prstGeom prst="rect">
            <a:avLst/>
          </a:prstGeom>
          <a:solidFill>
            <a:srgbClr val="E0DEDE"/>
          </a:solidFill>
          <a:ln>
            <a:noFill/>
          </a:ln>
        </p:spPr>
        <p:txBody>
          <a:bodyPr spcFirstLastPara="1" wrap="square" lIns="60516" tIns="30250" rIns="60516" bIns="30250" anchor="t" anchorCtr="0">
            <a:spAutoFit/>
          </a:bodyPr>
          <a:lstStyle/>
          <a:p>
            <a:pPr algn="just">
              <a:buClr>
                <a:srgbClr val="000000"/>
              </a:buClr>
              <a:buSzPts val="3200"/>
            </a:pPr>
            <a:r>
              <a:rPr lang="tr-TR" sz="2250" dirty="0">
                <a:solidFill>
                  <a:srgbClr val="414141"/>
                </a:solidFill>
                <a:latin typeface="Corbel"/>
                <a:ea typeface="Corbel"/>
                <a:cs typeface="Corbel"/>
                <a:sym typeface="Corbel"/>
              </a:rPr>
              <a:t>Öğrenci ve personelin sağlık sorunları için Tıp Fakültesine bağlı Gazi Hastanesinde ve hastaneye bağlı hizmet veren Rektörlük yerleşkesindeki poliklinikte sabah 09.00-12.00, öğleden sonra 13.00-16.00 saatleri arasında hizmet verilmektedir. </a:t>
            </a:r>
            <a:endParaRPr sz="1059" dirty="0">
              <a:solidFill>
                <a:srgbClr val="000000"/>
              </a:solidFill>
              <a:latin typeface="Corbel"/>
              <a:ea typeface="Corbel"/>
              <a:cs typeface="Corbel"/>
              <a:sym typeface="Corbel"/>
            </a:endParaRPr>
          </a:p>
          <a:p>
            <a:pPr algn="ctr">
              <a:buClr>
                <a:srgbClr val="000000"/>
              </a:buClr>
              <a:buSzPts val="3200"/>
            </a:pPr>
            <a:endParaRPr sz="2118" dirty="0">
              <a:solidFill>
                <a:srgbClr val="414141"/>
              </a:solidFill>
              <a:latin typeface="Bodoni"/>
              <a:ea typeface="Bodoni"/>
              <a:cs typeface="Bodoni"/>
              <a:sym typeface="Bodoni"/>
            </a:endParaRPr>
          </a:p>
          <a:p>
            <a:pPr algn="ctr">
              <a:buClr>
                <a:srgbClr val="000000"/>
              </a:buClr>
              <a:buSzPts val="3200"/>
            </a:pPr>
            <a:r>
              <a:rPr lang="tr-TR" sz="2118" b="1" u="sng" dirty="0">
                <a:solidFill>
                  <a:srgbClr val="414141"/>
                </a:solidFill>
                <a:latin typeface="Corbel"/>
                <a:ea typeface="Corbel"/>
                <a:cs typeface="Corbel"/>
                <a:sym typeface="Corbel"/>
              </a:rPr>
              <a:t>http://hastane.gazi.edu.tr</a:t>
            </a:r>
            <a:endParaRPr sz="927" dirty="0">
              <a:solidFill>
                <a:srgbClr val="000000"/>
              </a:solidFill>
              <a:latin typeface="Corbel"/>
              <a:ea typeface="Corbel"/>
              <a:cs typeface="Corbel"/>
              <a:sym typeface="Corbel"/>
            </a:endParaRPr>
          </a:p>
        </p:txBody>
      </p:sp>
      <p:pic>
        <p:nvPicPr>
          <p:cNvPr id="5" name="Picture 5"/>
          <p:cNvPicPr>
            <a:picLocks noChangeAspect="1" noChangeArrowheads="1"/>
          </p:cNvPicPr>
          <p:nvPr/>
        </p:nvPicPr>
        <p:blipFill>
          <a:blip r:embed="rId4" cstate="screen"/>
          <a:srcRect/>
          <a:stretch>
            <a:fillRect/>
          </a:stretch>
        </p:blipFill>
        <p:spPr bwMode="auto">
          <a:xfrm>
            <a:off x="1594097" y="278961"/>
            <a:ext cx="3026312" cy="2364306"/>
          </a:xfrm>
          <a:prstGeom prst="rect">
            <a:avLst/>
          </a:prstGeom>
          <a:noFill/>
          <a:ln w="9525">
            <a:noFill/>
            <a:miter lim="800000"/>
            <a:headEnd/>
            <a:tailEnd/>
          </a:ln>
        </p:spPr>
      </p:pic>
    </p:spTree>
  </p:cSld>
  <p:clrMapOvr>
    <a:masterClrMapping/>
  </p:clrMapOvr>
  <p:transition spd="med">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49"/>
                                        </p:tgtEl>
                                        <p:attrNameLst>
                                          <p:attrName>style.visibility</p:attrName>
                                        </p:attrNameLst>
                                      </p:cBhvr>
                                      <p:to>
                                        <p:strVal val="visible"/>
                                      </p:to>
                                    </p:set>
                                    <p:anim calcmode="lin" valueType="num">
                                      <p:cBhvr additive="base">
                                        <p:cTn id="7" dur="1000"/>
                                        <p:tgtEl>
                                          <p:spTgt spid="449"/>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448"/>
                                        </p:tgtEl>
                                        <p:attrNameLst>
                                          <p:attrName>style.visibility</p:attrName>
                                        </p:attrNameLst>
                                      </p:cBhvr>
                                      <p:to>
                                        <p:strVal val="visible"/>
                                      </p:to>
                                    </p:set>
                                    <p:anim calcmode="lin" valueType="num">
                                      <p:cBhvr additive="base">
                                        <p:cTn id="11" dur="1000"/>
                                        <p:tgtEl>
                                          <p:spTgt spid="448"/>
                                        </p:tgtEl>
                                        <p:attrNameLst>
                                          <p:attrName>ppt_w</p:attrName>
                                        </p:attrNameLst>
                                      </p:cBhvr>
                                      <p:tavLst>
                                        <p:tav tm="0">
                                          <p:val>
                                            <p:strVal val="0"/>
                                          </p:val>
                                        </p:tav>
                                        <p:tav tm="100000">
                                          <p:val>
                                            <p:strVal val="#ppt_w"/>
                                          </p:val>
                                        </p:tav>
                                      </p:tavLst>
                                    </p:anim>
                                    <p:anim calcmode="lin" valueType="num">
                                      <p:cBhvr additive="base">
                                        <p:cTn id="12" dur="1000"/>
                                        <p:tgtEl>
                                          <p:spTgt spid="448"/>
                                        </p:tgtEl>
                                        <p:attrNameLst>
                                          <p:attrName>ppt_h</p:attrName>
                                        </p:attrNameLst>
                                      </p:cBhvr>
                                      <p:tavLst>
                                        <p:tav tm="0">
                                          <p:val>
                                            <p:strVal val="0"/>
                                          </p:val>
                                        </p:tav>
                                        <p:tav tm="100000">
                                          <p:val>
                                            <p:strVal val="#ppt_h"/>
                                          </p:val>
                                        </p:tav>
                                      </p:tavLst>
                                    </p:anim>
                                  </p:childTnLst>
                                </p:cTn>
                              </p:par>
                            </p:childTnLst>
                          </p:cTn>
                        </p:par>
                        <p:par>
                          <p:cTn id="13" fill="hold">
                            <p:stCondLst>
                              <p:cond delay="2000"/>
                            </p:stCondLst>
                            <p:childTnLst>
                              <p:par>
                                <p:cTn id="14" presetID="2" presetClass="entr" presetSubtype="1"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1000" fill="hold"/>
                                        <p:tgtEl>
                                          <p:spTgt spid="5"/>
                                        </p:tgtEl>
                                        <p:attrNameLst>
                                          <p:attrName>ppt_x</p:attrName>
                                        </p:attrNameLst>
                                      </p:cBhvr>
                                      <p:tavLst>
                                        <p:tav tm="0">
                                          <p:val>
                                            <p:strVal val="#ppt_x"/>
                                          </p:val>
                                        </p:tav>
                                        <p:tav tm="100000">
                                          <p:val>
                                            <p:strVal val="#ppt_x"/>
                                          </p:val>
                                        </p:tav>
                                      </p:tavLst>
                                    </p:anim>
                                    <p:anim calcmode="lin" valueType="num">
                                      <p:cBhvr additive="base">
                                        <p:cTn id="17"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2"/>
          <p:cNvSpPr/>
          <p:nvPr/>
        </p:nvSpPr>
        <p:spPr>
          <a:xfrm>
            <a:off x="1093168" y="6594"/>
            <a:ext cx="7745437" cy="7834132"/>
          </a:xfrm>
          <a:prstGeom prst="rect">
            <a:avLst/>
          </a:prstGeom>
          <a:solidFill>
            <a:srgbClr val="FFFFFF"/>
          </a:solidFill>
          <a:ln>
            <a:noFill/>
          </a:ln>
        </p:spPr>
        <p:txBody>
          <a:bodyPr spcFirstLastPara="1" wrap="square" lIns="60516" tIns="0" rIns="60516" bIns="0" anchor="ctr" anchorCtr="0">
            <a:spAutoFit/>
          </a:bodyPr>
          <a:lstStyle/>
          <a:p>
            <a:pPr algn="ctr">
              <a:buClr>
                <a:srgbClr val="FF0000"/>
              </a:buClr>
              <a:buSzPts val="2400"/>
            </a:pPr>
            <a:r>
              <a:rPr lang="tr-TR" sz="1655" b="1" dirty="0">
                <a:solidFill>
                  <a:srgbClr val="FF0000"/>
                </a:solidFill>
                <a:latin typeface="Corbel"/>
                <a:ea typeface="Corbel"/>
                <a:cs typeface="Corbel"/>
                <a:sym typeface="Corbel"/>
              </a:rPr>
              <a:t>ANKARA İÇİNDE ULAŞIM</a:t>
            </a:r>
            <a:endParaRPr sz="993" b="1" dirty="0">
              <a:solidFill>
                <a:srgbClr val="000000"/>
              </a:solidFill>
              <a:latin typeface="Corbel"/>
              <a:ea typeface="Corbel"/>
              <a:cs typeface="Corbel"/>
              <a:sym typeface="Corbel"/>
            </a:endParaRPr>
          </a:p>
          <a:p>
            <a:pPr>
              <a:buClr>
                <a:srgbClr val="666666"/>
              </a:buClr>
              <a:buSzPts val="2400"/>
            </a:pPr>
            <a:r>
              <a:rPr lang="tr-TR" sz="1655" dirty="0" err="1">
                <a:solidFill>
                  <a:srgbClr val="666666"/>
                </a:solidFill>
                <a:latin typeface="Corbel"/>
                <a:ea typeface="Corbel"/>
                <a:cs typeface="Corbel"/>
                <a:sym typeface="Corbel"/>
              </a:rPr>
              <a:t>AnkaraKart</a:t>
            </a:r>
            <a:r>
              <a:rPr lang="tr-TR" sz="1655" dirty="0">
                <a:solidFill>
                  <a:srgbClr val="666666"/>
                </a:solidFill>
                <a:latin typeface="Corbel"/>
                <a:ea typeface="Corbel"/>
                <a:cs typeface="Corbel"/>
                <a:sym typeface="Corbel"/>
              </a:rPr>
              <a:t> İşlem Merkezleri indirimli öğrenci kartlarınızı almanız için kurulmuştur. </a:t>
            </a:r>
            <a:r>
              <a:rPr lang="tr-TR" sz="1655" dirty="0">
                <a:solidFill>
                  <a:srgbClr val="FF0000"/>
                </a:solidFill>
                <a:latin typeface="Corbel"/>
                <a:ea typeface="Corbel"/>
                <a:cs typeface="Corbel"/>
                <a:sym typeface="Corbel"/>
              </a:rPr>
              <a:t>BAŞVURU İÇİN ÖĞRENCİ BELGESİ (SON 1 AY İÇİNDE ALINMIŞ) ve 1 ADET FOTOĞRAF GEREKLİDİR.</a:t>
            </a:r>
            <a:endParaRPr sz="1655" dirty="0">
              <a:solidFill>
                <a:srgbClr val="FF0000"/>
              </a:solidFill>
              <a:latin typeface="Corbel"/>
              <a:ea typeface="Corbel"/>
              <a:cs typeface="Corbel"/>
              <a:sym typeface="Corbel"/>
            </a:endParaRPr>
          </a:p>
          <a:p>
            <a:pPr>
              <a:buClr>
                <a:srgbClr val="666666"/>
              </a:buClr>
              <a:buSzPts val="2400"/>
            </a:pPr>
            <a:r>
              <a:rPr lang="tr-TR" sz="1655" dirty="0" err="1">
                <a:solidFill>
                  <a:srgbClr val="666666"/>
                </a:solidFill>
                <a:latin typeface="Corbel"/>
                <a:ea typeface="Corbel"/>
                <a:cs typeface="Corbel"/>
                <a:sym typeface="Corbel"/>
              </a:rPr>
              <a:t>AnkaraKart</a:t>
            </a:r>
            <a:r>
              <a:rPr lang="tr-TR" sz="1655" dirty="0">
                <a:solidFill>
                  <a:srgbClr val="666666"/>
                </a:solidFill>
                <a:latin typeface="Corbel"/>
                <a:ea typeface="Corbel"/>
                <a:cs typeface="Corbel"/>
                <a:sym typeface="Corbel"/>
              </a:rPr>
              <a:t> İşlem Merkezlerinde işlem süreci aşağıdaki şemada gösterilmiştir.</a:t>
            </a:r>
            <a:endParaRPr sz="1655" dirty="0">
              <a:solidFill>
                <a:schemeClr val="dk1"/>
              </a:solidFill>
              <a:latin typeface="Corbel"/>
              <a:ea typeface="Corbel"/>
              <a:cs typeface="Corbel"/>
              <a:sym typeface="Corbel"/>
            </a:endParaRPr>
          </a:p>
          <a:p>
            <a:pPr>
              <a:buClr>
                <a:schemeClr val="dk1"/>
              </a:buClr>
              <a:buSzPts val="2400"/>
            </a:pPr>
            <a:r>
              <a:rPr lang="tr-TR" sz="1655" dirty="0">
                <a:solidFill>
                  <a:schemeClr val="dk1"/>
                </a:solidFill>
                <a:latin typeface="Corbel"/>
                <a:ea typeface="Corbel"/>
                <a:cs typeface="Corbel"/>
                <a:sym typeface="Corbel"/>
              </a:rPr>
              <a:t>  </a:t>
            </a:r>
            <a:r>
              <a:rPr lang="tr-TR" sz="1655" dirty="0">
                <a:solidFill>
                  <a:srgbClr val="666666"/>
                </a:solidFill>
                <a:latin typeface="Corbel"/>
                <a:ea typeface="Corbel"/>
                <a:cs typeface="Corbel"/>
                <a:sym typeface="Corbel"/>
              </a:rPr>
              <a:t> </a:t>
            </a:r>
            <a:endParaRPr sz="1655" dirty="0">
              <a:solidFill>
                <a:schemeClr val="dk1"/>
              </a:solidFill>
              <a:latin typeface="Corbel"/>
              <a:ea typeface="Corbel"/>
              <a:cs typeface="Corbel"/>
              <a:sym typeface="Corbel"/>
            </a:endParaRPr>
          </a:p>
          <a:p>
            <a:pPr>
              <a:buClr>
                <a:schemeClr val="dk1"/>
              </a:buClr>
              <a:buSzPts val="2400"/>
            </a:pPr>
            <a:br>
              <a:rPr lang="tr-TR" sz="1655" dirty="0">
                <a:solidFill>
                  <a:schemeClr val="dk1"/>
                </a:solidFill>
                <a:latin typeface="Corbel"/>
                <a:ea typeface="Corbel"/>
                <a:cs typeface="Corbel"/>
                <a:sym typeface="Corbel"/>
              </a:rPr>
            </a:b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chemeClr val="dk1"/>
              </a:buClr>
              <a:buSzPts val="2400"/>
            </a:pPr>
            <a:endParaRPr sz="1655" dirty="0">
              <a:solidFill>
                <a:schemeClr val="dk1"/>
              </a:solidFill>
              <a:latin typeface="Corbel"/>
              <a:ea typeface="Corbel"/>
              <a:cs typeface="Corbel"/>
              <a:sym typeface="Corbel"/>
            </a:endParaRPr>
          </a:p>
          <a:p>
            <a:pPr>
              <a:buClr>
                <a:srgbClr val="666666"/>
              </a:buClr>
              <a:buSzPts val="2400"/>
            </a:pPr>
            <a:endParaRPr sz="1655" dirty="0">
              <a:solidFill>
                <a:srgbClr val="666666"/>
              </a:solidFill>
              <a:latin typeface="Corbel"/>
              <a:ea typeface="Corbel"/>
              <a:cs typeface="Corbel"/>
              <a:sym typeface="Corbel"/>
            </a:endParaRPr>
          </a:p>
          <a:p>
            <a:pPr>
              <a:buClr>
                <a:srgbClr val="666666"/>
              </a:buClr>
              <a:buSzPts val="2400"/>
            </a:pPr>
            <a:r>
              <a:rPr lang="tr-TR" sz="1655" dirty="0">
                <a:solidFill>
                  <a:srgbClr val="666666"/>
                </a:solidFill>
                <a:latin typeface="Corbel"/>
                <a:ea typeface="Corbel"/>
                <a:cs typeface="Corbel"/>
                <a:sym typeface="Corbel"/>
              </a:rPr>
              <a:t>Ankara’da 6 farklı merkezde hizmet vermeye başlayan </a:t>
            </a:r>
            <a:r>
              <a:rPr lang="tr-TR" sz="1655" dirty="0" err="1">
                <a:solidFill>
                  <a:srgbClr val="666666"/>
                </a:solidFill>
                <a:latin typeface="Corbel"/>
                <a:ea typeface="Corbel"/>
                <a:cs typeface="Corbel"/>
                <a:sym typeface="Corbel"/>
              </a:rPr>
              <a:t>AnkaraKart</a:t>
            </a:r>
            <a:r>
              <a:rPr lang="tr-TR" sz="1655" dirty="0">
                <a:solidFill>
                  <a:srgbClr val="666666"/>
                </a:solidFill>
                <a:latin typeface="Corbel"/>
                <a:ea typeface="Corbel"/>
                <a:cs typeface="Corbel"/>
                <a:sym typeface="Corbel"/>
              </a:rPr>
              <a:t> İşlem Merkezlerine aşağıdaki adreslerden belirtilen saatlerde ulaşabilirsiniz. </a:t>
            </a:r>
            <a:endParaRPr sz="1655" dirty="0">
              <a:solidFill>
                <a:schemeClr val="dk1"/>
              </a:solidFill>
              <a:latin typeface="Corbel"/>
              <a:ea typeface="Corbel"/>
              <a:cs typeface="Corbel"/>
              <a:sym typeface="Corbel"/>
            </a:endParaRPr>
          </a:p>
          <a:p>
            <a:pPr>
              <a:buClr>
                <a:srgbClr val="002F53"/>
              </a:buClr>
              <a:buSzPts val="2400"/>
            </a:pPr>
            <a:r>
              <a:rPr lang="tr-TR" sz="1655" u="sng" dirty="0">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Kızılay Kart İşlem </a:t>
            </a:r>
            <a:r>
              <a:rPr lang="tr-TR" sz="1655" u="sng" dirty="0" err="1">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Merkezi</a:t>
            </a:r>
            <a:r>
              <a:rPr lang="tr-TR" sz="1655" b="1" u="sng" dirty="0" err="1">
                <a:solidFill>
                  <a:srgbClr val="FFFFFF"/>
                </a:solidFill>
                <a:latin typeface="Corbel"/>
                <a:ea typeface="Corbel"/>
                <a:cs typeface="Corbel"/>
                <a:sym typeface="Corbel"/>
                <a:hlinkClick r:id="rId3">
                  <a:extLst>
                    <a:ext uri="{A12FA001-AC4F-418D-AE19-62706E023703}">
                      <ahyp:hlinkClr xmlns:ahyp="http://schemas.microsoft.com/office/drawing/2018/hyperlinkcolor" val="tx"/>
                    </a:ext>
                  </a:extLst>
                </a:hlinkClick>
              </a:rPr>
              <a:t>e</a:t>
            </a:r>
            <a:r>
              <a:rPr lang="tr-TR" sz="1655" b="1" u="sng" dirty="0">
                <a:solidFill>
                  <a:srgbClr val="FFFFFF"/>
                </a:solidFill>
                <a:latin typeface="Corbel"/>
                <a:ea typeface="Corbel"/>
                <a:cs typeface="Corbel"/>
                <a:sym typeface="Corbel"/>
                <a:hlinkClick r:id="rId3">
                  <a:extLst>
                    <a:ext uri="{A12FA001-AC4F-418D-AE19-62706E023703}">
                      <ahyp:hlinkClr xmlns:ahyp="http://schemas.microsoft.com/office/drawing/2018/hyperlinkcolor" val="tx"/>
                    </a:ext>
                  </a:extLst>
                </a:hlinkClick>
              </a:rPr>
              <a:t>-randevu</a:t>
            </a:r>
            <a:endParaRPr sz="1655" b="1" dirty="0">
              <a:solidFill>
                <a:srgbClr val="999999"/>
              </a:solidFill>
              <a:latin typeface="Corbel"/>
              <a:ea typeface="Corbel"/>
              <a:cs typeface="Corbel"/>
              <a:sym typeface="Corbel"/>
            </a:endParaRPr>
          </a:p>
          <a:p>
            <a:pPr>
              <a:buClr>
                <a:srgbClr val="002F53"/>
              </a:buClr>
              <a:buSzPts val="2400"/>
            </a:pPr>
            <a:r>
              <a:rPr lang="tr-TR" sz="1655" u="sng" dirty="0" err="1">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Beşevler</a:t>
            </a:r>
            <a:r>
              <a:rPr lang="tr-TR" sz="1655" u="sng" dirty="0">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 Kart İşlem Merkezi</a:t>
            </a:r>
            <a:r>
              <a:rPr lang="tr-TR" sz="1655" u="sng" dirty="0">
                <a:solidFill>
                  <a:srgbClr val="002F53"/>
                </a:solidFill>
                <a:latin typeface="Corbel"/>
                <a:ea typeface="Corbel"/>
                <a:cs typeface="Corbel"/>
                <a:sym typeface="Corbel"/>
              </a:rPr>
              <a:t>n</a:t>
            </a:r>
            <a:r>
              <a:rPr lang="tr-TR" sz="1655" b="1" u="sng" dirty="0">
                <a:solidFill>
                  <a:srgbClr val="FFFFFF"/>
                </a:solidFill>
                <a:latin typeface="Corbel"/>
                <a:ea typeface="Corbel"/>
                <a:cs typeface="Corbel"/>
                <a:sym typeface="Corbel"/>
                <a:hlinkClick r:id="rId3">
                  <a:extLst>
                    <a:ext uri="{A12FA001-AC4F-418D-AE19-62706E023703}">
                      <ahyp:hlinkClr xmlns:ahyp="http://schemas.microsoft.com/office/drawing/2018/hyperlinkcolor" val="tx"/>
                    </a:ext>
                  </a:extLst>
                </a:hlinkClick>
              </a:rPr>
              <a:t>e-randevu</a:t>
            </a:r>
            <a:endParaRPr sz="1655" b="1" dirty="0">
              <a:solidFill>
                <a:srgbClr val="999999"/>
              </a:solidFill>
              <a:latin typeface="Corbel"/>
              <a:ea typeface="Corbel"/>
              <a:cs typeface="Corbel"/>
              <a:sym typeface="Corbel"/>
            </a:endParaRPr>
          </a:p>
          <a:p>
            <a:pPr>
              <a:buClr>
                <a:srgbClr val="002F53"/>
              </a:buClr>
              <a:buSzPts val="2400"/>
            </a:pPr>
            <a:r>
              <a:rPr lang="tr-TR" sz="1655" u="sng" dirty="0">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EGO Hizmet Binası</a:t>
            </a:r>
            <a:endParaRPr sz="1655" b="1" dirty="0">
              <a:solidFill>
                <a:srgbClr val="999999"/>
              </a:solidFill>
              <a:latin typeface="Corbel"/>
              <a:ea typeface="Corbel"/>
              <a:cs typeface="Corbel"/>
              <a:sym typeface="Corbel"/>
            </a:endParaRPr>
          </a:p>
          <a:p>
            <a:pPr>
              <a:buClr>
                <a:srgbClr val="002F53"/>
              </a:buClr>
              <a:buSzPts val="2400"/>
            </a:pPr>
            <a:r>
              <a:rPr lang="tr-TR" sz="1655" u="sng" dirty="0">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Kızılay Mobil İşlem Merkezi</a:t>
            </a:r>
            <a:endParaRPr sz="1655" b="1" dirty="0">
              <a:solidFill>
                <a:srgbClr val="999999"/>
              </a:solidFill>
              <a:latin typeface="Corbel"/>
              <a:ea typeface="Corbel"/>
              <a:cs typeface="Corbel"/>
              <a:sym typeface="Corbel"/>
            </a:endParaRPr>
          </a:p>
          <a:p>
            <a:pPr>
              <a:buClr>
                <a:srgbClr val="002F53"/>
              </a:buClr>
              <a:buSzPts val="2400"/>
            </a:pPr>
            <a:r>
              <a:rPr lang="tr-TR" sz="1655" u="sng" dirty="0">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Dikimevi Mobil İşlem Merkezi</a:t>
            </a:r>
            <a:endParaRPr sz="1655" b="1" dirty="0">
              <a:solidFill>
                <a:srgbClr val="999999"/>
              </a:solidFill>
              <a:latin typeface="Corbel"/>
              <a:ea typeface="Corbel"/>
              <a:cs typeface="Corbel"/>
              <a:sym typeface="Corbel"/>
            </a:endParaRPr>
          </a:p>
          <a:p>
            <a:pPr>
              <a:buClr>
                <a:srgbClr val="002F53"/>
              </a:buClr>
              <a:buSzPts val="2400"/>
            </a:pPr>
            <a:r>
              <a:rPr lang="tr-TR" sz="1655" u="sng" dirty="0" err="1">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Akköprü</a:t>
            </a:r>
            <a:r>
              <a:rPr lang="tr-TR" sz="1655" u="sng" dirty="0">
                <a:solidFill>
                  <a:srgbClr val="002F53"/>
                </a:solidFill>
                <a:latin typeface="Corbel"/>
                <a:ea typeface="Corbel"/>
                <a:cs typeface="Corbel"/>
                <a:sym typeface="Corbel"/>
                <a:hlinkClick r:id="rId3">
                  <a:extLst>
                    <a:ext uri="{A12FA001-AC4F-418D-AE19-62706E023703}">
                      <ahyp:hlinkClr xmlns:ahyp="http://schemas.microsoft.com/office/drawing/2018/hyperlinkcolor" val="tx"/>
                    </a:ext>
                  </a:extLst>
                </a:hlinkClick>
              </a:rPr>
              <a:t> Mobil İşlem Merkezi</a:t>
            </a:r>
            <a:endParaRPr sz="1655" dirty="0">
              <a:solidFill>
                <a:srgbClr val="002F53"/>
              </a:solidFill>
              <a:latin typeface="Corbel"/>
              <a:ea typeface="Corbel"/>
              <a:cs typeface="Corbel"/>
              <a:sym typeface="Corbel"/>
            </a:endParaRPr>
          </a:p>
          <a:p>
            <a:pPr>
              <a:buClr>
                <a:srgbClr val="000000"/>
              </a:buClr>
              <a:buSzPts val="2400"/>
            </a:pPr>
            <a:r>
              <a:rPr lang="tr-TR" sz="1655" dirty="0">
                <a:solidFill>
                  <a:srgbClr val="002F53"/>
                </a:solidFill>
                <a:latin typeface="Corbel"/>
                <a:ea typeface="Corbel"/>
                <a:cs typeface="Corbel"/>
                <a:sym typeface="Corbel"/>
              </a:rPr>
              <a:t>Detaylı bilgi için </a:t>
            </a:r>
            <a:r>
              <a:rPr lang="tr-TR" sz="1655" u="sng" dirty="0">
                <a:solidFill>
                  <a:srgbClr val="002F53"/>
                </a:solidFill>
                <a:latin typeface="Corbel"/>
                <a:ea typeface="Corbel"/>
                <a:cs typeface="Corbel"/>
                <a:sym typeface="Corbel"/>
                <a:hlinkClick r:id="rId4">
                  <a:extLst>
                    <a:ext uri="{A12FA001-AC4F-418D-AE19-62706E023703}">
                      <ahyp:hlinkClr xmlns:ahyp="http://schemas.microsoft.com/office/drawing/2018/hyperlinkcolor" val="tx"/>
                    </a:ext>
                  </a:extLst>
                </a:hlinkClick>
              </a:rPr>
              <a:t>http://www.ego.gov.tr/tr/sayfa/2130/ankarakart</a:t>
            </a:r>
            <a:r>
              <a:rPr lang="tr-TR" sz="1655" dirty="0">
                <a:solidFill>
                  <a:srgbClr val="002F53"/>
                </a:solidFill>
                <a:latin typeface="Corbel"/>
                <a:ea typeface="Corbel"/>
                <a:cs typeface="Corbel"/>
                <a:sym typeface="Corbel"/>
              </a:rPr>
              <a:t> adresini kullanabilirsiniz.</a:t>
            </a:r>
            <a:endParaRPr sz="1655" b="1" dirty="0">
              <a:solidFill>
                <a:srgbClr val="999999"/>
              </a:solidFill>
              <a:latin typeface="Corbel"/>
              <a:ea typeface="Corbel"/>
              <a:cs typeface="Corbel"/>
              <a:sym typeface="Corbel"/>
            </a:endParaRPr>
          </a:p>
          <a:p>
            <a:pPr>
              <a:buClr>
                <a:schemeClr val="dk1"/>
              </a:buClr>
              <a:buSzPts val="1800"/>
            </a:pPr>
            <a:endParaRPr sz="1258" dirty="0">
              <a:solidFill>
                <a:schemeClr val="dk1"/>
              </a:solidFill>
              <a:latin typeface="Corbel"/>
              <a:ea typeface="Corbel"/>
              <a:cs typeface="Corbel"/>
              <a:sym typeface="Corbel"/>
            </a:endParaRPr>
          </a:p>
        </p:txBody>
      </p:sp>
      <p:pic>
        <p:nvPicPr>
          <p:cNvPr id="456" name="Google Shape;456;p52" descr="Kart İşlem Merkezi işlem süreci"/>
          <p:cNvPicPr preferRelativeResize="0"/>
          <p:nvPr/>
        </p:nvPicPr>
        <p:blipFill rotWithShape="1">
          <a:blip r:embed="rId5">
            <a:alphaModFix/>
          </a:blip>
          <a:srcRect/>
          <a:stretch/>
        </p:blipFill>
        <p:spPr>
          <a:xfrm>
            <a:off x="2200070" y="1632526"/>
            <a:ext cx="5503933" cy="3193449"/>
          </a:xfrm>
          <a:prstGeom prst="rect">
            <a:avLst/>
          </a:prstGeom>
          <a:noFill/>
          <a:ln>
            <a:noFill/>
          </a:ln>
        </p:spPr>
      </p:pic>
    </p:spTree>
  </p:cSld>
  <p:clrMapOvr>
    <a:masterClrMapping/>
  </p:clrMapOvr>
  <p:transition spd="med">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50;p51"/>
          <p:cNvSpPr/>
          <p:nvPr/>
        </p:nvSpPr>
        <p:spPr>
          <a:xfrm>
            <a:off x="1508757" y="1811164"/>
            <a:ext cx="6981547" cy="4908508"/>
          </a:xfrm>
          <a:prstGeom prst="rect">
            <a:avLst/>
          </a:prstGeom>
          <a:solidFill>
            <a:srgbClr val="E0DEDE"/>
          </a:solidFill>
          <a:ln>
            <a:noFill/>
          </a:ln>
        </p:spPr>
        <p:txBody>
          <a:bodyPr spcFirstLastPara="1" wrap="square" lIns="60516" tIns="30250" rIns="60516" bIns="30250" anchor="t" anchorCtr="0">
            <a:spAutoFit/>
          </a:bodyPr>
          <a:lstStyle/>
          <a:p>
            <a:pPr algn="just">
              <a:buClr>
                <a:srgbClr val="000000"/>
              </a:buClr>
              <a:buSzPts val="3200"/>
            </a:pPr>
            <a:r>
              <a:rPr lang="tr-TR" sz="1853" b="1" dirty="0">
                <a:latin typeface="Corbel"/>
                <a:ea typeface="Corbel"/>
                <a:cs typeface="Corbel"/>
                <a:sym typeface="Corbel"/>
              </a:rPr>
              <a:t>SIK SORULAN SORULAR</a:t>
            </a:r>
          </a:p>
          <a:p>
            <a:pPr algn="just">
              <a:buClr>
                <a:srgbClr val="000000"/>
              </a:buClr>
              <a:buSzPts val="3200"/>
            </a:pPr>
            <a:endParaRPr lang="tr-TR" sz="1853" b="1" dirty="0">
              <a:latin typeface="Corbel"/>
              <a:ea typeface="Corbel"/>
              <a:cs typeface="Corbel"/>
              <a:sym typeface="Corbel"/>
            </a:endParaRPr>
          </a:p>
          <a:p>
            <a:pPr algn="just">
              <a:buClr>
                <a:srgbClr val="000000"/>
              </a:buClr>
              <a:buSzPts val="3200"/>
            </a:pPr>
            <a:r>
              <a:rPr lang="tr-TR" sz="1853" dirty="0">
                <a:latin typeface="Corbel"/>
                <a:ea typeface="Corbel"/>
                <a:cs typeface="Corbel"/>
                <a:sym typeface="Corbel"/>
              </a:rPr>
              <a:t>1. Öğrenci belgesini nerden alabilirim?</a:t>
            </a:r>
          </a:p>
          <a:p>
            <a:pPr algn="just">
              <a:buClr>
                <a:srgbClr val="000000"/>
              </a:buClr>
              <a:buSzPts val="3200"/>
            </a:pPr>
            <a:r>
              <a:rPr lang="tr-TR" sz="1853" dirty="0">
                <a:latin typeface="Corbel"/>
                <a:ea typeface="Corbel"/>
                <a:cs typeface="Corbel"/>
                <a:sym typeface="Corbel"/>
              </a:rPr>
              <a:t>2. Dönem başlıyor programımız yayınlanacak mı?</a:t>
            </a:r>
          </a:p>
          <a:p>
            <a:pPr algn="just">
              <a:buClr>
                <a:srgbClr val="000000"/>
              </a:buClr>
              <a:buSzPts val="3200"/>
            </a:pPr>
            <a:r>
              <a:rPr lang="tr-TR" sz="1853" dirty="0">
                <a:solidFill>
                  <a:srgbClr val="000000"/>
                </a:solidFill>
                <a:latin typeface="Corbel"/>
                <a:ea typeface="Corbel"/>
                <a:cs typeface="Corbel"/>
                <a:sym typeface="Corbel"/>
              </a:rPr>
              <a:t>3.Çift ana dal yapabilir miyim?</a:t>
            </a:r>
          </a:p>
          <a:p>
            <a:pPr algn="just">
              <a:buClr>
                <a:srgbClr val="000000"/>
              </a:buClr>
              <a:buSzPts val="3200"/>
            </a:pPr>
            <a:r>
              <a:rPr lang="tr-TR" sz="1853" dirty="0">
                <a:solidFill>
                  <a:srgbClr val="000000"/>
                </a:solidFill>
                <a:latin typeface="Corbel"/>
                <a:ea typeface="Corbel"/>
                <a:cs typeface="Corbel"/>
                <a:sym typeface="Corbel"/>
              </a:rPr>
              <a:t>4. Üstten ders alarak okulu erken bitirebilir </a:t>
            </a:r>
            <a:r>
              <a:rPr lang="tr-TR" sz="1853" dirty="0">
                <a:latin typeface="Corbel"/>
                <a:ea typeface="Corbel"/>
                <a:cs typeface="Corbel"/>
                <a:sym typeface="Corbel"/>
              </a:rPr>
              <a:t>m</a:t>
            </a:r>
            <a:r>
              <a:rPr lang="tr-TR" sz="1853" dirty="0">
                <a:solidFill>
                  <a:srgbClr val="000000"/>
                </a:solidFill>
                <a:latin typeface="Corbel"/>
                <a:ea typeface="Corbel"/>
                <a:cs typeface="Corbel"/>
                <a:sym typeface="Corbel"/>
              </a:rPr>
              <a:t>iyim?</a:t>
            </a:r>
          </a:p>
          <a:p>
            <a:pPr algn="just">
              <a:buClr>
                <a:srgbClr val="000000"/>
              </a:buClr>
              <a:buSzPts val="3200"/>
            </a:pPr>
            <a:r>
              <a:rPr lang="tr-TR" sz="1853" dirty="0">
                <a:solidFill>
                  <a:srgbClr val="000000"/>
                </a:solidFill>
                <a:latin typeface="Corbel"/>
                <a:ea typeface="Corbel"/>
                <a:cs typeface="Corbel"/>
                <a:sym typeface="Corbel"/>
              </a:rPr>
              <a:t>5. </a:t>
            </a:r>
            <a:r>
              <a:rPr lang="tr-TR" sz="1853" dirty="0" err="1">
                <a:solidFill>
                  <a:srgbClr val="000000"/>
                </a:solidFill>
                <a:latin typeface="Corbel"/>
                <a:ea typeface="Corbel"/>
                <a:cs typeface="Corbel"/>
                <a:sym typeface="Corbel"/>
              </a:rPr>
              <a:t>Xxxx</a:t>
            </a:r>
            <a:r>
              <a:rPr lang="tr-TR" sz="1853" dirty="0">
                <a:solidFill>
                  <a:srgbClr val="000000"/>
                </a:solidFill>
                <a:latin typeface="Corbel"/>
                <a:ea typeface="Corbel"/>
                <a:cs typeface="Corbel"/>
                <a:sym typeface="Corbel"/>
              </a:rPr>
              <a:t> hocanın telefon numarasını yollayabilir misiniz?</a:t>
            </a:r>
          </a:p>
          <a:p>
            <a:pPr algn="just">
              <a:buClr>
                <a:srgbClr val="000000"/>
              </a:buClr>
              <a:buSzPts val="3200"/>
            </a:pPr>
            <a:r>
              <a:rPr lang="tr-TR" sz="1853" dirty="0">
                <a:solidFill>
                  <a:srgbClr val="000000"/>
                </a:solidFill>
                <a:latin typeface="Corbel"/>
                <a:ea typeface="Corbel"/>
                <a:cs typeface="Corbel"/>
                <a:sym typeface="Corbel"/>
              </a:rPr>
              <a:t>6.Yemekhanede nasıl yemek yiyebilirim?</a:t>
            </a:r>
          </a:p>
          <a:p>
            <a:pPr algn="just">
              <a:buClr>
                <a:srgbClr val="000000"/>
              </a:buClr>
              <a:buSzPts val="3200"/>
            </a:pPr>
            <a:r>
              <a:rPr lang="tr-TR" sz="1853" dirty="0">
                <a:latin typeface="Corbel"/>
                <a:ea typeface="Corbel"/>
                <a:cs typeface="Corbel"/>
                <a:sym typeface="Corbel"/>
              </a:rPr>
              <a:t>7. Okula giriş çıkışta kapıdan nasıl geçebiliriz?</a:t>
            </a:r>
          </a:p>
          <a:p>
            <a:pPr algn="just">
              <a:buClr>
                <a:srgbClr val="000000"/>
              </a:buClr>
              <a:buSzPts val="3200"/>
            </a:pPr>
            <a:r>
              <a:rPr lang="tr-TR" sz="1853" dirty="0">
                <a:solidFill>
                  <a:srgbClr val="000000"/>
                </a:solidFill>
                <a:latin typeface="Corbel"/>
                <a:ea typeface="Corbel"/>
                <a:cs typeface="Corbel"/>
                <a:sym typeface="Corbel"/>
              </a:rPr>
              <a:t>8. Ekle-</a:t>
            </a:r>
            <a:r>
              <a:rPr lang="tr-TR" sz="1853" dirty="0" err="1">
                <a:solidFill>
                  <a:srgbClr val="000000"/>
                </a:solidFill>
                <a:latin typeface="Corbel"/>
                <a:ea typeface="Corbel"/>
                <a:cs typeface="Corbel"/>
                <a:sym typeface="Corbel"/>
              </a:rPr>
              <a:t>bırakta</a:t>
            </a:r>
            <a:r>
              <a:rPr lang="tr-TR" sz="1853" dirty="0">
                <a:solidFill>
                  <a:srgbClr val="000000"/>
                </a:solidFill>
                <a:latin typeface="Corbel"/>
                <a:ea typeface="Corbel"/>
                <a:cs typeface="Corbel"/>
                <a:sym typeface="Corbel"/>
              </a:rPr>
              <a:t> ders değiştirebilir miyim?</a:t>
            </a:r>
          </a:p>
          <a:p>
            <a:pPr algn="just">
              <a:buClr>
                <a:srgbClr val="000000"/>
              </a:buClr>
              <a:buSzPts val="3200"/>
            </a:pPr>
            <a:r>
              <a:rPr lang="tr-TR" sz="1853" dirty="0">
                <a:latin typeface="Corbel"/>
                <a:ea typeface="Corbel"/>
                <a:cs typeface="Corbel"/>
                <a:sym typeface="Corbel"/>
              </a:rPr>
              <a:t>9. Alttan dersimi ne zaman alabilirim?</a:t>
            </a:r>
          </a:p>
          <a:p>
            <a:pPr algn="just">
              <a:buClr>
                <a:srgbClr val="000000"/>
              </a:buClr>
              <a:buSzPts val="3200"/>
            </a:pPr>
            <a:r>
              <a:rPr lang="tr-TR" sz="1853" dirty="0">
                <a:latin typeface="Corbel"/>
                <a:ea typeface="Corbel"/>
                <a:cs typeface="Corbel"/>
                <a:sym typeface="Corbel"/>
              </a:rPr>
              <a:t>10. Ortalamamı yükseltmek için geçtiğim dersleri tekrar alabilir miyim?</a:t>
            </a:r>
          </a:p>
          <a:p>
            <a:pPr algn="just">
              <a:buClr>
                <a:srgbClr val="000000"/>
              </a:buClr>
              <a:buSzPts val="3200"/>
            </a:pPr>
            <a:r>
              <a:rPr lang="tr-TR" sz="1853" dirty="0">
                <a:latin typeface="Corbel"/>
                <a:ea typeface="Corbel"/>
                <a:cs typeface="Corbel"/>
                <a:sym typeface="Corbel"/>
              </a:rPr>
              <a:t>11. Seçmeli derslerde kaldığım dersi tekrar almak zorunda mıyım?</a:t>
            </a:r>
          </a:p>
          <a:p>
            <a:pPr algn="just">
              <a:buClr>
                <a:srgbClr val="000000"/>
              </a:buClr>
              <a:buSzPts val="3200"/>
            </a:pPr>
            <a:r>
              <a:rPr lang="tr-TR" sz="1853" dirty="0">
                <a:latin typeface="Corbel"/>
                <a:ea typeface="Corbel"/>
                <a:cs typeface="Corbel"/>
                <a:sym typeface="Corbel"/>
              </a:rPr>
              <a:t>12. Şube değişikliği yapabilir miyim?</a:t>
            </a:r>
          </a:p>
          <a:p>
            <a:pPr algn="just">
              <a:buClr>
                <a:srgbClr val="000000"/>
              </a:buClr>
              <a:buSzPts val="3200"/>
            </a:pPr>
            <a:r>
              <a:rPr lang="tr-TR" sz="1853" dirty="0">
                <a:latin typeface="Corbel"/>
                <a:ea typeface="Corbel"/>
                <a:cs typeface="Corbel"/>
                <a:sym typeface="Corbel"/>
              </a:rPr>
              <a:t>13. </a:t>
            </a:r>
            <a:r>
              <a:rPr lang="tr-TR" sz="1853" dirty="0" err="1">
                <a:latin typeface="Corbel"/>
                <a:ea typeface="Corbel"/>
                <a:cs typeface="Corbel"/>
                <a:sym typeface="Corbel"/>
              </a:rPr>
              <a:t>Danışmanlı</a:t>
            </a:r>
            <a:r>
              <a:rPr lang="tr-TR" sz="1853" dirty="0">
                <a:latin typeface="Corbel"/>
                <a:ea typeface="Corbel"/>
                <a:cs typeface="Corbel"/>
                <a:sym typeface="Corbel"/>
              </a:rPr>
              <a:t> </a:t>
            </a:r>
            <a:r>
              <a:rPr lang="tr-TR" sz="1853" dirty="0" err="1">
                <a:latin typeface="Corbel"/>
                <a:ea typeface="Corbel"/>
                <a:cs typeface="Corbel"/>
                <a:sym typeface="Corbel"/>
              </a:rPr>
              <a:t>W</a:t>
            </a:r>
            <a:r>
              <a:rPr lang="tr-TR" sz="1853" dirty="0" err="1">
                <a:solidFill>
                  <a:srgbClr val="000000"/>
                </a:solidFill>
                <a:latin typeface="Corbel"/>
                <a:ea typeface="Corbel"/>
                <a:cs typeface="Corbel"/>
                <a:sym typeface="Corbel"/>
              </a:rPr>
              <a:t>hatsApp</a:t>
            </a:r>
            <a:r>
              <a:rPr lang="tr-TR" sz="1853" dirty="0">
                <a:solidFill>
                  <a:srgbClr val="000000"/>
                </a:solidFill>
                <a:latin typeface="Corbel"/>
                <a:ea typeface="Corbel"/>
                <a:cs typeface="Corbel"/>
                <a:sym typeface="Corbel"/>
              </a:rPr>
              <a:t>  grubunda arkadaşlarımla konuşabilir miyim?</a:t>
            </a:r>
          </a:p>
          <a:p>
            <a:pPr algn="just">
              <a:buClr>
                <a:srgbClr val="000000"/>
              </a:buClr>
              <a:buSzPts val="3200"/>
            </a:pPr>
            <a:r>
              <a:rPr lang="tr-TR" sz="1853" dirty="0">
                <a:solidFill>
                  <a:srgbClr val="000000"/>
                </a:solidFill>
                <a:latin typeface="Corbel"/>
                <a:ea typeface="Corbel"/>
                <a:cs typeface="Corbel"/>
                <a:sym typeface="Corbel"/>
              </a:rPr>
              <a:t>14. </a:t>
            </a:r>
            <a:r>
              <a:rPr lang="tr-TR" sz="1853" dirty="0" err="1">
                <a:solidFill>
                  <a:srgbClr val="000000"/>
                </a:solidFill>
                <a:latin typeface="Corbel"/>
                <a:ea typeface="Corbel"/>
                <a:cs typeface="Corbel"/>
                <a:sym typeface="Corbel"/>
              </a:rPr>
              <a:t>Xxxx</a:t>
            </a:r>
            <a:r>
              <a:rPr lang="tr-TR" sz="1853" dirty="0">
                <a:solidFill>
                  <a:srgbClr val="000000"/>
                </a:solidFill>
                <a:latin typeface="Corbel"/>
                <a:ea typeface="Corbel"/>
                <a:cs typeface="Corbel"/>
                <a:sym typeface="Corbel"/>
              </a:rPr>
              <a:t> hoca derse gelmedi ne yapayım?</a:t>
            </a:r>
          </a:p>
          <a:p>
            <a:pPr algn="just">
              <a:buClr>
                <a:srgbClr val="000000"/>
              </a:buClr>
              <a:buSzPts val="3200"/>
            </a:pPr>
            <a:endParaRPr sz="1853" dirty="0">
              <a:solidFill>
                <a:srgbClr val="000000"/>
              </a:solidFill>
              <a:latin typeface="Corbel"/>
              <a:ea typeface="Corbel"/>
              <a:cs typeface="Corbel"/>
              <a:sym typeface="Corbel"/>
            </a:endParaRPr>
          </a:p>
        </p:txBody>
      </p:sp>
    </p:spTree>
    <p:extLst>
      <p:ext uri="{BB962C8B-B14F-4D97-AF65-F5344CB8AC3E}">
        <p14:creationId xmlns:p14="http://schemas.microsoft.com/office/powerpoint/2010/main" val="226237478"/>
      </p:ext>
    </p:extLst>
  </p:cSld>
  <p:clrMapOvr>
    <a:masterClrMapping/>
  </p:clrMapOvr>
  <p:transition spd="med">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50;p51"/>
          <p:cNvSpPr/>
          <p:nvPr/>
        </p:nvSpPr>
        <p:spPr>
          <a:xfrm>
            <a:off x="1781350" y="2816243"/>
            <a:ext cx="6572771" cy="1283541"/>
          </a:xfrm>
          <a:prstGeom prst="rect">
            <a:avLst/>
          </a:prstGeom>
          <a:solidFill>
            <a:srgbClr val="E0DEDE"/>
          </a:solidFill>
          <a:ln>
            <a:noFill/>
          </a:ln>
        </p:spPr>
        <p:txBody>
          <a:bodyPr spcFirstLastPara="1" wrap="square" lIns="60516" tIns="30250" rIns="60516" bIns="30250" anchor="t" anchorCtr="0">
            <a:spAutoFit/>
          </a:bodyPr>
          <a:lstStyle/>
          <a:p>
            <a:pPr algn="ctr">
              <a:buClr>
                <a:srgbClr val="000000"/>
              </a:buClr>
              <a:buSzPts val="3200"/>
            </a:pPr>
            <a:endParaRPr lang="tr-TR" sz="2648" dirty="0">
              <a:latin typeface="Corbel"/>
              <a:ea typeface="Corbel"/>
              <a:cs typeface="Corbel"/>
              <a:sym typeface="Corbel"/>
            </a:endParaRPr>
          </a:p>
          <a:p>
            <a:pPr algn="ctr">
              <a:buClr>
                <a:srgbClr val="000000"/>
              </a:buClr>
              <a:buSzPts val="3200"/>
            </a:pPr>
            <a:r>
              <a:rPr lang="tr-TR" sz="2648" dirty="0">
                <a:latin typeface="Corbel"/>
                <a:ea typeface="Corbel"/>
                <a:cs typeface="Corbel"/>
                <a:sym typeface="Corbel"/>
              </a:rPr>
              <a:t>OKUL NOT ORTALAMASININ ÖNEMİ</a:t>
            </a:r>
          </a:p>
          <a:p>
            <a:pPr marL="340448" indent="-340448" algn="just">
              <a:buClr>
                <a:srgbClr val="000000"/>
              </a:buClr>
              <a:buSzPts val="3200"/>
              <a:buFont typeface="Arial"/>
              <a:buAutoNum type="arabicPeriod"/>
            </a:pPr>
            <a:endParaRPr lang="tr-TR" sz="2648" dirty="0">
              <a:solidFill>
                <a:srgbClr val="000000"/>
              </a:solidFill>
              <a:latin typeface="Corbel"/>
              <a:ea typeface="Corbel"/>
              <a:cs typeface="Corbel"/>
              <a:sym typeface="Corbel"/>
            </a:endParaRPr>
          </a:p>
        </p:txBody>
      </p:sp>
    </p:spTree>
    <p:extLst>
      <p:ext uri="{BB962C8B-B14F-4D97-AF65-F5344CB8AC3E}">
        <p14:creationId xmlns:p14="http://schemas.microsoft.com/office/powerpoint/2010/main" val="1829141261"/>
      </p:ext>
    </p:extLst>
  </p:cSld>
  <p:clrMapOvr>
    <a:masterClrMapping/>
  </p:clrMapOvr>
  <p:transition spd="med">
    <p:push/>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6">
            <a:extLst>
              <a:ext uri="{FF2B5EF4-FFF2-40B4-BE49-F238E27FC236}">
                <a16:creationId xmlns:a16="http://schemas.microsoft.com/office/drawing/2014/main" id="{B43B9CA2-4B31-4ACD-9A9F-B8E6C64203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2825" cy="774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pic>
        <p:nvPicPr>
          <p:cNvPr id="1032" name="Picture 8" descr="fotoğraf-1">
            <a:extLst>
              <a:ext uri="{FF2B5EF4-FFF2-40B4-BE49-F238E27FC236}">
                <a16:creationId xmlns:a16="http://schemas.microsoft.com/office/drawing/2014/main" id="{D95976F5-4291-CAEB-290F-CE9DAFE11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355" r="29536"/>
          <a:stretch>
            <a:fillRect/>
          </a:stretch>
        </p:blipFill>
        <p:spPr bwMode="auto">
          <a:xfrm>
            <a:off x="6927852" y="10"/>
            <a:ext cx="2974973" cy="3841714"/>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res-1">
            <a:extLst>
              <a:ext uri="{FF2B5EF4-FFF2-40B4-BE49-F238E27FC236}">
                <a16:creationId xmlns:a16="http://schemas.microsoft.com/office/drawing/2014/main" id="{5F5DA691-BED0-6BD6-EBD5-14BCDCD33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48" r="21662" b="-2"/>
          <a:stretch>
            <a:fillRect/>
          </a:stretch>
        </p:blipFill>
        <p:spPr bwMode="auto">
          <a:xfrm>
            <a:off x="4154860" y="10"/>
            <a:ext cx="3344892" cy="3841714"/>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fot-1">
            <a:extLst>
              <a:ext uri="{FF2B5EF4-FFF2-40B4-BE49-F238E27FC236}">
                <a16:creationId xmlns:a16="http://schemas.microsoft.com/office/drawing/2014/main" id="{740A3D13-4E3E-596F-F8EB-4EFEA36BC9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620" b="-1"/>
          <a:stretch>
            <a:fillRect/>
          </a:stretch>
        </p:blipFill>
        <p:spPr bwMode="auto">
          <a:xfrm>
            <a:off x="4197940" y="3903687"/>
            <a:ext cx="5704884" cy="3841725"/>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9" name="Freeform: Shape 1038">
            <a:extLst>
              <a:ext uri="{FF2B5EF4-FFF2-40B4-BE49-F238E27FC236}">
                <a16:creationId xmlns:a16="http://schemas.microsoft.com/office/drawing/2014/main" id="{33F94DB1-BC5D-454D-845C-7BA3A1F469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18989" cy="7745412"/>
          </a:xfrm>
          <a:custGeom>
            <a:avLst/>
            <a:gdLst>
              <a:gd name="connsiteX0" fmla="*/ 0 w 5932965"/>
              <a:gd name="connsiteY0" fmla="*/ 0 h 6858000"/>
              <a:gd name="connsiteX1" fmla="*/ 5140363 w 5932965"/>
              <a:gd name="connsiteY1" fmla="*/ 0 h 6858000"/>
              <a:gd name="connsiteX2" fmla="*/ 5152943 w 5932965"/>
              <a:gd name="connsiteY2" fmla="*/ 23550 h 6858000"/>
              <a:gd name="connsiteX3" fmla="*/ 5932965 w 5932965"/>
              <a:gd name="connsiteY3" fmla="*/ 3479505 h 6858000"/>
              <a:gd name="connsiteX4" fmla="*/ 5262410 w 5932965"/>
              <a:gd name="connsiteY4" fmla="*/ 6708999 h 6858000"/>
              <a:gd name="connsiteX5" fmla="*/ 5190385 w 5932965"/>
              <a:gd name="connsiteY5" fmla="*/ 6858000 h 6858000"/>
              <a:gd name="connsiteX6" fmla="*/ 0 w 593296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32965" h="6858000">
                <a:moveTo>
                  <a:pt x="0" y="0"/>
                </a:moveTo>
                <a:lnTo>
                  <a:pt x="5140363" y="0"/>
                </a:lnTo>
                <a:lnTo>
                  <a:pt x="5152943" y="23550"/>
                </a:lnTo>
                <a:cubicBezTo>
                  <a:pt x="5642847" y="987256"/>
                  <a:pt x="5932965" y="2183538"/>
                  <a:pt x="5932965" y="3479505"/>
                </a:cubicBezTo>
                <a:cubicBezTo>
                  <a:pt x="5932965" y="4675783"/>
                  <a:pt x="5685764" y="5787121"/>
                  <a:pt x="5262410" y="6708999"/>
                </a:cubicBezTo>
                <a:lnTo>
                  <a:pt x="5190385"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1041" name="Freeform: Shape 1040">
            <a:extLst>
              <a:ext uri="{FF2B5EF4-FFF2-40B4-BE49-F238E27FC236}">
                <a16:creationId xmlns:a16="http://schemas.microsoft.com/office/drawing/2014/main" id="{5676B86F-860B-4586-BCAA-C0650C09B7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10353" cy="7745412"/>
          </a:xfrm>
          <a:custGeom>
            <a:avLst/>
            <a:gdLst>
              <a:gd name="connsiteX0" fmla="*/ 0 w 5922333"/>
              <a:gd name="connsiteY0" fmla="*/ 0 h 6858000"/>
              <a:gd name="connsiteX1" fmla="*/ 5129731 w 5922333"/>
              <a:gd name="connsiteY1" fmla="*/ 0 h 6858000"/>
              <a:gd name="connsiteX2" fmla="*/ 5142311 w 5922333"/>
              <a:gd name="connsiteY2" fmla="*/ 23550 h 6858000"/>
              <a:gd name="connsiteX3" fmla="*/ 5922333 w 5922333"/>
              <a:gd name="connsiteY3" fmla="*/ 3479505 h 6858000"/>
              <a:gd name="connsiteX4" fmla="*/ 5251778 w 5922333"/>
              <a:gd name="connsiteY4" fmla="*/ 6708999 h 6858000"/>
              <a:gd name="connsiteX5" fmla="*/ 5179753 w 5922333"/>
              <a:gd name="connsiteY5" fmla="*/ 6858000 h 6858000"/>
              <a:gd name="connsiteX6" fmla="*/ 0 w 592233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2333" h="6858000">
                <a:moveTo>
                  <a:pt x="0" y="0"/>
                </a:moveTo>
                <a:lnTo>
                  <a:pt x="5129731" y="0"/>
                </a:lnTo>
                <a:lnTo>
                  <a:pt x="5142311" y="23550"/>
                </a:lnTo>
                <a:cubicBezTo>
                  <a:pt x="5632215" y="987256"/>
                  <a:pt x="5922333" y="2183538"/>
                  <a:pt x="5922333" y="3479505"/>
                </a:cubicBezTo>
                <a:cubicBezTo>
                  <a:pt x="5922333" y="4675783"/>
                  <a:pt x="5675132" y="5787121"/>
                  <a:pt x="5251778" y="6708999"/>
                </a:cubicBezTo>
                <a:lnTo>
                  <a:pt x="5179753"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Unvan 1"/>
          <p:cNvSpPr>
            <a:spLocks noGrp="1"/>
          </p:cNvSpPr>
          <p:nvPr>
            <p:ph type="title"/>
          </p:nvPr>
        </p:nvSpPr>
        <p:spPr>
          <a:xfrm>
            <a:off x="363928" y="774541"/>
            <a:ext cx="3998118" cy="1497088"/>
          </a:xfrm>
        </p:spPr>
        <p:txBody>
          <a:bodyPr>
            <a:normAutofit/>
          </a:bodyPr>
          <a:lstStyle/>
          <a:p>
            <a:r>
              <a:rPr lang="tr-TR" sz="3300" b="1" noProof="0" dirty="0">
                <a:solidFill>
                  <a:schemeClr val="tx2"/>
                </a:solidFill>
              </a:rPr>
              <a:t>Proje Eğitimleri</a:t>
            </a:r>
            <a:endParaRPr lang="tr-TR" sz="3300" noProof="0" dirty="0">
              <a:solidFill>
                <a:schemeClr val="tx2"/>
              </a:solidFill>
            </a:endParaRPr>
          </a:p>
        </p:txBody>
      </p:sp>
      <p:sp>
        <p:nvSpPr>
          <p:cNvPr id="1043" name="Rectangle 1042">
            <a:extLst>
              <a:ext uri="{FF2B5EF4-FFF2-40B4-BE49-F238E27FC236}">
                <a16:creationId xmlns:a16="http://schemas.microsoft.com/office/drawing/2014/main" id="{8C818ED5-2F56-4171-9445-3AA4F4462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8447"/>
            <a:ext cx="103979" cy="738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5" name="Rectangle 1044">
            <a:extLst>
              <a:ext uri="{FF2B5EF4-FFF2-40B4-BE49-F238E27FC236}">
                <a16:creationId xmlns:a16="http://schemas.microsoft.com/office/drawing/2014/main" id="{DE74FCE8-866C-4AFA-B45C-FACE2A6094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6500" y="2360375"/>
            <a:ext cx="4037188" cy="2065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DC6A1D67-A7DE-3253-CC89-A30C7AC9B05E}"/>
              </a:ext>
            </a:extLst>
          </p:cNvPr>
          <p:cNvSpPr>
            <a:spLocks noGrp="1"/>
          </p:cNvSpPr>
          <p:nvPr>
            <p:ph idx="1"/>
          </p:nvPr>
        </p:nvSpPr>
        <p:spPr>
          <a:xfrm>
            <a:off x="363928" y="2839984"/>
            <a:ext cx="3998118" cy="4141214"/>
          </a:xfrm>
        </p:spPr>
        <p:txBody>
          <a:bodyPr>
            <a:normAutofit/>
          </a:bodyPr>
          <a:lstStyle/>
          <a:p>
            <a:r>
              <a:rPr lang="tr-TR" sz="2400" noProof="0" dirty="0">
                <a:solidFill>
                  <a:schemeClr val="tx2"/>
                </a:solidFill>
              </a:rPr>
              <a:t>2209-A Üniversite Öğrencileri Araştırma Projeleri Destekleme Programı Bilgilendirme Toplantısı</a:t>
            </a:r>
          </a:p>
          <a:p>
            <a:r>
              <a:rPr lang="tr-TR" sz="2400" noProof="0" dirty="0">
                <a:solidFill>
                  <a:schemeClr val="tx2"/>
                </a:solidFill>
              </a:rPr>
              <a:t>TÜBİTAK 2209 Proje Yazma Atölye Çalışması</a:t>
            </a:r>
          </a:p>
          <a:p>
            <a:r>
              <a:rPr lang="tr-TR" sz="2400" noProof="0" dirty="0">
                <a:solidFill>
                  <a:schemeClr val="tx2"/>
                </a:solidFill>
              </a:rPr>
              <a:t>TÜBİTAK 1001 - Bilimsel ve Teknolojik Araştırma Projeleri Sohbetleri</a:t>
            </a:r>
          </a:p>
        </p:txBody>
      </p:sp>
    </p:spTree>
    <p:extLst>
      <p:ext uri="{BB962C8B-B14F-4D97-AF65-F5344CB8AC3E}">
        <p14:creationId xmlns:p14="http://schemas.microsoft.com/office/powerpoint/2010/main" val="35526947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902825" cy="7745412"/>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1033" name="Rectangle 1032">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947864"/>
            <a:ext cx="9902822" cy="1796581"/>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1035" name="Rectangle 1034">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952125"/>
            <a:ext cx="9897407" cy="1796581"/>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1037" name="Rectangle 1036">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91567" y="5946897"/>
            <a:ext cx="3311255" cy="1796581"/>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1039" name="Rectangle 1038">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831" y="5944567"/>
            <a:ext cx="9902824" cy="180413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noProof="0" dirty="0"/>
          </a:p>
        </p:txBody>
      </p:sp>
      <p:sp>
        <p:nvSpPr>
          <p:cNvPr id="2" name="Başlık 1">
            <a:extLst>
              <a:ext uri="{FF2B5EF4-FFF2-40B4-BE49-F238E27FC236}">
                <a16:creationId xmlns:a16="http://schemas.microsoft.com/office/drawing/2014/main" id="{4C8BE01D-D474-83C2-8A0A-411C3F5B6C55}"/>
              </a:ext>
            </a:extLst>
          </p:cNvPr>
          <p:cNvSpPr>
            <a:spLocks noGrp="1"/>
          </p:cNvSpPr>
          <p:nvPr>
            <p:ph type="title"/>
          </p:nvPr>
        </p:nvSpPr>
        <p:spPr>
          <a:xfrm>
            <a:off x="1114067" y="6223269"/>
            <a:ext cx="8037883" cy="1167424"/>
          </a:xfrm>
        </p:spPr>
        <p:txBody>
          <a:bodyPr>
            <a:normAutofit/>
          </a:bodyPr>
          <a:lstStyle/>
          <a:p>
            <a:r>
              <a:rPr lang="tr-TR" sz="3900" noProof="0" dirty="0">
                <a:solidFill>
                  <a:srgbClr val="FFFFFF"/>
                </a:solidFill>
              </a:rPr>
              <a:t>TÜBİTAK 2209 Projeleri</a:t>
            </a:r>
          </a:p>
        </p:txBody>
      </p:sp>
      <p:pic>
        <p:nvPicPr>
          <p:cNvPr id="1026" name="Picture 2" descr="2209a">
            <a:extLst>
              <a:ext uri="{FF2B5EF4-FFF2-40B4-BE49-F238E27FC236}">
                <a16:creationId xmlns:a16="http://schemas.microsoft.com/office/drawing/2014/main" id="{FEFE1F0A-D71E-5CCA-A083-B5616299AF9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14067" y="95224"/>
            <a:ext cx="8469326" cy="4098411"/>
          </a:xfrm>
          <a:prstGeom prst="rect">
            <a:avLst/>
          </a:prstGeom>
          <a:noFill/>
          <a:extLst>
            <a:ext uri="{909E8E84-426E-40DD-AFC4-6F175D3DCCD1}">
              <a14:hiddenFill xmlns:a14="http://schemas.microsoft.com/office/drawing/2010/main">
                <a:solidFill>
                  <a:srgbClr val="FFFFFF"/>
                </a:solidFill>
              </a14:hiddenFill>
            </a:ext>
          </a:extLst>
        </p:spPr>
      </p:pic>
      <p:sp>
        <p:nvSpPr>
          <p:cNvPr id="5" name="İçerik Yer Tutucusu 4">
            <a:extLst>
              <a:ext uri="{FF2B5EF4-FFF2-40B4-BE49-F238E27FC236}">
                <a16:creationId xmlns:a16="http://schemas.microsoft.com/office/drawing/2014/main" id="{DCC3B80D-4BA1-257B-3BD2-F6A79EAE2917}"/>
              </a:ext>
            </a:extLst>
          </p:cNvPr>
          <p:cNvSpPr>
            <a:spLocks noGrp="1"/>
          </p:cNvSpPr>
          <p:nvPr>
            <p:ph idx="1"/>
          </p:nvPr>
        </p:nvSpPr>
        <p:spPr>
          <a:xfrm>
            <a:off x="752354" y="4329207"/>
            <a:ext cx="8565266" cy="1612066"/>
          </a:xfrm>
        </p:spPr>
        <p:txBody>
          <a:bodyPr anchor="ctr">
            <a:noAutofit/>
          </a:bodyPr>
          <a:lstStyle/>
          <a:p>
            <a:pPr>
              <a:lnSpc>
                <a:spcPct val="90000"/>
              </a:lnSpc>
            </a:pPr>
            <a:r>
              <a:rPr lang="tr-TR" sz="2000" noProof="0" dirty="0">
                <a:solidFill>
                  <a:schemeClr val="tx2"/>
                </a:solidFill>
              </a:rPr>
              <a:t>Fakültemiz, TÜBİTAK 2209-A ve 2209-B Üniversite Öğrencileri Araştırma Projeleri Destekleme Programı 2024/1 dönemi başvuru sonuçlarına göre büyük bir başarıya imza atarak, hem Gazi Üniversitesi içerisinde en çok kabul alan fakülte olmuş hem de Türkiye genelindeki eğitim fakülteleri arasında </a:t>
            </a:r>
            <a:r>
              <a:rPr lang="tr-TR" sz="2000" b="1" noProof="0" dirty="0">
                <a:solidFill>
                  <a:schemeClr val="tx2"/>
                </a:solidFill>
              </a:rPr>
              <a:t>birinci </a:t>
            </a:r>
            <a:r>
              <a:rPr lang="tr-TR" sz="2000" noProof="0" dirty="0">
                <a:solidFill>
                  <a:schemeClr val="tx2"/>
                </a:solidFill>
              </a:rPr>
              <a:t>sıraya yerleşmiştir.</a:t>
            </a:r>
          </a:p>
        </p:txBody>
      </p:sp>
    </p:spTree>
    <p:extLst>
      <p:ext uri="{BB962C8B-B14F-4D97-AF65-F5344CB8AC3E}">
        <p14:creationId xmlns:p14="http://schemas.microsoft.com/office/powerpoint/2010/main" val="22570726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568292" y="2514600"/>
            <a:ext cx="3327051" cy="3246119"/>
          </a:xfrm>
        </p:spPr>
        <p:txBody>
          <a:bodyPr>
            <a:normAutofit fontScale="90000"/>
          </a:bodyPr>
          <a:lstStyle/>
          <a:p>
            <a:r>
              <a:rPr lang="tr-TR" sz="3600" b="1" noProof="0" dirty="0">
                <a:solidFill>
                  <a:schemeClr val="tx2"/>
                </a:solidFill>
              </a:rPr>
              <a:t>ÖĞRENCİLERİMİZE YÖNELİK BURS VE DESTEKLER</a:t>
            </a:r>
            <a:br>
              <a:rPr lang="tr-TR" sz="3600" b="1" noProof="0" dirty="0">
                <a:solidFill>
                  <a:schemeClr val="tx2"/>
                </a:solidFill>
              </a:rPr>
            </a:br>
            <a:br>
              <a:rPr lang="tr-TR" sz="3600" b="1" noProof="0" dirty="0">
                <a:solidFill>
                  <a:schemeClr val="tx2"/>
                </a:solidFill>
              </a:rPr>
            </a:br>
            <a:r>
              <a:rPr lang="tr-TR" sz="2200" b="1" noProof="0" dirty="0">
                <a:solidFill>
                  <a:schemeClr val="tx2"/>
                </a:solidFill>
              </a:rPr>
              <a:t>EĞİTENLER KÜLTÜR VE DAYANIŞMA DERNEĞİ</a:t>
            </a:r>
            <a:br>
              <a:rPr lang="tr-TR" sz="2200" b="1" noProof="0" dirty="0">
                <a:solidFill>
                  <a:schemeClr val="tx2"/>
                </a:solidFill>
              </a:rPr>
            </a:br>
            <a:br>
              <a:rPr lang="tr-TR" sz="2200" b="1" noProof="0" dirty="0">
                <a:solidFill>
                  <a:schemeClr val="tx2"/>
                </a:solidFill>
              </a:rPr>
            </a:br>
            <a:r>
              <a:rPr lang="tr-TR" sz="2200" b="1" noProof="0" dirty="0">
                <a:solidFill>
                  <a:schemeClr val="tx2"/>
                </a:solidFill>
              </a:rPr>
              <a:t>GAZİ EĞİTİM FAKÜLTESİ GİYSİ BANKASI</a:t>
            </a:r>
            <a:br>
              <a:rPr lang="tr-TR" sz="2200" b="1" noProof="0" dirty="0">
                <a:solidFill>
                  <a:schemeClr val="tx2"/>
                </a:solidFill>
              </a:rPr>
            </a:br>
            <a:br>
              <a:rPr lang="tr-TR" sz="2200" b="1" noProof="0" dirty="0">
                <a:solidFill>
                  <a:schemeClr val="tx2"/>
                </a:solidFill>
              </a:rPr>
            </a:br>
            <a:r>
              <a:rPr lang="tr-TR" sz="2200" b="1" noProof="0" dirty="0">
                <a:solidFill>
                  <a:schemeClr val="tx2"/>
                </a:solidFill>
              </a:rPr>
              <a:t>KISMİ ZAMANLI ÇALIŞAN ÖĞRENCİLERİMİZ</a:t>
            </a:r>
          </a:p>
        </p:txBody>
      </p:sp>
      <p:pic>
        <p:nvPicPr>
          <p:cNvPr id="6" name="Resim 5">
            <a:extLst>
              <a:ext uri="{FF2B5EF4-FFF2-40B4-BE49-F238E27FC236}">
                <a16:creationId xmlns:a16="http://schemas.microsoft.com/office/drawing/2014/main" id="{23744FEA-26E3-44AD-8BCA-86919149AACA}"/>
              </a:ext>
            </a:extLst>
          </p:cNvPr>
          <p:cNvPicPr>
            <a:picLocks noChangeAspect="1"/>
          </p:cNvPicPr>
          <p:nvPr/>
        </p:nvPicPr>
        <p:blipFill>
          <a:blip r:embed="rId2"/>
          <a:stretch>
            <a:fillRect/>
          </a:stretch>
        </p:blipFill>
        <p:spPr>
          <a:xfrm>
            <a:off x="4092340" y="1854121"/>
            <a:ext cx="5640110" cy="5095319"/>
          </a:xfrm>
          <a:prstGeom prst="rect">
            <a:avLst/>
          </a:prstGeom>
        </p:spPr>
      </p:pic>
    </p:spTree>
    <p:extLst>
      <p:ext uri="{BB962C8B-B14F-4D97-AF65-F5344CB8AC3E}">
        <p14:creationId xmlns:p14="http://schemas.microsoft.com/office/powerpoint/2010/main" val="28325086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2074761" y="1680949"/>
            <a:ext cx="5933458" cy="5985768"/>
          </a:xfrm>
          <a:prstGeom prst="rect">
            <a:avLst/>
          </a:prstGeom>
        </p:spPr>
      </p:pic>
    </p:spTree>
    <p:extLst>
      <p:ext uri="{BB962C8B-B14F-4D97-AF65-F5344CB8AC3E}">
        <p14:creationId xmlns:p14="http://schemas.microsoft.com/office/powerpoint/2010/main" val="314258611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1D329-29F6-2EDF-2FE4-1A7798E2E16D}"/>
            </a:ext>
          </a:extLst>
        </p:cNvPr>
        <p:cNvGrpSpPr/>
        <p:nvPr/>
      </p:nvGrpSpPr>
      <p:grpSpPr>
        <a:xfrm>
          <a:off x="0" y="0"/>
          <a:ext cx="0" cy="0"/>
          <a:chOff x="0" y="0"/>
          <a:chExt cx="0" cy="0"/>
        </a:xfrm>
      </p:grpSpPr>
      <p:pic>
        <p:nvPicPr>
          <p:cNvPr id="4" name="Picture 3" descr="SLAYT02.pdf">
            <a:extLst>
              <a:ext uri="{FF2B5EF4-FFF2-40B4-BE49-F238E27FC236}">
                <a16:creationId xmlns:a16="http://schemas.microsoft.com/office/drawing/2014/main" id="{CE985C64-A44B-4B52-1912-6DC8F2CBCC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902825" cy="7731821"/>
          </a:xfrm>
          <a:prstGeom prst="rect">
            <a:avLst/>
          </a:prstGeom>
        </p:spPr>
      </p:pic>
      <p:sp>
        <p:nvSpPr>
          <p:cNvPr id="2" name="Title 1">
            <a:extLst>
              <a:ext uri="{FF2B5EF4-FFF2-40B4-BE49-F238E27FC236}">
                <a16:creationId xmlns:a16="http://schemas.microsoft.com/office/drawing/2014/main" id="{C22B9AE7-2188-149E-0F22-9E2F55CD3A93}"/>
              </a:ext>
            </a:extLst>
          </p:cNvPr>
          <p:cNvSpPr>
            <a:spLocks noGrp="1"/>
          </p:cNvSpPr>
          <p:nvPr>
            <p:ph type="title"/>
          </p:nvPr>
        </p:nvSpPr>
        <p:spPr>
          <a:xfrm>
            <a:off x="-1179655" y="-303037"/>
            <a:ext cx="8912543" cy="1290902"/>
          </a:xfrm>
        </p:spPr>
        <p:txBody>
          <a:bodyPr>
            <a:normAutofit/>
          </a:bodyPr>
          <a:lstStyle/>
          <a:p>
            <a:r>
              <a:rPr lang="tr-TR" sz="3300" dirty="0">
                <a:solidFill>
                  <a:schemeClr val="bg1"/>
                </a:solidFill>
                <a:latin typeface="HelveticaNeueLT Std Hvy Cn"/>
                <a:cs typeface="HelveticaNeueLT Std Hvy Cn"/>
              </a:rPr>
              <a:t>BİZE NASIL ULAŞABİLİRSİNİZ…</a:t>
            </a:r>
            <a:endParaRPr lang="en-US" sz="3300" dirty="0">
              <a:solidFill>
                <a:schemeClr val="bg1"/>
              </a:solidFill>
              <a:latin typeface="HelveticaNeueLT Std Hvy Cn"/>
              <a:cs typeface="HelveticaNeueLT Std Hvy Cn"/>
            </a:endParaRPr>
          </a:p>
        </p:txBody>
      </p:sp>
      <p:graphicFrame>
        <p:nvGraphicFramePr>
          <p:cNvPr id="8" name="Diyagram 7">
            <a:extLst>
              <a:ext uri="{FF2B5EF4-FFF2-40B4-BE49-F238E27FC236}">
                <a16:creationId xmlns:a16="http://schemas.microsoft.com/office/drawing/2014/main" id="{AB0024DB-135D-6975-2BA4-1A3F96B7F7AB}"/>
              </a:ext>
            </a:extLst>
          </p:cNvPr>
          <p:cNvGraphicFramePr/>
          <p:nvPr>
            <p:extLst>
              <p:ext uri="{D42A27DB-BD31-4B8C-83A1-F6EECF244321}">
                <p14:modId xmlns:p14="http://schemas.microsoft.com/office/powerpoint/2010/main" val="3773417582"/>
              </p:ext>
            </p:extLst>
          </p:nvPr>
        </p:nvGraphicFramePr>
        <p:xfrm>
          <a:off x="326473" y="1646475"/>
          <a:ext cx="9249877" cy="5604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063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0C571C-A9B1-9A80-7636-CDB76C24D54C}"/>
              </a:ext>
            </a:extLst>
          </p:cNvPr>
          <p:cNvSpPr>
            <a:spLocks noGrp="1"/>
          </p:cNvSpPr>
          <p:nvPr>
            <p:ph type="title"/>
          </p:nvPr>
        </p:nvSpPr>
        <p:spPr>
          <a:xfrm>
            <a:off x="495140" y="1362472"/>
            <a:ext cx="8912543" cy="1257927"/>
          </a:xfrm>
        </p:spPr>
        <p:txBody>
          <a:bodyPr>
            <a:noAutofit/>
          </a:bodyPr>
          <a:lstStyle/>
          <a:p>
            <a:r>
              <a:rPr lang="tr-TR" sz="3600" b="1" noProof="0" dirty="0">
                <a:solidFill>
                  <a:schemeClr val="tx2"/>
                </a:solidFill>
              </a:rPr>
              <a:t>Personel Sayıları</a:t>
            </a:r>
          </a:p>
        </p:txBody>
      </p:sp>
      <p:graphicFrame>
        <p:nvGraphicFramePr>
          <p:cNvPr id="5" name="Table 3"/>
          <p:cNvGraphicFramePr>
            <a:graphicFrameLocks noGrp="1"/>
          </p:cNvGraphicFramePr>
          <p:nvPr>
            <p:extLst>
              <p:ext uri="{D42A27DB-BD31-4B8C-83A1-F6EECF244321}">
                <p14:modId xmlns:p14="http://schemas.microsoft.com/office/powerpoint/2010/main" val="2211530234"/>
              </p:ext>
            </p:extLst>
          </p:nvPr>
        </p:nvGraphicFramePr>
        <p:xfrm>
          <a:off x="1008333" y="2636093"/>
          <a:ext cx="7886156" cy="2211762"/>
        </p:xfrm>
        <a:graphic>
          <a:graphicData uri="http://schemas.openxmlformats.org/drawingml/2006/table">
            <a:tbl>
              <a:tblPr firstRow="1" bandRow="1">
                <a:tableStyleId>{C4B1156A-380E-4F78-BDF5-A606A8083BF9}</a:tableStyleId>
              </a:tblPr>
              <a:tblGrid>
                <a:gridCol w="5997921">
                  <a:extLst>
                    <a:ext uri="{9D8B030D-6E8A-4147-A177-3AD203B41FA5}">
                      <a16:colId xmlns:a16="http://schemas.microsoft.com/office/drawing/2014/main" val="20000"/>
                    </a:ext>
                  </a:extLst>
                </a:gridCol>
                <a:gridCol w="1888235">
                  <a:extLst>
                    <a:ext uri="{9D8B030D-6E8A-4147-A177-3AD203B41FA5}">
                      <a16:colId xmlns:a16="http://schemas.microsoft.com/office/drawing/2014/main" val="20001"/>
                    </a:ext>
                  </a:extLst>
                </a:gridCol>
              </a:tblGrid>
              <a:tr h="368627">
                <a:tc>
                  <a:txBody>
                    <a:bodyPr/>
                    <a:lstStyle/>
                    <a:p>
                      <a:r>
                        <a:rPr lang="tr-TR" sz="1800" b="0" noProof="0" dirty="0">
                          <a:latin typeface="Calibri" panose="020F0502020204030204" pitchFamily="34" charset="0"/>
                          <a:cs typeface="Calibri" panose="020F0502020204030204" pitchFamily="34" charset="0"/>
                        </a:rPr>
                        <a:t>Profesör</a:t>
                      </a:r>
                      <a:endParaRPr lang="tr-TR" sz="1800" b="0" noProof="0" dirty="0">
                        <a:solidFill>
                          <a:schemeClr val="accent2">
                            <a:lumMod val="75000"/>
                          </a:schemeClr>
                        </a:solidFill>
                        <a:latin typeface="Calibri" panose="020F0502020204030204" pitchFamily="34" charset="0"/>
                        <a:cs typeface="Calibri" panose="020F0502020204030204" pitchFamily="34" charset="0"/>
                      </a:endParaRPr>
                    </a:p>
                  </a:txBody>
                  <a:tcPr marL="55738" marR="55738" marT="27865" marB="27865"/>
                </a:tc>
                <a:tc>
                  <a:txBody>
                    <a:bodyPr/>
                    <a:lstStyle/>
                    <a:p>
                      <a:pPr algn="ctr"/>
                      <a:r>
                        <a:rPr lang="tr-TR" sz="1800" b="1" noProof="0" dirty="0">
                          <a:solidFill>
                            <a:schemeClr val="accent2"/>
                          </a:solidFill>
                          <a:latin typeface="Calibri" panose="020F0502020204030204" pitchFamily="34" charset="0"/>
                          <a:cs typeface="Calibri" panose="020F0502020204030204" pitchFamily="34" charset="0"/>
                        </a:rPr>
                        <a:t>14</a:t>
                      </a:r>
                    </a:p>
                  </a:txBody>
                  <a:tcPr marL="55738" marR="55738" marT="27865" marB="27865"/>
                </a:tc>
                <a:extLst>
                  <a:ext uri="{0D108BD9-81ED-4DB2-BD59-A6C34878D82A}">
                    <a16:rowId xmlns:a16="http://schemas.microsoft.com/office/drawing/2014/main" val="10000"/>
                  </a:ext>
                </a:extLst>
              </a:tr>
              <a:tr h="368627">
                <a:tc>
                  <a:txBody>
                    <a:bodyPr/>
                    <a:lstStyle/>
                    <a:p>
                      <a:r>
                        <a:rPr lang="tr-TR" sz="1800" noProof="0" dirty="0">
                          <a:latin typeface="Calibri" panose="020F0502020204030204" pitchFamily="34" charset="0"/>
                          <a:cs typeface="Calibri" panose="020F0502020204030204" pitchFamily="34" charset="0"/>
                        </a:rPr>
                        <a:t>Doçent</a:t>
                      </a:r>
                      <a:endParaRPr lang="tr-TR" sz="1800" b="1" noProof="0" dirty="0">
                        <a:solidFill>
                          <a:schemeClr val="accent2">
                            <a:lumMod val="75000"/>
                          </a:schemeClr>
                        </a:solidFill>
                        <a:latin typeface="Calibri" panose="020F0502020204030204" pitchFamily="34" charset="0"/>
                        <a:cs typeface="Calibri" panose="020F0502020204030204" pitchFamily="34" charset="0"/>
                      </a:endParaRPr>
                    </a:p>
                  </a:txBody>
                  <a:tcPr marL="55738" marR="55738" marT="27865" marB="27865"/>
                </a:tc>
                <a:tc>
                  <a:txBody>
                    <a:bodyPr/>
                    <a:lstStyle/>
                    <a:p>
                      <a:pPr algn="ctr"/>
                      <a:r>
                        <a:rPr lang="tr-TR" sz="1800" b="1" noProof="0" dirty="0">
                          <a:solidFill>
                            <a:schemeClr val="accent2"/>
                          </a:solidFill>
                          <a:latin typeface="Calibri" panose="020F0502020204030204" pitchFamily="34" charset="0"/>
                          <a:cs typeface="Calibri" panose="020F0502020204030204" pitchFamily="34" charset="0"/>
                        </a:rPr>
                        <a:t>3</a:t>
                      </a:r>
                    </a:p>
                  </a:txBody>
                  <a:tcPr marL="55738" marR="55738" marT="27865" marB="27865"/>
                </a:tc>
                <a:extLst>
                  <a:ext uri="{0D108BD9-81ED-4DB2-BD59-A6C34878D82A}">
                    <a16:rowId xmlns:a16="http://schemas.microsoft.com/office/drawing/2014/main" val="10001"/>
                  </a:ext>
                </a:extLst>
              </a:tr>
              <a:tr h="368627">
                <a:tc>
                  <a:txBody>
                    <a:bodyPr/>
                    <a:lstStyle/>
                    <a:p>
                      <a:r>
                        <a:rPr lang="tr-TR" sz="1800" noProof="0" dirty="0">
                          <a:latin typeface="Calibri" panose="020F0502020204030204" pitchFamily="34" charset="0"/>
                          <a:cs typeface="Calibri" panose="020F0502020204030204" pitchFamily="34" charset="0"/>
                        </a:rPr>
                        <a:t>Doktor Öğretim Üyesi</a:t>
                      </a:r>
                      <a:endParaRPr lang="tr-TR" sz="1800" b="1" noProof="0" dirty="0">
                        <a:solidFill>
                          <a:schemeClr val="accent2">
                            <a:lumMod val="75000"/>
                          </a:schemeClr>
                        </a:solidFill>
                        <a:latin typeface="Calibri" panose="020F0502020204030204" pitchFamily="34" charset="0"/>
                        <a:cs typeface="Calibri" panose="020F0502020204030204" pitchFamily="34" charset="0"/>
                      </a:endParaRPr>
                    </a:p>
                  </a:txBody>
                  <a:tcPr marL="55738" marR="55738" marT="27865" marB="27865"/>
                </a:tc>
                <a:tc>
                  <a:txBody>
                    <a:bodyPr/>
                    <a:lstStyle/>
                    <a:p>
                      <a:pPr algn="ctr"/>
                      <a:r>
                        <a:rPr lang="tr-TR" sz="1800" b="1" noProof="0" dirty="0">
                          <a:solidFill>
                            <a:schemeClr val="accent2"/>
                          </a:solidFill>
                          <a:latin typeface="Calibri" panose="020F0502020204030204" pitchFamily="34" charset="0"/>
                          <a:cs typeface="Calibri" panose="020F0502020204030204" pitchFamily="34" charset="0"/>
                        </a:rPr>
                        <a:t>1</a:t>
                      </a:r>
                    </a:p>
                  </a:txBody>
                  <a:tcPr marL="55738" marR="55738" marT="27865" marB="27865"/>
                </a:tc>
                <a:extLst>
                  <a:ext uri="{0D108BD9-81ED-4DB2-BD59-A6C34878D82A}">
                    <a16:rowId xmlns:a16="http://schemas.microsoft.com/office/drawing/2014/main" val="10002"/>
                  </a:ext>
                </a:extLst>
              </a:tr>
              <a:tr h="368627">
                <a:tc>
                  <a:txBody>
                    <a:bodyPr/>
                    <a:lstStyle/>
                    <a:p>
                      <a:r>
                        <a:rPr lang="tr-TR" sz="1800" noProof="0" dirty="0">
                          <a:latin typeface="Calibri" panose="020F0502020204030204" pitchFamily="34" charset="0"/>
                          <a:cs typeface="Calibri" panose="020F0502020204030204" pitchFamily="34" charset="0"/>
                        </a:rPr>
                        <a:t>Öğretim Görevlisi</a:t>
                      </a:r>
                      <a:endParaRPr lang="tr-TR" sz="1800" b="1" noProof="0" dirty="0">
                        <a:solidFill>
                          <a:schemeClr val="accent2">
                            <a:lumMod val="75000"/>
                          </a:schemeClr>
                        </a:solidFill>
                        <a:latin typeface="Calibri" panose="020F0502020204030204" pitchFamily="34" charset="0"/>
                        <a:cs typeface="Calibri" panose="020F0502020204030204" pitchFamily="34" charset="0"/>
                      </a:endParaRPr>
                    </a:p>
                  </a:txBody>
                  <a:tcPr marL="55738" marR="55738" marT="27865" marB="27865"/>
                </a:tc>
                <a:tc>
                  <a:txBody>
                    <a:bodyPr/>
                    <a:lstStyle/>
                    <a:p>
                      <a:pPr algn="ctr"/>
                      <a:r>
                        <a:rPr lang="tr-TR" sz="1800" b="1" noProof="0" dirty="0">
                          <a:solidFill>
                            <a:schemeClr val="accent2"/>
                          </a:solidFill>
                          <a:latin typeface="Calibri" panose="020F0502020204030204" pitchFamily="34" charset="0"/>
                          <a:cs typeface="Calibri" panose="020F0502020204030204" pitchFamily="34" charset="0"/>
                        </a:rPr>
                        <a:t>3</a:t>
                      </a:r>
                    </a:p>
                  </a:txBody>
                  <a:tcPr marL="55738" marR="55738" marT="27865" marB="27865"/>
                </a:tc>
                <a:extLst>
                  <a:ext uri="{0D108BD9-81ED-4DB2-BD59-A6C34878D82A}">
                    <a16:rowId xmlns:a16="http://schemas.microsoft.com/office/drawing/2014/main" val="10003"/>
                  </a:ext>
                </a:extLst>
              </a:tr>
              <a:tr h="368627">
                <a:tc>
                  <a:txBody>
                    <a:bodyPr/>
                    <a:lstStyle/>
                    <a:p>
                      <a:r>
                        <a:rPr lang="tr-TR" sz="1800" noProof="0" dirty="0">
                          <a:latin typeface="Calibri" panose="020F0502020204030204" pitchFamily="34" charset="0"/>
                          <a:cs typeface="Calibri" panose="020F0502020204030204" pitchFamily="34" charset="0"/>
                        </a:rPr>
                        <a:t>Araştırma Görevlisi</a:t>
                      </a:r>
                      <a:endParaRPr lang="tr-TR" sz="1800" b="1" noProof="0" dirty="0">
                        <a:solidFill>
                          <a:schemeClr val="accent2">
                            <a:lumMod val="75000"/>
                          </a:schemeClr>
                        </a:solidFill>
                        <a:latin typeface="Calibri" panose="020F0502020204030204" pitchFamily="34" charset="0"/>
                        <a:cs typeface="Calibri" panose="020F0502020204030204" pitchFamily="34" charset="0"/>
                      </a:endParaRPr>
                    </a:p>
                  </a:txBody>
                  <a:tcPr marL="55738" marR="55738" marT="27865" marB="27865"/>
                </a:tc>
                <a:tc>
                  <a:txBody>
                    <a:bodyPr/>
                    <a:lstStyle/>
                    <a:p>
                      <a:pPr algn="ctr"/>
                      <a:r>
                        <a:rPr lang="tr-TR" sz="1800" b="1" noProof="0" dirty="0">
                          <a:solidFill>
                            <a:schemeClr val="accent2"/>
                          </a:solidFill>
                          <a:latin typeface="Calibri" panose="020F0502020204030204" pitchFamily="34" charset="0"/>
                          <a:cs typeface="Calibri" panose="020F0502020204030204" pitchFamily="34" charset="0"/>
                        </a:rPr>
                        <a:t>4</a:t>
                      </a:r>
                    </a:p>
                  </a:txBody>
                  <a:tcPr marL="55738" marR="55738" marT="27865" marB="27865"/>
                </a:tc>
                <a:extLst>
                  <a:ext uri="{0D108BD9-81ED-4DB2-BD59-A6C34878D82A}">
                    <a16:rowId xmlns:a16="http://schemas.microsoft.com/office/drawing/2014/main" val="10004"/>
                  </a:ext>
                </a:extLst>
              </a:tr>
              <a:tr h="368627">
                <a:tc>
                  <a:txBody>
                    <a:bodyPr/>
                    <a:lstStyle/>
                    <a:p>
                      <a:r>
                        <a:rPr lang="tr-TR" sz="1800" b="1" i="1" noProof="0" dirty="0">
                          <a:latin typeface="Calibri" panose="020F0502020204030204" pitchFamily="34" charset="0"/>
                          <a:cs typeface="Calibri" panose="020F0502020204030204" pitchFamily="34" charset="0"/>
                        </a:rPr>
                        <a:t>Toplam</a:t>
                      </a:r>
                      <a:endParaRPr lang="tr-TR" sz="1800" b="1" i="1" noProof="0" dirty="0">
                        <a:solidFill>
                          <a:schemeClr val="accent2">
                            <a:lumMod val="75000"/>
                          </a:schemeClr>
                        </a:solidFill>
                        <a:latin typeface="Calibri" panose="020F0502020204030204" pitchFamily="34" charset="0"/>
                        <a:cs typeface="Calibri" panose="020F0502020204030204" pitchFamily="34" charset="0"/>
                      </a:endParaRPr>
                    </a:p>
                  </a:txBody>
                  <a:tcPr marL="55738" marR="55738" marT="27865" marB="27865"/>
                </a:tc>
                <a:tc>
                  <a:txBody>
                    <a:bodyPr/>
                    <a:lstStyle/>
                    <a:p>
                      <a:pPr algn="ctr"/>
                      <a:r>
                        <a:rPr lang="tr-TR" sz="1800" b="1" i="1" noProof="0" dirty="0">
                          <a:solidFill>
                            <a:schemeClr val="accent2">
                              <a:lumMod val="75000"/>
                            </a:schemeClr>
                          </a:solidFill>
                          <a:latin typeface="Calibri" panose="020F0502020204030204" pitchFamily="34" charset="0"/>
                          <a:cs typeface="Calibri" panose="020F0502020204030204" pitchFamily="34" charset="0"/>
                        </a:rPr>
                        <a:t>25</a:t>
                      </a:r>
                    </a:p>
                  </a:txBody>
                  <a:tcPr marL="55738" marR="55738" marT="27865" marB="2786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5593292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9"/>
          <p:cNvSpPr/>
          <p:nvPr/>
        </p:nvSpPr>
        <p:spPr>
          <a:xfrm>
            <a:off x="1877814" y="2999910"/>
            <a:ext cx="6410037" cy="3972434"/>
          </a:xfrm>
          <a:prstGeom prst="rect">
            <a:avLst/>
          </a:prstGeom>
          <a:noFill/>
          <a:ln>
            <a:noFill/>
          </a:ln>
        </p:spPr>
        <p:txBody>
          <a:bodyPr spcFirstLastPara="1" wrap="square" lIns="0" tIns="0" rIns="0" bIns="0" anchor="ctr" anchorCtr="0">
            <a:spAutoFit/>
          </a:bodyPr>
          <a:lstStyle/>
          <a:p>
            <a:pPr algn="ctr">
              <a:lnSpc>
                <a:spcPct val="150000"/>
              </a:lnSpc>
              <a:buClr>
                <a:srgbClr val="000000"/>
              </a:buClr>
              <a:buSzPts val="4000"/>
            </a:pPr>
            <a:endParaRPr sz="2648" b="1" dirty="0">
              <a:solidFill>
                <a:schemeClr val="tx2"/>
              </a:solidFill>
              <a:latin typeface="Palatino"/>
              <a:ea typeface="Palatino"/>
              <a:cs typeface="Palatino"/>
              <a:sym typeface="Palatino"/>
            </a:endParaRPr>
          </a:p>
          <a:p>
            <a:pPr algn="ctr">
              <a:lnSpc>
                <a:spcPct val="150000"/>
              </a:lnSpc>
              <a:buClr>
                <a:srgbClr val="000000"/>
              </a:buClr>
              <a:buSzPts val="4000"/>
            </a:pPr>
            <a:r>
              <a:rPr lang="tr-TR" sz="2912" b="1" dirty="0">
                <a:solidFill>
                  <a:schemeClr val="tx2"/>
                </a:solidFill>
                <a:latin typeface="Corbel"/>
                <a:ea typeface="Corbel"/>
                <a:cs typeface="Corbel"/>
                <a:sym typeface="Corbel"/>
              </a:rPr>
              <a:t>Sağlıklı, başarılı ve mutlu bir üniversite hayatı  geçirmeniz dileğiyle…</a:t>
            </a:r>
            <a:endParaRPr sz="2912" b="1" dirty="0">
              <a:solidFill>
                <a:schemeClr val="tx2"/>
              </a:solidFill>
              <a:latin typeface="Corbel"/>
              <a:ea typeface="Corbel"/>
              <a:cs typeface="Corbel"/>
              <a:sym typeface="Corbel"/>
            </a:endParaRPr>
          </a:p>
          <a:p>
            <a:pPr algn="ctr">
              <a:lnSpc>
                <a:spcPct val="150000"/>
              </a:lnSpc>
              <a:buClr>
                <a:srgbClr val="000000"/>
              </a:buClr>
              <a:buSzPts val="4000"/>
            </a:pPr>
            <a:endParaRPr sz="2912" b="1" dirty="0">
              <a:solidFill>
                <a:schemeClr val="tx2"/>
              </a:solidFill>
              <a:latin typeface="Corbel"/>
              <a:ea typeface="Corbel"/>
              <a:cs typeface="Corbel"/>
              <a:sym typeface="Corbel"/>
            </a:endParaRPr>
          </a:p>
          <a:p>
            <a:pPr algn="ctr">
              <a:lnSpc>
                <a:spcPct val="150000"/>
              </a:lnSpc>
              <a:buClr>
                <a:srgbClr val="000000"/>
              </a:buClr>
              <a:buSzPts val="4000"/>
            </a:pPr>
            <a:r>
              <a:rPr lang="tr-TR" sz="2912" b="1" dirty="0">
                <a:solidFill>
                  <a:schemeClr val="tx2"/>
                </a:solidFill>
                <a:latin typeface="Corbel"/>
                <a:ea typeface="Corbel"/>
                <a:cs typeface="Corbel"/>
                <a:sym typeface="Corbel"/>
              </a:rPr>
              <a:t>GAZİ EĞİTİM FAKÜLTESİ </a:t>
            </a:r>
            <a:endParaRPr sz="1191" b="1" dirty="0">
              <a:solidFill>
                <a:schemeClr val="tx2"/>
              </a:solidFill>
              <a:latin typeface="Corbel"/>
              <a:ea typeface="Corbel"/>
              <a:cs typeface="Corbel"/>
              <a:sym typeface="Corbel"/>
            </a:endParaRPr>
          </a:p>
          <a:p>
            <a:pPr algn="ctr">
              <a:lnSpc>
                <a:spcPct val="150000"/>
              </a:lnSpc>
              <a:buClr>
                <a:srgbClr val="000000"/>
              </a:buClr>
              <a:buSzPts val="4000"/>
            </a:pPr>
            <a:r>
              <a:rPr lang="tr-TR" sz="2912" b="1" dirty="0">
                <a:solidFill>
                  <a:schemeClr val="tx2"/>
                </a:solidFill>
                <a:latin typeface="Corbel"/>
                <a:ea typeface="Corbel"/>
                <a:cs typeface="Corbel"/>
                <a:sym typeface="Corbel"/>
              </a:rPr>
              <a:t>SINIF EĞİTİMİ ANABİLİM DALI</a:t>
            </a:r>
            <a:endParaRPr sz="1191" b="1" dirty="0">
              <a:solidFill>
                <a:schemeClr val="tx2"/>
              </a:solidFill>
              <a:latin typeface="Corbel"/>
              <a:ea typeface="Corbel"/>
              <a:cs typeface="Corbel"/>
              <a:sym typeface="Corbel"/>
            </a:endParaRPr>
          </a:p>
        </p:txBody>
      </p:sp>
      <p:pic>
        <p:nvPicPr>
          <p:cNvPr id="462" name="Google Shape;462;p59"/>
          <p:cNvPicPr preferRelativeResize="0"/>
          <p:nvPr/>
        </p:nvPicPr>
        <p:blipFill rotWithShape="1">
          <a:blip r:embed="rId3">
            <a:alphaModFix/>
          </a:blip>
          <a:srcRect/>
          <a:stretch/>
        </p:blipFill>
        <p:spPr>
          <a:xfrm>
            <a:off x="2147137" y="387572"/>
            <a:ext cx="5608549" cy="3055373"/>
          </a:xfrm>
          <a:prstGeom prst="rect">
            <a:avLst/>
          </a:prstGeom>
          <a:noFill/>
          <a:ln>
            <a:noFill/>
          </a:ln>
        </p:spPr>
      </p:pic>
    </p:spTree>
  </p:cSld>
  <p:clrMapOvr>
    <a:masterClrMapping/>
  </p:clrMapOvr>
  <p:transition spd="med">
    <p:push/>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AZI_UNIVERSITESI_PP_SUNUM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592"/>
            <a:ext cx="9902825" cy="7741821"/>
          </a:xfrm>
          <a:prstGeom prst="rect">
            <a:avLst/>
          </a:prstGeom>
        </p:spPr>
      </p:pic>
      <p:sp>
        <p:nvSpPr>
          <p:cNvPr id="2" name="Title 1"/>
          <p:cNvSpPr>
            <a:spLocks noGrp="1"/>
          </p:cNvSpPr>
          <p:nvPr>
            <p:ph type="ctrTitle"/>
          </p:nvPr>
        </p:nvSpPr>
        <p:spPr>
          <a:xfrm>
            <a:off x="742712" y="4628746"/>
            <a:ext cx="8417401" cy="1660244"/>
          </a:xfrm>
        </p:spPr>
        <p:txBody>
          <a:bodyPr/>
          <a:lstStyle/>
          <a:p>
            <a:r>
              <a:rPr lang="en-US" dirty="0">
                <a:solidFill>
                  <a:schemeClr val="tx2">
                    <a:lumMod val="50000"/>
                  </a:schemeClr>
                </a:solidFill>
                <a:latin typeface="HelveticaNeueLT Std Blk"/>
                <a:cs typeface="HelveticaNeueLT Std Blk"/>
              </a:rPr>
              <a:t>TEŞEKKÜRLER</a:t>
            </a:r>
          </a:p>
        </p:txBody>
      </p:sp>
    </p:spTree>
    <p:extLst>
      <p:ext uri="{BB962C8B-B14F-4D97-AF65-F5344CB8AC3E}">
        <p14:creationId xmlns:p14="http://schemas.microsoft.com/office/powerpoint/2010/main" val="36213033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706" y="1802195"/>
            <a:ext cx="7745413" cy="4630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push/>
  </p:transition>
</p:sld>
</file>

<file path=ppt/tags/tag1.xml><?xml version="1.0" encoding="utf-8"?>
<p:tagLst xmlns:a="http://schemas.openxmlformats.org/drawingml/2006/main" xmlns:r="http://schemas.openxmlformats.org/officeDocument/2006/relationships" xmlns:p="http://schemas.openxmlformats.org/presentationml/2006/main">
  <p:tag name="SLIDO_APP_VERSION" val="1.18.0.6804"/>
  <p:tag name="SLIDO_PRESENTATION_ID" val="5be83cf6-57ce-416e-82c1-9afd6439ac8c"/>
  <p:tag name="SLIDO_EVENT_UUID" val="b32fb6b9-835e-42e1-9bb7-13db0afcab02"/>
  <p:tag name="SLIDO_EVENT_SECTION_UUID" val="222c404e-0c5b-4c90-ad8b-7e560ce567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Gazi95yil</Template>
  <TotalTime>6725</TotalTime>
  <Words>2921</Words>
  <Application>Microsoft Office PowerPoint</Application>
  <PresentationFormat>Özel</PresentationFormat>
  <Paragraphs>361</Paragraphs>
  <Slides>81</Slides>
  <Notes>50</Notes>
  <HiddenSlides>0</HiddenSlides>
  <MMClips>0</MMClips>
  <ScaleCrop>false</ScaleCrop>
  <HeadingPairs>
    <vt:vector size="6" baseType="variant">
      <vt:variant>
        <vt:lpstr>Kullanılan Yazı Tipleri</vt:lpstr>
      </vt:variant>
      <vt:variant>
        <vt:i4>10</vt:i4>
      </vt:variant>
      <vt:variant>
        <vt:lpstr>Tema</vt:lpstr>
      </vt:variant>
      <vt:variant>
        <vt:i4>1</vt:i4>
      </vt:variant>
      <vt:variant>
        <vt:lpstr>Slayt Başlıkları</vt:lpstr>
      </vt:variant>
      <vt:variant>
        <vt:i4>81</vt:i4>
      </vt:variant>
    </vt:vector>
  </HeadingPairs>
  <TitlesOfParts>
    <vt:vector size="92" baseType="lpstr">
      <vt:lpstr>Arial</vt:lpstr>
      <vt:lpstr>Bodoni</vt:lpstr>
      <vt:lpstr>Calibri</vt:lpstr>
      <vt:lpstr>Corbel</vt:lpstr>
      <vt:lpstr>HelveticaNeueLT Std Blk</vt:lpstr>
      <vt:lpstr>HelveticaNeueLT Std Hvy Cn</vt:lpstr>
      <vt:lpstr>Montserrat-Regular</vt:lpstr>
      <vt:lpstr>Palatino</vt:lpstr>
      <vt:lpstr>Times New Roman</vt:lpstr>
      <vt:lpstr>Wingdings</vt:lpstr>
      <vt:lpstr>Office Theme</vt:lpstr>
      <vt:lpstr>GAZİ ÜNİVERSİTESİ GAZİ EĞİTİM FAKÜLTESİ  Sınıf Eğitimi Ana Bilim Dalı</vt:lpstr>
      <vt:lpstr>Misyonumuz </vt:lpstr>
      <vt:lpstr>Vizyonumuz</vt:lpstr>
      <vt:lpstr>PowerPoint Sunusu</vt:lpstr>
      <vt:lpstr>Üniversite Yönetimi</vt:lpstr>
      <vt:lpstr>Fakülte Yönetimi</vt:lpstr>
      <vt:lpstr>Ana Bilim Dalı Yönetimi</vt:lpstr>
      <vt:lpstr>Personel Sayıları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ANA BİLİM DALI ÖĞRETİM PROGRAMI</vt:lpstr>
      <vt:lpstr>PowerPoint Sunusu</vt:lpstr>
      <vt:lpstr>PowerPoint Sunusu</vt:lpstr>
      <vt:lpstr>PowerPoint Sunusu</vt:lpstr>
      <vt:lpstr>PowerPoint Sunusu</vt:lpstr>
      <vt:lpstr>PowerPoint Sunusu</vt:lpstr>
      <vt:lpstr>1. Sınıf Eğitimi 2. Fizik Eğitimi 3. BÖTE 4. İngiliz Dili Eğitimi 5. Felsefe Grubu Eğitimi 6. Rehberlik ve Psikolojik Danışmanlık 7. Okul Öncesi Eğitimi 8. Müzik Eğitimi</vt:lpstr>
      <vt:lpstr>PowerPoint Sunusu</vt:lpstr>
      <vt:lpstr>PowerPoint Sunusu</vt:lpstr>
      <vt:lpstr>PowerPoint Sunusu</vt:lpstr>
      <vt:lpstr>PowerPoint Sunusu</vt:lpstr>
      <vt:lpstr>PowerPoint Sunusu</vt:lpstr>
      <vt:lpstr>ÖĞRENCİ İŞLERİ DAİRESİ BAŞKANLIĞI WEB SAYFASINA NASIL  ULAŞABİLİRİM?</vt:lpstr>
      <vt:lpstr>PowerPoint Sunusu</vt:lpstr>
      <vt:lpstr>PowerPoint Sunusu</vt:lpstr>
      <vt:lpstr>PowerPoint Sunusu</vt:lpstr>
      <vt:lpstr>Sınıf Eğitimi Anabilim Dalı  Web Sayfası</vt:lpstr>
      <vt:lpstr>Ders ve Sınav Programı</vt:lpstr>
      <vt:lpstr>PowerPoint Sunusu</vt:lpstr>
      <vt:lpstr>PowerPoint Sunusu</vt:lpstr>
      <vt:lpstr>PowerPoint Sunusu</vt:lpstr>
      <vt:lpstr>PowerPoint Sunusu</vt:lpstr>
      <vt:lpstr>PowerPoint Sunusu</vt:lpstr>
      <vt:lpstr>Solda yer alan sütundaki Ders ve Dönem İşlemleri-Ders Kayıt bağlantısı tıklandığında Ders Kayıt sayfası açılır.</vt:lpstr>
      <vt:lpstr> </vt:lpstr>
      <vt:lpstr> </vt:lpstr>
      <vt:lpst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ÖĞRENCİ DEĞİŞİM PROGRAMLARI</vt:lpstr>
      <vt:lpstr> ÖĞRENCİ İŞLERİ  </vt:lpstr>
      <vt:lpstr>PowerPoint Sunusu</vt:lpstr>
      <vt:lpstr>PowerPoint Sunusu</vt:lpstr>
      <vt:lpstr>Öğrenci Danışma, Burs ve Sosyal Hizmetler Birimi</vt:lpstr>
      <vt:lpstr>Öğrenci Danışma, Burs ve Sosyal Hizmetler Birimi</vt:lpstr>
      <vt:lpstr>PowerPoint Sunusu</vt:lpstr>
      <vt:lpstr>PowerPoint Sunusu</vt:lpstr>
      <vt:lpstr>Eğitenler Kültür ve Dayanışma Derneği Bursu</vt:lpstr>
      <vt:lpstr>PowerPoint Sunusu</vt:lpstr>
      <vt:lpstr>PowerPoint Sunusu</vt:lpstr>
      <vt:lpstr>PowerPoint Sunusu</vt:lpstr>
      <vt:lpstr>PowerPoint Sunusu</vt:lpstr>
      <vt:lpstr>PowerPoint Sunusu</vt:lpstr>
      <vt:lpstr>PowerPoint Sunusu</vt:lpstr>
      <vt:lpstr>PowerPoint Sunusu</vt:lpstr>
      <vt:lpstr>Proje Eğitimleri</vt:lpstr>
      <vt:lpstr>TÜBİTAK 2209 Projeleri</vt:lpstr>
      <vt:lpstr>ÖĞRENCİLERİMİZE YÖNELİK BURS VE DESTEKLER  EĞİTENLER KÜLTÜR VE DAYANIŞMA DERNEĞİ  GAZİ EĞİTİM FAKÜLTESİ GİYSİ BANKASI  KISMİ ZAMANLI ÇALIŞAN ÖĞRENCİLERİMİZ</vt:lpstr>
      <vt:lpstr>PowerPoint Sunusu</vt:lpstr>
      <vt:lpstr>BİZE NASIL ULAŞABİLİRSİNİZ…</vt:lpstr>
      <vt:lpstr>PowerPoint Sunusu</vt:lpstr>
      <vt:lpstr>TEŞEKKÜRLER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HOŞGELDİNİZ</dc:title>
  <dc:creator>Gürkan Akbaş</dc:creator>
  <cp:lastModifiedBy>ecem celikkol</cp:lastModifiedBy>
  <cp:revision>447</cp:revision>
  <dcterms:created xsi:type="dcterms:W3CDTF">2017-10-25T15:55:19Z</dcterms:created>
  <dcterms:modified xsi:type="dcterms:W3CDTF">2025-09-26T11:12:57Z</dcterms:modified>
</cp:coreProperties>
</file>