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5" r:id="rId2"/>
    <p:sldId id="386" r:id="rId3"/>
    <p:sldId id="385" r:id="rId4"/>
    <p:sldId id="387" r:id="rId5"/>
    <p:sldId id="388" r:id="rId6"/>
    <p:sldId id="358" r:id="rId7"/>
    <p:sldId id="318" r:id="rId8"/>
    <p:sldId id="351" r:id="rId9"/>
    <p:sldId id="379" r:id="rId10"/>
    <p:sldId id="389" r:id="rId11"/>
    <p:sldId id="390" r:id="rId12"/>
    <p:sldId id="274" r:id="rId13"/>
    <p:sldId id="391" r:id="rId14"/>
    <p:sldId id="392" r:id="rId15"/>
    <p:sldId id="393" r:id="rId16"/>
    <p:sldId id="381" r:id="rId17"/>
    <p:sldId id="394" r:id="rId18"/>
    <p:sldId id="365" r:id="rId19"/>
    <p:sldId id="377" r:id="rId20"/>
    <p:sldId id="340" r:id="rId21"/>
  </p:sldIdLst>
  <p:sldSz cx="15601950" cy="11701463"/>
  <p:notesSz cx="9947275" cy="6858000"/>
  <p:defaultTextStyle>
    <a:lvl1pPr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1pPr>
    <a:lvl2pPr indent="235050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2pPr>
    <a:lvl3pPr indent="470099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3pPr>
    <a:lvl4pPr indent="705147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4pPr>
    <a:lvl5pPr indent="940197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5pPr>
    <a:lvl6pPr indent="1175248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6pPr>
    <a:lvl7pPr indent="1410297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7pPr>
    <a:lvl8pPr indent="1645346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8pPr>
    <a:lvl9pPr indent="1880395" algn="ctr" defTabSz="600683">
      <a:defRPr sz="2500">
        <a:solidFill>
          <a:srgbClr val="414141"/>
        </a:solidFill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>
        <p15:guide id="1" orient="horz" pos="3686" userDrawn="1">
          <p15:clr>
            <a:srgbClr val="A4A3A4"/>
          </p15:clr>
        </p15:guide>
        <p15:guide id="2" pos="49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M" initials="ESM" lastIdx="1" clrIdx="0">
    <p:extLst>
      <p:ext uri="{19B8F6BF-5375-455C-9EA6-DF929625EA0E}">
        <p15:presenceInfo xmlns:p15="http://schemas.microsoft.com/office/powerpoint/2012/main" userId="ES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0564E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7C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A8C3DF"/>
              </a:solidFill>
              <a:prstDash val="solid"/>
              <a:miter lim="400000"/>
            </a:ln>
          </a:left>
          <a:right>
            <a:ln w="12700" cap="flat">
              <a:solidFill>
                <a:srgbClr val="A8C3DF"/>
              </a:solidFill>
              <a:prstDash val="solid"/>
              <a:miter lim="400000"/>
            </a:ln>
          </a:right>
          <a:top>
            <a:ln w="12700" cap="flat">
              <a:solidFill>
                <a:srgbClr val="A8C3DF"/>
              </a:solidFill>
              <a:prstDash val="solid"/>
              <a:miter lim="400000"/>
            </a:ln>
          </a:top>
          <a:bottom>
            <a:ln w="12700" cap="flat">
              <a:solidFill>
                <a:srgbClr val="A8C3DF"/>
              </a:solidFill>
              <a:prstDash val="solid"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solidFill>
                <a:srgbClr val="A8C3D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C3DF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4975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9639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80" autoAdjust="0"/>
  </p:normalViewPr>
  <p:slideViewPr>
    <p:cSldViewPr>
      <p:cViewPr varScale="1">
        <p:scale>
          <a:sx n="33" d="100"/>
          <a:sy n="33" d="100"/>
        </p:scale>
        <p:origin x="1504" y="48"/>
      </p:cViewPr>
      <p:guideLst>
        <p:guide orient="horz" pos="3686"/>
        <p:guide pos="49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9-13T12:09:09.26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A37E9-7373-4246-AFA8-2F75B9979218}" type="datetimeFigureOut">
              <a:rPr lang="tr-TR" smtClean="0"/>
              <a:pPr/>
              <a:t>15.09.2022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C1647-6695-4485-8F56-D5AA816BBC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604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1326304" y="3257550"/>
            <a:ext cx="7294668" cy="30861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18606572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1pPr>
    <a:lvl2pPr indent="235050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2pPr>
    <a:lvl3pPr indent="470099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3pPr>
    <a:lvl4pPr indent="705147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4pPr>
    <a:lvl5pPr indent="940197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5pPr>
    <a:lvl6pPr indent="1175248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6pPr>
    <a:lvl7pPr indent="1410297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7pPr>
    <a:lvl8pPr indent="1645346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8pPr>
    <a:lvl9pPr indent="1880395" defTabSz="470099">
      <a:lnSpc>
        <a:spcPct val="125000"/>
      </a:lnSpc>
      <a:defRPr sz="25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259138" y="514350"/>
            <a:ext cx="3429000" cy="257175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709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3259138" y="514350"/>
            <a:ext cx="3429000" cy="257175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698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609454" y="7907630"/>
            <a:ext cx="14395827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8" name="Shape 8"/>
          <p:cNvSpPr/>
          <p:nvPr/>
        </p:nvSpPr>
        <p:spPr>
          <a:xfrm>
            <a:off x="609453" y="4906082"/>
            <a:ext cx="14396507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9" name="Shape 9"/>
          <p:cNvSpPr/>
          <p:nvPr/>
        </p:nvSpPr>
        <p:spPr>
          <a:xfrm rot="16200000">
            <a:off x="8605409" y="6415597"/>
            <a:ext cx="197082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609452" y="4967028"/>
            <a:ext cx="8638972" cy="2894894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xfrm>
            <a:off x="9934056" y="4967028"/>
            <a:ext cx="5088917" cy="28948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333"/>
            </a:lvl1pPr>
            <a:lvl2pPr marL="0" indent="313392">
              <a:spcBef>
                <a:spcPts val="0"/>
              </a:spcBef>
              <a:buClrTx/>
              <a:buSzTx/>
              <a:buFontTx/>
              <a:buNone/>
              <a:defRPr sz="3333"/>
            </a:lvl2pPr>
            <a:lvl3pPr marL="0" indent="626783">
              <a:spcBef>
                <a:spcPts val="0"/>
              </a:spcBef>
              <a:buClrTx/>
              <a:buSzTx/>
              <a:buFontTx/>
              <a:buNone/>
              <a:defRPr sz="3333"/>
            </a:lvl3pPr>
            <a:lvl4pPr marL="0" indent="940172">
              <a:spcBef>
                <a:spcPts val="0"/>
              </a:spcBef>
              <a:buClrTx/>
              <a:buSzTx/>
              <a:buFontTx/>
              <a:buNone/>
              <a:defRPr sz="3333"/>
            </a:lvl4pPr>
            <a:lvl5pPr marL="0" indent="1253565">
              <a:spcBef>
                <a:spcPts val="0"/>
              </a:spcBef>
              <a:buClrTx/>
              <a:buSzTx/>
              <a:buFontTx/>
              <a:buNone/>
              <a:defRPr sz="3333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 rot="16200000">
            <a:off x="8605409" y="9447617"/>
            <a:ext cx="197082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14" name="Shape 14"/>
          <p:cNvSpPr/>
          <p:nvPr/>
        </p:nvSpPr>
        <p:spPr>
          <a:xfrm>
            <a:off x="609454" y="10954885"/>
            <a:ext cx="14395827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15" name="Shape 15"/>
          <p:cNvSpPr/>
          <p:nvPr/>
        </p:nvSpPr>
        <p:spPr>
          <a:xfrm>
            <a:off x="609453" y="7953338"/>
            <a:ext cx="14396507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16" name="Shape 16"/>
          <p:cNvSpPr/>
          <p:nvPr/>
        </p:nvSpPr>
        <p:spPr>
          <a:xfrm rot="16200000">
            <a:off x="8605409" y="9447617"/>
            <a:ext cx="197082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609452" y="8014283"/>
            <a:ext cx="8638972" cy="2894894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9934056" y="8014283"/>
            <a:ext cx="5088917" cy="28948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333"/>
            </a:lvl1pPr>
            <a:lvl2pPr marL="0" indent="313392">
              <a:spcBef>
                <a:spcPts val="0"/>
              </a:spcBef>
              <a:buClrTx/>
              <a:buSzTx/>
              <a:buFontTx/>
              <a:buNone/>
              <a:defRPr sz="3333"/>
            </a:lvl2pPr>
            <a:lvl3pPr marL="0" indent="626783">
              <a:spcBef>
                <a:spcPts val="0"/>
              </a:spcBef>
              <a:buClrTx/>
              <a:buSzTx/>
              <a:buFontTx/>
              <a:buNone/>
              <a:defRPr sz="3333"/>
            </a:lvl3pPr>
            <a:lvl4pPr marL="0" indent="940172">
              <a:spcBef>
                <a:spcPts val="0"/>
              </a:spcBef>
              <a:buClrTx/>
              <a:buSzTx/>
              <a:buFontTx/>
              <a:buNone/>
              <a:defRPr sz="3333"/>
            </a:lvl4pPr>
            <a:lvl5pPr marL="0" indent="1253565">
              <a:spcBef>
                <a:spcPts val="0"/>
              </a:spcBef>
              <a:buClrTx/>
              <a:buSzTx/>
              <a:buFontTx/>
              <a:buNone/>
              <a:defRPr sz="3333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609452" y="5850732"/>
            <a:ext cx="6809986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23" name="Shape 23"/>
          <p:cNvSpPr/>
          <p:nvPr/>
        </p:nvSpPr>
        <p:spPr>
          <a:xfrm>
            <a:off x="609452" y="3321510"/>
            <a:ext cx="6809916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609453" y="3367220"/>
            <a:ext cx="6810617" cy="2437805"/>
          </a:xfrm>
          <a:prstGeom prst="rect">
            <a:avLst/>
          </a:prstGeom>
        </p:spPr>
        <p:txBody>
          <a:bodyPr/>
          <a:lstStyle>
            <a:lvl1pPr algn="l">
              <a:defRPr sz="7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609453" y="6033567"/>
            <a:ext cx="6810617" cy="4814664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333"/>
            </a:lvl1pPr>
            <a:lvl2pPr marL="0" indent="313392">
              <a:spcBef>
                <a:spcPts val="0"/>
              </a:spcBef>
              <a:buClrTx/>
              <a:buSzTx/>
              <a:buFontTx/>
              <a:buNone/>
              <a:defRPr sz="3333"/>
            </a:lvl2pPr>
            <a:lvl3pPr marL="0" indent="626783">
              <a:spcBef>
                <a:spcPts val="0"/>
              </a:spcBef>
              <a:buClrTx/>
              <a:buSzTx/>
              <a:buFontTx/>
              <a:buNone/>
              <a:defRPr sz="3333"/>
            </a:lvl3pPr>
            <a:lvl4pPr marL="0" indent="940172">
              <a:spcBef>
                <a:spcPts val="0"/>
              </a:spcBef>
              <a:buClrTx/>
              <a:buSzTx/>
              <a:buFontTx/>
              <a:buNone/>
              <a:defRPr sz="3333"/>
            </a:lvl4pPr>
            <a:lvl5pPr marL="0" indent="1253565">
              <a:spcBef>
                <a:spcPts val="0"/>
              </a:spcBef>
              <a:buClrTx/>
              <a:buSzTx/>
              <a:buFontTx/>
              <a:buNone/>
              <a:defRPr sz="3333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333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609452" y="3275802"/>
            <a:ext cx="6978216" cy="7618140"/>
          </a:xfrm>
          <a:prstGeom prst="rect">
            <a:avLst/>
          </a:prstGeom>
        </p:spPr>
        <p:txBody>
          <a:bodyPr/>
          <a:lstStyle>
            <a:lvl1pPr marL="539729" indent="-539729">
              <a:spcBef>
                <a:spcPts val="2468"/>
              </a:spcBef>
              <a:buSzPct val="65000"/>
              <a:defRPr sz="4133"/>
            </a:lvl1pPr>
            <a:lvl2pPr marL="1079460" indent="-539729">
              <a:spcBef>
                <a:spcPts val="2468"/>
              </a:spcBef>
              <a:buSzPct val="65000"/>
              <a:defRPr sz="4133"/>
            </a:lvl2pPr>
            <a:lvl3pPr marL="1619188" indent="-539729">
              <a:spcBef>
                <a:spcPts val="2468"/>
              </a:spcBef>
              <a:buSzPct val="65000"/>
              <a:defRPr sz="4133"/>
            </a:lvl3pPr>
            <a:lvl4pPr marL="2158918" indent="-539729">
              <a:spcBef>
                <a:spcPts val="2468"/>
              </a:spcBef>
              <a:buSzPct val="65000"/>
              <a:defRPr sz="4133"/>
            </a:lvl4pPr>
            <a:lvl5pPr marL="2698649" indent="-539729">
              <a:spcBef>
                <a:spcPts val="2468"/>
              </a:spcBef>
              <a:buSzPct val="65000"/>
              <a:defRPr sz="4133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133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133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133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133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133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609453" y="2605405"/>
            <a:ext cx="14393235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3" name="Shape 3"/>
          <p:cNvSpPr/>
          <p:nvPr/>
        </p:nvSpPr>
        <p:spPr>
          <a:xfrm>
            <a:off x="609453" y="761813"/>
            <a:ext cx="14393235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626783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609452" y="959886"/>
            <a:ext cx="14383049" cy="1462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9600">
                <a:solidFill>
                  <a:srgbClr val="D93E2B"/>
                </a:solidFill>
              </a:rP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609452" y="3153910"/>
            <a:ext cx="14383049" cy="7313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067">
                <a:solidFill>
                  <a:srgbClr val="414141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</p:sldLayoutIdLst>
  <p:transition spd="med">
    <p:pull/>
  </p:transition>
  <p:txStyles>
    <p:titleStyle>
      <a:lvl1pPr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1pPr>
      <a:lvl2pPr indent="313392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2pPr>
      <a:lvl3pPr indent="626783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3pPr>
      <a:lvl4pPr indent="940172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4pPr>
      <a:lvl5pPr indent="1253565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5pPr>
      <a:lvl6pPr indent="1566958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6pPr>
      <a:lvl7pPr indent="1880349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7pPr>
      <a:lvl8pPr indent="2193740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8pPr>
      <a:lvl9pPr indent="2507131" algn="ctr" defTabSz="800891">
        <a:lnSpc>
          <a:spcPct val="90000"/>
        </a:lnSpc>
        <a:spcBef>
          <a:spcPts val="2195"/>
        </a:spcBef>
        <a:defRPr sz="96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9pPr>
    </p:titleStyle>
    <p:bodyStyle>
      <a:lvl1pPr marL="644192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1pPr>
      <a:lvl2pPr marL="1288388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2pPr>
      <a:lvl3pPr marL="1932580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3pPr>
      <a:lvl4pPr marL="2576773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4pPr>
      <a:lvl5pPr marL="3220967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5pPr>
      <a:lvl6pPr marL="3865161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6pPr>
      <a:lvl7pPr marL="4509353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7pPr>
      <a:lvl8pPr marL="5153548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8pPr>
      <a:lvl9pPr marL="5797740" indent="-644192" defTabSz="800891">
        <a:spcBef>
          <a:spcPts val="3291"/>
        </a:spcBef>
        <a:buClr>
          <a:srgbClr val="929292"/>
        </a:buClr>
        <a:buSzPct val="60000"/>
        <a:buFont typeface="Zapf Dingbats"/>
        <a:buChar char="❖"/>
        <a:defRPr sz="5067">
          <a:solidFill>
            <a:srgbClr val="414141"/>
          </a:solidFill>
          <a:latin typeface="Palatino"/>
          <a:ea typeface="Palatino"/>
          <a:cs typeface="Palatino"/>
          <a:sym typeface="Palatino"/>
        </a:defRPr>
      </a:lvl9pPr>
    </p:bodyStyle>
    <p:otherStyle>
      <a:lvl1pPr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1pPr>
      <a:lvl2pPr indent="313392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2pPr>
      <a:lvl3pPr indent="626783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3pPr>
      <a:lvl4pPr indent="940172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4pPr>
      <a:lvl5pPr indent="1253565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5pPr>
      <a:lvl6pPr indent="1566958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6pPr>
      <a:lvl7pPr indent="1880349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7pPr>
      <a:lvl8pPr indent="2193740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8pPr>
      <a:lvl9pPr indent="2507131" algn="ctr" defTabSz="800891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ef-fenbilgisi.gazi.edu.tr/view/page/15622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upload.gazi.edu.tr/upload/34/2022/9/14/3c6ba276-d299-46eb-aa3f-f67dc4271cea-ortak-zorunlu-genel-kultur-gk-dersleri.pdf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ogrenci.gazi.edu.tr/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obs.gazi.edu.tr/oibs/ogrenci/login.aspx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obs.gazi.edu.tr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ef-fenbilgisi.gazi.edu.tr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beranfiridin@gazi.edu.tr" TargetMode="External"/><Relationship Id="rId2" Type="http://schemas.openxmlformats.org/officeDocument/2006/relationships/hyperlink" Target="mailto:selcuksahingoz@gazi.edu.tr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ef-fenbilgisi.gazi.edu.tr/akademik-persone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4294967295"/>
          </p:nvPr>
        </p:nvSpPr>
        <p:spPr>
          <a:xfrm>
            <a:off x="1044171" y="7866955"/>
            <a:ext cx="13513608" cy="178305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b="1" dirty="0"/>
              <a:t>      </a:t>
            </a:r>
            <a:r>
              <a:rPr lang="tr-TR" b="1" dirty="0">
                <a:solidFill>
                  <a:srgbClr val="C00000"/>
                </a:solidFill>
              </a:rPr>
              <a:t>GAZİ EĞİTİM FAKÜLTESİ’NE </a:t>
            </a:r>
          </a:p>
          <a:p>
            <a:pPr algn="ctr">
              <a:buNone/>
            </a:pPr>
            <a:r>
              <a:rPr lang="tr-TR" b="1" dirty="0">
                <a:solidFill>
                  <a:srgbClr val="C00000"/>
                </a:solidFill>
              </a:rPr>
              <a:t>HOŞ GELDİNİZ 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871DA8AB-C202-B2F9-4AA5-D1D997796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2098" y="8803059"/>
            <a:ext cx="2173534" cy="2088851"/>
          </a:xfrm>
          <a:prstGeom prst="rect">
            <a:avLst/>
          </a:prstGeom>
        </p:spPr>
      </p:pic>
      <p:pic>
        <p:nvPicPr>
          <p:cNvPr id="1030" name="Picture 6" descr="Gazi universitesi Egitim fakultesi (University) - Yenimahalle, Ankara">
            <a:extLst>
              <a:ext uri="{FF2B5EF4-FFF2-40B4-BE49-F238E27FC236}">
                <a16:creationId xmlns:a16="http://schemas.microsoft.com/office/drawing/2014/main" id="{06D37DC1-3592-888D-DECF-6964DFBCE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407" y="1098203"/>
            <a:ext cx="1056043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675827" y="9733421"/>
            <a:ext cx="14356868" cy="145680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584200" rtl="0" latinLnBrk="1" hangingPunct="0"/>
            <a:r>
              <a:rPr lang="tr-TR" sz="3200" dirty="0"/>
              <a:t>Fen Bilgisi Eğitimi Ana Bilim Dalı sayfasında Lisans kısmından Lisans Öğretim Programı’na ulaşınız. </a:t>
            </a:r>
            <a:r>
              <a:rPr lang="tr-TR" sz="3200" dirty="0">
                <a:hlinkClick r:id="rId2"/>
              </a:rPr>
              <a:t>https://gef-fenbilgisi.gazi.edu.tr/view/page/15622</a:t>
            </a:r>
            <a:r>
              <a:rPr lang="tr-TR" sz="3200" dirty="0"/>
              <a:t>  </a:t>
            </a:r>
          </a:p>
          <a:p>
            <a:pPr marR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tr-TR" sz="24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51F33E1-FFED-2250-E55B-058714923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747" y="1947385"/>
            <a:ext cx="13612456" cy="74888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8B91241-60E2-0155-42D5-0E08C4F6D6D8}"/>
              </a:ext>
            </a:extLst>
          </p:cNvPr>
          <p:cNvSpPr txBox="1">
            <a:spLocks/>
          </p:cNvSpPr>
          <p:nvPr/>
        </p:nvSpPr>
        <p:spPr>
          <a:xfrm>
            <a:off x="649646" y="510877"/>
            <a:ext cx="14383049" cy="14626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  <a:lvl2pPr indent="313392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2pPr>
            <a:lvl3pPr indent="626783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3pPr>
            <a:lvl4pPr indent="940172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4pPr>
            <a:lvl5pPr indent="1253565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5pPr>
            <a:lvl6pPr indent="1566958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6pPr>
            <a:lvl7pPr indent="1880349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7pPr>
            <a:lvl8pPr indent="2193740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8pPr>
            <a:lvl9pPr indent="2507131" algn="ctr" defTabSz="800891">
              <a:lnSpc>
                <a:spcPct val="90000"/>
              </a:lnSpc>
              <a:spcBef>
                <a:spcPts val="2195"/>
              </a:spcBef>
              <a:defRPr sz="9600">
                <a:solidFill>
                  <a:srgbClr val="D93E2B"/>
                </a:solidFill>
                <a:latin typeface="+mn-lt"/>
                <a:ea typeface="+mn-ea"/>
                <a:cs typeface="+mn-cs"/>
                <a:sym typeface="Bodoni SvtyTwo ITC TT-Book"/>
              </a:defRPr>
            </a:lvl9pPr>
          </a:lstStyle>
          <a:p>
            <a:r>
              <a:rPr lang="tr-TR" sz="8000" dirty="0"/>
              <a:t>Ders seçimi için izlenecek yol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127679652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BA492CD-721A-4B22-800A-C1EC2B702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59" y="594147"/>
            <a:ext cx="14721635" cy="892899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7146D53E-2E7D-BE3E-FFE7-F5D471BB18B3}"/>
              </a:ext>
            </a:extLst>
          </p:cNvPr>
          <p:cNvSpPr txBox="1"/>
          <p:nvPr/>
        </p:nvSpPr>
        <p:spPr>
          <a:xfrm>
            <a:off x="744191" y="9811171"/>
            <a:ext cx="14185576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32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Ekranda görünen 3 öğretim programından en altta yer alan 2021 ve sonrası kayıtlar için düzenlenmiş lisans öğretim programını seçiniz.</a:t>
            </a:r>
          </a:p>
        </p:txBody>
      </p:sp>
    </p:spTree>
    <p:extLst>
      <p:ext uri="{BB962C8B-B14F-4D97-AF65-F5344CB8AC3E}">
        <p14:creationId xmlns:p14="http://schemas.microsoft.com/office/powerpoint/2010/main" val="246397509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6626094D-79CF-07B6-3F94-FD059CDD0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754" y="0"/>
            <a:ext cx="15684704" cy="11899403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59B6436-69CF-736C-E203-7A0680CB13BC}"/>
              </a:ext>
            </a:extLst>
          </p:cNvPr>
          <p:cNvSpPr txBox="1"/>
          <p:nvPr/>
        </p:nvSpPr>
        <p:spPr>
          <a:xfrm>
            <a:off x="8233023" y="7100878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44AFAF2-4463-1146-19FF-286A6F40A3AC}"/>
              </a:ext>
            </a:extLst>
          </p:cNvPr>
          <p:cNvSpPr txBox="1"/>
          <p:nvPr/>
        </p:nvSpPr>
        <p:spPr>
          <a:xfrm>
            <a:off x="8099011" y="3156402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5C0E638-0141-3B79-AFB6-97B25AA2115D}"/>
              </a:ext>
            </a:extLst>
          </p:cNvPr>
          <p:cNvSpPr txBox="1"/>
          <p:nvPr/>
        </p:nvSpPr>
        <p:spPr>
          <a:xfrm>
            <a:off x="8268693" y="8634608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8CB9015-7FA8-4872-B137-737CAB3554FD}"/>
              </a:ext>
            </a:extLst>
          </p:cNvPr>
          <p:cNvSpPr txBox="1"/>
          <p:nvPr/>
        </p:nvSpPr>
        <p:spPr>
          <a:xfrm>
            <a:off x="8233023" y="7879098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0C35FF1E-BEEA-195C-C518-08B1CFE1125B}"/>
              </a:ext>
            </a:extLst>
          </p:cNvPr>
          <p:cNvSpPr txBox="1"/>
          <p:nvPr/>
        </p:nvSpPr>
        <p:spPr>
          <a:xfrm>
            <a:off x="8233023" y="9454969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7A4B64B-CC1C-613D-480C-E2761929FA42}"/>
              </a:ext>
            </a:extLst>
          </p:cNvPr>
          <p:cNvSpPr txBox="1"/>
          <p:nvPr/>
        </p:nvSpPr>
        <p:spPr>
          <a:xfrm>
            <a:off x="8310843" y="10213730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(Ana Bilim Dalı Programı) Şubenizden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1A65D8C-2492-14BB-02EA-40C5993D989C}"/>
              </a:ext>
            </a:extLst>
          </p:cNvPr>
          <p:cNvSpPr txBox="1"/>
          <p:nvPr/>
        </p:nvSpPr>
        <p:spPr>
          <a:xfrm>
            <a:off x="8388663" y="5670752"/>
            <a:ext cx="389681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(Zorunlu GK Programı)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E0324897-42F2-F1F7-5852-DE236E114703}"/>
              </a:ext>
            </a:extLst>
          </p:cNvPr>
          <p:cNvSpPr txBox="1"/>
          <p:nvPr/>
        </p:nvSpPr>
        <p:spPr>
          <a:xfrm>
            <a:off x="8388663" y="4852591"/>
            <a:ext cx="389681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(Zorunlu GK Programı)</a:t>
            </a: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A89F43C9-F126-9BC8-80BE-611AD3F721F5}"/>
              </a:ext>
            </a:extLst>
          </p:cNvPr>
          <p:cNvSpPr txBox="1"/>
          <p:nvPr/>
        </p:nvSpPr>
        <p:spPr>
          <a:xfrm>
            <a:off x="8385423" y="6347404"/>
            <a:ext cx="389681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(Zorunlu GK Programı)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07828488-991B-4958-88B8-5DA6946B6F1C}"/>
              </a:ext>
            </a:extLst>
          </p:cNvPr>
          <p:cNvSpPr txBox="1"/>
          <p:nvPr/>
        </p:nvSpPr>
        <p:spPr>
          <a:xfrm>
            <a:off x="9221446" y="3926117"/>
            <a:ext cx="3896816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(Zorunlu 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GK Programı)</a:t>
            </a:r>
          </a:p>
        </p:txBody>
      </p:sp>
    </p:spTree>
    <p:extLst>
      <p:ext uri="{BB962C8B-B14F-4D97-AF65-F5344CB8AC3E}">
        <p14:creationId xmlns:p14="http://schemas.microsoft.com/office/powerpoint/2010/main" val="1056178582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600175" y="503557"/>
            <a:ext cx="14473608" cy="9951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defTabSz="584200" rtl="0" latinLnBrk="1" hangingPunct="0"/>
            <a:endParaRPr lang="tr-TR" sz="3200" dirty="0"/>
          </a:p>
          <a:p>
            <a:pPr marL="457200" indent="-457200" algn="just" defTabSz="584200" rtl="0" latinLnBrk="1" hangingPunct="0">
              <a:buFont typeface="Wingdings" panose="05000000000000000000" pitchFamily="2" charset="2"/>
              <a:buChar char="v"/>
            </a:pPr>
            <a:r>
              <a:rPr lang="tr-TR" sz="3200" dirty="0"/>
              <a:t> Genel Kültür </a:t>
            </a:r>
            <a:r>
              <a:rPr lang="tr-TR" sz="3200" dirty="0">
                <a:solidFill>
                  <a:srgbClr val="FF0000"/>
                </a:solidFill>
              </a:rPr>
              <a:t>zorunlu</a:t>
            </a:r>
            <a:r>
              <a:rPr lang="tr-TR" sz="3200" dirty="0"/>
              <a:t> derslerin uygun şubelerini belirleyiniz. </a:t>
            </a:r>
          </a:p>
          <a:p>
            <a:pPr algn="just" defTabSz="584200" rtl="0" latinLnBrk="1" hangingPunct="0"/>
            <a:r>
              <a:rPr lang="tr-TR" sz="3200" dirty="0"/>
              <a:t>	</a:t>
            </a:r>
          </a:p>
          <a:p>
            <a:pPr algn="just" defTabSz="584200" rtl="0" latinLnBrk="1" hangingPunct="0"/>
            <a:r>
              <a:rPr lang="tr-TR" sz="3200" dirty="0"/>
              <a:t>	Bu listeden seçeceğiniz dersler:</a:t>
            </a:r>
          </a:p>
          <a:p>
            <a:pPr marL="1069975" algn="l" defTabSz="584200" rtl="0" latinLnBrk="1" hangingPunct="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tr-TR" sz="3200" dirty="0"/>
              <a:t>TAR-103 Atatürk İlkeleri ve </a:t>
            </a:r>
            <a:r>
              <a:rPr lang="tr-TR" sz="3200" dirty="0" err="1"/>
              <a:t>İnkilap</a:t>
            </a:r>
            <a:r>
              <a:rPr lang="tr-TR" sz="3200" dirty="0"/>
              <a:t> Tarihi – I</a:t>
            </a:r>
          </a:p>
          <a:p>
            <a:pPr marL="1069975" algn="l" defTabSz="584200" rtl="0" latinLnBrk="1" hangingPunct="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tr-TR" sz="3200" dirty="0"/>
              <a:t>TD-103 Türk Dili – I</a:t>
            </a:r>
          </a:p>
          <a:p>
            <a:pPr marL="1069975" algn="l" defTabSz="584200" rtl="0" latinLnBrk="1" hangingPunct="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tr-TR" sz="3200" dirty="0"/>
              <a:t>YAD-103 Yabancı Dil-I (İngilizce)</a:t>
            </a:r>
          </a:p>
          <a:p>
            <a:pPr marL="1069975" algn="l" defTabSz="584200" rtl="0" latinLnBrk="1" hangingPunct="0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tr-TR" sz="3200" dirty="0"/>
              <a:t>BİL-101 Bilişim Teknolojiler</a:t>
            </a:r>
          </a:p>
          <a:p>
            <a:pPr marL="457200" indent="-457200" algn="just" defTabSz="584200" rtl="0" latinLnBrk="1" hangingPunct="0">
              <a:buFont typeface="Wingdings" panose="05000000000000000000" pitchFamily="2" charset="2"/>
              <a:buChar char="v"/>
            </a:pPr>
            <a:endParaRPr lang="tr-TR" sz="3200" dirty="0"/>
          </a:p>
          <a:p>
            <a:pPr marL="457200" indent="-457200" algn="just" defTabSz="584200" rtl="0" latinLnBrk="1" hangingPunct="0">
              <a:buFont typeface="Wingdings" panose="05000000000000000000" pitchFamily="2" charset="2"/>
              <a:buChar char="v"/>
            </a:pP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Eğitim Fakültesi duyurularından «2022-2023 Eğitim-Öğretim Yılı I. (Güz)     Yarıyılı Eğitim Ortak Derslerine Ait Ders Programı» başlığı   altındadır.</a:t>
            </a:r>
          </a:p>
          <a:p>
            <a:pPr marL="457200" indent="-457200" algn="just" defTabSz="584200" rtl="0" latinLnBrk="1" hangingPunct="0">
              <a:buFont typeface="Wingdings" panose="05000000000000000000" pitchFamily="2" charset="2"/>
              <a:buChar char="v"/>
            </a:pPr>
            <a:endParaRPr lang="tr-TR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 defTabSz="584200" rtl="0" latinLnBrk="1" hangingPunct="0">
              <a:buFont typeface="Wingdings" panose="05000000000000000000" pitchFamily="2" charset="2"/>
              <a:buChar char="v"/>
            </a:pPr>
            <a:r>
              <a:rPr lang="tr-TR" sz="3200" dirty="0">
                <a:ea typeface="Calibri" panose="020F0502020204030204" pitchFamily="34" charset="0"/>
                <a:cs typeface="Times New Roman" panose="02020603050405020304" pitchFamily="18" charset="0"/>
              </a:rPr>
              <a:t>«2022-2023 Eğitim-Öğretim Yılı I. (Güz) Yarıyılı Ortak Zorunlu Genel Kültür (GK) Derslerine Ait Ders Programı için tıklayınız.» başlığına tıklayarak programa giriniz. Link aşağıda yer almaktadır. </a:t>
            </a:r>
          </a:p>
          <a:p>
            <a:pPr marR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tr-TR" sz="3200" b="1" dirty="0">
              <a:cs typeface="Times New Roman" panose="02020603050405020304" pitchFamily="18" charset="0"/>
            </a:endParaRPr>
          </a:p>
          <a:p>
            <a:pPr marR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tr-TR" sz="3200" b="1" dirty="0"/>
              <a:t>Link:</a:t>
            </a:r>
            <a:r>
              <a:rPr lang="tr-TR" sz="3200" dirty="0"/>
              <a:t> </a:t>
            </a:r>
            <a:r>
              <a:rPr lang="tr-TR" sz="3200" dirty="0">
                <a:hlinkClick r:id="rId2"/>
              </a:rPr>
              <a:t>https://webupload.gazi.edu.tr/upload/34/2022/9/14/3c6ba276-d299-46eb-aa3f-f67dc4271cea-ortak-zorunlu-genel-kultur-gk-dersleri.pdf</a:t>
            </a:r>
            <a:r>
              <a:rPr lang="tr-TR" sz="3200" dirty="0"/>
              <a:t> </a:t>
            </a:r>
          </a:p>
          <a:p>
            <a:pPr marR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tr-TR" sz="32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sym typeface="Palatino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2A11631-2E46-8804-FD8E-1290675A246A}"/>
              </a:ext>
            </a:extLst>
          </p:cNvPr>
          <p:cNvSpPr txBox="1"/>
          <p:nvPr/>
        </p:nvSpPr>
        <p:spPr>
          <a:xfrm>
            <a:off x="685367" y="9854834"/>
            <a:ext cx="14388416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just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tr-TR" sz="3600" b="1" dirty="0">
                <a:solidFill>
                  <a:schemeClr val="tx1"/>
                </a:solidFill>
              </a:rPr>
              <a:t>Not: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dirty="0">
                <a:solidFill>
                  <a:srgbClr val="FF0000"/>
                </a:solidFill>
              </a:rPr>
              <a:t>Program çakışmalarınızdan danışmanınız ya da dersi veren        öğretim üyesi sorumlu değildir. </a:t>
            </a:r>
          </a:p>
        </p:txBody>
      </p:sp>
    </p:spTree>
    <p:extLst>
      <p:ext uri="{BB962C8B-B14F-4D97-AF65-F5344CB8AC3E}">
        <p14:creationId xmlns:p14="http://schemas.microsoft.com/office/powerpoint/2010/main" val="1245032889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06F99B0-77C1-0918-7682-40569F711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07" y="594147"/>
            <a:ext cx="14457988" cy="9577064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77A79E0-0AEA-313B-B2AF-032C568FEE6B}"/>
              </a:ext>
            </a:extLst>
          </p:cNvPr>
          <p:cNvSpPr/>
          <p:nvPr/>
        </p:nvSpPr>
        <p:spPr>
          <a:xfrm>
            <a:off x="2040336" y="5503725"/>
            <a:ext cx="13305860" cy="793444"/>
          </a:xfrm>
          <a:prstGeom prst="rect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endParaRPr lang="tr-TR" sz="4267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F42B580-7C8F-F7F4-0A13-AC446A04E7D9}"/>
              </a:ext>
            </a:extLst>
          </p:cNvPr>
          <p:cNvSpPr txBox="1"/>
          <p:nvPr/>
        </p:nvSpPr>
        <p:spPr>
          <a:xfrm>
            <a:off x="1248247" y="10470664"/>
            <a:ext cx="13753528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Ders kayıt ekranında TAR-103 Atatürk İlkeleri ve İnkılap Tarihi-I kodlu dersi hangi şubeyi 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istiyorsanız onun şube numarasını seçiniz (Örnek; 4. Şube) </a:t>
            </a:r>
          </a:p>
        </p:txBody>
      </p:sp>
    </p:spTree>
    <p:extLst>
      <p:ext uri="{BB962C8B-B14F-4D97-AF65-F5344CB8AC3E}">
        <p14:creationId xmlns:p14="http://schemas.microsoft.com/office/powerpoint/2010/main" val="287026207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FFCF9E6-4495-BAA2-D3EF-7CAB44113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15" y="810171"/>
            <a:ext cx="14286799" cy="957706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4617A4C4-4242-CDF6-4651-AA81D8D35668}"/>
              </a:ext>
            </a:extLst>
          </p:cNvPr>
          <p:cNvSpPr/>
          <p:nvPr/>
        </p:nvSpPr>
        <p:spPr>
          <a:xfrm>
            <a:off x="1896319" y="5503725"/>
            <a:ext cx="13449877" cy="793444"/>
          </a:xfrm>
          <a:prstGeom prst="rect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endParaRPr lang="tr-TR" sz="4267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686681E-1343-074C-A6E8-EEFD9611AD0B}"/>
              </a:ext>
            </a:extLst>
          </p:cNvPr>
          <p:cNvSpPr txBox="1"/>
          <p:nvPr/>
        </p:nvSpPr>
        <p:spPr>
          <a:xfrm>
            <a:off x="1248247" y="10470664"/>
            <a:ext cx="13753528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584200" rtl="0" latinLnBrk="1" hangingPunct="0"/>
            <a:r>
              <a:rPr kumimoji="0" lang="tr-TR" sz="24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Ders kayıt ekranında TD-103 </a:t>
            </a:r>
            <a:r>
              <a:rPr lang="tr-TR" sz="2400" dirty="0"/>
              <a:t>kodlu Türk Dili-I </a:t>
            </a:r>
            <a:r>
              <a:rPr kumimoji="0" lang="tr-TR" sz="24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dersi hangi şubeyi istiyorsanız </a:t>
            </a:r>
          </a:p>
          <a:p>
            <a:pPr defTabSz="584200" rtl="0" latinLnBrk="1" hangingPunct="0"/>
            <a:r>
              <a:rPr kumimoji="0" lang="tr-TR" sz="24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onun şube numarasını seçiniz (Örnek; 13. Şube) </a:t>
            </a:r>
          </a:p>
        </p:txBody>
      </p:sp>
    </p:spTree>
    <p:extLst>
      <p:ext uri="{BB962C8B-B14F-4D97-AF65-F5344CB8AC3E}">
        <p14:creationId xmlns:p14="http://schemas.microsoft.com/office/powerpoint/2010/main" val="78062567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40235" y="992670"/>
            <a:ext cx="13321480" cy="485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dönem seçilmesi gereken derslerin ders kodları ve isimleri yukarıdaki gibidir. 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Lütfen ders seçiminde </a:t>
            </a:r>
            <a:r>
              <a:rPr lang="tr-TR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ders kodlarını ve şubelerini dikkate alınız. 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Fen Bilgisi Eğitimi 1. sınıf öğrencileri aşağıda ders kodu ve adı belirtilen dersleri Öğrenci İşleri Bilgi Sisteminde (</a:t>
            </a:r>
            <a:r>
              <a:rPr lang="tr-TR" sz="3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https://ogrenci.gazi.edu.tr/</a:t>
            </a: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 yer alan Öğrenci Girişi' ne e-devlet şifrenizle girebilirsiniz.</a:t>
            </a: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endParaRPr lang="tr-TR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67"/>
              </a:spcAft>
            </a:pP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numarası</a:t>
            </a: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şifresi</a:t>
            </a:r>
            <a:r>
              <a:rPr lang="tr-T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ile de girebilirsiniz.</a:t>
            </a:r>
          </a:p>
        </p:txBody>
      </p:sp>
      <p:sp>
        <p:nvSpPr>
          <p:cNvPr id="5" name="Metin Yer Tutucusu 3"/>
          <p:cNvSpPr txBox="1">
            <a:spLocks/>
          </p:cNvSpPr>
          <p:nvPr/>
        </p:nvSpPr>
        <p:spPr>
          <a:xfrm>
            <a:off x="1216894" y="6210771"/>
            <a:ext cx="13856889" cy="3528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fontScale="25000" lnSpcReduction="20000"/>
          </a:bodyPr>
          <a:lstStyle>
            <a:lvl1pPr marL="644192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1pPr>
            <a:lvl2pPr marL="1288388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2pPr>
            <a:lvl3pPr marL="1932580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3pPr>
            <a:lvl4pPr marL="2576773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4pPr>
            <a:lvl5pPr marL="3220967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5pPr>
            <a:lvl6pPr marL="3865161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6pPr>
            <a:lvl7pPr marL="4509353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7pPr>
            <a:lvl8pPr marL="5153548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8pPr>
            <a:lvl9pPr marL="5797740" indent="-644192" defTabSz="800891">
              <a:spcBef>
                <a:spcPts val="3291"/>
              </a:spcBef>
              <a:buClr>
                <a:srgbClr val="929292"/>
              </a:buClr>
              <a:buSzPct val="60000"/>
              <a:buFont typeface="Zapf Dingbats"/>
              <a:buChar char="❖"/>
              <a:defRPr sz="5067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endParaRPr lang="tr-TR" dirty="0"/>
          </a:p>
          <a:p>
            <a:pPr algn="ctr"/>
            <a:endParaRPr lang="tr-TR" sz="12666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tr-TR" sz="12666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Not:</a:t>
            </a:r>
            <a:r>
              <a:rPr lang="tr-TR" sz="12666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Ders seçimi bittiğinde öğrenci onayı vermeyen öğrencilere danışman onaylarında danışmanın onay vermesi mümkün olmadığından, kaydınız geçerli olmayacaktır. </a:t>
            </a:r>
          </a:p>
          <a:p>
            <a:pPr marL="0" indent="0" algn="l">
              <a:buNone/>
            </a:pPr>
            <a:r>
              <a:rPr lang="tr-TR" sz="12666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Not:</a:t>
            </a:r>
            <a:r>
              <a:rPr lang="tr-TR" sz="12666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Yaptığınız ders seçimini kesinleştirerek onaylamayı unutmayın!!!!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3761546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BBCAD325-BBBB-539A-8ABA-DF5F5751FE43}"/>
              </a:ext>
            </a:extLst>
          </p:cNvPr>
          <p:cNvSpPr txBox="1"/>
          <p:nvPr/>
        </p:nvSpPr>
        <p:spPr>
          <a:xfrm>
            <a:off x="1320255" y="9739163"/>
            <a:ext cx="8928992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tr-TR" sz="2800" b="1" dirty="0"/>
              <a:t>Link: </a:t>
            </a:r>
            <a:r>
              <a:rPr lang="tr-TR" sz="2800" dirty="0">
                <a:hlinkClick r:id="rId2"/>
              </a:rPr>
              <a:t>https://obs.gazi.edu.tr/oibs/ogrenci/login.aspx</a:t>
            </a:r>
            <a:r>
              <a:rPr lang="tr-TR" sz="2800" dirty="0"/>
              <a:t> </a:t>
            </a:r>
            <a:endParaRPr lang="tr-TR" sz="28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FDDAAF2-5DF6-6C4A-787F-3CD071036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239" y="1033449"/>
            <a:ext cx="13789532" cy="76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825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 idx="4294967295"/>
          </p:nvPr>
        </p:nvSpPr>
        <p:spPr>
          <a:xfrm>
            <a:off x="609600" y="441383"/>
            <a:ext cx="14382750" cy="1121673"/>
          </a:xfrm>
        </p:spPr>
        <p:txBody>
          <a:bodyPr>
            <a:normAutofit/>
          </a:bodyPr>
          <a:lstStyle/>
          <a:p>
            <a:r>
              <a:rPr lang="tr-TR" sz="7200" dirty="0"/>
              <a:t>Ders Programı Nasıl Okunmalıdır?</a:t>
            </a:r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364055" y="9265561"/>
            <a:ext cx="14775691" cy="1121674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r>
              <a:rPr lang="tr-TR" sz="3200" dirty="0"/>
              <a:t>«1B sınıfının FEBÖ-105 Fizik-I dersi Salı günü 10.30-12.20 saatleri arasında </a:t>
            </a:r>
          </a:p>
          <a:p>
            <a:pPr defTabSz="778914" rtl="0" latinLnBrk="1" hangingPunct="0"/>
            <a:r>
              <a:rPr lang="tr-TR" sz="3200" dirty="0"/>
              <a:t>Fen </a:t>
            </a:r>
            <a:r>
              <a:rPr lang="tr-TR" sz="3200" dirty="0" err="1"/>
              <a:t>Lab</a:t>
            </a:r>
            <a:r>
              <a:rPr lang="tr-TR" sz="3200" dirty="0"/>
              <a:t>. 1 (Hersek Binası 3.Kat) sınıfındadır»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396055" y="8102811"/>
            <a:ext cx="14775691" cy="112167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r>
              <a:rPr lang="tr-TR" sz="3200" dirty="0"/>
              <a:t>«1A sınıfının FEBÖ-105 Fizik-I dersi Pazartesi günü 10.30-12.20 saatleri arasında </a:t>
            </a:r>
          </a:p>
          <a:p>
            <a:pPr defTabSz="778914" rtl="0" latinLnBrk="1" hangingPunct="0"/>
            <a:r>
              <a:rPr lang="tr-TR" sz="3200" dirty="0"/>
              <a:t>Fen </a:t>
            </a:r>
            <a:r>
              <a:rPr lang="tr-TR" sz="3200" dirty="0" err="1"/>
              <a:t>Lab</a:t>
            </a:r>
            <a:r>
              <a:rPr lang="tr-TR" sz="3200" dirty="0"/>
              <a:t>. 1 (Hersek Binası 3.Kat) sınıfındadır»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-743976" y="7550288"/>
            <a:ext cx="6039395" cy="6292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r>
              <a:rPr lang="tr-TR" sz="3200" dirty="0"/>
              <a:t>Örneğin;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96055" y="10459243"/>
            <a:ext cx="14775691" cy="1121674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r>
              <a:rPr lang="tr-TR" sz="3200" dirty="0"/>
              <a:t>«1C sınıfının FEBÖ-103 Genel Matematik-I dersi Salı günü 15.30-17.20 saatleri arasında </a:t>
            </a:r>
          </a:p>
          <a:p>
            <a:pPr defTabSz="778914" rtl="0" latinLnBrk="1" hangingPunct="0"/>
            <a:r>
              <a:rPr lang="tr-TR" sz="3200" dirty="0"/>
              <a:t>F 202 (F Blok Binası 2.Kat) sınıfındadır»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F3C7E059-26E2-F4B1-A6EC-C62BF2C05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98" y="1626657"/>
            <a:ext cx="14176152" cy="598726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472383" y="2503206"/>
            <a:ext cx="4104456" cy="793444"/>
          </a:xfrm>
          <a:prstGeom prst="rect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endParaRPr lang="tr-TR" sz="4267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576839" y="5202659"/>
            <a:ext cx="4392488" cy="793444"/>
          </a:xfrm>
          <a:prstGeom prst="rect">
            <a:avLst/>
          </a:prstGeom>
          <a:noFill/>
          <a:ln w="57150" cap="flat">
            <a:solidFill>
              <a:srgbClr val="00B0F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endParaRPr lang="tr-TR" sz="4267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0914434" y="6567928"/>
            <a:ext cx="4077916" cy="793444"/>
          </a:xfrm>
          <a:prstGeom prst="rect">
            <a:avLst/>
          </a:prstGeom>
          <a:noFill/>
          <a:ln w="57150" cap="flat">
            <a:solidFill>
              <a:srgbClr val="00B05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endParaRPr lang="tr-TR" sz="4267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4527577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Danışmanlarla İletişim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452" y="3054659"/>
            <a:ext cx="14992502" cy="8340688"/>
          </a:xfrm>
        </p:spPr>
        <p:txBody>
          <a:bodyPr>
            <a:normAutofit/>
          </a:bodyPr>
          <a:lstStyle/>
          <a:p>
            <a:r>
              <a:rPr lang="tr-TR" sz="4000" dirty="0"/>
              <a:t>Danışmanlarınızla öncelikle e-mail yoluyla iletişim kurabilirsiniz. </a:t>
            </a:r>
          </a:p>
          <a:p>
            <a:r>
              <a:rPr lang="tr-TR" sz="4000" dirty="0"/>
              <a:t>Danışmanınız tarafından gönderilen e-maillerin tarafınıza ulaşması için bilgi sistemindeki bilgileriniz kısmından e-mail adresinizi lütfen güncelleyiniz. </a:t>
            </a:r>
          </a:p>
          <a:p>
            <a:r>
              <a:rPr lang="tr-TR" sz="4000" dirty="0"/>
              <a:t>E-maillerinizi düzenli kontrol ediniz. </a:t>
            </a:r>
          </a:p>
          <a:p>
            <a:r>
              <a:rPr lang="tr-TR" sz="4000" dirty="0"/>
              <a:t>Gerekli durumlarda sizle hemen iletişime geçilebilmesi için sisteme </a:t>
            </a:r>
            <a:r>
              <a:rPr lang="tr-TR" sz="4000" u="sng" dirty="0">
                <a:solidFill>
                  <a:srgbClr val="FF0000"/>
                </a:solidFill>
              </a:rPr>
              <a:t>kendinize ait </a:t>
            </a:r>
            <a:r>
              <a:rPr lang="tr-TR" sz="4000" dirty="0"/>
              <a:t>telefon numaranızı giriniz. </a:t>
            </a:r>
          </a:p>
          <a:p>
            <a:pPr marL="0" indent="0">
              <a:buNone/>
            </a:pPr>
            <a:r>
              <a:rPr lang="tr-TR" sz="4000" dirty="0"/>
              <a:t>	</a:t>
            </a:r>
            <a:r>
              <a:rPr lang="tr-TR" sz="4000" b="1" dirty="0"/>
              <a:t>Link:</a:t>
            </a:r>
            <a:r>
              <a:rPr lang="tr-TR" sz="4000" dirty="0"/>
              <a:t> </a:t>
            </a:r>
            <a:r>
              <a:rPr lang="tr-TR" sz="4000" dirty="0">
                <a:hlinkClick r:id="rId2"/>
              </a:rPr>
              <a:t>https://obs.gazi.edu.tr/</a:t>
            </a:r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7429667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05025283-6C4B-31E8-CB23-DD4007E71BD4}"/>
              </a:ext>
            </a:extLst>
          </p:cNvPr>
          <p:cNvSpPr txBox="1"/>
          <p:nvPr/>
        </p:nvSpPr>
        <p:spPr>
          <a:xfrm>
            <a:off x="1320255" y="9955187"/>
            <a:ext cx="780158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Link: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https://gef-fenbilgisi.gazi.edu.tr/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3BCEB48-F09D-59ED-EFE2-4D8332E66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239" y="882179"/>
            <a:ext cx="13831375" cy="842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37364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31878" y="234108"/>
            <a:ext cx="14584344" cy="3096344"/>
          </a:xfrm>
        </p:spPr>
        <p:txBody>
          <a:bodyPr>
            <a:normAutofit/>
          </a:bodyPr>
          <a:lstStyle/>
          <a:p>
            <a:r>
              <a:rPr kumimoji="0" lang="tr-TR" sz="9600" b="0" i="0" u="none" strike="noStrike" kern="0" cap="none" spc="0" normalizeH="0" baseline="0" noProof="0" dirty="0">
                <a:ln>
                  <a:noFill/>
                </a:ln>
                <a:solidFill>
                  <a:srgbClr val="D93E2B"/>
                </a:solidFill>
                <a:effectLst/>
                <a:uLnTx/>
                <a:uFillTx/>
                <a:latin typeface="Bodoni SvtyTwo ITC TT-Book"/>
                <a:sym typeface="Bodoni SvtyTwo ITC TT-Book"/>
              </a:rPr>
              <a:t>Danışmanlar</a:t>
            </a:r>
            <a:endParaRPr lang="tr-TR" sz="5867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8247" y="2826396"/>
            <a:ext cx="13921825" cy="86409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b="1" dirty="0"/>
              <a:t>1. Şube (A Şubesi) </a:t>
            </a:r>
            <a:r>
              <a:rPr lang="tr-TR" sz="3600" dirty="0"/>
              <a:t>- Dr. Öğr. Üyesi Selçuk ŞAHİNGÖZ</a:t>
            </a:r>
          </a:p>
          <a:p>
            <a:pPr marL="644196" lvl="1" indent="0">
              <a:buNone/>
            </a:pPr>
            <a:r>
              <a:rPr lang="tr-TR" sz="3600" dirty="0"/>
              <a:t>E-mail: </a:t>
            </a:r>
            <a:r>
              <a:rPr lang="tr-TR" sz="3600" dirty="0">
                <a:hlinkClick r:id="rId2"/>
              </a:rPr>
              <a:t>selcuksahingoz@gazi.edu.tr</a:t>
            </a:r>
            <a:endParaRPr lang="tr-TR" sz="3600" dirty="0"/>
          </a:p>
          <a:p>
            <a:pPr marL="644196" lvl="1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b="1" dirty="0"/>
              <a:t>2. Şube (B Şubesi) </a:t>
            </a:r>
            <a:r>
              <a:rPr lang="tr-TR" sz="3600" dirty="0"/>
              <a:t>- Dr. Öğr. Üyesi Selçuk ŞAHİNGÖZ</a:t>
            </a:r>
          </a:p>
          <a:p>
            <a:pPr marL="644196" lvl="1" indent="0">
              <a:buNone/>
            </a:pPr>
            <a:r>
              <a:rPr lang="tr-TR" sz="3600" dirty="0"/>
              <a:t>E-mail: </a:t>
            </a:r>
            <a:r>
              <a:rPr lang="tr-TR" sz="3600" dirty="0">
                <a:hlinkClick r:id="rId2"/>
              </a:rPr>
              <a:t>selcuksahingoz@gazi.edu.tr</a:t>
            </a:r>
            <a:r>
              <a:rPr lang="tr-TR" sz="3600" dirty="0"/>
              <a:t> </a:t>
            </a:r>
          </a:p>
          <a:p>
            <a:pPr marL="644196" lvl="1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b="1" dirty="0"/>
              <a:t>3. Şube (C Şubesi) </a:t>
            </a:r>
            <a:r>
              <a:rPr lang="tr-TR" sz="3600" dirty="0"/>
              <a:t>- Dr. Öğr. Üyesi Beran FERİDUN</a:t>
            </a:r>
          </a:p>
          <a:p>
            <a:pPr marL="644196" lvl="1" indent="0">
              <a:buNone/>
            </a:pPr>
            <a:r>
              <a:rPr lang="tr-TR" sz="3600" dirty="0"/>
              <a:t>Tel: 0 (312) 202 16 03    E-mail: </a:t>
            </a:r>
            <a:r>
              <a:rPr lang="tr-TR" sz="3600" dirty="0">
                <a:hlinkClick r:id="rId3"/>
              </a:rPr>
              <a:t>beranfiridin@gazi.edu.tr</a:t>
            </a:r>
            <a:r>
              <a:rPr lang="tr-TR" sz="3600" dirty="0"/>
              <a:t>  </a:t>
            </a:r>
          </a:p>
          <a:p>
            <a:pPr marL="644196" lvl="1" indent="0">
              <a:buNone/>
            </a:pPr>
            <a:r>
              <a:rPr lang="tr-TR" sz="3600" dirty="0"/>
              <a:t>						    						Oda: H212/B</a:t>
            </a:r>
          </a:p>
        </p:txBody>
      </p:sp>
    </p:spTree>
    <p:extLst>
      <p:ext uri="{BB962C8B-B14F-4D97-AF65-F5344CB8AC3E}">
        <p14:creationId xmlns:p14="http://schemas.microsoft.com/office/powerpoint/2010/main" val="12821786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934049E-C34C-F913-5E55-F7F01DFE0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239" y="1170211"/>
            <a:ext cx="12913543" cy="756084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B10512B-1DEB-2469-76A0-B3786701AF61}"/>
              </a:ext>
            </a:extLst>
          </p:cNvPr>
          <p:cNvSpPr txBox="1"/>
          <p:nvPr/>
        </p:nvSpPr>
        <p:spPr>
          <a:xfrm>
            <a:off x="1176239" y="9739163"/>
            <a:ext cx="1291354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3600" b="1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alatino"/>
              </a:rPr>
              <a:t>Link:</a:t>
            </a: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alatino"/>
              </a:rPr>
              <a:t> </a:t>
            </a: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alatino"/>
                <a:hlinkClick r:id="rId3"/>
              </a:rPr>
              <a:t>https://gef-fenbilgisi.gazi.edu.tr/akademik-personel</a:t>
            </a:r>
            <a:r>
              <a:rPr kumimoji="0" lang="tr-TR" sz="3600" b="0" i="0" u="none" strike="noStrike" cap="none" spc="0" normalizeH="0" baseline="0" dirty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alatino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877760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69CF3E4-B30F-34E0-47C1-D2A3CEF7B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" y="-18113"/>
            <a:ext cx="15601950" cy="11719576"/>
          </a:xfrm>
          <a:prstGeom prst="rect">
            <a:avLst/>
          </a:prstGeom>
        </p:spPr>
      </p:pic>
      <p:sp>
        <p:nvSpPr>
          <p:cNvPr id="2" name="Ok: Aşağı 1">
            <a:extLst>
              <a:ext uri="{FF2B5EF4-FFF2-40B4-BE49-F238E27FC236}">
                <a16:creationId xmlns:a16="http://schemas.microsoft.com/office/drawing/2014/main" id="{4459A88F-4796-9FE3-3D14-C79820C85C22}"/>
              </a:ext>
            </a:extLst>
          </p:cNvPr>
          <p:cNvSpPr/>
          <p:nvPr/>
        </p:nvSpPr>
        <p:spPr>
          <a:xfrm rot="2199523">
            <a:off x="5481677" y="4304760"/>
            <a:ext cx="576064" cy="864096"/>
          </a:xfrm>
          <a:prstGeom prst="down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" name="Ok: Aşağı 4">
            <a:extLst>
              <a:ext uri="{FF2B5EF4-FFF2-40B4-BE49-F238E27FC236}">
                <a16:creationId xmlns:a16="http://schemas.microsoft.com/office/drawing/2014/main" id="{640997A0-61EB-98A8-A448-10D14314075C}"/>
              </a:ext>
            </a:extLst>
          </p:cNvPr>
          <p:cNvSpPr/>
          <p:nvPr/>
        </p:nvSpPr>
        <p:spPr>
          <a:xfrm rot="4196085">
            <a:off x="8603591" y="4204980"/>
            <a:ext cx="576064" cy="864096"/>
          </a:xfrm>
          <a:prstGeom prst="down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47066644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9D25EA5-6DDC-98B4-A541-9D95216BC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601950" cy="11701463"/>
          </a:xfrm>
          <a:prstGeom prst="rect">
            <a:avLst/>
          </a:prstGeom>
        </p:spPr>
      </p:pic>
      <p:sp>
        <p:nvSpPr>
          <p:cNvPr id="4" name="Ok: Aşağı 3">
            <a:extLst>
              <a:ext uri="{FF2B5EF4-FFF2-40B4-BE49-F238E27FC236}">
                <a16:creationId xmlns:a16="http://schemas.microsoft.com/office/drawing/2014/main" id="{4B0F842D-4452-CEA5-D74A-C666C077E70E}"/>
              </a:ext>
            </a:extLst>
          </p:cNvPr>
          <p:cNvSpPr/>
          <p:nvPr/>
        </p:nvSpPr>
        <p:spPr>
          <a:xfrm rot="16200000">
            <a:off x="3408487" y="6786835"/>
            <a:ext cx="288032" cy="2160240"/>
          </a:xfrm>
          <a:prstGeom prst="down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D6914787-3407-DA77-7888-D41643434E2F}"/>
              </a:ext>
            </a:extLst>
          </p:cNvPr>
          <p:cNvSpPr/>
          <p:nvPr/>
        </p:nvSpPr>
        <p:spPr>
          <a:xfrm rot="16200000">
            <a:off x="3408487" y="7218883"/>
            <a:ext cx="288032" cy="2160240"/>
          </a:xfrm>
          <a:prstGeom prst="downArrow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52299441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960438"/>
            <a:ext cx="14382750" cy="1462087"/>
          </a:xfrm>
        </p:spPr>
        <p:txBody>
          <a:bodyPr/>
          <a:lstStyle/>
          <a:p>
            <a:r>
              <a:rPr lang="tr-TR" dirty="0"/>
              <a:t>Şube Seçimi</a:t>
            </a:r>
            <a:endParaRPr lang="en-US" dirty="0"/>
          </a:p>
        </p:txBody>
      </p:sp>
      <p:sp>
        <p:nvSpPr>
          <p:cNvPr id="4" name="3 Metin kutusu"/>
          <p:cNvSpPr txBox="1"/>
          <p:nvPr/>
        </p:nvSpPr>
        <p:spPr>
          <a:xfrm>
            <a:off x="1464271" y="3114427"/>
            <a:ext cx="13465497" cy="3091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just" defTabSz="778914" rtl="0" latinLnBrk="1" hangingPunct="0"/>
            <a:r>
              <a:rPr lang="tr-TR" sz="4000" dirty="0"/>
              <a:t>Dersler için 3 farklı şube belirlenmiştir. Sizlerin ders kaydı </a:t>
            </a:r>
          </a:p>
          <a:p>
            <a:pPr algn="just" defTabSz="778914" rtl="0" latinLnBrk="1" hangingPunct="0"/>
            <a:r>
              <a:rPr lang="tr-TR" sz="4000" dirty="0"/>
              <a:t>sırasında danışman hocalarınızın şubelerine ait dersleri </a:t>
            </a:r>
          </a:p>
          <a:p>
            <a:pPr algn="just" defTabSz="778914" rtl="0" latinLnBrk="1" hangingPunct="0"/>
            <a:r>
              <a:rPr lang="tr-TR" sz="4000" dirty="0"/>
              <a:t>seçmeniz gerekmektedir. </a:t>
            </a:r>
          </a:p>
          <a:p>
            <a:pPr algn="just" defTabSz="778914" rtl="0" latinLnBrk="1" hangingPunct="0"/>
            <a:endParaRPr lang="tr-TR" sz="3600" dirty="0"/>
          </a:p>
          <a:p>
            <a:pPr algn="just" defTabSz="778914" rtl="0" latinLnBrk="1" hangingPunct="0"/>
            <a:endParaRPr lang="tr-TR" sz="3600" dirty="0"/>
          </a:p>
        </p:txBody>
      </p:sp>
      <p:sp>
        <p:nvSpPr>
          <p:cNvPr id="5" name="3 Metin kutusu"/>
          <p:cNvSpPr txBox="1"/>
          <p:nvPr/>
        </p:nvSpPr>
        <p:spPr>
          <a:xfrm>
            <a:off x="456159" y="5490691"/>
            <a:ext cx="14992499" cy="5061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778914" rtl="0" latinLnBrk="1" hangingPunct="0"/>
            <a:r>
              <a:rPr lang="tr-TR" sz="6400" dirty="0"/>
              <a:t>O</a:t>
            </a:r>
            <a:r>
              <a:rPr lang="tr-TR" sz="6400" u="sng" dirty="0"/>
              <a:t>kul numarasının son iki hanesi </a:t>
            </a:r>
          </a:p>
          <a:p>
            <a:r>
              <a:rPr lang="tr-TR" sz="6400" b="1" dirty="0">
                <a:solidFill>
                  <a:srgbClr val="FF0000"/>
                </a:solidFill>
              </a:rPr>
              <a:t>01-21 olanlar 1. Şube (A şubesi)</a:t>
            </a:r>
            <a:endParaRPr lang="tr-TR" sz="6400" dirty="0">
              <a:solidFill>
                <a:srgbClr val="FF0000"/>
              </a:solidFill>
            </a:endParaRPr>
          </a:p>
          <a:p>
            <a:r>
              <a:rPr lang="tr-TR" sz="6400" b="1" dirty="0">
                <a:solidFill>
                  <a:srgbClr val="FF0000"/>
                </a:solidFill>
              </a:rPr>
              <a:t>22-42 olanlar 2. Şube (B şubesi)</a:t>
            </a:r>
            <a:endParaRPr lang="tr-TR" sz="6400" dirty="0">
              <a:solidFill>
                <a:srgbClr val="FF0000"/>
              </a:solidFill>
            </a:endParaRPr>
          </a:p>
          <a:p>
            <a:r>
              <a:rPr lang="tr-TR" sz="6400" b="1" dirty="0">
                <a:solidFill>
                  <a:srgbClr val="FF0000"/>
                </a:solidFill>
              </a:rPr>
              <a:t>43-62 olanlar 3. Şube (C şubesi)</a:t>
            </a:r>
            <a:endParaRPr lang="tr-TR" sz="6400" dirty="0">
              <a:solidFill>
                <a:srgbClr val="FF0000"/>
              </a:solidFill>
            </a:endParaRPr>
          </a:p>
          <a:p>
            <a:pPr defTabSz="778914" rtl="0" latinLnBrk="1" hangingPunct="0"/>
            <a:r>
              <a:rPr lang="tr-TR" sz="6400" dirty="0"/>
              <a:t>öğrenim görürler.</a:t>
            </a:r>
          </a:p>
        </p:txBody>
      </p:sp>
    </p:spTree>
    <p:extLst>
      <p:ext uri="{BB962C8B-B14F-4D97-AF65-F5344CB8AC3E}">
        <p14:creationId xmlns:p14="http://schemas.microsoft.com/office/powerpoint/2010/main" val="3105328017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 idx="4294967295"/>
          </p:nvPr>
        </p:nvSpPr>
        <p:spPr>
          <a:xfrm>
            <a:off x="1104231" y="3978523"/>
            <a:ext cx="14128203" cy="7272808"/>
          </a:xfrm>
        </p:spPr>
        <p:txBody>
          <a:bodyPr>
            <a:noAutofit/>
          </a:bodyPr>
          <a:lstStyle/>
          <a:p>
            <a:pPr algn="l"/>
            <a:br>
              <a:rPr lang="tr-TR" sz="6000" dirty="0">
                <a:latin typeface="Palatino"/>
              </a:rPr>
            </a:br>
            <a:br>
              <a:rPr lang="tr-TR" sz="6000" dirty="0">
                <a:latin typeface="Palatino"/>
              </a:rPr>
            </a:br>
            <a: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  <a:t>Numaranızın son iki hanesine uygun olarak şubenizden emin olunuz. </a:t>
            </a:r>
            <a:b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</a:br>
            <a:b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</a:br>
            <a: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  <a:t>Ardından her bir dersinizi ait olduğunuz şubeden seçiniz.  </a:t>
            </a:r>
            <a:b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</a:br>
            <a:b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</a:br>
            <a:r>
              <a:rPr lang="tr-TR" sz="6000" b="1" dirty="0">
                <a:solidFill>
                  <a:schemeClr val="tx1">
                    <a:lumMod val="75000"/>
                  </a:schemeClr>
                </a:solidFill>
                <a:latin typeface="Palatino"/>
              </a:rPr>
              <a:t>NOT:</a:t>
            </a:r>
            <a: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  <a:t> </a:t>
            </a:r>
            <a:r>
              <a:rPr lang="tr-TR" sz="6000" dirty="0">
                <a:solidFill>
                  <a:srgbClr val="FF0000"/>
                </a:solidFill>
                <a:latin typeface="Palatino"/>
              </a:rPr>
              <a:t>Ders seçiminizi tamamladıktan sonra mutlaka öğrenci onayı yapınız!!! </a:t>
            </a:r>
            <a:br>
              <a:rPr lang="tr-TR" sz="6000" dirty="0">
                <a:solidFill>
                  <a:schemeClr val="tx1">
                    <a:lumMod val="75000"/>
                  </a:schemeClr>
                </a:solidFill>
                <a:latin typeface="Palatino"/>
              </a:rPr>
            </a:br>
            <a:br>
              <a:rPr lang="tr-TR" sz="6000" dirty="0">
                <a:latin typeface="Palatino"/>
              </a:rPr>
            </a:br>
            <a:endParaRPr lang="tr-TR" sz="6000" dirty="0">
              <a:latin typeface="Palatino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104231" y="1242219"/>
            <a:ext cx="15040027" cy="2106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l" defTabSz="778914" rtl="0" latinLnBrk="1" hangingPunct="0"/>
            <a:r>
              <a:rPr lang="tr-TR" sz="6400" dirty="0">
                <a:solidFill>
                  <a:schemeClr val="tx1">
                    <a:lumMod val="75000"/>
                  </a:schemeClr>
                </a:solidFill>
              </a:rPr>
              <a:t>Bu öğretim yılı ders kaydı</a:t>
            </a:r>
          </a:p>
          <a:p>
            <a:pPr algn="l" defTabSz="778914" rtl="0" latinLnBrk="1" hangingPunct="0"/>
            <a:r>
              <a:rPr lang="tr-TR" sz="6400" u="sng" dirty="0">
                <a:solidFill>
                  <a:srgbClr val="FF0000"/>
                </a:solidFill>
              </a:rPr>
              <a:t>15-18 Eylül 2022 </a:t>
            </a:r>
            <a:r>
              <a:rPr lang="tr-TR" sz="6400" dirty="0">
                <a:solidFill>
                  <a:schemeClr val="tx1">
                    <a:lumMod val="75000"/>
                  </a:schemeClr>
                </a:solidFill>
              </a:rPr>
              <a:t>tarihinde yapılacaktır.</a:t>
            </a:r>
          </a:p>
        </p:txBody>
      </p:sp>
    </p:spTree>
    <p:extLst>
      <p:ext uri="{BB962C8B-B14F-4D97-AF65-F5344CB8AC3E}">
        <p14:creationId xmlns:p14="http://schemas.microsoft.com/office/powerpoint/2010/main" val="676835410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880578" y="791034"/>
            <a:ext cx="14382750" cy="2376264"/>
          </a:xfrm>
        </p:spPr>
        <p:txBody>
          <a:bodyPr>
            <a:normAutofit fontScale="90000"/>
          </a:bodyPr>
          <a:lstStyle/>
          <a:p>
            <a:r>
              <a:rPr lang="tr-TR" u="sng" dirty="0"/>
              <a:t>19-21 Eylül 2022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Etkileşimli Danışman Onayları</a:t>
            </a:r>
            <a:endParaRPr lang="en-US" dirty="0"/>
          </a:p>
        </p:txBody>
      </p:sp>
      <p:sp>
        <p:nvSpPr>
          <p:cNvPr id="3" name="3 Metin kutusu"/>
          <p:cNvSpPr txBox="1"/>
          <p:nvPr/>
        </p:nvSpPr>
        <p:spPr>
          <a:xfrm>
            <a:off x="1153988" y="7866955"/>
            <a:ext cx="14092142" cy="21681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l" defTabSz="778914" rtl="0" latinLnBrk="1" hangingPunct="0"/>
            <a:r>
              <a:rPr lang="tr-TR" sz="4400" dirty="0"/>
              <a:t>Öğrenci ders kayıtları sırasında oluşan aksaklıklar </a:t>
            </a:r>
          </a:p>
          <a:p>
            <a:pPr algn="l" defTabSz="778914" rtl="0" latinLnBrk="1" hangingPunct="0"/>
            <a:r>
              <a:rPr lang="tr-TR" sz="4400" dirty="0"/>
              <a:t>(hatalı şube ya da ders seçimi vb.) bu tarihler arasında </a:t>
            </a:r>
          </a:p>
          <a:p>
            <a:pPr algn="l" defTabSz="778914" rtl="0" latinLnBrk="1" hangingPunct="0"/>
            <a:r>
              <a:rPr lang="tr-TR" sz="4400" dirty="0"/>
              <a:t>düzeltilecektir.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71186" y="3906515"/>
            <a:ext cx="13110510" cy="284522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l" defTabSz="778914" rtl="0" latinLnBrk="1" hangingPunct="0"/>
            <a:r>
              <a:rPr lang="tr-TR" sz="4400" dirty="0">
                <a:solidFill>
                  <a:schemeClr val="tx1">
                    <a:lumMod val="75000"/>
                  </a:schemeClr>
                </a:solidFill>
              </a:rPr>
              <a:t>Danışman onayları öğrenci ile birlikte gerçekleştirildiği için bu tarihler arasında danışmanınızla birlikte (e-mail, telefon vb.) iletişim yolları ile seçtiğiniz </a:t>
            </a:r>
          </a:p>
          <a:p>
            <a:pPr algn="l" defTabSz="778914" rtl="0" latinLnBrk="1" hangingPunct="0"/>
            <a:r>
              <a:rPr lang="tr-TR" sz="4400" dirty="0">
                <a:solidFill>
                  <a:schemeClr val="tx1">
                    <a:lumMod val="75000"/>
                  </a:schemeClr>
                </a:solidFill>
              </a:rPr>
              <a:t>derslerin kontrolünü gerçekleştirmelisiniz. </a:t>
            </a:r>
            <a:endParaRPr lang="tr-TR" sz="4400" u="sng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12295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0" y="960438"/>
            <a:ext cx="14382750" cy="2801937"/>
          </a:xfrm>
        </p:spPr>
        <p:txBody>
          <a:bodyPr>
            <a:normAutofit/>
          </a:bodyPr>
          <a:lstStyle/>
          <a:p>
            <a:r>
              <a:rPr lang="tr-TR" sz="8000" u="sng" dirty="0"/>
              <a:t>13-14 Ekim 2022 </a:t>
            </a:r>
            <a:br>
              <a:rPr lang="tr-TR" sz="8000" dirty="0"/>
            </a:br>
            <a:r>
              <a:rPr lang="tr-TR" sz="8000" dirty="0"/>
              <a:t>Ders Ekleme-Bırakma</a:t>
            </a:r>
            <a:endParaRPr lang="en-US" sz="80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1176239" y="4338563"/>
            <a:ext cx="13753528" cy="51227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algn="l" defTabSz="778914" rtl="0" latinLnBrk="1" hangingPunct="0"/>
            <a:r>
              <a:rPr lang="tr-TR" sz="5400" dirty="0"/>
              <a:t>Ders ekleme- bırakma ve mazeretli kayıtlar  için belirlenmiş tarihtir. </a:t>
            </a:r>
          </a:p>
          <a:p>
            <a:pPr algn="l" defTabSz="778914" rtl="0" latinLnBrk="1" hangingPunct="0"/>
            <a:endParaRPr lang="tr-TR" sz="5400" dirty="0"/>
          </a:p>
          <a:p>
            <a:pPr algn="l" defTabSz="778914" rtl="0" latinLnBrk="1" hangingPunct="0"/>
            <a:endParaRPr lang="tr-TR" sz="5400" dirty="0"/>
          </a:p>
          <a:p>
            <a:pPr algn="l" defTabSz="778914" rtl="0" latinLnBrk="1" hangingPunct="0"/>
            <a:r>
              <a:rPr lang="tr-TR" sz="5400" b="1" dirty="0"/>
              <a:t>Not: </a:t>
            </a:r>
            <a:r>
              <a:rPr lang="tr-TR" sz="5400" dirty="0">
                <a:solidFill>
                  <a:srgbClr val="FF0000"/>
                </a:solidFill>
              </a:rPr>
              <a:t>Değişiklikler sadece danışman onayı ile yapılır.</a:t>
            </a:r>
          </a:p>
        </p:txBody>
      </p:sp>
    </p:spTree>
    <p:extLst>
      <p:ext uri="{BB962C8B-B14F-4D97-AF65-F5344CB8AC3E}">
        <p14:creationId xmlns:p14="http://schemas.microsoft.com/office/powerpoint/2010/main" val="4005965756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857</Words>
  <Application>Microsoft Office PowerPoint</Application>
  <PresentationFormat>Özel</PresentationFormat>
  <Paragraphs>95</Paragraphs>
  <Slides>20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30" baseType="lpstr">
      <vt:lpstr>Arial</vt:lpstr>
      <vt:lpstr>Avenir Roman</vt:lpstr>
      <vt:lpstr>Bodoni SvtyTwo ITC TT-Book</vt:lpstr>
      <vt:lpstr>Calibri</vt:lpstr>
      <vt:lpstr>Helvetica</vt:lpstr>
      <vt:lpstr>Palatino</vt:lpstr>
      <vt:lpstr>Times New Roman</vt:lpstr>
      <vt:lpstr>Wingdings</vt:lpstr>
      <vt:lpstr>Zapf Dingbats</vt:lpstr>
      <vt:lpstr>New_Template4</vt:lpstr>
      <vt:lpstr>PowerPoint Sunusu</vt:lpstr>
      <vt:lpstr>PowerPoint Sunusu</vt:lpstr>
      <vt:lpstr>PowerPoint Sunusu</vt:lpstr>
      <vt:lpstr>PowerPoint Sunusu</vt:lpstr>
      <vt:lpstr>PowerPoint Sunusu</vt:lpstr>
      <vt:lpstr>Şube Seçimi</vt:lpstr>
      <vt:lpstr>  Numaranızın son iki hanesine uygun olarak şubenizden emin olunuz.   Ardından her bir dersinizi ait olduğunuz şubeden seçiniz.    NOT: Ders seçiminizi tamamladıktan sonra mutlaka öğrenci onayı yapınız!!!   </vt:lpstr>
      <vt:lpstr>19-21 Eylül 2022  Etkileşimli Danışman Onayları</vt:lpstr>
      <vt:lpstr>13-14 Ekim 2022  Ders Ekleme-Bırakma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Ders Programı Nasıl Okunmalıdır?</vt:lpstr>
      <vt:lpstr>Danışmanlarla İletişim</vt:lpstr>
      <vt:lpstr>Danışmanlar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GAZI EGITIM FAKULTESI</dc:title>
  <dc:creator>Gef_Dekan</dc:creator>
  <cp:lastModifiedBy>ESM</cp:lastModifiedBy>
  <cp:revision>319</cp:revision>
  <cp:lastPrinted>2014-09-02T21:53:30Z</cp:lastPrinted>
  <dcterms:modified xsi:type="dcterms:W3CDTF">2022-09-15T05:39:44Z</dcterms:modified>
</cp:coreProperties>
</file>