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663" r:id="rId2"/>
    <p:sldId id="524" r:id="rId3"/>
    <p:sldId id="528" r:id="rId4"/>
    <p:sldId id="529" r:id="rId5"/>
    <p:sldId id="530" r:id="rId6"/>
    <p:sldId id="653" r:id="rId7"/>
    <p:sldId id="654" r:id="rId8"/>
    <p:sldId id="599" r:id="rId9"/>
    <p:sldId id="366" r:id="rId10"/>
    <p:sldId id="367" r:id="rId11"/>
    <p:sldId id="368" r:id="rId12"/>
    <p:sldId id="370" r:id="rId13"/>
    <p:sldId id="371" r:id="rId14"/>
    <p:sldId id="385" r:id="rId15"/>
    <p:sldId id="386" r:id="rId16"/>
    <p:sldId id="327" r:id="rId17"/>
    <p:sldId id="328" r:id="rId18"/>
    <p:sldId id="329" r:id="rId19"/>
    <p:sldId id="330" r:id="rId20"/>
    <p:sldId id="331" r:id="rId21"/>
    <p:sldId id="332" r:id="rId22"/>
    <p:sldId id="333" r:id="rId23"/>
    <p:sldId id="352" r:id="rId24"/>
    <p:sldId id="353" r:id="rId25"/>
    <p:sldId id="354" r:id="rId26"/>
    <p:sldId id="355" r:id="rId27"/>
    <p:sldId id="361" r:id="rId28"/>
    <p:sldId id="664" r:id="rId29"/>
    <p:sldId id="665" r:id="rId30"/>
    <p:sldId id="668" r:id="rId31"/>
    <p:sldId id="669" r:id="rId32"/>
    <p:sldId id="670" r:id="rId33"/>
    <p:sldId id="389" r:id="rId34"/>
    <p:sldId id="390" r:id="rId35"/>
    <p:sldId id="391" r:id="rId36"/>
    <p:sldId id="392" r:id="rId37"/>
    <p:sldId id="393" r:id="rId38"/>
    <p:sldId id="394" r:id="rId39"/>
    <p:sldId id="395" r:id="rId40"/>
    <p:sldId id="396" r:id="rId41"/>
    <p:sldId id="376" r:id="rId42"/>
    <p:sldId id="319" r:id="rId43"/>
    <p:sldId id="321" r:id="rId44"/>
    <p:sldId id="322" r:id="rId45"/>
    <p:sldId id="323" r:id="rId46"/>
    <p:sldId id="324" r:id="rId47"/>
    <p:sldId id="325" r:id="rId48"/>
    <p:sldId id="326" r:id="rId49"/>
    <p:sldId id="651" r:id="rId50"/>
    <p:sldId id="658" r:id="rId51"/>
    <p:sldId id="660" r:id="rId52"/>
    <p:sldId id="661" r:id="rId53"/>
    <p:sldId id="652" r:id="rId54"/>
    <p:sldId id="541" r:id="rId55"/>
    <p:sldId id="547" r:id="rId56"/>
    <p:sldId id="548" r:id="rId57"/>
    <p:sldId id="563" r:id="rId58"/>
    <p:sldId id="586" r:id="rId59"/>
    <p:sldId id="350" r:id="rId60"/>
    <p:sldId id="657" r:id="rId61"/>
    <p:sldId id="655" r:id="rId62"/>
    <p:sldId id="656" r:id="rId63"/>
  </p:sldIdLst>
  <p:sldSz cx="9902825" cy="7745413"/>
  <p:notesSz cx="6858000" cy="9144000"/>
  <p:custDataLst>
    <p:tags r:id="rId65"/>
  </p:custDataLst>
  <p:defaultTextStyle>
    <a:defPPr>
      <a:defRPr lang="en-US"/>
    </a:defPPr>
    <a:lvl1pPr marL="0" algn="l" defTabSz="504200" rtl="0" eaLnBrk="1" latinLnBrk="0" hangingPunct="1">
      <a:defRPr sz="2000" kern="1200">
        <a:solidFill>
          <a:schemeClr val="tx1"/>
        </a:solidFill>
        <a:latin typeface="+mn-lt"/>
        <a:ea typeface="+mn-ea"/>
        <a:cs typeface="+mn-cs"/>
      </a:defRPr>
    </a:lvl1pPr>
    <a:lvl2pPr marL="504200" algn="l" defTabSz="504200" rtl="0" eaLnBrk="1" latinLnBrk="0" hangingPunct="1">
      <a:defRPr sz="2000" kern="1200">
        <a:solidFill>
          <a:schemeClr val="tx1"/>
        </a:solidFill>
        <a:latin typeface="+mn-lt"/>
        <a:ea typeface="+mn-ea"/>
        <a:cs typeface="+mn-cs"/>
      </a:defRPr>
    </a:lvl2pPr>
    <a:lvl3pPr marL="1008400" algn="l" defTabSz="504200" rtl="0" eaLnBrk="1" latinLnBrk="0" hangingPunct="1">
      <a:defRPr sz="2000" kern="1200">
        <a:solidFill>
          <a:schemeClr val="tx1"/>
        </a:solidFill>
        <a:latin typeface="+mn-lt"/>
        <a:ea typeface="+mn-ea"/>
        <a:cs typeface="+mn-cs"/>
      </a:defRPr>
    </a:lvl3pPr>
    <a:lvl4pPr marL="1512600" algn="l" defTabSz="504200" rtl="0" eaLnBrk="1" latinLnBrk="0" hangingPunct="1">
      <a:defRPr sz="2000" kern="1200">
        <a:solidFill>
          <a:schemeClr val="tx1"/>
        </a:solidFill>
        <a:latin typeface="+mn-lt"/>
        <a:ea typeface="+mn-ea"/>
        <a:cs typeface="+mn-cs"/>
      </a:defRPr>
    </a:lvl4pPr>
    <a:lvl5pPr marL="2016801" algn="l" defTabSz="504200" rtl="0" eaLnBrk="1" latinLnBrk="0" hangingPunct="1">
      <a:defRPr sz="2000" kern="1200">
        <a:solidFill>
          <a:schemeClr val="tx1"/>
        </a:solidFill>
        <a:latin typeface="+mn-lt"/>
        <a:ea typeface="+mn-ea"/>
        <a:cs typeface="+mn-cs"/>
      </a:defRPr>
    </a:lvl5pPr>
    <a:lvl6pPr marL="2521001" algn="l" defTabSz="504200" rtl="0" eaLnBrk="1" latinLnBrk="0" hangingPunct="1">
      <a:defRPr sz="2000" kern="1200">
        <a:solidFill>
          <a:schemeClr val="tx1"/>
        </a:solidFill>
        <a:latin typeface="+mn-lt"/>
        <a:ea typeface="+mn-ea"/>
        <a:cs typeface="+mn-cs"/>
      </a:defRPr>
    </a:lvl6pPr>
    <a:lvl7pPr marL="3025201" algn="l" defTabSz="504200" rtl="0" eaLnBrk="1" latinLnBrk="0" hangingPunct="1">
      <a:defRPr sz="2000" kern="1200">
        <a:solidFill>
          <a:schemeClr val="tx1"/>
        </a:solidFill>
        <a:latin typeface="+mn-lt"/>
        <a:ea typeface="+mn-ea"/>
        <a:cs typeface="+mn-cs"/>
      </a:defRPr>
    </a:lvl7pPr>
    <a:lvl8pPr marL="3529401" algn="l" defTabSz="504200" rtl="0" eaLnBrk="1" latinLnBrk="0" hangingPunct="1">
      <a:defRPr sz="2000" kern="1200">
        <a:solidFill>
          <a:schemeClr val="tx1"/>
        </a:solidFill>
        <a:latin typeface="+mn-lt"/>
        <a:ea typeface="+mn-ea"/>
        <a:cs typeface="+mn-cs"/>
      </a:defRPr>
    </a:lvl8pPr>
    <a:lvl9pPr marL="4033601" algn="l" defTabSz="504200"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40">
          <p15:clr>
            <a:srgbClr val="A4A3A4"/>
          </p15:clr>
        </p15:guide>
        <p15:guide id="2" pos="311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34" autoAdjust="0"/>
    <p:restoredTop sz="95962" autoAdjust="0"/>
  </p:normalViewPr>
  <p:slideViewPr>
    <p:cSldViewPr snapToGrid="0" snapToObjects="1">
      <p:cViewPr varScale="1">
        <p:scale>
          <a:sx n="103" d="100"/>
          <a:sy n="103" d="100"/>
        </p:scale>
        <p:origin x="1458" y="126"/>
      </p:cViewPr>
      <p:guideLst>
        <p:guide orient="horz" pos="2440"/>
        <p:guide pos="311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0E4F2A-CB6D-40A1-814F-50D76130E20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tr-TR"/>
        </a:p>
      </dgm:t>
    </dgm:pt>
    <dgm:pt modelId="{B9E01DB2-DA40-4459-9629-2A7F7B16A9D2}">
      <dgm:prSet phldrT="[Metin]" custT="1"/>
      <dgm:spPr>
        <a:solidFill>
          <a:schemeClr val="accent1">
            <a:lumMod val="40000"/>
            <a:lumOff val="60000"/>
          </a:schemeClr>
        </a:solidFill>
      </dgm:spPr>
      <dgm:t>
        <a:bodyPr/>
        <a:lstStyle/>
        <a:p>
          <a:r>
            <a:rPr lang="tr-TR" sz="2800" noProof="0" dirty="0">
              <a:solidFill>
                <a:schemeClr val="tx2"/>
              </a:solidFill>
            </a:rPr>
            <a:t>Gazi Eğitim Fakültesi; </a:t>
          </a:r>
        </a:p>
        <a:p>
          <a:r>
            <a:rPr lang="tr-TR" sz="2800" noProof="0" dirty="0">
              <a:solidFill>
                <a:schemeClr val="tx2"/>
              </a:solidFill>
            </a:rPr>
            <a:t>- Değişen dünya koşullarında topluma liderlik yapabilecek, insani değerlere saygılı bireyler yetiştirmeyi; </a:t>
          </a:r>
        </a:p>
        <a:p>
          <a:r>
            <a:rPr lang="tr-TR" sz="2800" noProof="0" dirty="0">
              <a:solidFill>
                <a:schemeClr val="tx2"/>
              </a:solidFill>
            </a:rPr>
            <a:t>- Bilgiyi üreterek ve paylaşarak toplumun gelişme sürecine katkıda bulunmayı görev edinmiştir.</a:t>
          </a:r>
        </a:p>
      </dgm:t>
    </dgm:pt>
    <dgm:pt modelId="{5D7C990F-1146-4623-8433-7E6BF39E36E3}" type="parTrans" cxnId="{D801EB8A-1C62-4BE6-BD89-2BE7167614CF}">
      <dgm:prSet/>
      <dgm:spPr/>
      <dgm:t>
        <a:bodyPr/>
        <a:lstStyle/>
        <a:p>
          <a:endParaRPr lang="tr-TR"/>
        </a:p>
      </dgm:t>
    </dgm:pt>
    <dgm:pt modelId="{D4EB1306-37BE-402C-A09F-57626168CD3D}" type="sibTrans" cxnId="{D801EB8A-1C62-4BE6-BD89-2BE7167614CF}">
      <dgm:prSet/>
      <dgm:spPr/>
      <dgm:t>
        <a:bodyPr/>
        <a:lstStyle/>
        <a:p>
          <a:endParaRPr lang="tr-TR"/>
        </a:p>
      </dgm:t>
    </dgm:pt>
    <dgm:pt modelId="{0663874A-1FCA-45ED-8FAB-D8430019E5D6}" type="pres">
      <dgm:prSet presAssocID="{7F0E4F2A-CB6D-40A1-814F-50D76130E20E}" presName="Name0" presStyleCnt="0">
        <dgm:presLayoutVars>
          <dgm:chMax val="7"/>
          <dgm:chPref val="7"/>
          <dgm:dir/>
        </dgm:presLayoutVars>
      </dgm:prSet>
      <dgm:spPr/>
      <dgm:t>
        <a:bodyPr/>
        <a:lstStyle/>
        <a:p>
          <a:endParaRPr lang="tr-TR"/>
        </a:p>
      </dgm:t>
    </dgm:pt>
    <dgm:pt modelId="{40508EF5-B2D4-4719-B236-869B48F4D299}" type="pres">
      <dgm:prSet presAssocID="{7F0E4F2A-CB6D-40A1-814F-50D76130E20E}" presName="Name1" presStyleCnt="0"/>
      <dgm:spPr/>
    </dgm:pt>
    <dgm:pt modelId="{96C53671-680E-4146-A244-BC37CA0AC1D9}" type="pres">
      <dgm:prSet presAssocID="{7F0E4F2A-CB6D-40A1-814F-50D76130E20E}" presName="cycle" presStyleCnt="0"/>
      <dgm:spPr/>
    </dgm:pt>
    <dgm:pt modelId="{C4257B92-CA5F-4796-8131-886C2E268238}" type="pres">
      <dgm:prSet presAssocID="{7F0E4F2A-CB6D-40A1-814F-50D76130E20E}" presName="srcNode" presStyleLbl="node1" presStyleIdx="0" presStyleCnt="1"/>
      <dgm:spPr/>
    </dgm:pt>
    <dgm:pt modelId="{43439E63-994B-48CA-9637-CBC4A57C2744}" type="pres">
      <dgm:prSet presAssocID="{7F0E4F2A-CB6D-40A1-814F-50D76130E20E}" presName="conn" presStyleLbl="parChTrans1D2" presStyleIdx="0" presStyleCnt="1"/>
      <dgm:spPr/>
      <dgm:t>
        <a:bodyPr/>
        <a:lstStyle/>
        <a:p>
          <a:endParaRPr lang="tr-TR"/>
        </a:p>
      </dgm:t>
    </dgm:pt>
    <dgm:pt modelId="{5F90256D-5772-4669-9EC9-7C9AD2754A4B}" type="pres">
      <dgm:prSet presAssocID="{7F0E4F2A-CB6D-40A1-814F-50D76130E20E}" presName="extraNode" presStyleLbl="node1" presStyleIdx="0" presStyleCnt="1"/>
      <dgm:spPr/>
    </dgm:pt>
    <dgm:pt modelId="{26392A99-AF74-4682-99B4-43D3818CDDAF}" type="pres">
      <dgm:prSet presAssocID="{7F0E4F2A-CB6D-40A1-814F-50D76130E20E}" presName="dstNode" presStyleLbl="node1" presStyleIdx="0" presStyleCnt="1"/>
      <dgm:spPr/>
    </dgm:pt>
    <dgm:pt modelId="{581208A2-B204-4006-BAB3-846D653AD780}" type="pres">
      <dgm:prSet presAssocID="{B9E01DB2-DA40-4459-9629-2A7F7B16A9D2}" presName="text_1" presStyleLbl="node1" presStyleIdx="0" presStyleCnt="1" custScaleX="100865" custScaleY="180032">
        <dgm:presLayoutVars>
          <dgm:bulletEnabled val="1"/>
        </dgm:presLayoutVars>
      </dgm:prSet>
      <dgm:spPr/>
      <dgm:t>
        <a:bodyPr/>
        <a:lstStyle/>
        <a:p>
          <a:endParaRPr lang="tr-TR"/>
        </a:p>
      </dgm:t>
    </dgm:pt>
    <dgm:pt modelId="{25726DBD-DA8B-40E5-B107-E94E6ED24039}" type="pres">
      <dgm:prSet presAssocID="{B9E01DB2-DA40-4459-9629-2A7F7B16A9D2}" presName="accent_1" presStyleCnt="0"/>
      <dgm:spPr/>
    </dgm:pt>
    <dgm:pt modelId="{E160244C-B554-4568-B21F-4893AAAFC66D}" type="pres">
      <dgm:prSet presAssocID="{B9E01DB2-DA40-4459-9629-2A7F7B16A9D2}" presName="accentRepeatNode" presStyleLbl="solidFgAcc1" presStyleIdx="0" presStyleCnt="1"/>
      <dgm:spPr>
        <a:blipFill rotWithShape="0">
          <a:blip xmlns:r="http://schemas.openxmlformats.org/officeDocument/2006/relationships" r:embed="rId1"/>
          <a:stretch>
            <a:fillRect/>
          </a:stretch>
        </a:blipFill>
      </dgm:spPr>
    </dgm:pt>
  </dgm:ptLst>
  <dgm:cxnLst>
    <dgm:cxn modelId="{D801EB8A-1C62-4BE6-BD89-2BE7167614CF}" srcId="{7F0E4F2A-CB6D-40A1-814F-50D76130E20E}" destId="{B9E01DB2-DA40-4459-9629-2A7F7B16A9D2}" srcOrd="0" destOrd="0" parTransId="{5D7C990F-1146-4623-8433-7E6BF39E36E3}" sibTransId="{D4EB1306-37BE-402C-A09F-57626168CD3D}"/>
    <dgm:cxn modelId="{1BCDFDF2-7F2A-4365-9884-B3962921ADE6}" type="presOf" srcId="{D4EB1306-37BE-402C-A09F-57626168CD3D}" destId="{43439E63-994B-48CA-9637-CBC4A57C2744}" srcOrd="0" destOrd="0" presId="urn:microsoft.com/office/officeart/2008/layout/VerticalCurvedList"/>
    <dgm:cxn modelId="{BFFBF6FE-25B3-43FB-A641-ACB4C44A6FAA}" type="presOf" srcId="{B9E01DB2-DA40-4459-9629-2A7F7B16A9D2}" destId="{581208A2-B204-4006-BAB3-846D653AD780}" srcOrd="0" destOrd="0" presId="urn:microsoft.com/office/officeart/2008/layout/VerticalCurvedList"/>
    <dgm:cxn modelId="{EAE87FD5-1A96-4998-87A9-69C9F9D126D9}" type="presOf" srcId="{7F0E4F2A-CB6D-40A1-814F-50D76130E20E}" destId="{0663874A-1FCA-45ED-8FAB-D8430019E5D6}" srcOrd="0" destOrd="0" presId="urn:microsoft.com/office/officeart/2008/layout/VerticalCurvedList"/>
    <dgm:cxn modelId="{42AE37AE-4B48-4CAD-8E34-960677CD50C4}" type="presParOf" srcId="{0663874A-1FCA-45ED-8FAB-D8430019E5D6}" destId="{40508EF5-B2D4-4719-B236-869B48F4D299}" srcOrd="0" destOrd="0" presId="urn:microsoft.com/office/officeart/2008/layout/VerticalCurvedList"/>
    <dgm:cxn modelId="{87F0D6AC-A01C-41CE-BFDC-B0103EB2B1AC}" type="presParOf" srcId="{40508EF5-B2D4-4719-B236-869B48F4D299}" destId="{96C53671-680E-4146-A244-BC37CA0AC1D9}" srcOrd="0" destOrd="0" presId="urn:microsoft.com/office/officeart/2008/layout/VerticalCurvedList"/>
    <dgm:cxn modelId="{4D5ABB66-09A3-494C-8CF0-EEBB1488F5AD}" type="presParOf" srcId="{96C53671-680E-4146-A244-BC37CA0AC1D9}" destId="{C4257B92-CA5F-4796-8131-886C2E268238}" srcOrd="0" destOrd="0" presId="urn:microsoft.com/office/officeart/2008/layout/VerticalCurvedList"/>
    <dgm:cxn modelId="{3CE7EFA6-9BCA-4418-A824-93363F7D71E6}" type="presParOf" srcId="{96C53671-680E-4146-A244-BC37CA0AC1D9}" destId="{43439E63-994B-48CA-9637-CBC4A57C2744}" srcOrd="1" destOrd="0" presId="urn:microsoft.com/office/officeart/2008/layout/VerticalCurvedList"/>
    <dgm:cxn modelId="{EB0E8B25-AEC9-47A8-9648-A2F467595B52}" type="presParOf" srcId="{96C53671-680E-4146-A244-BC37CA0AC1D9}" destId="{5F90256D-5772-4669-9EC9-7C9AD2754A4B}" srcOrd="2" destOrd="0" presId="urn:microsoft.com/office/officeart/2008/layout/VerticalCurvedList"/>
    <dgm:cxn modelId="{8AEA6386-8F2B-43EB-B4D0-8ACC359E3F69}" type="presParOf" srcId="{96C53671-680E-4146-A244-BC37CA0AC1D9}" destId="{26392A99-AF74-4682-99B4-43D3818CDDAF}" srcOrd="3" destOrd="0" presId="urn:microsoft.com/office/officeart/2008/layout/VerticalCurvedList"/>
    <dgm:cxn modelId="{B2A89FF8-6FC0-47E6-9428-04AA4C81773C}" type="presParOf" srcId="{40508EF5-B2D4-4719-B236-869B48F4D299}" destId="{581208A2-B204-4006-BAB3-846D653AD780}" srcOrd="1" destOrd="0" presId="urn:microsoft.com/office/officeart/2008/layout/VerticalCurvedList"/>
    <dgm:cxn modelId="{1CBBE811-3524-4E1C-A4BD-0B65F97A6BF1}" type="presParOf" srcId="{40508EF5-B2D4-4719-B236-869B48F4D299}" destId="{25726DBD-DA8B-40E5-B107-E94E6ED24039}" srcOrd="2" destOrd="0" presId="urn:microsoft.com/office/officeart/2008/layout/VerticalCurvedList"/>
    <dgm:cxn modelId="{E32C37C8-EFBD-4164-8C22-9238AF4367E8}" type="presParOf" srcId="{25726DBD-DA8B-40E5-B107-E94E6ED24039}" destId="{E160244C-B554-4568-B21F-4893AAAFC66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F0E4F2A-CB6D-40A1-814F-50D76130E20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tr-TR"/>
        </a:p>
      </dgm:t>
    </dgm:pt>
    <dgm:pt modelId="{B9E01DB2-DA40-4459-9629-2A7F7B16A9D2}">
      <dgm:prSet phldrT="[Metin]"/>
      <dgm:spPr>
        <a:noFill/>
      </dgm:spPr>
      <dgm:t>
        <a:bodyPr/>
        <a:lstStyle/>
        <a:p>
          <a:r>
            <a:rPr lang="tr-TR" b="1" noProof="0" dirty="0">
              <a:solidFill>
                <a:schemeClr val="tx2"/>
              </a:solidFill>
            </a:rPr>
            <a:t>Fakültemizin Vizyonu; </a:t>
          </a:r>
        </a:p>
        <a:p>
          <a:r>
            <a:rPr lang="tr-TR" noProof="0" dirty="0">
              <a:solidFill>
                <a:schemeClr val="tx2"/>
              </a:solidFill>
            </a:rPr>
            <a:t>Bilim ve teknolojiden sanat ve spora kadar uzanan geniş bir yelpazede özgün araştırmaları, üst düzey eğitimi, topluma hizmet uygulamaları ile ulusal ve uluslararası düzeyde saygın ve lider öğretmen yetiştiren bir kurum olmaktır.</a:t>
          </a:r>
        </a:p>
      </dgm:t>
    </dgm:pt>
    <dgm:pt modelId="{5D7C990F-1146-4623-8433-7E6BF39E36E3}" type="parTrans" cxnId="{D801EB8A-1C62-4BE6-BD89-2BE7167614CF}">
      <dgm:prSet/>
      <dgm:spPr/>
      <dgm:t>
        <a:bodyPr/>
        <a:lstStyle/>
        <a:p>
          <a:endParaRPr lang="tr-TR"/>
        </a:p>
      </dgm:t>
    </dgm:pt>
    <dgm:pt modelId="{D4EB1306-37BE-402C-A09F-57626168CD3D}" type="sibTrans" cxnId="{D801EB8A-1C62-4BE6-BD89-2BE7167614CF}">
      <dgm:prSet/>
      <dgm:spPr/>
      <dgm:t>
        <a:bodyPr/>
        <a:lstStyle/>
        <a:p>
          <a:endParaRPr lang="tr-TR"/>
        </a:p>
      </dgm:t>
    </dgm:pt>
    <dgm:pt modelId="{0663874A-1FCA-45ED-8FAB-D8430019E5D6}" type="pres">
      <dgm:prSet presAssocID="{7F0E4F2A-CB6D-40A1-814F-50D76130E20E}" presName="Name0" presStyleCnt="0">
        <dgm:presLayoutVars>
          <dgm:chMax val="7"/>
          <dgm:chPref val="7"/>
          <dgm:dir/>
        </dgm:presLayoutVars>
      </dgm:prSet>
      <dgm:spPr/>
      <dgm:t>
        <a:bodyPr/>
        <a:lstStyle/>
        <a:p>
          <a:endParaRPr lang="tr-TR"/>
        </a:p>
      </dgm:t>
    </dgm:pt>
    <dgm:pt modelId="{40508EF5-B2D4-4719-B236-869B48F4D299}" type="pres">
      <dgm:prSet presAssocID="{7F0E4F2A-CB6D-40A1-814F-50D76130E20E}" presName="Name1" presStyleCnt="0"/>
      <dgm:spPr/>
    </dgm:pt>
    <dgm:pt modelId="{96C53671-680E-4146-A244-BC37CA0AC1D9}" type="pres">
      <dgm:prSet presAssocID="{7F0E4F2A-CB6D-40A1-814F-50D76130E20E}" presName="cycle" presStyleCnt="0"/>
      <dgm:spPr/>
    </dgm:pt>
    <dgm:pt modelId="{C4257B92-CA5F-4796-8131-886C2E268238}" type="pres">
      <dgm:prSet presAssocID="{7F0E4F2A-CB6D-40A1-814F-50D76130E20E}" presName="srcNode" presStyleLbl="node1" presStyleIdx="0" presStyleCnt="1"/>
      <dgm:spPr/>
    </dgm:pt>
    <dgm:pt modelId="{43439E63-994B-48CA-9637-CBC4A57C2744}" type="pres">
      <dgm:prSet presAssocID="{7F0E4F2A-CB6D-40A1-814F-50D76130E20E}" presName="conn" presStyleLbl="parChTrans1D2" presStyleIdx="0" presStyleCnt="1"/>
      <dgm:spPr/>
      <dgm:t>
        <a:bodyPr/>
        <a:lstStyle/>
        <a:p>
          <a:endParaRPr lang="tr-TR"/>
        </a:p>
      </dgm:t>
    </dgm:pt>
    <dgm:pt modelId="{5F90256D-5772-4669-9EC9-7C9AD2754A4B}" type="pres">
      <dgm:prSet presAssocID="{7F0E4F2A-CB6D-40A1-814F-50D76130E20E}" presName="extraNode" presStyleLbl="node1" presStyleIdx="0" presStyleCnt="1"/>
      <dgm:spPr/>
    </dgm:pt>
    <dgm:pt modelId="{26392A99-AF74-4682-99B4-43D3818CDDAF}" type="pres">
      <dgm:prSet presAssocID="{7F0E4F2A-CB6D-40A1-814F-50D76130E20E}" presName="dstNode" presStyleLbl="node1" presStyleIdx="0" presStyleCnt="1"/>
      <dgm:spPr/>
    </dgm:pt>
    <dgm:pt modelId="{581208A2-B204-4006-BAB3-846D653AD780}" type="pres">
      <dgm:prSet presAssocID="{B9E01DB2-DA40-4459-9629-2A7F7B16A9D2}" presName="text_1" presStyleLbl="node1" presStyleIdx="0" presStyleCnt="1" custScaleY="123464">
        <dgm:presLayoutVars>
          <dgm:bulletEnabled val="1"/>
        </dgm:presLayoutVars>
      </dgm:prSet>
      <dgm:spPr/>
      <dgm:t>
        <a:bodyPr/>
        <a:lstStyle/>
        <a:p>
          <a:endParaRPr lang="tr-TR"/>
        </a:p>
      </dgm:t>
    </dgm:pt>
    <dgm:pt modelId="{25726DBD-DA8B-40E5-B107-E94E6ED24039}" type="pres">
      <dgm:prSet presAssocID="{B9E01DB2-DA40-4459-9629-2A7F7B16A9D2}" presName="accent_1" presStyleCnt="0"/>
      <dgm:spPr/>
    </dgm:pt>
    <dgm:pt modelId="{E160244C-B554-4568-B21F-4893AAAFC66D}" type="pres">
      <dgm:prSet presAssocID="{B9E01DB2-DA40-4459-9629-2A7F7B16A9D2}" presName="accentRepeatNode" presStyleLbl="solidFgAcc1" presStyleIdx="0" presStyleCnt="1"/>
      <dgm:spPr>
        <a:blipFill rotWithShape="0">
          <a:blip xmlns:r="http://schemas.openxmlformats.org/officeDocument/2006/relationships" r:embed="rId1"/>
          <a:stretch>
            <a:fillRect/>
          </a:stretch>
        </a:blipFill>
      </dgm:spPr>
    </dgm:pt>
  </dgm:ptLst>
  <dgm:cxnLst>
    <dgm:cxn modelId="{CEB2C012-3803-4A39-B222-80D84C4D783B}" type="presOf" srcId="{7F0E4F2A-CB6D-40A1-814F-50D76130E20E}" destId="{0663874A-1FCA-45ED-8FAB-D8430019E5D6}" srcOrd="0" destOrd="0" presId="urn:microsoft.com/office/officeart/2008/layout/VerticalCurvedList"/>
    <dgm:cxn modelId="{D801EB8A-1C62-4BE6-BD89-2BE7167614CF}" srcId="{7F0E4F2A-CB6D-40A1-814F-50D76130E20E}" destId="{B9E01DB2-DA40-4459-9629-2A7F7B16A9D2}" srcOrd="0" destOrd="0" parTransId="{5D7C990F-1146-4623-8433-7E6BF39E36E3}" sibTransId="{D4EB1306-37BE-402C-A09F-57626168CD3D}"/>
    <dgm:cxn modelId="{D9C53C6E-1768-4FDB-9924-4875790B3FBD}" type="presOf" srcId="{B9E01DB2-DA40-4459-9629-2A7F7B16A9D2}" destId="{581208A2-B204-4006-BAB3-846D653AD780}" srcOrd="0" destOrd="0" presId="urn:microsoft.com/office/officeart/2008/layout/VerticalCurvedList"/>
    <dgm:cxn modelId="{E8F057B0-2694-4E5E-94A8-C6CB55C97A50}" type="presOf" srcId="{D4EB1306-37BE-402C-A09F-57626168CD3D}" destId="{43439E63-994B-48CA-9637-CBC4A57C2744}" srcOrd="0" destOrd="0" presId="urn:microsoft.com/office/officeart/2008/layout/VerticalCurvedList"/>
    <dgm:cxn modelId="{5C29166B-8CB8-4023-ADF7-C9225E87A4CE}" type="presParOf" srcId="{0663874A-1FCA-45ED-8FAB-D8430019E5D6}" destId="{40508EF5-B2D4-4719-B236-869B48F4D299}" srcOrd="0" destOrd="0" presId="urn:microsoft.com/office/officeart/2008/layout/VerticalCurvedList"/>
    <dgm:cxn modelId="{76671D99-6F70-4483-B8AF-906C14471F14}" type="presParOf" srcId="{40508EF5-B2D4-4719-B236-869B48F4D299}" destId="{96C53671-680E-4146-A244-BC37CA0AC1D9}" srcOrd="0" destOrd="0" presId="urn:microsoft.com/office/officeart/2008/layout/VerticalCurvedList"/>
    <dgm:cxn modelId="{C74F2A90-CDB9-446A-8582-E4ADC17CEF3C}" type="presParOf" srcId="{96C53671-680E-4146-A244-BC37CA0AC1D9}" destId="{C4257B92-CA5F-4796-8131-886C2E268238}" srcOrd="0" destOrd="0" presId="urn:microsoft.com/office/officeart/2008/layout/VerticalCurvedList"/>
    <dgm:cxn modelId="{D9A4D77F-B26B-4242-919D-E781638ED006}" type="presParOf" srcId="{96C53671-680E-4146-A244-BC37CA0AC1D9}" destId="{43439E63-994B-48CA-9637-CBC4A57C2744}" srcOrd="1" destOrd="0" presId="urn:microsoft.com/office/officeart/2008/layout/VerticalCurvedList"/>
    <dgm:cxn modelId="{51961F97-1479-4E50-A82D-29A60ABBA327}" type="presParOf" srcId="{96C53671-680E-4146-A244-BC37CA0AC1D9}" destId="{5F90256D-5772-4669-9EC9-7C9AD2754A4B}" srcOrd="2" destOrd="0" presId="urn:microsoft.com/office/officeart/2008/layout/VerticalCurvedList"/>
    <dgm:cxn modelId="{B2A9BE50-D940-4ECD-8CF1-7D39EF93E8FB}" type="presParOf" srcId="{96C53671-680E-4146-A244-BC37CA0AC1D9}" destId="{26392A99-AF74-4682-99B4-43D3818CDDAF}" srcOrd="3" destOrd="0" presId="urn:microsoft.com/office/officeart/2008/layout/VerticalCurvedList"/>
    <dgm:cxn modelId="{CBEFA8D3-82E0-4472-A497-D6F6BFCF7122}" type="presParOf" srcId="{40508EF5-B2D4-4719-B236-869B48F4D299}" destId="{581208A2-B204-4006-BAB3-846D653AD780}" srcOrd="1" destOrd="0" presId="urn:microsoft.com/office/officeart/2008/layout/VerticalCurvedList"/>
    <dgm:cxn modelId="{B8DC3DE1-02C9-4D6C-BF95-AE8FFA2F9915}" type="presParOf" srcId="{40508EF5-B2D4-4719-B236-869B48F4D299}" destId="{25726DBD-DA8B-40E5-B107-E94E6ED24039}" srcOrd="2" destOrd="0" presId="urn:microsoft.com/office/officeart/2008/layout/VerticalCurvedList"/>
    <dgm:cxn modelId="{79394798-6F80-490E-B484-173D01B32CB9}" type="presParOf" srcId="{25726DBD-DA8B-40E5-B107-E94E6ED24039}" destId="{E160244C-B554-4568-B21F-4893AAAFC66D}" srcOrd="0" destOrd="0" presId="urn:microsoft.com/office/officeart/2008/layout/VerticalCurvedList"/>
  </dgm:cxnLst>
  <dgm:bg>
    <a:solidFill>
      <a:schemeClr val="accent1">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496D35-FDAD-4315-B488-EC81EDCF967B}"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tr-TR"/>
        </a:p>
      </dgm:t>
    </dgm:pt>
    <dgm:pt modelId="{EBCCBC07-91F2-4290-A6A0-BA2F18AF2456}">
      <dgm:prSet phldrT="[Metin]" custT="1"/>
      <dgm:spPr/>
      <dgm:t>
        <a:bodyPr/>
        <a:lstStyle/>
        <a:p>
          <a:r>
            <a:rPr lang="tr-TR" sz="1600" noProof="0" dirty="0"/>
            <a:t>Temel Değerlerimiz</a:t>
          </a:r>
        </a:p>
      </dgm:t>
    </dgm:pt>
    <dgm:pt modelId="{D6D59FD7-55AF-4DFC-A3DF-46C37DBF9614}" type="parTrans" cxnId="{1A95D636-B49E-4B2A-8652-2D2C03D0EDA1}">
      <dgm:prSet/>
      <dgm:spPr/>
      <dgm:t>
        <a:bodyPr/>
        <a:lstStyle/>
        <a:p>
          <a:endParaRPr lang="tr-TR" sz="1600"/>
        </a:p>
      </dgm:t>
    </dgm:pt>
    <dgm:pt modelId="{635AB94E-D243-448D-AFA3-E70C1BB237AB}" type="sibTrans" cxnId="{1A95D636-B49E-4B2A-8652-2D2C03D0EDA1}">
      <dgm:prSet/>
      <dgm:spPr/>
      <dgm:t>
        <a:bodyPr/>
        <a:lstStyle/>
        <a:p>
          <a:endParaRPr lang="tr-TR" sz="1600"/>
        </a:p>
      </dgm:t>
    </dgm:pt>
    <dgm:pt modelId="{0DE8D0F4-E6CC-4C94-ACD5-92EE9A337227}">
      <dgm:prSet phldrT="[Metin]" custT="1"/>
      <dgm:spPr/>
      <dgm:t>
        <a:bodyPr/>
        <a:lstStyle/>
        <a:p>
          <a:r>
            <a:rPr lang="tr-TR" sz="1600" noProof="0" dirty="0">
              <a:solidFill>
                <a:schemeClr val="bg1"/>
              </a:solidFill>
            </a:rPr>
            <a:t>Eğitim ve araştırmada öncü</a:t>
          </a:r>
        </a:p>
      </dgm:t>
    </dgm:pt>
    <dgm:pt modelId="{1AE416FA-5AE1-4856-8187-18347D4C7942}" type="parTrans" cxnId="{36C024AE-40C6-461C-AF7F-015D23AB55EB}">
      <dgm:prSet custT="1"/>
      <dgm:spPr/>
      <dgm:t>
        <a:bodyPr/>
        <a:lstStyle/>
        <a:p>
          <a:endParaRPr lang="tr-TR" sz="1600" noProof="0" dirty="0"/>
        </a:p>
      </dgm:t>
    </dgm:pt>
    <dgm:pt modelId="{51702F05-8E3A-4787-8470-DBCA854F99EF}" type="sibTrans" cxnId="{36C024AE-40C6-461C-AF7F-015D23AB55EB}">
      <dgm:prSet/>
      <dgm:spPr/>
      <dgm:t>
        <a:bodyPr/>
        <a:lstStyle/>
        <a:p>
          <a:endParaRPr lang="tr-TR" sz="1600"/>
        </a:p>
      </dgm:t>
    </dgm:pt>
    <dgm:pt modelId="{99870BCC-2C6B-405F-9558-C499775A8BCF}">
      <dgm:prSet phldrT="[Metin]" custT="1"/>
      <dgm:spPr/>
      <dgm:t>
        <a:bodyPr/>
        <a:lstStyle/>
        <a:p>
          <a:r>
            <a:rPr lang="tr-TR" sz="1600" noProof="0" dirty="0">
              <a:solidFill>
                <a:schemeClr val="bg1"/>
              </a:solidFill>
            </a:rPr>
            <a:t>Kalite Odaklı</a:t>
          </a:r>
        </a:p>
      </dgm:t>
    </dgm:pt>
    <dgm:pt modelId="{F9434603-AD22-4431-8801-7006B4701B4D}" type="parTrans" cxnId="{78248CCD-7DD6-48BC-AC40-7D6C8E29914E}">
      <dgm:prSet custT="1"/>
      <dgm:spPr/>
      <dgm:t>
        <a:bodyPr/>
        <a:lstStyle/>
        <a:p>
          <a:endParaRPr lang="tr-TR" sz="1600" noProof="0" dirty="0"/>
        </a:p>
      </dgm:t>
    </dgm:pt>
    <dgm:pt modelId="{83D4CB09-803A-4AAC-BF5D-26CB190D739A}" type="sibTrans" cxnId="{78248CCD-7DD6-48BC-AC40-7D6C8E29914E}">
      <dgm:prSet/>
      <dgm:spPr/>
      <dgm:t>
        <a:bodyPr/>
        <a:lstStyle/>
        <a:p>
          <a:endParaRPr lang="tr-TR" sz="1600"/>
        </a:p>
      </dgm:t>
    </dgm:pt>
    <dgm:pt modelId="{91D4FB52-9B79-4C08-96B5-BDA450BACA36}">
      <dgm:prSet phldrT="[Metin]" custT="1"/>
      <dgm:spPr/>
      <dgm:t>
        <a:bodyPr/>
        <a:lstStyle/>
        <a:p>
          <a:r>
            <a:rPr lang="tr-TR" sz="1600" noProof="0" dirty="0">
              <a:solidFill>
                <a:schemeClr val="bg1"/>
              </a:solidFill>
            </a:rPr>
            <a:t>Katılımcı</a:t>
          </a:r>
        </a:p>
      </dgm:t>
    </dgm:pt>
    <dgm:pt modelId="{B3D33C18-AD0B-455B-9D1A-590DA6A23725}" type="parTrans" cxnId="{53FFC0F5-8FD0-4064-AD2A-3C3D485EF0DD}">
      <dgm:prSet custT="1"/>
      <dgm:spPr/>
      <dgm:t>
        <a:bodyPr/>
        <a:lstStyle/>
        <a:p>
          <a:endParaRPr lang="tr-TR" sz="1600" noProof="0" dirty="0"/>
        </a:p>
      </dgm:t>
    </dgm:pt>
    <dgm:pt modelId="{15FF0E14-D643-4E69-AD82-9102FA7B8FCA}" type="sibTrans" cxnId="{53FFC0F5-8FD0-4064-AD2A-3C3D485EF0DD}">
      <dgm:prSet/>
      <dgm:spPr/>
      <dgm:t>
        <a:bodyPr/>
        <a:lstStyle/>
        <a:p>
          <a:endParaRPr lang="tr-TR" sz="1600"/>
        </a:p>
      </dgm:t>
    </dgm:pt>
    <dgm:pt modelId="{FDC09548-A022-4900-9620-A2528F1BEB08}">
      <dgm:prSet phldrT="[Metin]" custT="1"/>
      <dgm:spPr/>
      <dgm:t>
        <a:bodyPr/>
        <a:lstStyle/>
        <a:p>
          <a:r>
            <a:rPr lang="tr-TR" sz="1600" noProof="0" dirty="0">
              <a:solidFill>
                <a:schemeClr val="bg1"/>
              </a:solidFill>
            </a:rPr>
            <a:t>Çevreye duyarlı</a:t>
          </a:r>
        </a:p>
      </dgm:t>
    </dgm:pt>
    <dgm:pt modelId="{9FB75CF5-9218-4D43-AB55-C71BCC854FCD}" type="parTrans" cxnId="{A9A76FCC-D358-4BA3-B3FD-7E6879018157}">
      <dgm:prSet custT="1"/>
      <dgm:spPr/>
      <dgm:t>
        <a:bodyPr/>
        <a:lstStyle/>
        <a:p>
          <a:endParaRPr lang="tr-TR" sz="1600" noProof="0" dirty="0"/>
        </a:p>
      </dgm:t>
    </dgm:pt>
    <dgm:pt modelId="{252BE00D-AA7D-4122-88FA-4C01CE683ACE}" type="sibTrans" cxnId="{A9A76FCC-D358-4BA3-B3FD-7E6879018157}">
      <dgm:prSet/>
      <dgm:spPr/>
      <dgm:t>
        <a:bodyPr/>
        <a:lstStyle/>
        <a:p>
          <a:endParaRPr lang="tr-TR" sz="1600"/>
        </a:p>
      </dgm:t>
    </dgm:pt>
    <dgm:pt modelId="{2CF0F081-9240-409F-AB32-7F5893BEC529}">
      <dgm:prSet phldrT="[Metin]" custT="1"/>
      <dgm:spPr/>
      <dgm:t>
        <a:bodyPr/>
        <a:lstStyle/>
        <a:p>
          <a:r>
            <a:rPr lang="tr-TR" sz="1600" noProof="0" dirty="0">
              <a:solidFill>
                <a:schemeClr val="bg1"/>
              </a:solidFill>
            </a:rPr>
            <a:t>Sorgulayıcı ve yenilikçi</a:t>
          </a:r>
        </a:p>
      </dgm:t>
    </dgm:pt>
    <dgm:pt modelId="{8E2F094D-BF2A-46ED-8F6F-1A83BA7D5537}" type="parTrans" cxnId="{280FBB79-5A08-4F98-A8FF-FCD756942E77}">
      <dgm:prSet custT="1"/>
      <dgm:spPr/>
      <dgm:t>
        <a:bodyPr/>
        <a:lstStyle/>
        <a:p>
          <a:endParaRPr lang="tr-TR" sz="1600" noProof="0" dirty="0"/>
        </a:p>
      </dgm:t>
    </dgm:pt>
    <dgm:pt modelId="{5DCA616C-B142-4169-8F9E-47C1F4528AC8}" type="sibTrans" cxnId="{280FBB79-5A08-4F98-A8FF-FCD756942E77}">
      <dgm:prSet/>
      <dgm:spPr/>
      <dgm:t>
        <a:bodyPr/>
        <a:lstStyle/>
        <a:p>
          <a:endParaRPr lang="tr-TR" sz="1600"/>
        </a:p>
      </dgm:t>
    </dgm:pt>
    <dgm:pt modelId="{1A93860F-F571-4DC4-B5E4-6D1FE5825765}">
      <dgm:prSet phldrT="[Metin]" custT="1"/>
      <dgm:spPr/>
      <dgm:t>
        <a:bodyPr/>
        <a:lstStyle/>
        <a:p>
          <a:r>
            <a:rPr lang="tr-TR" sz="1600" noProof="0" dirty="0">
              <a:solidFill>
                <a:schemeClr val="bg1"/>
              </a:solidFill>
            </a:rPr>
            <a:t>İnsana  ve topluma karşı sorumlu </a:t>
          </a:r>
        </a:p>
      </dgm:t>
    </dgm:pt>
    <dgm:pt modelId="{388DE04D-BD87-4919-95D2-E8E781D973F4}" type="parTrans" cxnId="{B4A6BFF8-45E3-488A-9B37-C2CEDFC64CE3}">
      <dgm:prSet custT="1"/>
      <dgm:spPr/>
      <dgm:t>
        <a:bodyPr/>
        <a:lstStyle/>
        <a:p>
          <a:endParaRPr lang="tr-TR" sz="1600" noProof="0" dirty="0"/>
        </a:p>
      </dgm:t>
    </dgm:pt>
    <dgm:pt modelId="{298C3B1C-F118-444D-A078-8366FE38E362}" type="sibTrans" cxnId="{B4A6BFF8-45E3-488A-9B37-C2CEDFC64CE3}">
      <dgm:prSet/>
      <dgm:spPr/>
      <dgm:t>
        <a:bodyPr/>
        <a:lstStyle/>
        <a:p>
          <a:endParaRPr lang="tr-TR" sz="1600"/>
        </a:p>
      </dgm:t>
    </dgm:pt>
    <dgm:pt modelId="{E6FCADE5-862F-44E4-B512-2E70CB535592}">
      <dgm:prSet phldrT="[Metin]" custT="1"/>
      <dgm:spPr/>
      <dgm:t>
        <a:bodyPr/>
        <a:lstStyle/>
        <a:p>
          <a:r>
            <a:rPr lang="tr-TR" sz="1600" noProof="0" dirty="0">
              <a:solidFill>
                <a:schemeClr val="bg1"/>
              </a:solidFill>
            </a:rPr>
            <a:t>Liyakat ve etik değerlere bağlı</a:t>
          </a:r>
        </a:p>
      </dgm:t>
    </dgm:pt>
    <dgm:pt modelId="{B6A7EC79-A3B3-4816-B43A-2C239210ACD5}" type="parTrans" cxnId="{01545A71-7FD9-4B0C-BA7A-74E2A468A4AF}">
      <dgm:prSet custT="1"/>
      <dgm:spPr/>
      <dgm:t>
        <a:bodyPr/>
        <a:lstStyle/>
        <a:p>
          <a:endParaRPr lang="tr-TR" sz="1600" noProof="0" dirty="0"/>
        </a:p>
      </dgm:t>
    </dgm:pt>
    <dgm:pt modelId="{A5A641B6-0D0D-4663-99F2-B83766080EE0}" type="sibTrans" cxnId="{01545A71-7FD9-4B0C-BA7A-74E2A468A4AF}">
      <dgm:prSet/>
      <dgm:spPr/>
      <dgm:t>
        <a:bodyPr/>
        <a:lstStyle/>
        <a:p>
          <a:endParaRPr lang="tr-TR" sz="1600"/>
        </a:p>
      </dgm:t>
    </dgm:pt>
    <dgm:pt modelId="{45A9D2C2-CA40-4ACD-8C81-A43BCA26D0E2}">
      <dgm:prSet phldrT="[Metin]" custT="1"/>
      <dgm:spPr/>
      <dgm:t>
        <a:bodyPr/>
        <a:lstStyle/>
        <a:p>
          <a:r>
            <a:rPr lang="tr-TR" sz="1600" noProof="0" dirty="0">
              <a:solidFill>
                <a:schemeClr val="bg1"/>
              </a:solidFill>
            </a:rPr>
            <a:t>Kurumsal aidiyeti yüksek</a:t>
          </a:r>
        </a:p>
      </dgm:t>
    </dgm:pt>
    <dgm:pt modelId="{1A0B8592-16A5-4E37-BFD4-08A1689A16E1}" type="parTrans" cxnId="{8458F7D6-822E-4BC9-AFE3-B5C0927A6CB4}">
      <dgm:prSet custT="1"/>
      <dgm:spPr/>
      <dgm:t>
        <a:bodyPr/>
        <a:lstStyle/>
        <a:p>
          <a:endParaRPr lang="tr-TR" sz="1600" noProof="0" dirty="0"/>
        </a:p>
      </dgm:t>
    </dgm:pt>
    <dgm:pt modelId="{23936C1D-3FE5-4982-9F80-8A38C9BA60D4}" type="sibTrans" cxnId="{8458F7D6-822E-4BC9-AFE3-B5C0927A6CB4}">
      <dgm:prSet/>
      <dgm:spPr/>
      <dgm:t>
        <a:bodyPr/>
        <a:lstStyle/>
        <a:p>
          <a:endParaRPr lang="tr-TR" sz="1600"/>
        </a:p>
      </dgm:t>
    </dgm:pt>
    <dgm:pt modelId="{D650F734-3DCA-446A-B381-4E6D4121923D}">
      <dgm:prSet phldrT="[Metin]" custT="1"/>
      <dgm:spPr/>
      <dgm:t>
        <a:bodyPr/>
        <a:lstStyle/>
        <a:p>
          <a:r>
            <a:rPr lang="tr-TR" sz="1600" noProof="0" dirty="0">
              <a:solidFill>
                <a:schemeClr val="bg1"/>
              </a:solidFill>
            </a:rPr>
            <a:t>Tarih ve kültürüne bağlı</a:t>
          </a:r>
        </a:p>
      </dgm:t>
    </dgm:pt>
    <dgm:pt modelId="{D84295F6-52B1-4514-9F11-1A2033FC8F4D}" type="parTrans" cxnId="{B987AE89-8071-4EFA-8B8B-9D417B188983}">
      <dgm:prSet custT="1"/>
      <dgm:spPr/>
      <dgm:t>
        <a:bodyPr/>
        <a:lstStyle/>
        <a:p>
          <a:endParaRPr lang="tr-TR" sz="1600" noProof="0" dirty="0"/>
        </a:p>
      </dgm:t>
    </dgm:pt>
    <dgm:pt modelId="{1476D13F-2D33-4AC2-80A6-7EBA115D084B}" type="sibTrans" cxnId="{B987AE89-8071-4EFA-8B8B-9D417B188983}">
      <dgm:prSet/>
      <dgm:spPr/>
      <dgm:t>
        <a:bodyPr/>
        <a:lstStyle/>
        <a:p>
          <a:endParaRPr lang="tr-TR" sz="1600"/>
        </a:p>
      </dgm:t>
    </dgm:pt>
    <dgm:pt modelId="{E9C32990-92E7-4979-B17F-AB394383704E}">
      <dgm:prSet phldrT="[Metin]" custT="1"/>
      <dgm:spPr/>
      <dgm:t>
        <a:bodyPr/>
        <a:lstStyle/>
        <a:p>
          <a:r>
            <a:rPr lang="tr-TR" sz="1600" noProof="0" dirty="0">
              <a:solidFill>
                <a:schemeClr val="bg1"/>
              </a:solidFill>
            </a:rPr>
            <a:t>Bölgesel ve küresel sorumluluklarının farkında </a:t>
          </a:r>
        </a:p>
      </dgm:t>
    </dgm:pt>
    <dgm:pt modelId="{AC3D7D7B-C15E-4C49-832D-8B7313E0E6EF}" type="parTrans" cxnId="{91748616-8C56-41B8-8FDA-0FFD7EBAB3B0}">
      <dgm:prSet custT="1"/>
      <dgm:spPr/>
      <dgm:t>
        <a:bodyPr/>
        <a:lstStyle/>
        <a:p>
          <a:endParaRPr lang="tr-TR" sz="1600" noProof="0" dirty="0"/>
        </a:p>
      </dgm:t>
    </dgm:pt>
    <dgm:pt modelId="{64A22A82-3A42-4A4D-95B1-FFC1A5272225}" type="sibTrans" cxnId="{91748616-8C56-41B8-8FDA-0FFD7EBAB3B0}">
      <dgm:prSet/>
      <dgm:spPr/>
      <dgm:t>
        <a:bodyPr/>
        <a:lstStyle/>
        <a:p>
          <a:endParaRPr lang="tr-TR" sz="1600"/>
        </a:p>
      </dgm:t>
    </dgm:pt>
    <dgm:pt modelId="{A7A6996D-DAE8-4909-8AE4-D3236712E715}" type="pres">
      <dgm:prSet presAssocID="{FF496D35-FDAD-4315-B488-EC81EDCF967B}" presName="Name0" presStyleCnt="0">
        <dgm:presLayoutVars>
          <dgm:chMax val="1"/>
          <dgm:dir/>
          <dgm:animLvl val="ctr"/>
          <dgm:resizeHandles val="exact"/>
        </dgm:presLayoutVars>
      </dgm:prSet>
      <dgm:spPr/>
      <dgm:t>
        <a:bodyPr/>
        <a:lstStyle/>
        <a:p>
          <a:endParaRPr lang="tr-TR"/>
        </a:p>
      </dgm:t>
    </dgm:pt>
    <dgm:pt modelId="{74F63280-6BD3-458F-B966-939AD956C234}" type="pres">
      <dgm:prSet presAssocID="{EBCCBC07-91F2-4290-A6A0-BA2F18AF2456}" presName="centerShape" presStyleLbl="node0" presStyleIdx="0" presStyleCnt="1"/>
      <dgm:spPr/>
      <dgm:t>
        <a:bodyPr/>
        <a:lstStyle/>
        <a:p>
          <a:endParaRPr lang="tr-TR"/>
        </a:p>
      </dgm:t>
    </dgm:pt>
    <dgm:pt modelId="{942ADE56-1839-4AB4-877A-E58B7CF4F741}" type="pres">
      <dgm:prSet presAssocID="{1AE416FA-5AE1-4856-8187-18347D4C7942}" presName="parTrans" presStyleLbl="sibTrans2D1" presStyleIdx="0" presStyleCnt="10"/>
      <dgm:spPr/>
      <dgm:t>
        <a:bodyPr/>
        <a:lstStyle/>
        <a:p>
          <a:endParaRPr lang="tr-TR"/>
        </a:p>
      </dgm:t>
    </dgm:pt>
    <dgm:pt modelId="{AF8274C4-5466-4F65-9FC5-0FFBD9629BFE}" type="pres">
      <dgm:prSet presAssocID="{1AE416FA-5AE1-4856-8187-18347D4C7942}" presName="connectorText" presStyleLbl="sibTrans2D1" presStyleIdx="0" presStyleCnt="10"/>
      <dgm:spPr/>
      <dgm:t>
        <a:bodyPr/>
        <a:lstStyle/>
        <a:p>
          <a:endParaRPr lang="tr-TR"/>
        </a:p>
      </dgm:t>
    </dgm:pt>
    <dgm:pt modelId="{ED23DE50-F2C1-4A6D-9E9B-000BD90A80E0}" type="pres">
      <dgm:prSet presAssocID="{0DE8D0F4-E6CC-4C94-ACD5-92EE9A337227}" presName="node" presStyleLbl="node1" presStyleIdx="0" presStyleCnt="10" custScaleY="105934" custRadScaleRad="93429" custRadScaleInc="3538">
        <dgm:presLayoutVars>
          <dgm:bulletEnabled val="1"/>
        </dgm:presLayoutVars>
      </dgm:prSet>
      <dgm:spPr/>
      <dgm:t>
        <a:bodyPr/>
        <a:lstStyle/>
        <a:p>
          <a:endParaRPr lang="tr-TR"/>
        </a:p>
      </dgm:t>
    </dgm:pt>
    <dgm:pt modelId="{F8428E0B-65AE-4EEB-B332-8D162CD15F50}" type="pres">
      <dgm:prSet presAssocID="{F9434603-AD22-4431-8801-7006B4701B4D}" presName="parTrans" presStyleLbl="sibTrans2D1" presStyleIdx="1" presStyleCnt="10"/>
      <dgm:spPr/>
      <dgm:t>
        <a:bodyPr/>
        <a:lstStyle/>
        <a:p>
          <a:endParaRPr lang="tr-TR"/>
        </a:p>
      </dgm:t>
    </dgm:pt>
    <dgm:pt modelId="{818CAEA5-6895-4CC1-804C-23821CCDDA06}" type="pres">
      <dgm:prSet presAssocID="{F9434603-AD22-4431-8801-7006B4701B4D}" presName="connectorText" presStyleLbl="sibTrans2D1" presStyleIdx="1" presStyleCnt="10"/>
      <dgm:spPr/>
      <dgm:t>
        <a:bodyPr/>
        <a:lstStyle/>
        <a:p>
          <a:endParaRPr lang="tr-TR"/>
        </a:p>
      </dgm:t>
    </dgm:pt>
    <dgm:pt modelId="{13B9BB74-A7FF-492F-9637-14AA186E73AB}" type="pres">
      <dgm:prSet presAssocID="{99870BCC-2C6B-405F-9558-C499775A8BCF}" presName="node" presStyleLbl="node1" presStyleIdx="1" presStyleCnt="10">
        <dgm:presLayoutVars>
          <dgm:bulletEnabled val="1"/>
        </dgm:presLayoutVars>
      </dgm:prSet>
      <dgm:spPr/>
      <dgm:t>
        <a:bodyPr/>
        <a:lstStyle/>
        <a:p>
          <a:endParaRPr lang="tr-TR"/>
        </a:p>
      </dgm:t>
    </dgm:pt>
    <dgm:pt modelId="{9E692492-FEC1-4CAF-914B-CDED10CCDD63}" type="pres">
      <dgm:prSet presAssocID="{B3D33C18-AD0B-455B-9D1A-590DA6A23725}" presName="parTrans" presStyleLbl="sibTrans2D1" presStyleIdx="2" presStyleCnt="10"/>
      <dgm:spPr/>
      <dgm:t>
        <a:bodyPr/>
        <a:lstStyle/>
        <a:p>
          <a:endParaRPr lang="tr-TR"/>
        </a:p>
      </dgm:t>
    </dgm:pt>
    <dgm:pt modelId="{0887A8B9-EF8D-4842-9709-2E182C197EC2}" type="pres">
      <dgm:prSet presAssocID="{B3D33C18-AD0B-455B-9D1A-590DA6A23725}" presName="connectorText" presStyleLbl="sibTrans2D1" presStyleIdx="2" presStyleCnt="10"/>
      <dgm:spPr/>
      <dgm:t>
        <a:bodyPr/>
        <a:lstStyle/>
        <a:p>
          <a:endParaRPr lang="tr-TR"/>
        </a:p>
      </dgm:t>
    </dgm:pt>
    <dgm:pt modelId="{181181B5-CB76-4ABF-8C2D-8C76DC4CFD11}" type="pres">
      <dgm:prSet presAssocID="{91D4FB52-9B79-4C08-96B5-BDA450BACA36}" presName="node" presStyleLbl="node1" presStyleIdx="2" presStyleCnt="10">
        <dgm:presLayoutVars>
          <dgm:bulletEnabled val="1"/>
        </dgm:presLayoutVars>
      </dgm:prSet>
      <dgm:spPr/>
      <dgm:t>
        <a:bodyPr/>
        <a:lstStyle/>
        <a:p>
          <a:endParaRPr lang="tr-TR"/>
        </a:p>
      </dgm:t>
    </dgm:pt>
    <dgm:pt modelId="{99AD0850-3222-462E-BEAB-E294C76795F9}" type="pres">
      <dgm:prSet presAssocID="{9FB75CF5-9218-4D43-AB55-C71BCC854FCD}" presName="parTrans" presStyleLbl="sibTrans2D1" presStyleIdx="3" presStyleCnt="10"/>
      <dgm:spPr/>
      <dgm:t>
        <a:bodyPr/>
        <a:lstStyle/>
        <a:p>
          <a:endParaRPr lang="tr-TR"/>
        </a:p>
      </dgm:t>
    </dgm:pt>
    <dgm:pt modelId="{7F13510E-AC75-4100-A774-C82E17B7298F}" type="pres">
      <dgm:prSet presAssocID="{9FB75CF5-9218-4D43-AB55-C71BCC854FCD}" presName="connectorText" presStyleLbl="sibTrans2D1" presStyleIdx="3" presStyleCnt="10"/>
      <dgm:spPr/>
      <dgm:t>
        <a:bodyPr/>
        <a:lstStyle/>
        <a:p>
          <a:endParaRPr lang="tr-TR"/>
        </a:p>
      </dgm:t>
    </dgm:pt>
    <dgm:pt modelId="{77A57EFB-D9E9-4161-9687-F1DECE3C7882}" type="pres">
      <dgm:prSet presAssocID="{FDC09548-A022-4900-9620-A2528F1BEB08}" presName="node" presStyleLbl="node1" presStyleIdx="3" presStyleCnt="10">
        <dgm:presLayoutVars>
          <dgm:bulletEnabled val="1"/>
        </dgm:presLayoutVars>
      </dgm:prSet>
      <dgm:spPr/>
      <dgm:t>
        <a:bodyPr/>
        <a:lstStyle/>
        <a:p>
          <a:endParaRPr lang="tr-TR"/>
        </a:p>
      </dgm:t>
    </dgm:pt>
    <dgm:pt modelId="{D731F37C-C982-40FA-87ED-E8182B3C14A9}" type="pres">
      <dgm:prSet presAssocID="{8E2F094D-BF2A-46ED-8F6F-1A83BA7D5537}" presName="parTrans" presStyleLbl="sibTrans2D1" presStyleIdx="4" presStyleCnt="10"/>
      <dgm:spPr/>
      <dgm:t>
        <a:bodyPr/>
        <a:lstStyle/>
        <a:p>
          <a:endParaRPr lang="tr-TR"/>
        </a:p>
      </dgm:t>
    </dgm:pt>
    <dgm:pt modelId="{318BF8DF-4530-48D7-BA97-96D5DEF289ED}" type="pres">
      <dgm:prSet presAssocID="{8E2F094D-BF2A-46ED-8F6F-1A83BA7D5537}" presName="connectorText" presStyleLbl="sibTrans2D1" presStyleIdx="4" presStyleCnt="10"/>
      <dgm:spPr/>
      <dgm:t>
        <a:bodyPr/>
        <a:lstStyle/>
        <a:p>
          <a:endParaRPr lang="tr-TR"/>
        </a:p>
      </dgm:t>
    </dgm:pt>
    <dgm:pt modelId="{42A7DAFE-0503-4E5D-8EE1-69524C240EB6}" type="pres">
      <dgm:prSet presAssocID="{2CF0F081-9240-409F-AB32-7F5893BEC529}" presName="node" presStyleLbl="node1" presStyleIdx="4" presStyleCnt="10">
        <dgm:presLayoutVars>
          <dgm:bulletEnabled val="1"/>
        </dgm:presLayoutVars>
      </dgm:prSet>
      <dgm:spPr/>
      <dgm:t>
        <a:bodyPr/>
        <a:lstStyle/>
        <a:p>
          <a:endParaRPr lang="tr-TR"/>
        </a:p>
      </dgm:t>
    </dgm:pt>
    <dgm:pt modelId="{F18E6D88-DEA3-4866-90A1-20DFF4968851}" type="pres">
      <dgm:prSet presAssocID="{388DE04D-BD87-4919-95D2-E8E781D973F4}" presName="parTrans" presStyleLbl="sibTrans2D1" presStyleIdx="5" presStyleCnt="10"/>
      <dgm:spPr/>
      <dgm:t>
        <a:bodyPr/>
        <a:lstStyle/>
        <a:p>
          <a:endParaRPr lang="tr-TR"/>
        </a:p>
      </dgm:t>
    </dgm:pt>
    <dgm:pt modelId="{6A0CCF63-1B8E-44A6-B66B-14AA4DF65FEF}" type="pres">
      <dgm:prSet presAssocID="{388DE04D-BD87-4919-95D2-E8E781D973F4}" presName="connectorText" presStyleLbl="sibTrans2D1" presStyleIdx="5" presStyleCnt="10"/>
      <dgm:spPr/>
      <dgm:t>
        <a:bodyPr/>
        <a:lstStyle/>
        <a:p>
          <a:endParaRPr lang="tr-TR"/>
        </a:p>
      </dgm:t>
    </dgm:pt>
    <dgm:pt modelId="{85A4CD83-438E-4317-A594-52C1BE6555B5}" type="pres">
      <dgm:prSet presAssocID="{1A93860F-F571-4DC4-B5E4-6D1FE5825765}" presName="node" presStyleLbl="node1" presStyleIdx="5" presStyleCnt="10">
        <dgm:presLayoutVars>
          <dgm:bulletEnabled val="1"/>
        </dgm:presLayoutVars>
      </dgm:prSet>
      <dgm:spPr/>
      <dgm:t>
        <a:bodyPr/>
        <a:lstStyle/>
        <a:p>
          <a:endParaRPr lang="tr-TR"/>
        </a:p>
      </dgm:t>
    </dgm:pt>
    <dgm:pt modelId="{F9CC3315-03CE-406B-9F53-4C717CB3FCDB}" type="pres">
      <dgm:prSet presAssocID="{B6A7EC79-A3B3-4816-B43A-2C239210ACD5}" presName="parTrans" presStyleLbl="sibTrans2D1" presStyleIdx="6" presStyleCnt="10"/>
      <dgm:spPr/>
      <dgm:t>
        <a:bodyPr/>
        <a:lstStyle/>
        <a:p>
          <a:endParaRPr lang="tr-TR"/>
        </a:p>
      </dgm:t>
    </dgm:pt>
    <dgm:pt modelId="{45E26AA9-4B9B-4A55-B12A-41F028CBDE33}" type="pres">
      <dgm:prSet presAssocID="{B6A7EC79-A3B3-4816-B43A-2C239210ACD5}" presName="connectorText" presStyleLbl="sibTrans2D1" presStyleIdx="6" presStyleCnt="10"/>
      <dgm:spPr/>
      <dgm:t>
        <a:bodyPr/>
        <a:lstStyle/>
        <a:p>
          <a:endParaRPr lang="tr-TR"/>
        </a:p>
      </dgm:t>
    </dgm:pt>
    <dgm:pt modelId="{4F3C266D-6A16-4CAD-A73B-135FDBCA5601}" type="pres">
      <dgm:prSet presAssocID="{E6FCADE5-862F-44E4-B512-2E70CB535592}" presName="node" presStyleLbl="node1" presStyleIdx="6" presStyleCnt="10">
        <dgm:presLayoutVars>
          <dgm:bulletEnabled val="1"/>
        </dgm:presLayoutVars>
      </dgm:prSet>
      <dgm:spPr/>
      <dgm:t>
        <a:bodyPr/>
        <a:lstStyle/>
        <a:p>
          <a:endParaRPr lang="tr-TR"/>
        </a:p>
      </dgm:t>
    </dgm:pt>
    <dgm:pt modelId="{0C9ABB41-4476-4559-A478-0D129298D4B4}" type="pres">
      <dgm:prSet presAssocID="{1A0B8592-16A5-4E37-BFD4-08A1689A16E1}" presName="parTrans" presStyleLbl="sibTrans2D1" presStyleIdx="7" presStyleCnt="10"/>
      <dgm:spPr/>
      <dgm:t>
        <a:bodyPr/>
        <a:lstStyle/>
        <a:p>
          <a:endParaRPr lang="tr-TR"/>
        </a:p>
      </dgm:t>
    </dgm:pt>
    <dgm:pt modelId="{3685BAAB-7BE9-40D8-AA01-89E4AB98EB85}" type="pres">
      <dgm:prSet presAssocID="{1A0B8592-16A5-4E37-BFD4-08A1689A16E1}" presName="connectorText" presStyleLbl="sibTrans2D1" presStyleIdx="7" presStyleCnt="10"/>
      <dgm:spPr/>
      <dgm:t>
        <a:bodyPr/>
        <a:lstStyle/>
        <a:p>
          <a:endParaRPr lang="tr-TR"/>
        </a:p>
      </dgm:t>
    </dgm:pt>
    <dgm:pt modelId="{F5E80C79-8FDA-4BE2-8EF5-ABCCC77B1ECC}" type="pres">
      <dgm:prSet presAssocID="{45A9D2C2-CA40-4ACD-8C81-A43BCA26D0E2}" presName="node" presStyleLbl="node1" presStyleIdx="7" presStyleCnt="10">
        <dgm:presLayoutVars>
          <dgm:bulletEnabled val="1"/>
        </dgm:presLayoutVars>
      </dgm:prSet>
      <dgm:spPr/>
      <dgm:t>
        <a:bodyPr/>
        <a:lstStyle/>
        <a:p>
          <a:endParaRPr lang="tr-TR"/>
        </a:p>
      </dgm:t>
    </dgm:pt>
    <dgm:pt modelId="{C2240FE8-334C-4A92-85A9-6BA153058D10}" type="pres">
      <dgm:prSet presAssocID="{D84295F6-52B1-4514-9F11-1A2033FC8F4D}" presName="parTrans" presStyleLbl="sibTrans2D1" presStyleIdx="8" presStyleCnt="10"/>
      <dgm:spPr/>
      <dgm:t>
        <a:bodyPr/>
        <a:lstStyle/>
        <a:p>
          <a:endParaRPr lang="tr-TR"/>
        </a:p>
      </dgm:t>
    </dgm:pt>
    <dgm:pt modelId="{3987D448-7720-47A1-A619-40E730A50D4D}" type="pres">
      <dgm:prSet presAssocID="{D84295F6-52B1-4514-9F11-1A2033FC8F4D}" presName="connectorText" presStyleLbl="sibTrans2D1" presStyleIdx="8" presStyleCnt="10"/>
      <dgm:spPr/>
      <dgm:t>
        <a:bodyPr/>
        <a:lstStyle/>
        <a:p>
          <a:endParaRPr lang="tr-TR"/>
        </a:p>
      </dgm:t>
    </dgm:pt>
    <dgm:pt modelId="{83572DDF-01A4-4DF5-9B32-C9DB2D57122F}" type="pres">
      <dgm:prSet presAssocID="{D650F734-3DCA-446A-B381-4E6D4121923D}" presName="node" presStyleLbl="node1" presStyleIdx="8" presStyleCnt="10">
        <dgm:presLayoutVars>
          <dgm:bulletEnabled val="1"/>
        </dgm:presLayoutVars>
      </dgm:prSet>
      <dgm:spPr/>
      <dgm:t>
        <a:bodyPr/>
        <a:lstStyle/>
        <a:p>
          <a:endParaRPr lang="tr-TR"/>
        </a:p>
      </dgm:t>
    </dgm:pt>
    <dgm:pt modelId="{64900848-128E-4466-BEBA-ABA28B9985BD}" type="pres">
      <dgm:prSet presAssocID="{AC3D7D7B-C15E-4C49-832D-8B7313E0E6EF}" presName="parTrans" presStyleLbl="sibTrans2D1" presStyleIdx="9" presStyleCnt="10"/>
      <dgm:spPr/>
      <dgm:t>
        <a:bodyPr/>
        <a:lstStyle/>
        <a:p>
          <a:endParaRPr lang="tr-TR"/>
        </a:p>
      </dgm:t>
    </dgm:pt>
    <dgm:pt modelId="{90EDDC0F-8277-4765-BEA8-06F58F41CAC4}" type="pres">
      <dgm:prSet presAssocID="{AC3D7D7B-C15E-4C49-832D-8B7313E0E6EF}" presName="connectorText" presStyleLbl="sibTrans2D1" presStyleIdx="9" presStyleCnt="10"/>
      <dgm:spPr/>
      <dgm:t>
        <a:bodyPr/>
        <a:lstStyle/>
        <a:p>
          <a:endParaRPr lang="tr-TR"/>
        </a:p>
      </dgm:t>
    </dgm:pt>
    <dgm:pt modelId="{4EC0FFEA-8C41-4A73-8C48-0AB838EBDB97}" type="pres">
      <dgm:prSet presAssocID="{E9C32990-92E7-4979-B17F-AB394383704E}" presName="node" presStyleLbl="node1" presStyleIdx="9" presStyleCnt="10">
        <dgm:presLayoutVars>
          <dgm:bulletEnabled val="1"/>
        </dgm:presLayoutVars>
      </dgm:prSet>
      <dgm:spPr/>
      <dgm:t>
        <a:bodyPr/>
        <a:lstStyle/>
        <a:p>
          <a:endParaRPr lang="tr-TR"/>
        </a:p>
      </dgm:t>
    </dgm:pt>
  </dgm:ptLst>
  <dgm:cxnLst>
    <dgm:cxn modelId="{8458F7D6-822E-4BC9-AFE3-B5C0927A6CB4}" srcId="{EBCCBC07-91F2-4290-A6A0-BA2F18AF2456}" destId="{45A9D2C2-CA40-4ACD-8C81-A43BCA26D0E2}" srcOrd="7" destOrd="0" parTransId="{1A0B8592-16A5-4E37-BFD4-08A1689A16E1}" sibTransId="{23936C1D-3FE5-4982-9F80-8A38C9BA60D4}"/>
    <dgm:cxn modelId="{43EAD1B5-8D6F-413A-A299-76686DD9DE6E}" type="presOf" srcId="{1A0B8592-16A5-4E37-BFD4-08A1689A16E1}" destId="{0C9ABB41-4476-4559-A478-0D129298D4B4}" srcOrd="0" destOrd="0" presId="urn:microsoft.com/office/officeart/2005/8/layout/radial5"/>
    <dgm:cxn modelId="{A53D3C6B-683A-43D8-A12D-25C9985F6F25}" type="presOf" srcId="{1AE416FA-5AE1-4856-8187-18347D4C7942}" destId="{AF8274C4-5466-4F65-9FC5-0FFBD9629BFE}" srcOrd="1" destOrd="0" presId="urn:microsoft.com/office/officeart/2005/8/layout/radial5"/>
    <dgm:cxn modelId="{F5612FB9-0582-4D28-8EA9-951A5BA242FC}" type="presOf" srcId="{D84295F6-52B1-4514-9F11-1A2033FC8F4D}" destId="{3987D448-7720-47A1-A619-40E730A50D4D}" srcOrd="1" destOrd="0" presId="urn:microsoft.com/office/officeart/2005/8/layout/radial5"/>
    <dgm:cxn modelId="{CFD20A6A-31CD-44E8-B242-9FE827CA312E}" type="presOf" srcId="{AC3D7D7B-C15E-4C49-832D-8B7313E0E6EF}" destId="{90EDDC0F-8277-4765-BEA8-06F58F41CAC4}" srcOrd="1" destOrd="0" presId="urn:microsoft.com/office/officeart/2005/8/layout/radial5"/>
    <dgm:cxn modelId="{A9A76FCC-D358-4BA3-B3FD-7E6879018157}" srcId="{EBCCBC07-91F2-4290-A6A0-BA2F18AF2456}" destId="{FDC09548-A022-4900-9620-A2528F1BEB08}" srcOrd="3" destOrd="0" parTransId="{9FB75CF5-9218-4D43-AB55-C71BCC854FCD}" sibTransId="{252BE00D-AA7D-4122-88FA-4C01CE683ACE}"/>
    <dgm:cxn modelId="{BA0598A9-BBB2-4E49-B6CA-E2AD727D408E}" type="presOf" srcId="{B6A7EC79-A3B3-4816-B43A-2C239210ACD5}" destId="{45E26AA9-4B9B-4A55-B12A-41F028CBDE33}" srcOrd="1" destOrd="0" presId="urn:microsoft.com/office/officeart/2005/8/layout/radial5"/>
    <dgm:cxn modelId="{AC97F6A0-C585-45EB-85AB-01D0E392ED01}" type="presOf" srcId="{AC3D7D7B-C15E-4C49-832D-8B7313E0E6EF}" destId="{64900848-128E-4466-BEBA-ABA28B9985BD}" srcOrd="0" destOrd="0" presId="urn:microsoft.com/office/officeart/2005/8/layout/radial5"/>
    <dgm:cxn modelId="{3FD08355-8755-4B1D-9018-14726A196634}" type="presOf" srcId="{0DE8D0F4-E6CC-4C94-ACD5-92EE9A337227}" destId="{ED23DE50-F2C1-4A6D-9E9B-000BD90A80E0}" srcOrd="0" destOrd="0" presId="urn:microsoft.com/office/officeart/2005/8/layout/radial5"/>
    <dgm:cxn modelId="{FCF40CF7-99F9-4FEF-B9CA-A5398D7B4A82}" type="presOf" srcId="{F9434603-AD22-4431-8801-7006B4701B4D}" destId="{818CAEA5-6895-4CC1-804C-23821CCDDA06}" srcOrd="1" destOrd="0" presId="urn:microsoft.com/office/officeart/2005/8/layout/radial5"/>
    <dgm:cxn modelId="{4ECFF816-381B-4231-B0A3-E652722DC3BF}" type="presOf" srcId="{1A93860F-F571-4DC4-B5E4-6D1FE5825765}" destId="{85A4CD83-438E-4317-A594-52C1BE6555B5}" srcOrd="0" destOrd="0" presId="urn:microsoft.com/office/officeart/2005/8/layout/radial5"/>
    <dgm:cxn modelId="{6D447E62-F807-4617-891F-313FA201C48E}" type="presOf" srcId="{8E2F094D-BF2A-46ED-8F6F-1A83BA7D5537}" destId="{D731F37C-C982-40FA-87ED-E8182B3C14A9}" srcOrd="0" destOrd="0" presId="urn:microsoft.com/office/officeart/2005/8/layout/radial5"/>
    <dgm:cxn modelId="{B987AE89-8071-4EFA-8B8B-9D417B188983}" srcId="{EBCCBC07-91F2-4290-A6A0-BA2F18AF2456}" destId="{D650F734-3DCA-446A-B381-4E6D4121923D}" srcOrd="8" destOrd="0" parTransId="{D84295F6-52B1-4514-9F11-1A2033FC8F4D}" sibTransId="{1476D13F-2D33-4AC2-80A6-7EBA115D084B}"/>
    <dgm:cxn modelId="{280FBB79-5A08-4F98-A8FF-FCD756942E77}" srcId="{EBCCBC07-91F2-4290-A6A0-BA2F18AF2456}" destId="{2CF0F081-9240-409F-AB32-7F5893BEC529}" srcOrd="4" destOrd="0" parTransId="{8E2F094D-BF2A-46ED-8F6F-1A83BA7D5537}" sibTransId="{5DCA616C-B142-4169-8F9E-47C1F4528AC8}"/>
    <dgm:cxn modelId="{36C024AE-40C6-461C-AF7F-015D23AB55EB}" srcId="{EBCCBC07-91F2-4290-A6A0-BA2F18AF2456}" destId="{0DE8D0F4-E6CC-4C94-ACD5-92EE9A337227}" srcOrd="0" destOrd="0" parTransId="{1AE416FA-5AE1-4856-8187-18347D4C7942}" sibTransId="{51702F05-8E3A-4787-8470-DBCA854F99EF}"/>
    <dgm:cxn modelId="{5789C405-FD34-4C33-A30B-3E423AA166F4}" type="presOf" srcId="{8E2F094D-BF2A-46ED-8F6F-1A83BA7D5537}" destId="{318BF8DF-4530-48D7-BA97-96D5DEF289ED}" srcOrd="1" destOrd="0" presId="urn:microsoft.com/office/officeart/2005/8/layout/radial5"/>
    <dgm:cxn modelId="{703B6641-19F3-4479-9CCA-D8BB06F5A657}" type="presOf" srcId="{D650F734-3DCA-446A-B381-4E6D4121923D}" destId="{83572DDF-01A4-4DF5-9B32-C9DB2D57122F}" srcOrd="0" destOrd="0" presId="urn:microsoft.com/office/officeart/2005/8/layout/radial5"/>
    <dgm:cxn modelId="{7429C747-6F3E-4B72-9CBB-BCB56D9D3659}" type="presOf" srcId="{B6A7EC79-A3B3-4816-B43A-2C239210ACD5}" destId="{F9CC3315-03CE-406B-9F53-4C717CB3FCDB}" srcOrd="0" destOrd="0" presId="urn:microsoft.com/office/officeart/2005/8/layout/radial5"/>
    <dgm:cxn modelId="{306DE5C2-3D4B-492F-A5CA-71C60A00FA77}" type="presOf" srcId="{45A9D2C2-CA40-4ACD-8C81-A43BCA26D0E2}" destId="{F5E80C79-8FDA-4BE2-8EF5-ABCCC77B1ECC}" srcOrd="0" destOrd="0" presId="urn:microsoft.com/office/officeart/2005/8/layout/radial5"/>
    <dgm:cxn modelId="{D3231A99-53CC-497D-983B-A515CAB7CD04}" type="presOf" srcId="{E6FCADE5-862F-44E4-B512-2E70CB535592}" destId="{4F3C266D-6A16-4CAD-A73B-135FDBCA5601}" srcOrd="0" destOrd="0" presId="urn:microsoft.com/office/officeart/2005/8/layout/radial5"/>
    <dgm:cxn modelId="{F9986B7B-A835-4F78-8E3F-A4B7F3BCD4B9}" type="presOf" srcId="{B3D33C18-AD0B-455B-9D1A-590DA6A23725}" destId="{9E692492-FEC1-4CAF-914B-CDED10CCDD63}" srcOrd="0" destOrd="0" presId="urn:microsoft.com/office/officeart/2005/8/layout/radial5"/>
    <dgm:cxn modelId="{ED8240B5-8154-4EC2-907D-5C33D898B0FC}" type="presOf" srcId="{FF496D35-FDAD-4315-B488-EC81EDCF967B}" destId="{A7A6996D-DAE8-4909-8AE4-D3236712E715}" srcOrd="0" destOrd="0" presId="urn:microsoft.com/office/officeart/2005/8/layout/radial5"/>
    <dgm:cxn modelId="{7DE6BAF4-F87E-451B-A39B-BD49B0AA17FD}" type="presOf" srcId="{9FB75CF5-9218-4D43-AB55-C71BCC854FCD}" destId="{7F13510E-AC75-4100-A774-C82E17B7298F}" srcOrd="1" destOrd="0" presId="urn:microsoft.com/office/officeart/2005/8/layout/radial5"/>
    <dgm:cxn modelId="{1D312A1B-D9F0-4D04-8211-CDD35E8A7F9B}" type="presOf" srcId="{9FB75CF5-9218-4D43-AB55-C71BCC854FCD}" destId="{99AD0850-3222-462E-BEAB-E294C76795F9}" srcOrd="0" destOrd="0" presId="urn:microsoft.com/office/officeart/2005/8/layout/radial5"/>
    <dgm:cxn modelId="{776FABA0-4DF4-40B7-9BA9-B128C192679C}" type="presOf" srcId="{99870BCC-2C6B-405F-9558-C499775A8BCF}" destId="{13B9BB74-A7FF-492F-9637-14AA186E73AB}" srcOrd="0" destOrd="0" presId="urn:microsoft.com/office/officeart/2005/8/layout/radial5"/>
    <dgm:cxn modelId="{B91489D0-F640-46A5-AFC0-C17F26832586}" type="presOf" srcId="{1AE416FA-5AE1-4856-8187-18347D4C7942}" destId="{942ADE56-1839-4AB4-877A-E58B7CF4F741}" srcOrd="0" destOrd="0" presId="urn:microsoft.com/office/officeart/2005/8/layout/radial5"/>
    <dgm:cxn modelId="{B6409AE4-E385-48B9-8CE7-D770CDDE98F2}" type="presOf" srcId="{FDC09548-A022-4900-9620-A2528F1BEB08}" destId="{77A57EFB-D9E9-4161-9687-F1DECE3C7882}" srcOrd="0" destOrd="0" presId="urn:microsoft.com/office/officeart/2005/8/layout/radial5"/>
    <dgm:cxn modelId="{1A95D636-B49E-4B2A-8652-2D2C03D0EDA1}" srcId="{FF496D35-FDAD-4315-B488-EC81EDCF967B}" destId="{EBCCBC07-91F2-4290-A6A0-BA2F18AF2456}" srcOrd="0" destOrd="0" parTransId="{D6D59FD7-55AF-4DFC-A3DF-46C37DBF9614}" sibTransId="{635AB94E-D243-448D-AFA3-E70C1BB237AB}"/>
    <dgm:cxn modelId="{01545A71-7FD9-4B0C-BA7A-74E2A468A4AF}" srcId="{EBCCBC07-91F2-4290-A6A0-BA2F18AF2456}" destId="{E6FCADE5-862F-44E4-B512-2E70CB535592}" srcOrd="6" destOrd="0" parTransId="{B6A7EC79-A3B3-4816-B43A-2C239210ACD5}" sibTransId="{A5A641B6-0D0D-4663-99F2-B83766080EE0}"/>
    <dgm:cxn modelId="{A1CDBAC2-3242-4A91-B09B-AE5407B278DA}" type="presOf" srcId="{EBCCBC07-91F2-4290-A6A0-BA2F18AF2456}" destId="{74F63280-6BD3-458F-B966-939AD956C234}" srcOrd="0" destOrd="0" presId="urn:microsoft.com/office/officeart/2005/8/layout/radial5"/>
    <dgm:cxn modelId="{8A61C102-A4C9-4BCD-9A96-40A4B97A2E88}" type="presOf" srcId="{B3D33C18-AD0B-455B-9D1A-590DA6A23725}" destId="{0887A8B9-EF8D-4842-9709-2E182C197EC2}" srcOrd="1" destOrd="0" presId="urn:microsoft.com/office/officeart/2005/8/layout/radial5"/>
    <dgm:cxn modelId="{E7238C4D-A463-4BFF-9AD3-03AA5FE1B90E}" type="presOf" srcId="{388DE04D-BD87-4919-95D2-E8E781D973F4}" destId="{6A0CCF63-1B8E-44A6-B66B-14AA4DF65FEF}" srcOrd="1" destOrd="0" presId="urn:microsoft.com/office/officeart/2005/8/layout/radial5"/>
    <dgm:cxn modelId="{78248CCD-7DD6-48BC-AC40-7D6C8E29914E}" srcId="{EBCCBC07-91F2-4290-A6A0-BA2F18AF2456}" destId="{99870BCC-2C6B-405F-9558-C499775A8BCF}" srcOrd="1" destOrd="0" parTransId="{F9434603-AD22-4431-8801-7006B4701B4D}" sibTransId="{83D4CB09-803A-4AAC-BF5D-26CB190D739A}"/>
    <dgm:cxn modelId="{53FFC0F5-8FD0-4064-AD2A-3C3D485EF0DD}" srcId="{EBCCBC07-91F2-4290-A6A0-BA2F18AF2456}" destId="{91D4FB52-9B79-4C08-96B5-BDA450BACA36}" srcOrd="2" destOrd="0" parTransId="{B3D33C18-AD0B-455B-9D1A-590DA6A23725}" sibTransId="{15FF0E14-D643-4E69-AD82-9102FA7B8FCA}"/>
    <dgm:cxn modelId="{FD2A8C8D-E9A9-4253-A4CB-58475F87BA8B}" type="presOf" srcId="{91D4FB52-9B79-4C08-96B5-BDA450BACA36}" destId="{181181B5-CB76-4ABF-8C2D-8C76DC4CFD11}" srcOrd="0" destOrd="0" presId="urn:microsoft.com/office/officeart/2005/8/layout/radial5"/>
    <dgm:cxn modelId="{F8E5D4F2-BCC0-44DC-AC12-759B1763D5A5}" type="presOf" srcId="{2CF0F081-9240-409F-AB32-7F5893BEC529}" destId="{42A7DAFE-0503-4E5D-8EE1-69524C240EB6}" srcOrd="0" destOrd="0" presId="urn:microsoft.com/office/officeart/2005/8/layout/radial5"/>
    <dgm:cxn modelId="{6CB000C7-B250-44EF-8836-96159580D15E}" type="presOf" srcId="{E9C32990-92E7-4979-B17F-AB394383704E}" destId="{4EC0FFEA-8C41-4A73-8C48-0AB838EBDB97}" srcOrd="0" destOrd="0" presId="urn:microsoft.com/office/officeart/2005/8/layout/radial5"/>
    <dgm:cxn modelId="{91748616-8C56-41B8-8FDA-0FFD7EBAB3B0}" srcId="{EBCCBC07-91F2-4290-A6A0-BA2F18AF2456}" destId="{E9C32990-92E7-4979-B17F-AB394383704E}" srcOrd="9" destOrd="0" parTransId="{AC3D7D7B-C15E-4C49-832D-8B7313E0E6EF}" sibTransId="{64A22A82-3A42-4A4D-95B1-FFC1A5272225}"/>
    <dgm:cxn modelId="{AB07AF9A-6FA0-4F6B-9C7B-5733E6023FB8}" type="presOf" srcId="{D84295F6-52B1-4514-9F11-1A2033FC8F4D}" destId="{C2240FE8-334C-4A92-85A9-6BA153058D10}" srcOrd="0" destOrd="0" presId="urn:microsoft.com/office/officeart/2005/8/layout/radial5"/>
    <dgm:cxn modelId="{F8B98A58-FDAF-4FB8-AC36-B2A9E8995BB5}" type="presOf" srcId="{F9434603-AD22-4431-8801-7006B4701B4D}" destId="{F8428E0B-65AE-4EEB-B332-8D162CD15F50}" srcOrd="0" destOrd="0" presId="urn:microsoft.com/office/officeart/2005/8/layout/radial5"/>
    <dgm:cxn modelId="{F3973695-1141-47BA-9121-D6C8ABDD31B0}" type="presOf" srcId="{388DE04D-BD87-4919-95D2-E8E781D973F4}" destId="{F18E6D88-DEA3-4866-90A1-20DFF4968851}" srcOrd="0" destOrd="0" presId="urn:microsoft.com/office/officeart/2005/8/layout/radial5"/>
    <dgm:cxn modelId="{B4A6BFF8-45E3-488A-9B37-C2CEDFC64CE3}" srcId="{EBCCBC07-91F2-4290-A6A0-BA2F18AF2456}" destId="{1A93860F-F571-4DC4-B5E4-6D1FE5825765}" srcOrd="5" destOrd="0" parTransId="{388DE04D-BD87-4919-95D2-E8E781D973F4}" sibTransId="{298C3B1C-F118-444D-A078-8366FE38E362}"/>
    <dgm:cxn modelId="{3F342AF9-908D-4F24-8780-B2414E61C5B2}" type="presOf" srcId="{1A0B8592-16A5-4E37-BFD4-08A1689A16E1}" destId="{3685BAAB-7BE9-40D8-AA01-89E4AB98EB85}" srcOrd="1" destOrd="0" presId="urn:microsoft.com/office/officeart/2005/8/layout/radial5"/>
    <dgm:cxn modelId="{88E9B44F-DB7E-4B7F-B82F-486C88335E1F}" type="presParOf" srcId="{A7A6996D-DAE8-4909-8AE4-D3236712E715}" destId="{74F63280-6BD3-458F-B966-939AD956C234}" srcOrd="0" destOrd="0" presId="urn:microsoft.com/office/officeart/2005/8/layout/radial5"/>
    <dgm:cxn modelId="{21187B26-7013-4097-8F73-981762293BC4}" type="presParOf" srcId="{A7A6996D-DAE8-4909-8AE4-D3236712E715}" destId="{942ADE56-1839-4AB4-877A-E58B7CF4F741}" srcOrd="1" destOrd="0" presId="urn:microsoft.com/office/officeart/2005/8/layout/radial5"/>
    <dgm:cxn modelId="{39A4F772-9520-449B-9904-3F6898ED78E3}" type="presParOf" srcId="{942ADE56-1839-4AB4-877A-E58B7CF4F741}" destId="{AF8274C4-5466-4F65-9FC5-0FFBD9629BFE}" srcOrd="0" destOrd="0" presId="urn:microsoft.com/office/officeart/2005/8/layout/radial5"/>
    <dgm:cxn modelId="{DFDBAB17-D27E-4065-854B-733F10F0E0E8}" type="presParOf" srcId="{A7A6996D-DAE8-4909-8AE4-D3236712E715}" destId="{ED23DE50-F2C1-4A6D-9E9B-000BD90A80E0}" srcOrd="2" destOrd="0" presId="urn:microsoft.com/office/officeart/2005/8/layout/radial5"/>
    <dgm:cxn modelId="{6926EA73-7716-404D-A081-8B2A19A47ACD}" type="presParOf" srcId="{A7A6996D-DAE8-4909-8AE4-D3236712E715}" destId="{F8428E0B-65AE-4EEB-B332-8D162CD15F50}" srcOrd="3" destOrd="0" presId="urn:microsoft.com/office/officeart/2005/8/layout/radial5"/>
    <dgm:cxn modelId="{86AF028D-ED90-4385-BB21-ADF28A3EEE5E}" type="presParOf" srcId="{F8428E0B-65AE-4EEB-B332-8D162CD15F50}" destId="{818CAEA5-6895-4CC1-804C-23821CCDDA06}" srcOrd="0" destOrd="0" presId="urn:microsoft.com/office/officeart/2005/8/layout/radial5"/>
    <dgm:cxn modelId="{F00C0351-D96A-46A3-ACB7-ED946F08BB53}" type="presParOf" srcId="{A7A6996D-DAE8-4909-8AE4-D3236712E715}" destId="{13B9BB74-A7FF-492F-9637-14AA186E73AB}" srcOrd="4" destOrd="0" presId="urn:microsoft.com/office/officeart/2005/8/layout/radial5"/>
    <dgm:cxn modelId="{10C4C171-B9B1-45E4-9DDF-70BD5C6D66F3}" type="presParOf" srcId="{A7A6996D-DAE8-4909-8AE4-D3236712E715}" destId="{9E692492-FEC1-4CAF-914B-CDED10CCDD63}" srcOrd="5" destOrd="0" presId="urn:microsoft.com/office/officeart/2005/8/layout/radial5"/>
    <dgm:cxn modelId="{5F9B9C8C-C0C7-42F2-814D-7C64F74CE476}" type="presParOf" srcId="{9E692492-FEC1-4CAF-914B-CDED10CCDD63}" destId="{0887A8B9-EF8D-4842-9709-2E182C197EC2}" srcOrd="0" destOrd="0" presId="urn:microsoft.com/office/officeart/2005/8/layout/radial5"/>
    <dgm:cxn modelId="{88D14768-E50A-47C8-A92A-28B739643675}" type="presParOf" srcId="{A7A6996D-DAE8-4909-8AE4-D3236712E715}" destId="{181181B5-CB76-4ABF-8C2D-8C76DC4CFD11}" srcOrd="6" destOrd="0" presId="urn:microsoft.com/office/officeart/2005/8/layout/radial5"/>
    <dgm:cxn modelId="{7CEB3AB5-E8CF-4E4E-9E16-0397C9F12497}" type="presParOf" srcId="{A7A6996D-DAE8-4909-8AE4-D3236712E715}" destId="{99AD0850-3222-462E-BEAB-E294C76795F9}" srcOrd="7" destOrd="0" presId="urn:microsoft.com/office/officeart/2005/8/layout/radial5"/>
    <dgm:cxn modelId="{45316A3A-26B3-45D7-A301-6E40B7869171}" type="presParOf" srcId="{99AD0850-3222-462E-BEAB-E294C76795F9}" destId="{7F13510E-AC75-4100-A774-C82E17B7298F}" srcOrd="0" destOrd="0" presId="urn:microsoft.com/office/officeart/2005/8/layout/radial5"/>
    <dgm:cxn modelId="{42EFF60A-D691-45A6-991F-788AFCB75FF3}" type="presParOf" srcId="{A7A6996D-DAE8-4909-8AE4-D3236712E715}" destId="{77A57EFB-D9E9-4161-9687-F1DECE3C7882}" srcOrd="8" destOrd="0" presId="urn:microsoft.com/office/officeart/2005/8/layout/radial5"/>
    <dgm:cxn modelId="{ED34E3D9-AEF6-4B1B-8021-0FC66B970BC9}" type="presParOf" srcId="{A7A6996D-DAE8-4909-8AE4-D3236712E715}" destId="{D731F37C-C982-40FA-87ED-E8182B3C14A9}" srcOrd="9" destOrd="0" presId="urn:microsoft.com/office/officeart/2005/8/layout/radial5"/>
    <dgm:cxn modelId="{21DF2095-2881-43F5-867A-8CD3EA1B0BC5}" type="presParOf" srcId="{D731F37C-C982-40FA-87ED-E8182B3C14A9}" destId="{318BF8DF-4530-48D7-BA97-96D5DEF289ED}" srcOrd="0" destOrd="0" presId="urn:microsoft.com/office/officeart/2005/8/layout/radial5"/>
    <dgm:cxn modelId="{83EFF6F1-6860-4A06-8C21-621488C2D3CB}" type="presParOf" srcId="{A7A6996D-DAE8-4909-8AE4-D3236712E715}" destId="{42A7DAFE-0503-4E5D-8EE1-69524C240EB6}" srcOrd="10" destOrd="0" presId="urn:microsoft.com/office/officeart/2005/8/layout/radial5"/>
    <dgm:cxn modelId="{534EEA6E-5BC5-48AF-A3BA-F0FA86D586F3}" type="presParOf" srcId="{A7A6996D-DAE8-4909-8AE4-D3236712E715}" destId="{F18E6D88-DEA3-4866-90A1-20DFF4968851}" srcOrd="11" destOrd="0" presId="urn:microsoft.com/office/officeart/2005/8/layout/radial5"/>
    <dgm:cxn modelId="{8BA06DEF-B8C4-4366-B568-8C257E00DD24}" type="presParOf" srcId="{F18E6D88-DEA3-4866-90A1-20DFF4968851}" destId="{6A0CCF63-1B8E-44A6-B66B-14AA4DF65FEF}" srcOrd="0" destOrd="0" presId="urn:microsoft.com/office/officeart/2005/8/layout/radial5"/>
    <dgm:cxn modelId="{464E2A09-D1C8-4532-AA3D-60828F1202B7}" type="presParOf" srcId="{A7A6996D-DAE8-4909-8AE4-D3236712E715}" destId="{85A4CD83-438E-4317-A594-52C1BE6555B5}" srcOrd="12" destOrd="0" presId="urn:microsoft.com/office/officeart/2005/8/layout/radial5"/>
    <dgm:cxn modelId="{FA84057E-6082-4500-AC19-9C5F4FC9293F}" type="presParOf" srcId="{A7A6996D-DAE8-4909-8AE4-D3236712E715}" destId="{F9CC3315-03CE-406B-9F53-4C717CB3FCDB}" srcOrd="13" destOrd="0" presId="urn:microsoft.com/office/officeart/2005/8/layout/radial5"/>
    <dgm:cxn modelId="{D665EC94-5815-49B2-9924-817C65E9AB6E}" type="presParOf" srcId="{F9CC3315-03CE-406B-9F53-4C717CB3FCDB}" destId="{45E26AA9-4B9B-4A55-B12A-41F028CBDE33}" srcOrd="0" destOrd="0" presId="urn:microsoft.com/office/officeart/2005/8/layout/radial5"/>
    <dgm:cxn modelId="{53B8042E-6D14-42C8-B1D5-4E8915630332}" type="presParOf" srcId="{A7A6996D-DAE8-4909-8AE4-D3236712E715}" destId="{4F3C266D-6A16-4CAD-A73B-135FDBCA5601}" srcOrd="14" destOrd="0" presId="urn:microsoft.com/office/officeart/2005/8/layout/radial5"/>
    <dgm:cxn modelId="{BDE67CE0-0030-4CB1-9B1D-73D343396132}" type="presParOf" srcId="{A7A6996D-DAE8-4909-8AE4-D3236712E715}" destId="{0C9ABB41-4476-4559-A478-0D129298D4B4}" srcOrd="15" destOrd="0" presId="urn:microsoft.com/office/officeart/2005/8/layout/radial5"/>
    <dgm:cxn modelId="{7E60B1E6-15ED-454A-BE57-B1B15D2BCF32}" type="presParOf" srcId="{0C9ABB41-4476-4559-A478-0D129298D4B4}" destId="{3685BAAB-7BE9-40D8-AA01-89E4AB98EB85}" srcOrd="0" destOrd="0" presId="urn:microsoft.com/office/officeart/2005/8/layout/radial5"/>
    <dgm:cxn modelId="{61D1AB90-9A04-45BF-B61D-FD4D5B48E7D4}" type="presParOf" srcId="{A7A6996D-DAE8-4909-8AE4-D3236712E715}" destId="{F5E80C79-8FDA-4BE2-8EF5-ABCCC77B1ECC}" srcOrd="16" destOrd="0" presId="urn:microsoft.com/office/officeart/2005/8/layout/radial5"/>
    <dgm:cxn modelId="{55BCECA2-194C-4C79-A7FD-768C183B0F9E}" type="presParOf" srcId="{A7A6996D-DAE8-4909-8AE4-D3236712E715}" destId="{C2240FE8-334C-4A92-85A9-6BA153058D10}" srcOrd="17" destOrd="0" presId="urn:microsoft.com/office/officeart/2005/8/layout/radial5"/>
    <dgm:cxn modelId="{C09F15BE-4C97-416E-A3D6-83E5DE3865FE}" type="presParOf" srcId="{C2240FE8-334C-4A92-85A9-6BA153058D10}" destId="{3987D448-7720-47A1-A619-40E730A50D4D}" srcOrd="0" destOrd="0" presId="urn:microsoft.com/office/officeart/2005/8/layout/radial5"/>
    <dgm:cxn modelId="{A7D3866A-C0A4-46E9-AE9A-236779000DFE}" type="presParOf" srcId="{A7A6996D-DAE8-4909-8AE4-D3236712E715}" destId="{83572DDF-01A4-4DF5-9B32-C9DB2D57122F}" srcOrd="18" destOrd="0" presId="urn:microsoft.com/office/officeart/2005/8/layout/radial5"/>
    <dgm:cxn modelId="{9B5791CE-DE66-44F1-AFB8-C92DB04DBADC}" type="presParOf" srcId="{A7A6996D-DAE8-4909-8AE4-D3236712E715}" destId="{64900848-128E-4466-BEBA-ABA28B9985BD}" srcOrd="19" destOrd="0" presId="urn:microsoft.com/office/officeart/2005/8/layout/radial5"/>
    <dgm:cxn modelId="{A97EDAAA-B984-4B1C-8E32-F42DA348241E}" type="presParOf" srcId="{64900848-128E-4466-BEBA-ABA28B9985BD}" destId="{90EDDC0F-8277-4765-BEA8-06F58F41CAC4}" srcOrd="0" destOrd="0" presId="urn:microsoft.com/office/officeart/2005/8/layout/radial5"/>
    <dgm:cxn modelId="{AFE27A37-3D89-45C2-B0C1-8D08B4372879}" type="presParOf" srcId="{A7A6996D-DAE8-4909-8AE4-D3236712E715}" destId="{4EC0FFEA-8C41-4A73-8C48-0AB838EBDB97}" srcOrd="2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128086-6337-4546-89A2-D802977439C9}"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tr-TR"/>
        </a:p>
      </dgm:t>
    </dgm:pt>
    <dgm:pt modelId="{F2D64DC7-B8DF-45BF-8023-47842D236EF7}">
      <dgm:prSet/>
      <dgm:spPr/>
      <dgm:t>
        <a:bodyPr/>
        <a:lstStyle/>
        <a:p>
          <a:r>
            <a:rPr lang="tr-TR" dirty="0"/>
            <a:t>Siz değerli öğrencilerimizin görüşlerine büyük önem veriyoruz.</a:t>
          </a:r>
        </a:p>
      </dgm:t>
    </dgm:pt>
    <dgm:pt modelId="{AD299BFC-84B2-4DFF-A3AF-8A4421D299AB}" type="parTrans" cxnId="{6368570F-692B-4EFE-AB2C-C8F011E81FBD}">
      <dgm:prSet/>
      <dgm:spPr/>
      <dgm:t>
        <a:bodyPr/>
        <a:lstStyle/>
        <a:p>
          <a:endParaRPr lang="tr-TR"/>
        </a:p>
      </dgm:t>
    </dgm:pt>
    <dgm:pt modelId="{376420C7-4568-4109-BD75-6A7BAD44C209}" type="sibTrans" cxnId="{6368570F-692B-4EFE-AB2C-C8F011E81FBD}">
      <dgm:prSet/>
      <dgm:spPr/>
      <dgm:t>
        <a:bodyPr/>
        <a:lstStyle/>
        <a:p>
          <a:endParaRPr lang="tr-TR"/>
        </a:p>
      </dgm:t>
    </dgm:pt>
    <dgm:pt modelId="{133BB4FC-FDAF-4478-BA40-BDA057A21B2B}">
      <dgm:prSet custT="1"/>
      <dgm:spPr/>
      <dgm:t>
        <a:bodyPr/>
        <a:lstStyle/>
        <a:p>
          <a:r>
            <a:rPr lang="tr-TR" sz="1700" dirty="0"/>
            <a:t>RİMER</a:t>
          </a:r>
        </a:p>
      </dgm:t>
    </dgm:pt>
    <dgm:pt modelId="{5F9E41A9-701F-4136-BDE4-C2D69F144B31}" type="parTrans" cxnId="{9BBEF3FB-FCB8-4BEA-88EB-2C7A161DAF84}">
      <dgm:prSet/>
      <dgm:spPr/>
      <dgm:t>
        <a:bodyPr/>
        <a:lstStyle/>
        <a:p>
          <a:endParaRPr lang="tr-TR"/>
        </a:p>
      </dgm:t>
    </dgm:pt>
    <dgm:pt modelId="{0BF96020-D564-4CC6-9833-8683FC8C8562}" type="sibTrans" cxnId="{9BBEF3FB-FCB8-4BEA-88EB-2C7A161DAF84}">
      <dgm:prSet/>
      <dgm:spPr/>
      <dgm:t>
        <a:bodyPr/>
        <a:lstStyle/>
        <a:p>
          <a:endParaRPr lang="tr-TR"/>
        </a:p>
      </dgm:t>
    </dgm:pt>
    <dgm:pt modelId="{218D5D98-7E2B-487F-9E25-538B69E502F8}">
      <dgm:prSet custT="1"/>
      <dgm:spPr/>
      <dgm:t>
        <a:bodyPr/>
        <a:lstStyle/>
        <a:p>
          <a:r>
            <a:rPr lang="tr-TR" sz="1700" dirty="0"/>
            <a:t>Dilek ve Öneri Kutuları</a:t>
          </a:r>
        </a:p>
      </dgm:t>
    </dgm:pt>
    <dgm:pt modelId="{87728976-CC66-4CDD-9379-736DFF85B864}" type="parTrans" cxnId="{0E3CDDF0-46F6-4CC4-94B4-30AF332E57FF}">
      <dgm:prSet/>
      <dgm:spPr/>
      <dgm:t>
        <a:bodyPr/>
        <a:lstStyle/>
        <a:p>
          <a:endParaRPr lang="tr-TR"/>
        </a:p>
      </dgm:t>
    </dgm:pt>
    <dgm:pt modelId="{B3732C5F-9419-4423-97CE-D265134C32FD}" type="sibTrans" cxnId="{0E3CDDF0-46F6-4CC4-94B4-30AF332E57FF}">
      <dgm:prSet/>
      <dgm:spPr/>
      <dgm:t>
        <a:bodyPr/>
        <a:lstStyle/>
        <a:p>
          <a:endParaRPr lang="tr-TR"/>
        </a:p>
      </dgm:t>
    </dgm:pt>
    <dgm:pt modelId="{AF7D78D0-7012-41C0-B85B-19486523793C}">
      <dgm:prSet custT="1"/>
      <dgm:spPr/>
      <dgm:t>
        <a:bodyPr/>
        <a:lstStyle/>
        <a:p>
          <a:r>
            <a:rPr lang="tr-TR" sz="1700" dirty="0"/>
            <a:t>Ders Değerlen-</a:t>
          </a:r>
          <a:r>
            <a:rPr lang="tr-TR" sz="1700" dirty="0" err="1"/>
            <a:t>dirme</a:t>
          </a:r>
          <a:r>
            <a:rPr lang="tr-TR" sz="1700" dirty="0"/>
            <a:t> Anketleri</a:t>
          </a:r>
        </a:p>
      </dgm:t>
    </dgm:pt>
    <dgm:pt modelId="{E47B10C4-D727-4656-99CD-ACF1CF6899DD}" type="parTrans" cxnId="{6B51EC51-CF18-4F25-B0B0-DF1E1FB64080}">
      <dgm:prSet/>
      <dgm:spPr/>
      <dgm:t>
        <a:bodyPr/>
        <a:lstStyle/>
        <a:p>
          <a:endParaRPr lang="tr-TR"/>
        </a:p>
      </dgm:t>
    </dgm:pt>
    <dgm:pt modelId="{5F76A54B-69D6-4397-8773-E92C43394892}" type="sibTrans" cxnId="{6B51EC51-CF18-4F25-B0B0-DF1E1FB64080}">
      <dgm:prSet/>
      <dgm:spPr/>
      <dgm:t>
        <a:bodyPr/>
        <a:lstStyle/>
        <a:p>
          <a:endParaRPr lang="tr-TR"/>
        </a:p>
      </dgm:t>
    </dgm:pt>
    <dgm:pt modelId="{A5709779-7000-4CAA-BA30-FF0B67510B6B}">
      <dgm:prSet custT="1"/>
      <dgm:spPr/>
      <dgm:t>
        <a:bodyPr/>
        <a:lstStyle/>
        <a:p>
          <a:r>
            <a:rPr lang="tr-TR" sz="1700" dirty="0"/>
            <a:t>Kalite Komisyonu Öğrenci </a:t>
          </a:r>
          <a:r>
            <a:rPr lang="tr-TR" sz="1700" dirty="0" err="1"/>
            <a:t>Memnuni</a:t>
          </a:r>
          <a:r>
            <a:rPr lang="tr-TR" sz="1700" dirty="0"/>
            <a:t>-yet Anketi</a:t>
          </a:r>
        </a:p>
      </dgm:t>
    </dgm:pt>
    <dgm:pt modelId="{8E0E10E6-CD43-41A4-B5FD-C974A23CA693}" type="parTrans" cxnId="{84E7AA58-50EA-4F59-8DB1-9C90618E3DD0}">
      <dgm:prSet/>
      <dgm:spPr/>
      <dgm:t>
        <a:bodyPr/>
        <a:lstStyle/>
        <a:p>
          <a:endParaRPr lang="tr-TR"/>
        </a:p>
      </dgm:t>
    </dgm:pt>
    <dgm:pt modelId="{DC8514C7-1705-4906-997A-96D0D1E091D1}" type="sibTrans" cxnId="{84E7AA58-50EA-4F59-8DB1-9C90618E3DD0}">
      <dgm:prSet/>
      <dgm:spPr/>
      <dgm:t>
        <a:bodyPr/>
        <a:lstStyle/>
        <a:p>
          <a:endParaRPr lang="tr-TR"/>
        </a:p>
      </dgm:t>
    </dgm:pt>
    <dgm:pt modelId="{4378C3DC-5AB1-41ED-8454-E6A3DE4DB190}">
      <dgm:prSet custT="1"/>
      <dgm:spPr/>
      <dgm:t>
        <a:bodyPr/>
        <a:lstStyle/>
        <a:p>
          <a:r>
            <a:rPr lang="tr-TR" sz="1700" dirty="0" err="1"/>
            <a:t>gef@gazi</a:t>
          </a:r>
          <a:r>
            <a:rPr lang="tr-TR" sz="1700" dirty="0"/>
            <a:t>. edu.tr</a:t>
          </a:r>
        </a:p>
      </dgm:t>
    </dgm:pt>
    <dgm:pt modelId="{88E2E365-1A8B-4329-873E-06AFFFC732E7}" type="parTrans" cxnId="{0F7D56B8-2DCE-4F72-AE35-99224A0BFB9A}">
      <dgm:prSet/>
      <dgm:spPr/>
      <dgm:t>
        <a:bodyPr/>
        <a:lstStyle/>
        <a:p>
          <a:endParaRPr lang="tr-TR"/>
        </a:p>
      </dgm:t>
    </dgm:pt>
    <dgm:pt modelId="{FEAB3093-5C10-41ED-B466-089B7FBB0A3A}" type="sibTrans" cxnId="{0F7D56B8-2DCE-4F72-AE35-99224A0BFB9A}">
      <dgm:prSet/>
      <dgm:spPr/>
      <dgm:t>
        <a:bodyPr/>
        <a:lstStyle/>
        <a:p>
          <a:endParaRPr lang="tr-TR"/>
        </a:p>
      </dgm:t>
    </dgm:pt>
    <dgm:pt modelId="{5FE0AAEF-454B-4D4C-BE3C-3D464D4E6E65}" type="pres">
      <dgm:prSet presAssocID="{88128086-6337-4546-89A2-D802977439C9}" presName="Name0" presStyleCnt="0">
        <dgm:presLayoutVars>
          <dgm:chMax val="1"/>
          <dgm:dir/>
          <dgm:animLvl val="ctr"/>
          <dgm:resizeHandles val="exact"/>
        </dgm:presLayoutVars>
      </dgm:prSet>
      <dgm:spPr/>
      <dgm:t>
        <a:bodyPr/>
        <a:lstStyle/>
        <a:p>
          <a:endParaRPr lang="tr-TR"/>
        </a:p>
      </dgm:t>
    </dgm:pt>
    <dgm:pt modelId="{8B796B8F-A9BC-4166-B3A5-58B7930EA546}" type="pres">
      <dgm:prSet presAssocID="{F2D64DC7-B8DF-45BF-8023-47842D236EF7}" presName="centerShape" presStyleLbl="node0" presStyleIdx="0" presStyleCnt="1"/>
      <dgm:spPr/>
      <dgm:t>
        <a:bodyPr/>
        <a:lstStyle/>
        <a:p>
          <a:endParaRPr lang="tr-TR"/>
        </a:p>
      </dgm:t>
    </dgm:pt>
    <dgm:pt modelId="{78928A96-74EA-4270-B45C-5BDFA002EB21}" type="pres">
      <dgm:prSet presAssocID="{133BB4FC-FDAF-4478-BA40-BDA057A21B2B}" presName="node" presStyleLbl="node1" presStyleIdx="0" presStyleCnt="5">
        <dgm:presLayoutVars>
          <dgm:bulletEnabled val="1"/>
        </dgm:presLayoutVars>
      </dgm:prSet>
      <dgm:spPr/>
      <dgm:t>
        <a:bodyPr/>
        <a:lstStyle/>
        <a:p>
          <a:endParaRPr lang="tr-TR"/>
        </a:p>
      </dgm:t>
    </dgm:pt>
    <dgm:pt modelId="{6998BAED-8761-43DD-A4A2-EA3502859FD1}" type="pres">
      <dgm:prSet presAssocID="{133BB4FC-FDAF-4478-BA40-BDA057A21B2B}" presName="dummy" presStyleCnt="0"/>
      <dgm:spPr/>
    </dgm:pt>
    <dgm:pt modelId="{3578A76F-E840-4C26-9425-E948B8AAE358}" type="pres">
      <dgm:prSet presAssocID="{0BF96020-D564-4CC6-9833-8683FC8C8562}" presName="sibTrans" presStyleLbl="sibTrans2D1" presStyleIdx="0" presStyleCnt="5"/>
      <dgm:spPr/>
      <dgm:t>
        <a:bodyPr/>
        <a:lstStyle/>
        <a:p>
          <a:endParaRPr lang="tr-TR"/>
        </a:p>
      </dgm:t>
    </dgm:pt>
    <dgm:pt modelId="{2ACDF7E0-21AB-4E10-BE1B-0F65F4495945}" type="pres">
      <dgm:prSet presAssocID="{218D5D98-7E2B-487F-9E25-538B69E502F8}" presName="node" presStyleLbl="node1" presStyleIdx="1" presStyleCnt="5">
        <dgm:presLayoutVars>
          <dgm:bulletEnabled val="1"/>
        </dgm:presLayoutVars>
      </dgm:prSet>
      <dgm:spPr/>
      <dgm:t>
        <a:bodyPr/>
        <a:lstStyle/>
        <a:p>
          <a:endParaRPr lang="tr-TR"/>
        </a:p>
      </dgm:t>
    </dgm:pt>
    <dgm:pt modelId="{5135EE71-C356-45E3-A4F3-C9C10182C3DD}" type="pres">
      <dgm:prSet presAssocID="{218D5D98-7E2B-487F-9E25-538B69E502F8}" presName="dummy" presStyleCnt="0"/>
      <dgm:spPr/>
    </dgm:pt>
    <dgm:pt modelId="{75A04FF2-B839-46E4-A39E-7AE9809AF6CC}" type="pres">
      <dgm:prSet presAssocID="{B3732C5F-9419-4423-97CE-D265134C32FD}" presName="sibTrans" presStyleLbl="sibTrans2D1" presStyleIdx="1" presStyleCnt="5"/>
      <dgm:spPr/>
      <dgm:t>
        <a:bodyPr/>
        <a:lstStyle/>
        <a:p>
          <a:endParaRPr lang="tr-TR"/>
        </a:p>
      </dgm:t>
    </dgm:pt>
    <dgm:pt modelId="{523B0F18-3B97-4D59-B725-8172911308FC}" type="pres">
      <dgm:prSet presAssocID="{AF7D78D0-7012-41C0-B85B-19486523793C}" presName="node" presStyleLbl="node1" presStyleIdx="2" presStyleCnt="5">
        <dgm:presLayoutVars>
          <dgm:bulletEnabled val="1"/>
        </dgm:presLayoutVars>
      </dgm:prSet>
      <dgm:spPr/>
      <dgm:t>
        <a:bodyPr/>
        <a:lstStyle/>
        <a:p>
          <a:endParaRPr lang="tr-TR"/>
        </a:p>
      </dgm:t>
    </dgm:pt>
    <dgm:pt modelId="{3A7015E1-47F7-407C-BBEE-5B1B4A3A97E0}" type="pres">
      <dgm:prSet presAssocID="{AF7D78D0-7012-41C0-B85B-19486523793C}" presName="dummy" presStyleCnt="0"/>
      <dgm:spPr/>
    </dgm:pt>
    <dgm:pt modelId="{E12A4D3D-1624-43EF-8A75-BF3C6F14906F}" type="pres">
      <dgm:prSet presAssocID="{5F76A54B-69D6-4397-8773-E92C43394892}" presName="sibTrans" presStyleLbl="sibTrans2D1" presStyleIdx="2" presStyleCnt="5"/>
      <dgm:spPr/>
      <dgm:t>
        <a:bodyPr/>
        <a:lstStyle/>
        <a:p>
          <a:endParaRPr lang="tr-TR"/>
        </a:p>
      </dgm:t>
    </dgm:pt>
    <dgm:pt modelId="{61829C39-7F2D-4A65-9D19-BCDE360C41CD}" type="pres">
      <dgm:prSet presAssocID="{A5709779-7000-4CAA-BA30-FF0B67510B6B}" presName="node" presStyleLbl="node1" presStyleIdx="3" presStyleCnt="5">
        <dgm:presLayoutVars>
          <dgm:bulletEnabled val="1"/>
        </dgm:presLayoutVars>
      </dgm:prSet>
      <dgm:spPr/>
      <dgm:t>
        <a:bodyPr/>
        <a:lstStyle/>
        <a:p>
          <a:endParaRPr lang="tr-TR"/>
        </a:p>
      </dgm:t>
    </dgm:pt>
    <dgm:pt modelId="{668C370D-0A8A-4358-B3BC-1A89B91948FE}" type="pres">
      <dgm:prSet presAssocID="{A5709779-7000-4CAA-BA30-FF0B67510B6B}" presName="dummy" presStyleCnt="0"/>
      <dgm:spPr/>
    </dgm:pt>
    <dgm:pt modelId="{8BF09D0C-FAD2-4295-9A80-16FEBE885D71}" type="pres">
      <dgm:prSet presAssocID="{DC8514C7-1705-4906-997A-96D0D1E091D1}" presName="sibTrans" presStyleLbl="sibTrans2D1" presStyleIdx="3" presStyleCnt="5"/>
      <dgm:spPr/>
      <dgm:t>
        <a:bodyPr/>
        <a:lstStyle/>
        <a:p>
          <a:endParaRPr lang="tr-TR"/>
        </a:p>
      </dgm:t>
    </dgm:pt>
    <dgm:pt modelId="{0580DADD-5422-4125-9492-361A51ED43FE}" type="pres">
      <dgm:prSet presAssocID="{4378C3DC-5AB1-41ED-8454-E6A3DE4DB190}" presName="node" presStyleLbl="node1" presStyleIdx="4" presStyleCnt="5">
        <dgm:presLayoutVars>
          <dgm:bulletEnabled val="1"/>
        </dgm:presLayoutVars>
      </dgm:prSet>
      <dgm:spPr/>
      <dgm:t>
        <a:bodyPr/>
        <a:lstStyle/>
        <a:p>
          <a:endParaRPr lang="tr-TR"/>
        </a:p>
      </dgm:t>
    </dgm:pt>
    <dgm:pt modelId="{ECCE8F59-EC93-4C27-BDE6-6146E9C564C7}" type="pres">
      <dgm:prSet presAssocID="{4378C3DC-5AB1-41ED-8454-E6A3DE4DB190}" presName="dummy" presStyleCnt="0"/>
      <dgm:spPr/>
    </dgm:pt>
    <dgm:pt modelId="{EF1E3D10-1986-4779-87F9-0A791A6B5D9C}" type="pres">
      <dgm:prSet presAssocID="{FEAB3093-5C10-41ED-B466-089B7FBB0A3A}" presName="sibTrans" presStyleLbl="sibTrans2D1" presStyleIdx="4" presStyleCnt="5"/>
      <dgm:spPr/>
      <dgm:t>
        <a:bodyPr/>
        <a:lstStyle/>
        <a:p>
          <a:endParaRPr lang="tr-TR"/>
        </a:p>
      </dgm:t>
    </dgm:pt>
  </dgm:ptLst>
  <dgm:cxnLst>
    <dgm:cxn modelId="{F04AFD99-5F3A-44A3-9223-5996C22DC00B}" type="presOf" srcId="{A5709779-7000-4CAA-BA30-FF0B67510B6B}" destId="{61829C39-7F2D-4A65-9D19-BCDE360C41CD}" srcOrd="0" destOrd="0" presId="urn:microsoft.com/office/officeart/2005/8/layout/radial6"/>
    <dgm:cxn modelId="{84E7AA58-50EA-4F59-8DB1-9C90618E3DD0}" srcId="{F2D64DC7-B8DF-45BF-8023-47842D236EF7}" destId="{A5709779-7000-4CAA-BA30-FF0B67510B6B}" srcOrd="3" destOrd="0" parTransId="{8E0E10E6-CD43-41A4-B5FD-C974A23CA693}" sibTransId="{DC8514C7-1705-4906-997A-96D0D1E091D1}"/>
    <dgm:cxn modelId="{0F7D56B8-2DCE-4F72-AE35-99224A0BFB9A}" srcId="{F2D64DC7-B8DF-45BF-8023-47842D236EF7}" destId="{4378C3DC-5AB1-41ED-8454-E6A3DE4DB190}" srcOrd="4" destOrd="0" parTransId="{88E2E365-1A8B-4329-873E-06AFFFC732E7}" sibTransId="{FEAB3093-5C10-41ED-B466-089B7FBB0A3A}"/>
    <dgm:cxn modelId="{634D01C0-F4F3-4B8D-846D-AF8D2761568A}" type="presOf" srcId="{B3732C5F-9419-4423-97CE-D265134C32FD}" destId="{75A04FF2-B839-46E4-A39E-7AE9809AF6CC}" srcOrd="0" destOrd="0" presId="urn:microsoft.com/office/officeart/2005/8/layout/radial6"/>
    <dgm:cxn modelId="{AE5BDDBB-BEFF-441A-A7B7-A1D1C4851BA8}" type="presOf" srcId="{218D5D98-7E2B-487F-9E25-538B69E502F8}" destId="{2ACDF7E0-21AB-4E10-BE1B-0F65F4495945}" srcOrd="0" destOrd="0" presId="urn:microsoft.com/office/officeart/2005/8/layout/radial6"/>
    <dgm:cxn modelId="{66442090-4B74-4650-B728-53E5D25305A9}" type="presOf" srcId="{4378C3DC-5AB1-41ED-8454-E6A3DE4DB190}" destId="{0580DADD-5422-4125-9492-361A51ED43FE}" srcOrd="0" destOrd="0" presId="urn:microsoft.com/office/officeart/2005/8/layout/radial6"/>
    <dgm:cxn modelId="{0E3CDDF0-46F6-4CC4-94B4-30AF332E57FF}" srcId="{F2D64DC7-B8DF-45BF-8023-47842D236EF7}" destId="{218D5D98-7E2B-487F-9E25-538B69E502F8}" srcOrd="1" destOrd="0" parTransId="{87728976-CC66-4CDD-9379-736DFF85B864}" sibTransId="{B3732C5F-9419-4423-97CE-D265134C32FD}"/>
    <dgm:cxn modelId="{684D8E59-53E7-4270-AE39-0FA3C19AD70F}" type="presOf" srcId="{F2D64DC7-B8DF-45BF-8023-47842D236EF7}" destId="{8B796B8F-A9BC-4166-B3A5-58B7930EA546}" srcOrd="0" destOrd="0" presId="urn:microsoft.com/office/officeart/2005/8/layout/radial6"/>
    <dgm:cxn modelId="{C246ED29-F0BF-4762-8EC2-A1BD365D6F7D}" type="presOf" srcId="{133BB4FC-FDAF-4478-BA40-BDA057A21B2B}" destId="{78928A96-74EA-4270-B45C-5BDFA002EB21}" srcOrd="0" destOrd="0" presId="urn:microsoft.com/office/officeart/2005/8/layout/radial6"/>
    <dgm:cxn modelId="{9BBEF3FB-FCB8-4BEA-88EB-2C7A161DAF84}" srcId="{F2D64DC7-B8DF-45BF-8023-47842D236EF7}" destId="{133BB4FC-FDAF-4478-BA40-BDA057A21B2B}" srcOrd="0" destOrd="0" parTransId="{5F9E41A9-701F-4136-BDE4-C2D69F144B31}" sibTransId="{0BF96020-D564-4CC6-9833-8683FC8C8562}"/>
    <dgm:cxn modelId="{6B51EC51-CF18-4F25-B0B0-DF1E1FB64080}" srcId="{F2D64DC7-B8DF-45BF-8023-47842D236EF7}" destId="{AF7D78D0-7012-41C0-B85B-19486523793C}" srcOrd="2" destOrd="0" parTransId="{E47B10C4-D727-4656-99CD-ACF1CF6899DD}" sibTransId="{5F76A54B-69D6-4397-8773-E92C43394892}"/>
    <dgm:cxn modelId="{6368570F-692B-4EFE-AB2C-C8F011E81FBD}" srcId="{88128086-6337-4546-89A2-D802977439C9}" destId="{F2D64DC7-B8DF-45BF-8023-47842D236EF7}" srcOrd="0" destOrd="0" parTransId="{AD299BFC-84B2-4DFF-A3AF-8A4421D299AB}" sibTransId="{376420C7-4568-4109-BD75-6A7BAD44C209}"/>
    <dgm:cxn modelId="{B33F5504-B64E-4936-B882-741EA496F146}" type="presOf" srcId="{AF7D78D0-7012-41C0-B85B-19486523793C}" destId="{523B0F18-3B97-4D59-B725-8172911308FC}" srcOrd="0" destOrd="0" presId="urn:microsoft.com/office/officeart/2005/8/layout/radial6"/>
    <dgm:cxn modelId="{28710B60-CBD3-4994-A389-49D91E40CF38}" type="presOf" srcId="{0BF96020-D564-4CC6-9833-8683FC8C8562}" destId="{3578A76F-E840-4C26-9425-E948B8AAE358}" srcOrd="0" destOrd="0" presId="urn:microsoft.com/office/officeart/2005/8/layout/radial6"/>
    <dgm:cxn modelId="{DF2EF744-ECC6-44BE-94D6-76B8079CE806}" type="presOf" srcId="{FEAB3093-5C10-41ED-B466-089B7FBB0A3A}" destId="{EF1E3D10-1986-4779-87F9-0A791A6B5D9C}" srcOrd="0" destOrd="0" presId="urn:microsoft.com/office/officeart/2005/8/layout/radial6"/>
    <dgm:cxn modelId="{AD5E7374-9044-498D-906B-EC4C4C30DEDF}" type="presOf" srcId="{DC8514C7-1705-4906-997A-96D0D1E091D1}" destId="{8BF09D0C-FAD2-4295-9A80-16FEBE885D71}" srcOrd="0" destOrd="0" presId="urn:microsoft.com/office/officeart/2005/8/layout/radial6"/>
    <dgm:cxn modelId="{89D05B0E-4484-4D10-AA80-6E46E00DAC9D}" type="presOf" srcId="{88128086-6337-4546-89A2-D802977439C9}" destId="{5FE0AAEF-454B-4D4C-BE3C-3D464D4E6E65}" srcOrd="0" destOrd="0" presId="urn:microsoft.com/office/officeart/2005/8/layout/radial6"/>
    <dgm:cxn modelId="{0F1138CE-54E1-4DFF-A48F-5BB15601A4D0}" type="presOf" srcId="{5F76A54B-69D6-4397-8773-E92C43394892}" destId="{E12A4D3D-1624-43EF-8A75-BF3C6F14906F}" srcOrd="0" destOrd="0" presId="urn:microsoft.com/office/officeart/2005/8/layout/radial6"/>
    <dgm:cxn modelId="{BF4BF711-899B-4CEF-9121-FC5E8EF2457F}" type="presParOf" srcId="{5FE0AAEF-454B-4D4C-BE3C-3D464D4E6E65}" destId="{8B796B8F-A9BC-4166-B3A5-58B7930EA546}" srcOrd="0" destOrd="0" presId="urn:microsoft.com/office/officeart/2005/8/layout/radial6"/>
    <dgm:cxn modelId="{58920067-E470-4022-B979-BE732D6DBF3D}" type="presParOf" srcId="{5FE0AAEF-454B-4D4C-BE3C-3D464D4E6E65}" destId="{78928A96-74EA-4270-B45C-5BDFA002EB21}" srcOrd="1" destOrd="0" presId="urn:microsoft.com/office/officeart/2005/8/layout/radial6"/>
    <dgm:cxn modelId="{CBD9911A-1785-40E7-BD7A-D8987EEB8CB0}" type="presParOf" srcId="{5FE0AAEF-454B-4D4C-BE3C-3D464D4E6E65}" destId="{6998BAED-8761-43DD-A4A2-EA3502859FD1}" srcOrd="2" destOrd="0" presId="urn:microsoft.com/office/officeart/2005/8/layout/radial6"/>
    <dgm:cxn modelId="{19E1ACE2-8D5A-482A-BC09-368B3B63FBCB}" type="presParOf" srcId="{5FE0AAEF-454B-4D4C-BE3C-3D464D4E6E65}" destId="{3578A76F-E840-4C26-9425-E948B8AAE358}" srcOrd="3" destOrd="0" presId="urn:microsoft.com/office/officeart/2005/8/layout/radial6"/>
    <dgm:cxn modelId="{55C241DE-7D1D-47F8-B789-B5B46671C9BC}" type="presParOf" srcId="{5FE0AAEF-454B-4D4C-BE3C-3D464D4E6E65}" destId="{2ACDF7E0-21AB-4E10-BE1B-0F65F4495945}" srcOrd="4" destOrd="0" presId="urn:microsoft.com/office/officeart/2005/8/layout/radial6"/>
    <dgm:cxn modelId="{AA546EAE-616A-48A8-A47A-27A5705CD5CA}" type="presParOf" srcId="{5FE0AAEF-454B-4D4C-BE3C-3D464D4E6E65}" destId="{5135EE71-C356-45E3-A4F3-C9C10182C3DD}" srcOrd="5" destOrd="0" presId="urn:microsoft.com/office/officeart/2005/8/layout/radial6"/>
    <dgm:cxn modelId="{D497B725-07CD-4433-AC80-834B066B6BD5}" type="presParOf" srcId="{5FE0AAEF-454B-4D4C-BE3C-3D464D4E6E65}" destId="{75A04FF2-B839-46E4-A39E-7AE9809AF6CC}" srcOrd="6" destOrd="0" presId="urn:microsoft.com/office/officeart/2005/8/layout/radial6"/>
    <dgm:cxn modelId="{DC0B38D2-8BDF-428D-95D0-E4112C08EA4E}" type="presParOf" srcId="{5FE0AAEF-454B-4D4C-BE3C-3D464D4E6E65}" destId="{523B0F18-3B97-4D59-B725-8172911308FC}" srcOrd="7" destOrd="0" presId="urn:microsoft.com/office/officeart/2005/8/layout/radial6"/>
    <dgm:cxn modelId="{02FF6C8A-816C-4939-B5F8-7EFA8E5B21BE}" type="presParOf" srcId="{5FE0AAEF-454B-4D4C-BE3C-3D464D4E6E65}" destId="{3A7015E1-47F7-407C-BBEE-5B1B4A3A97E0}" srcOrd="8" destOrd="0" presId="urn:microsoft.com/office/officeart/2005/8/layout/radial6"/>
    <dgm:cxn modelId="{4642F96A-1E29-4BB1-8363-C736DACC18D1}" type="presParOf" srcId="{5FE0AAEF-454B-4D4C-BE3C-3D464D4E6E65}" destId="{E12A4D3D-1624-43EF-8A75-BF3C6F14906F}" srcOrd="9" destOrd="0" presId="urn:microsoft.com/office/officeart/2005/8/layout/radial6"/>
    <dgm:cxn modelId="{341886A1-1AD2-47A5-8F91-E98FF55D8FAB}" type="presParOf" srcId="{5FE0AAEF-454B-4D4C-BE3C-3D464D4E6E65}" destId="{61829C39-7F2D-4A65-9D19-BCDE360C41CD}" srcOrd="10" destOrd="0" presId="urn:microsoft.com/office/officeart/2005/8/layout/radial6"/>
    <dgm:cxn modelId="{78219DBF-6858-45B9-AE2F-B2DBB2AA9278}" type="presParOf" srcId="{5FE0AAEF-454B-4D4C-BE3C-3D464D4E6E65}" destId="{668C370D-0A8A-4358-B3BC-1A89B91948FE}" srcOrd="11" destOrd="0" presId="urn:microsoft.com/office/officeart/2005/8/layout/radial6"/>
    <dgm:cxn modelId="{E8E4B2B7-7BC0-450C-8E22-751B44AE5D86}" type="presParOf" srcId="{5FE0AAEF-454B-4D4C-BE3C-3D464D4E6E65}" destId="{8BF09D0C-FAD2-4295-9A80-16FEBE885D71}" srcOrd="12" destOrd="0" presId="urn:microsoft.com/office/officeart/2005/8/layout/radial6"/>
    <dgm:cxn modelId="{A6668939-78E6-4BE4-8EE7-8D0E6F9DF7F0}" type="presParOf" srcId="{5FE0AAEF-454B-4D4C-BE3C-3D464D4E6E65}" destId="{0580DADD-5422-4125-9492-361A51ED43FE}" srcOrd="13" destOrd="0" presId="urn:microsoft.com/office/officeart/2005/8/layout/radial6"/>
    <dgm:cxn modelId="{39CCF5F9-C534-4D8D-8CA8-3838ED907251}" type="presParOf" srcId="{5FE0AAEF-454B-4D4C-BE3C-3D464D4E6E65}" destId="{ECCE8F59-EC93-4C27-BDE6-6146E9C564C7}" srcOrd="14" destOrd="0" presId="urn:microsoft.com/office/officeart/2005/8/layout/radial6"/>
    <dgm:cxn modelId="{B5CEC8AE-AE03-4905-B9DA-6F471FBAE60A}" type="presParOf" srcId="{5FE0AAEF-454B-4D4C-BE3C-3D464D4E6E65}" destId="{EF1E3D10-1986-4779-87F9-0A791A6B5D9C}"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39E63-994B-48CA-9637-CBC4A57C2744}">
      <dsp:nvSpPr>
        <dsp:cNvPr id="0" name=""/>
        <dsp:cNvSpPr/>
      </dsp:nvSpPr>
      <dsp:spPr>
        <a:xfrm>
          <a:off x="-4743943" y="-788303"/>
          <a:ext cx="6128368" cy="6128368"/>
        </a:xfrm>
        <a:prstGeom prst="blockArc">
          <a:avLst>
            <a:gd name="adj1" fmla="val 18900000"/>
            <a:gd name="adj2" fmla="val 2700000"/>
            <a:gd name="adj3" fmla="val 35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1208A2-B204-4006-BAB3-846D653AD780}">
      <dsp:nvSpPr>
        <dsp:cNvPr id="0" name=""/>
        <dsp:cNvSpPr/>
      </dsp:nvSpPr>
      <dsp:spPr>
        <a:xfrm>
          <a:off x="1312705" y="310816"/>
          <a:ext cx="8034989" cy="3930128"/>
        </a:xfrm>
        <a:prstGeom prst="rect">
          <a:avLst/>
        </a:prstGeom>
        <a:solidFill>
          <a:schemeClr val="accent1">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06481" tIns="71120" rIns="71120" bIns="71120" numCol="1" spcCol="1270" anchor="ctr" anchorCtr="0">
          <a:noAutofit/>
        </a:bodyPr>
        <a:lstStyle/>
        <a:p>
          <a:pPr lvl="0" algn="l" defTabSz="1244600">
            <a:lnSpc>
              <a:spcPct val="90000"/>
            </a:lnSpc>
            <a:spcBef>
              <a:spcPct val="0"/>
            </a:spcBef>
            <a:spcAft>
              <a:spcPct val="35000"/>
            </a:spcAft>
          </a:pPr>
          <a:r>
            <a:rPr lang="tr-TR" sz="2800" kern="1200" noProof="0" dirty="0">
              <a:solidFill>
                <a:schemeClr val="tx2"/>
              </a:solidFill>
            </a:rPr>
            <a:t>Gazi Eğitim Fakültesi; </a:t>
          </a:r>
        </a:p>
        <a:p>
          <a:pPr lvl="0" algn="l" defTabSz="1244600">
            <a:lnSpc>
              <a:spcPct val="90000"/>
            </a:lnSpc>
            <a:spcBef>
              <a:spcPct val="0"/>
            </a:spcBef>
            <a:spcAft>
              <a:spcPct val="35000"/>
            </a:spcAft>
          </a:pPr>
          <a:r>
            <a:rPr lang="tr-TR" sz="2800" kern="1200" noProof="0" dirty="0">
              <a:solidFill>
                <a:schemeClr val="tx2"/>
              </a:solidFill>
            </a:rPr>
            <a:t>- Değişen dünya koşullarında topluma liderlik yapabilecek, insani değerlere saygılı bireyler yetiştirmeyi; </a:t>
          </a:r>
        </a:p>
        <a:p>
          <a:pPr lvl="0" algn="l" defTabSz="1244600">
            <a:lnSpc>
              <a:spcPct val="90000"/>
            </a:lnSpc>
            <a:spcBef>
              <a:spcPct val="0"/>
            </a:spcBef>
            <a:spcAft>
              <a:spcPct val="35000"/>
            </a:spcAft>
          </a:pPr>
          <a:r>
            <a:rPr lang="tr-TR" sz="2800" kern="1200" noProof="0" dirty="0">
              <a:solidFill>
                <a:schemeClr val="tx2"/>
              </a:solidFill>
            </a:rPr>
            <a:t>- Bilgiyi üreterek ve paylaşarak toplumun gelişme sürecine katkıda bulunmayı görev edinmiştir.</a:t>
          </a:r>
        </a:p>
      </dsp:txBody>
      <dsp:txXfrm>
        <a:off x="1312705" y="310816"/>
        <a:ext cx="8034989" cy="3930128"/>
      </dsp:txXfrm>
    </dsp:sp>
    <dsp:sp modelId="{E160244C-B554-4568-B21F-4893AAAFC66D}">
      <dsp:nvSpPr>
        <dsp:cNvPr id="0" name=""/>
        <dsp:cNvSpPr/>
      </dsp:nvSpPr>
      <dsp:spPr>
        <a:xfrm>
          <a:off x="-17226" y="911495"/>
          <a:ext cx="2728770" cy="272877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39E63-994B-48CA-9637-CBC4A57C2744}">
      <dsp:nvSpPr>
        <dsp:cNvPr id="0" name=""/>
        <dsp:cNvSpPr/>
      </dsp:nvSpPr>
      <dsp:spPr>
        <a:xfrm>
          <a:off x="-4040203" y="-674952"/>
          <a:ext cx="5242653" cy="5242653"/>
        </a:xfrm>
        <a:prstGeom prst="blockArc">
          <a:avLst>
            <a:gd name="adj1" fmla="val 18900000"/>
            <a:gd name="adj2" fmla="val 2700000"/>
            <a:gd name="adj3" fmla="val 412"/>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1208A2-B204-4006-BAB3-846D653AD780}">
      <dsp:nvSpPr>
        <dsp:cNvPr id="0" name=""/>
        <dsp:cNvSpPr/>
      </dsp:nvSpPr>
      <dsp:spPr>
        <a:xfrm>
          <a:off x="1171092" y="789671"/>
          <a:ext cx="7586718" cy="2313404"/>
        </a:xfrm>
        <a:prstGeom prst="rect">
          <a:avLst/>
        </a:prstGeom>
        <a:no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4934" tIns="58420" rIns="58420" bIns="58420" numCol="1" spcCol="1270" anchor="ctr" anchorCtr="0">
          <a:noAutofit/>
        </a:bodyPr>
        <a:lstStyle/>
        <a:p>
          <a:pPr lvl="0" algn="l" defTabSz="1022350">
            <a:lnSpc>
              <a:spcPct val="90000"/>
            </a:lnSpc>
            <a:spcBef>
              <a:spcPct val="0"/>
            </a:spcBef>
            <a:spcAft>
              <a:spcPct val="35000"/>
            </a:spcAft>
          </a:pPr>
          <a:r>
            <a:rPr lang="tr-TR" sz="2300" b="1" kern="1200" noProof="0" dirty="0">
              <a:solidFill>
                <a:schemeClr val="tx2"/>
              </a:solidFill>
            </a:rPr>
            <a:t>Fakültemizin Vizyonu; </a:t>
          </a:r>
        </a:p>
        <a:p>
          <a:pPr lvl="0" algn="l" defTabSz="1022350">
            <a:lnSpc>
              <a:spcPct val="90000"/>
            </a:lnSpc>
            <a:spcBef>
              <a:spcPct val="0"/>
            </a:spcBef>
            <a:spcAft>
              <a:spcPct val="35000"/>
            </a:spcAft>
          </a:pPr>
          <a:r>
            <a:rPr lang="tr-TR" sz="2300" kern="1200" noProof="0" dirty="0">
              <a:solidFill>
                <a:schemeClr val="tx2"/>
              </a:solidFill>
            </a:rPr>
            <a:t>Bilim ve teknolojiden sanat ve spora kadar uzanan geniş bir yelpazede özgün araştırmaları, üst düzey eğitimi, topluma hizmet uygulamaları ile ulusal ve uluslararası düzeyde saygın ve lider öğretmen yetiştiren bir kurum olmaktır.</a:t>
          </a:r>
        </a:p>
      </dsp:txBody>
      <dsp:txXfrm>
        <a:off x="1171092" y="789671"/>
        <a:ext cx="7586718" cy="2313404"/>
      </dsp:txXfrm>
    </dsp:sp>
    <dsp:sp modelId="{E160244C-B554-4568-B21F-4893AAAFC66D}">
      <dsp:nvSpPr>
        <dsp:cNvPr id="0" name=""/>
        <dsp:cNvSpPr/>
      </dsp:nvSpPr>
      <dsp:spPr>
        <a:xfrm>
          <a:off x="0" y="775281"/>
          <a:ext cx="2342185" cy="2342185"/>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63280-6BD3-458F-B966-939AD956C234}">
      <dsp:nvSpPr>
        <dsp:cNvPr id="0" name=""/>
        <dsp:cNvSpPr/>
      </dsp:nvSpPr>
      <dsp:spPr>
        <a:xfrm>
          <a:off x="4292319" y="3011010"/>
          <a:ext cx="1865646" cy="186564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t>Temel Değerlerimiz</a:t>
          </a:r>
        </a:p>
      </dsp:txBody>
      <dsp:txXfrm>
        <a:off x="4565537" y="3284228"/>
        <a:ext cx="1319210" cy="1319210"/>
      </dsp:txXfrm>
    </dsp:sp>
    <dsp:sp modelId="{942ADE56-1839-4AB4-877A-E58B7CF4F741}">
      <dsp:nvSpPr>
        <dsp:cNvPr id="0" name=""/>
        <dsp:cNvSpPr/>
      </dsp:nvSpPr>
      <dsp:spPr>
        <a:xfrm rot="16238210">
          <a:off x="4920165" y="2104817"/>
          <a:ext cx="643787"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5014255" y="2326823"/>
        <a:ext cx="453491" cy="380591"/>
      </dsp:txXfrm>
    </dsp:sp>
    <dsp:sp modelId="{ED23DE50-F2C1-4A6D-9E9B-000BD90A80E0}">
      <dsp:nvSpPr>
        <dsp:cNvPr id="0" name=""/>
        <dsp:cNvSpPr/>
      </dsp:nvSpPr>
      <dsp:spPr>
        <a:xfrm>
          <a:off x="4511539" y="215420"/>
          <a:ext cx="1492517" cy="158108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Eğitim ve araştırmada öncü</a:t>
          </a:r>
        </a:p>
      </dsp:txBody>
      <dsp:txXfrm>
        <a:off x="4730113" y="446964"/>
        <a:ext cx="1055369" cy="1117995"/>
      </dsp:txXfrm>
    </dsp:sp>
    <dsp:sp modelId="{F8428E0B-65AE-4EEB-B332-8D162CD15F50}">
      <dsp:nvSpPr>
        <dsp:cNvPr id="0" name=""/>
        <dsp:cNvSpPr/>
      </dsp:nvSpPr>
      <dsp:spPr>
        <a:xfrm rot="18360000">
          <a:off x="5802866" y="2296938"/>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5842087" y="2500778"/>
        <a:ext cx="586475" cy="380591"/>
      </dsp:txXfrm>
    </dsp:sp>
    <dsp:sp modelId="{13B9BB74-A7FF-492F-9637-14AA186E73AB}">
      <dsp:nvSpPr>
        <dsp:cNvPr id="0" name=""/>
        <dsp:cNvSpPr/>
      </dsp:nvSpPr>
      <dsp:spPr>
        <a:xfrm>
          <a:off x="6327286" y="653467"/>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Kalite Odaklı</a:t>
          </a:r>
        </a:p>
      </dsp:txBody>
      <dsp:txXfrm>
        <a:off x="6545860" y="872041"/>
        <a:ext cx="1055369" cy="1055369"/>
      </dsp:txXfrm>
    </dsp:sp>
    <dsp:sp modelId="{9E692492-FEC1-4CAF-914B-CDED10CCDD63}">
      <dsp:nvSpPr>
        <dsp:cNvPr id="0" name=""/>
        <dsp:cNvSpPr/>
      </dsp:nvSpPr>
      <dsp:spPr>
        <a:xfrm rot="20520000">
          <a:off x="6399954" y="3118759"/>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6404611" y="3275025"/>
        <a:ext cx="586475" cy="380591"/>
      </dsp:txXfrm>
    </dsp:sp>
    <dsp:sp modelId="{181181B5-CB76-4ABF-8C2D-8C76DC4CFD11}">
      <dsp:nvSpPr>
        <dsp:cNvPr id="0" name=""/>
        <dsp:cNvSpPr/>
      </dsp:nvSpPr>
      <dsp:spPr>
        <a:xfrm>
          <a:off x="7469661" y="2225812"/>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Katılımcı</a:t>
          </a:r>
        </a:p>
      </dsp:txBody>
      <dsp:txXfrm>
        <a:off x="7688235" y="2444386"/>
        <a:ext cx="1055369" cy="1055369"/>
      </dsp:txXfrm>
    </dsp:sp>
    <dsp:sp modelId="{99AD0850-3222-462E-BEAB-E294C76795F9}">
      <dsp:nvSpPr>
        <dsp:cNvPr id="0" name=""/>
        <dsp:cNvSpPr/>
      </dsp:nvSpPr>
      <dsp:spPr>
        <a:xfrm rot="1080000">
          <a:off x="6399954" y="4134587"/>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6404611" y="4232049"/>
        <a:ext cx="586475" cy="380591"/>
      </dsp:txXfrm>
    </dsp:sp>
    <dsp:sp modelId="{77A57EFB-D9E9-4161-9687-F1DECE3C7882}">
      <dsp:nvSpPr>
        <dsp:cNvPr id="0" name=""/>
        <dsp:cNvSpPr/>
      </dsp:nvSpPr>
      <dsp:spPr>
        <a:xfrm>
          <a:off x="7469661" y="4169337"/>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Çevreye duyarlı</a:t>
          </a:r>
        </a:p>
      </dsp:txBody>
      <dsp:txXfrm>
        <a:off x="7688235" y="4387911"/>
        <a:ext cx="1055369" cy="1055369"/>
      </dsp:txXfrm>
    </dsp:sp>
    <dsp:sp modelId="{D731F37C-C982-40FA-87ED-E8182B3C14A9}">
      <dsp:nvSpPr>
        <dsp:cNvPr id="0" name=""/>
        <dsp:cNvSpPr/>
      </dsp:nvSpPr>
      <dsp:spPr>
        <a:xfrm rot="3240000">
          <a:off x="5802866" y="4956408"/>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5842087" y="5006296"/>
        <a:ext cx="586475" cy="380591"/>
      </dsp:txXfrm>
    </dsp:sp>
    <dsp:sp modelId="{42A7DAFE-0503-4E5D-8EE1-69524C240EB6}">
      <dsp:nvSpPr>
        <dsp:cNvPr id="0" name=""/>
        <dsp:cNvSpPr/>
      </dsp:nvSpPr>
      <dsp:spPr>
        <a:xfrm>
          <a:off x="6327286" y="5741682"/>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Sorgulayıcı ve yenilikçi</a:t>
          </a:r>
        </a:p>
      </dsp:txBody>
      <dsp:txXfrm>
        <a:off x="6545860" y="5960256"/>
        <a:ext cx="1055369" cy="1055369"/>
      </dsp:txXfrm>
    </dsp:sp>
    <dsp:sp modelId="{F18E6D88-DEA3-4866-90A1-20DFF4968851}">
      <dsp:nvSpPr>
        <dsp:cNvPr id="0" name=""/>
        <dsp:cNvSpPr/>
      </dsp:nvSpPr>
      <dsp:spPr>
        <a:xfrm rot="5400000">
          <a:off x="4836757" y="5270316"/>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a:off x="4931905" y="5302032"/>
        <a:ext cx="586475" cy="380591"/>
      </dsp:txXfrm>
    </dsp:sp>
    <dsp:sp modelId="{85A4CD83-438E-4317-A594-52C1BE6555B5}">
      <dsp:nvSpPr>
        <dsp:cNvPr id="0" name=""/>
        <dsp:cNvSpPr/>
      </dsp:nvSpPr>
      <dsp:spPr>
        <a:xfrm>
          <a:off x="4478884" y="6342264"/>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İnsana  ve topluma karşı sorumlu </a:t>
          </a:r>
        </a:p>
      </dsp:txBody>
      <dsp:txXfrm>
        <a:off x="4697458" y="6560838"/>
        <a:ext cx="1055369" cy="1055369"/>
      </dsp:txXfrm>
    </dsp:sp>
    <dsp:sp modelId="{F9CC3315-03CE-406B-9F53-4C717CB3FCDB}">
      <dsp:nvSpPr>
        <dsp:cNvPr id="0" name=""/>
        <dsp:cNvSpPr/>
      </dsp:nvSpPr>
      <dsp:spPr>
        <a:xfrm rot="7560000">
          <a:off x="3870647" y="4956408"/>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rot="10800000">
        <a:off x="4021722" y="5006296"/>
        <a:ext cx="586475" cy="380591"/>
      </dsp:txXfrm>
    </dsp:sp>
    <dsp:sp modelId="{4F3C266D-6A16-4CAD-A73B-135FDBCA5601}">
      <dsp:nvSpPr>
        <dsp:cNvPr id="0" name=""/>
        <dsp:cNvSpPr/>
      </dsp:nvSpPr>
      <dsp:spPr>
        <a:xfrm>
          <a:off x="2630481" y="5741682"/>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Liyakat ve etik değerlere bağlı</a:t>
          </a:r>
        </a:p>
      </dsp:txBody>
      <dsp:txXfrm>
        <a:off x="2849055" y="5960256"/>
        <a:ext cx="1055369" cy="1055369"/>
      </dsp:txXfrm>
    </dsp:sp>
    <dsp:sp modelId="{0C9ABB41-4476-4559-A478-0D129298D4B4}">
      <dsp:nvSpPr>
        <dsp:cNvPr id="0" name=""/>
        <dsp:cNvSpPr/>
      </dsp:nvSpPr>
      <dsp:spPr>
        <a:xfrm rot="9720000">
          <a:off x="3273559" y="4134587"/>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rot="10800000">
        <a:off x="3459198" y="4232049"/>
        <a:ext cx="586475" cy="380591"/>
      </dsp:txXfrm>
    </dsp:sp>
    <dsp:sp modelId="{F5E80C79-8FDA-4BE2-8EF5-ABCCC77B1ECC}">
      <dsp:nvSpPr>
        <dsp:cNvPr id="0" name=""/>
        <dsp:cNvSpPr/>
      </dsp:nvSpPr>
      <dsp:spPr>
        <a:xfrm>
          <a:off x="1488106" y="4169337"/>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Kurumsal aidiyeti yüksek</a:t>
          </a:r>
        </a:p>
      </dsp:txBody>
      <dsp:txXfrm>
        <a:off x="1706680" y="4387911"/>
        <a:ext cx="1055369" cy="1055369"/>
      </dsp:txXfrm>
    </dsp:sp>
    <dsp:sp modelId="{C2240FE8-334C-4A92-85A9-6BA153058D10}">
      <dsp:nvSpPr>
        <dsp:cNvPr id="0" name=""/>
        <dsp:cNvSpPr/>
      </dsp:nvSpPr>
      <dsp:spPr>
        <a:xfrm rot="11880000">
          <a:off x="3273559" y="3118759"/>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rot="10800000">
        <a:off x="3459198" y="3275025"/>
        <a:ext cx="586475" cy="380591"/>
      </dsp:txXfrm>
    </dsp:sp>
    <dsp:sp modelId="{83572DDF-01A4-4DF5-9B32-C9DB2D57122F}">
      <dsp:nvSpPr>
        <dsp:cNvPr id="0" name=""/>
        <dsp:cNvSpPr/>
      </dsp:nvSpPr>
      <dsp:spPr>
        <a:xfrm>
          <a:off x="1488106" y="2225812"/>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Tarih ve kültürüne bağlı</a:t>
          </a:r>
        </a:p>
      </dsp:txBody>
      <dsp:txXfrm>
        <a:off x="1706680" y="2444386"/>
        <a:ext cx="1055369" cy="1055369"/>
      </dsp:txXfrm>
    </dsp:sp>
    <dsp:sp modelId="{64900848-128E-4466-BEBA-ABA28B9985BD}">
      <dsp:nvSpPr>
        <dsp:cNvPr id="0" name=""/>
        <dsp:cNvSpPr/>
      </dsp:nvSpPr>
      <dsp:spPr>
        <a:xfrm rot="14040000">
          <a:off x="3870647" y="2296938"/>
          <a:ext cx="776771" cy="6343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tr-TR" sz="1600" kern="1200" noProof="0" dirty="0"/>
        </a:p>
      </dsp:txBody>
      <dsp:txXfrm rot="10800000">
        <a:off x="4021722" y="2500778"/>
        <a:ext cx="586475" cy="380591"/>
      </dsp:txXfrm>
    </dsp:sp>
    <dsp:sp modelId="{4EC0FFEA-8C41-4A73-8C48-0AB838EBDB97}">
      <dsp:nvSpPr>
        <dsp:cNvPr id="0" name=""/>
        <dsp:cNvSpPr/>
      </dsp:nvSpPr>
      <dsp:spPr>
        <a:xfrm>
          <a:off x="2630481" y="653467"/>
          <a:ext cx="1492517" cy="149251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kern="1200" noProof="0" dirty="0">
              <a:solidFill>
                <a:schemeClr val="bg1"/>
              </a:solidFill>
            </a:rPr>
            <a:t>Bölgesel ve küresel sorumluluklarının farkında </a:t>
          </a:r>
        </a:p>
      </dsp:txBody>
      <dsp:txXfrm>
        <a:off x="2849055" y="872041"/>
        <a:ext cx="1055369" cy="10553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1E3D10-1986-4779-87F9-0A791A6B5D9C}">
      <dsp:nvSpPr>
        <dsp:cNvPr id="0" name=""/>
        <dsp:cNvSpPr/>
      </dsp:nvSpPr>
      <dsp:spPr>
        <a:xfrm>
          <a:off x="2317247" y="689588"/>
          <a:ext cx="4615382" cy="4615382"/>
        </a:xfrm>
        <a:prstGeom prst="blockArc">
          <a:avLst>
            <a:gd name="adj1" fmla="val 1188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F09D0C-FAD2-4295-9A80-16FEBE885D71}">
      <dsp:nvSpPr>
        <dsp:cNvPr id="0" name=""/>
        <dsp:cNvSpPr/>
      </dsp:nvSpPr>
      <dsp:spPr>
        <a:xfrm>
          <a:off x="2317247" y="689588"/>
          <a:ext cx="4615382" cy="4615382"/>
        </a:xfrm>
        <a:prstGeom prst="blockArc">
          <a:avLst>
            <a:gd name="adj1" fmla="val 7560000"/>
            <a:gd name="adj2" fmla="val 1188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12A4D3D-1624-43EF-8A75-BF3C6F14906F}">
      <dsp:nvSpPr>
        <dsp:cNvPr id="0" name=""/>
        <dsp:cNvSpPr/>
      </dsp:nvSpPr>
      <dsp:spPr>
        <a:xfrm>
          <a:off x="2317247" y="689588"/>
          <a:ext cx="4615382" cy="4615382"/>
        </a:xfrm>
        <a:prstGeom prst="blockArc">
          <a:avLst>
            <a:gd name="adj1" fmla="val 3240000"/>
            <a:gd name="adj2" fmla="val 756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5A04FF2-B839-46E4-A39E-7AE9809AF6CC}">
      <dsp:nvSpPr>
        <dsp:cNvPr id="0" name=""/>
        <dsp:cNvSpPr/>
      </dsp:nvSpPr>
      <dsp:spPr>
        <a:xfrm>
          <a:off x="2317247" y="689588"/>
          <a:ext cx="4615382" cy="4615382"/>
        </a:xfrm>
        <a:prstGeom prst="blockArc">
          <a:avLst>
            <a:gd name="adj1" fmla="val 20520000"/>
            <a:gd name="adj2" fmla="val 324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578A76F-E840-4C26-9425-E948B8AAE358}">
      <dsp:nvSpPr>
        <dsp:cNvPr id="0" name=""/>
        <dsp:cNvSpPr/>
      </dsp:nvSpPr>
      <dsp:spPr>
        <a:xfrm>
          <a:off x="2317247" y="689588"/>
          <a:ext cx="4615382" cy="4615382"/>
        </a:xfrm>
        <a:prstGeom prst="blockArc">
          <a:avLst>
            <a:gd name="adj1" fmla="val 16200000"/>
            <a:gd name="adj2" fmla="val 2052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B796B8F-A9BC-4166-B3A5-58B7930EA546}">
      <dsp:nvSpPr>
        <dsp:cNvPr id="0" name=""/>
        <dsp:cNvSpPr/>
      </dsp:nvSpPr>
      <dsp:spPr>
        <a:xfrm>
          <a:off x="3563551" y="1935892"/>
          <a:ext cx="2122774" cy="212277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a:t>Siz değerli öğrencilerimizin görüşlerine büyük önem veriyoruz.</a:t>
          </a:r>
        </a:p>
      </dsp:txBody>
      <dsp:txXfrm>
        <a:off x="3874424" y="2246765"/>
        <a:ext cx="1501028" cy="1501028"/>
      </dsp:txXfrm>
    </dsp:sp>
    <dsp:sp modelId="{78928A96-74EA-4270-B45C-5BDFA002EB21}">
      <dsp:nvSpPr>
        <dsp:cNvPr id="0" name=""/>
        <dsp:cNvSpPr/>
      </dsp:nvSpPr>
      <dsp:spPr>
        <a:xfrm>
          <a:off x="3881967" y="110"/>
          <a:ext cx="1485942" cy="14859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a:t>RİMER</a:t>
          </a:r>
        </a:p>
      </dsp:txBody>
      <dsp:txXfrm>
        <a:off x="4099578" y="217721"/>
        <a:ext cx="1050720" cy="1050720"/>
      </dsp:txXfrm>
    </dsp:sp>
    <dsp:sp modelId="{2ACDF7E0-21AB-4E10-BE1B-0F65F4495945}">
      <dsp:nvSpPr>
        <dsp:cNvPr id="0" name=""/>
        <dsp:cNvSpPr/>
      </dsp:nvSpPr>
      <dsp:spPr>
        <a:xfrm>
          <a:off x="6025836" y="1557723"/>
          <a:ext cx="1485942" cy="14859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a:t>Dilek ve Öneri Kutuları</a:t>
          </a:r>
        </a:p>
      </dsp:txBody>
      <dsp:txXfrm>
        <a:off x="6243447" y="1775334"/>
        <a:ext cx="1050720" cy="1050720"/>
      </dsp:txXfrm>
    </dsp:sp>
    <dsp:sp modelId="{523B0F18-3B97-4D59-B725-8172911308FC}">
      <dsp:nvSpPr>
        <dsp:cNvPr id="0" name=""/>
        <dsp:cNvSpPr/>
      </dsp:nvSpPr>
      <dsp:spPr>
        <a:xfrm>
          <a:off x="5206951" y="4077992"/>
          <a:ext cx="1485942" cy="14859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a:t>Ders Değerlen-</a:t>
          </a:r>
          <a:r>
            <a:rPr lang="tr-TR" sz="1700" kern="1200" dirty="0" err="1"/>
            <a:t>dirme</a:t>
          </a:r>
          <a:r>
            <a:rPr lang="tr-TR" sz="1700" kern="1200" dirty="0"/>
            <a:t> Anketleri</a:t>
          </a:r>
        </a:p>
      </dsp:txBody>
      <dsp:txXfrm>
        <a:off x="5424562" y="4295603"/>
        <a:ext cx="1050720" cy="1050720"/>
      </dsp:txXfrm>
    </dsp:sp>
    <dsp:sp modelId="{61829C39-7F2D-4A65-9D19-BCDE360C41CD}">
      <dsp:nvSpPr>
        <dsp:cNvPr id="0" name=""/>
        <dsp:cNvSpPr/>
      </dsp:nvSpPr>
      <dsp:spPr>
        <a:xfrm>
          <a:off x="2556983" y="4077992"/>
          <a:ext cx="1485942" cy="14859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a:t>Kalite Komisyonu Öğrenci </a:t>
          </a:r>
          <a:r>
            <a:rPr lang="tr-TR" sz="1700" kern="1200" dirty="0" err="1"/>
            <a:t>Memnuni</a:t>
          </a:r>
          <a:r>
            <a:rPr lang="tr-TR" sz="1700" kern="1200" dirty="0"/>
            <a:t>-yet Anketi</a:t>
          </a:r>
        </a:p>
      </dsp:txBody>
      <dsp:txXfrm>
        <a:off x="2774594" y="4295603"/>
        <a:ext cx="1050720" cy="1050720"/>
      </dsp:txXfrm>
    </dsp:sp>
    <dsp:sp modelId="{0580DADD-5422-4125-9492-361A51ED43FE}">
      <dsp:nvSpPr>
        <dsp:cNvPr id="0" name=""/>
        <dsp:cNvSpPr/>
      </dsp:nvSpPr>
      <dsp:spPr>
        <a:xfrm>
          <a:off x="1738098" y="1557723"/>
          <a:ext cx="1485942" cy="148594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tr-TR" sz="1700" kern="1200" dirty="0" err="1"/>
            <a:t>gef@gazi</a:t>
          </a:r>
          <a:r>
            <a:rPr lang="tr-TR" sz="1700" kern="1200" dirty="0"/>
            <a:t>. edu.tr</a:t>
          </a:r>
        </a:p>
      </dsp:txBody>
      <dsp:txXfrm>
        <a:off x="1955709" y="1775334"/>
        <a:ext cx="1050720" cy="105072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4D0562-7787-4C5A-A431-64492CA995FF}" type="datetimeFigureOut">
              <a:rPr lang="tr-TR" smtClean="0"/>
              <a:t>8.09.2026</a:t>
            </a:fld>
            <a:endParaRPr lang="tr-TR"/>
          </a:p>
        </p:txBody>
      </p:sp>
      <p:sp>
        <p:nvSpPr>
          <p:cNvPr id="4" name="Slayt Görüntüsü Yer Tutucusu 3"/>
          <p:cNvSpPr>
            <a:spLocks noGrp="1" noRot="1" noChangeAspect="1"/>
          </p:cNvSpPr>
          <p:nvPr>
            <p:ph type="sldImg" idx="2"/>
          </p:nvPr>
        </p:nvSpPr>
        <p:spPr>
          <a:xfrm>
            <a:off x="1455738" y="1143000"/>
            <a:ext cx="3946525"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ACF419-6084-47A5-A8EB-13419B677A4C}" type="slidenum">
              <a:rPr lang="tr-TR" smtClean="0"/>
              <a:t>‹#›</a:t>
            </a:fld>
            <a:endParaRPr lang="tr-TR"/>
          </a:p>
        </p:txBody>
      </p:sp>
    </p:spTree>
    <p:extLst>
      <p:ext uri="{BB962C8B-B14F-4D97-AF65-F5344CB8AC3E}">
        <p14:creationId xmlns:p14="http://schemas.microsoft.com/office/powerpoint/2010/main" val="1834575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328988" y="514350"/>
            <a:ext cx="3289300" cy="2571750"/>
          </a:xfrm>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7222744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328988" y="514350"/>
            <a:ext cx="3289300" cy="2571750"/>
          </a:xfrm>
        </p:spPr>
      </p:sp>
      <p:sp>
        <p:nvSpPr>
          <p:cNvPr id="3" name="Not Yer Tutucusu 2"/>
          <p:cNvSpPr>
            <a:spLocks noGrp="1"/>
          </p:cNvSpPr>
          <p:nvPr>
            <p:ph type="body" idx="1"/>
          </p:nvPr>
        </p:nvSpPr>
        <p:spPr/>
        <p:txBody>
          <a:bodyPr/>
          <a:lstStyle/>
          <a:p>
            <a:endParaRPr lang="tr-TR" dirty="0"/>
          </a:p>
        </p:txBody>
      </p:sp>
    </p:spTree>
    <p:extLst>
      <p:ext uri="{BB962C8B-B14F-4D97-AF65-F5344CB8AC3E}">
        <p14:creationId xmlns:p14="http://schemas.microsoft.com/office/powerpoint/2010/main" val="1463291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328988" y="514350"/>
            <a:ext cx="3289300" cy="2571750"/>
          </a:xfrm>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4213381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3328988" y="514350"/>
            <a:ext cx="3289300" cy="2571750"/>
          </a:xfrm>
        </p:spPr>
      </p:sp>
      <p:sp>
        <p:nvSpPr>
          <p:cNvPr id="3" name="Not Yer Tutucusu 2"/>
          <p:cNvSpPr>
            <a:spLocks noGrp="1"/>
          </p:cNvSpPr>
          <p:nvPr>
            <p:ph type="body" idx="1"/>
          </p:nvPr>
        </p:nvSpPr>
        <p:spPr/>
        <p:txBody>
          <a:bodyPr/>
          <a:lstStyle/>
          <a:p>
            <a:endParaRPr lang="tr-TR"/>
          </a:p>
        </p:txBody>
      </p:sp>
    </p:spTree>
    <p:extLst>
      <p:ext uri="{BB962C8B-B14F-4D97-AF65-F5344CB8AC3E}">
        <p14:creationId xmlns:p14="http://schemas.microsoft.com/office/powerpoint/2010/main" val="2369214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DC2B6C7-A876-4950-95C5-DE41777E006A}" type="slidenum">
              <a:rPr lang="tr-TR" smtClean="0"/>
              <a:t>56</a:t>
            </a:fld>
            <a:endParaRPr lang="tr-TR"/>
          </a:p>
        </p:txBody>
      </p:sp>
    </p:spTree>
    <p:extLst>
      <p:ext uri="{BB962C8B-B14F-4D97-AF65-F5344CB8AC3E}">
        <p14:creationId xmlns:p14="http://schemas.microsoft.com/office/powerpoint/2010/main" val="3373934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712" y="2406099"/>
            <a:ext cx="8417401" cy="1660244"/>
          </a:xfrm>
        </p:spPr>
        <p:txBody>
          <a:bodyPr/>
          <a:lstStyle/>
          <a:p>
            <a:r>
              <a:rPr lang="tr-TR"/>
              <a:t>Click to edit Master title style</a:t>
            </a:r>
            <a:endParaRPr lang="en-US"/>
          </a:p>
        </p:txBody>
      </p:sp>
      <p:sp>
        <p:nvSpPr>
          <p:cNvPr id="3" name="Subtitle 2"/>
          <p:cNvSpPr>
            <a:spLocks noGrp="1"/>
          </p:cNvSpPr>
          <p:nvPr>
            <p:ph type="subTitle" idx="1"/>
          </p:nvPr>
        </p:nvSpPr>
        <p:spPr>
          <a:xfrm>
            <a:off x="1485424" y="4389068"/>
            <a:ext cx="6931978" cy="1979383"/>
          </a:xfrm>
        </p:spPr>
        <p:txBody>
          <a:bodyPr/>
          <a:lstStyle>
            <a:lvl1pPr marL="0" indent="0" algn="ctr">
              <a:buNone/>
              <a:defRPr>
                <a:solidFill>
                  <a:schemeClr val="tx1">
                    <a:tint val="75000"/>
                  </a:schemeClr>
                </a:solidFill>
              </a:defRPr>
            </a:lvl1pPr>
            <a:lvl2pPr marL="504200" indent="0" algn="ctr">
              <a:buNone/>
              <a:defRPr>
                <a:solidFill>
                  <a:schemeClr val="tx1">
                    <a:tint val="75000"/>
                  </a:schemeClr>
                </a:solidFill>
              </a:defRPr>
            </a:lvl2pPr>
            <a:lvl3pPr marL="1008400" indent="0" algn="ctr">
              <a:buNone/>
              <a:defRPr>
                <a:solidFill>
                  <a:schemeClr val="tx1">
                    <a:tint val="75000"/>
                  </a:schemeClr>
                </a:solidFill>
              </a:defRPr>
            </a:lvl3pPr>
            <a:lvl4pPr marL="1512600" indent="0" algn="ctr">
              <a:buNone/>
              <a:defRPr>
                <a:solidFill>
                  <a:schemeClr val="tx1">
                    <a:tint val="75000"/>
                  </a:schemeClr>
                </a:solidFill>
              </a:defRPr>
            </a:lvl4pPr>
            <a:lvl5pPr marL="2016801" indent="0" algn="ctr">
              <a:buNone/>
              <a:defRPr>
                <a:solidFill>
                  <a:schemeClr val="tx1">
                    <a:tint val="75000"/>
                  </a:schemeClr>
                </a:solidFill>
              </a:defRPr>
            </a:lvl5pPr>
            <a:lvl6pPr marL="2521001" indent="0" algn="ctr">
              <a:buNone/>
              <a:defRPr>
                <a:solidFill>
                  <a:schemeClr val="tx1">
                    <a:tint val="75000"/>
                  </a:schemeClr>
                </a:solidFill>
              </a:defRPr>
            </a:lvl6pPr>
            <a:lvl7pPr marL="3025201" indent="0" algn="ctr">
              <a:buNone/>
              <a:defRPr>
                <a:solidFill>
                  <a:schemeClr val="tx1">
                    <a:tint val="75000"/>
                  </a:schemeClr>
                </a:solidFill>
              </a:defRPr>
            </a:lvl7pPr>
            <a:lvl8pPr marL="3529401" indent="0" algn="ctr">
              <a:buNone/>
              <a:defRPr>
                <a:solidFill>
                  <a:schemeClr val="tx1">
                    <a:tint val="75000"/>
                  </a:schemeClr>
                </a:solidFill>
              </a:defRPr>
            </a:lvl8pPr>
            <a:lvl9pPr marL="4033601" indent="0" algn="ctr">
              <a:buNone/>
              <a:defRPr>
                <a:solidFill>
                  <a:schemeClr val="tx1">
                    <a:tint val="75000"/>
                  </a:schemeClr>
                </a:solidFill>
              </a:defRPr>
            </a:lvl9pPr>
          </a:lstStyle>
          <a:p>
            <a:r>
              <a:rPr lang="tr-TR"/>
              <a:t>Click to edit Master subtitle style</a:t>
            </a:r>
            <a:endParaRPr lang="en-US"/>
          </a:p>
        </p:txBody>
      </p:sp>
      <p:sp>
        <p:nvSpPr>
          <p:cNvPr id="4" name="Date Placeholder 3"/>
          <p:cNvSpPr>
            <a:spLocks noGrp="1"/>
          </p:cNvSpPr>
          <p:nvPr>
            <p:ph type="dt" sz="half" idx="10"/>
          </p:nvPr>
        </p:nvSpPr>
        <p:spPr/>
        <p:txBody>
          <a:bodyPr/>
          <a:lstStyle/>
          <a:p>
            <a:fld id="{FEA13966-D5C0-EE4F-A8EA-62A5D2F33733}"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2464429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FEA13966-D5C0-EE4F-A8EA-62A5D2F33733}"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3748897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6125" y="349620"/>
            <a:ext cx="2412094" cy="7463924"/>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536404" y="349620"/>
            <a:ext cx="7074675" cy="7463924"/>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FEA13966-D5C0-EE4F-A8EA-62A5D2F33733}"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2494103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hoto - 3 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6354300"/>
      </p:ext>
    </p:extLst>
  </p:cSld>
  <p:clrMapOvr>
    <a:masterClrMapping/>
  </p:clrMapOvr>
  <p:transition spd="med">
    <p:pull/>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29" name="Shape 29"/>
          <p:cNvSpPr>
            <a:spLocks noGrp="1"/>
          </p:cNvSpPr>
          <p:nvPr>
            <p:ph type="title"/>
          </p:nvPr>
        </p:nvSpPr>
        <p:spPr>
          <a:prstGeom prst="rect">
            <a:avLst/>
          </a:prstGeom>
        </p:spPr>
        <p:txBody>
          <a:bodyPr/>
          <a:lstStyle/>
          <a:p>
            <a:pPr lvl="0">
              <a:defRPr sz="1800">
                <a:solidFill>
                  <a:srgbClr val="000000"/>
                </a:solidFill>
              </a:defRPr>
            </a:pPr>
            <a:r>
              <a:rPr sz="6093">
                <a:solidFill>
                  <a:srgbClr val="D93E2B"/>
                </a:solidFill>
              </a:rPr>
              <a:t>Title Text</a:t>
            </a:r>
          </a:p>
        </p:txBody>
      </p:sp>
      <p:sp>
        <p:nvSpPr>
          <p:cNvPr id="30" name="Shape 30"/>
          <p:cNvSpPr>
            <a:spLocks noGrp="1"/>
          </p:cNvSpPr>
          <p:nvPr>
            <p:ph type="body" idx="1"/>
          </p:nvPr>
        </p:nvSpPr>
        <p:spPr>
          <a:prstGeom prst="rect">
            <a:avLst/>
          </a:prstGeom>
        </p:spPr>
        <p:txBody>
          <a:bodyPr/>
          <a:lstStyle/>
          <a:p>
            <a:pPr lvl="0">
              <a:defRPr sz="1800">
                <a:solidFill>
                  <a:srgbClr val="000000"/>
                </a:solidFill>
              </a:defRPr>
            </a:pPr>
            <a:r>
              <a:rPr sz="3216">
                <a:solidFill>
                  <a:srgbClr val="414141"/>
                </a:solidFill>
              </a:rPr>
              <a:t>Body Level One</a:t>
            </a:r>
          </a:p>
          <a:p>
            <a:pPr lvl="1">
              <a:defRPr sz="1800">
                <a:solidFill>
                  <a:srgbClr val="000000"/>
                </a:solidFill>
              </a:defRPr>
            </a:pPr>
            <a:r>
              <a:rPr sz="3216">
                <a:solidFill>
                  <a:srgbClr val="414141"/>
                </a:solidFill>
              </a:rPr>
              <a:t>Body Level Two</a:t>
            </a:r>
          </a:p>
          <a:p>
            <a:pPr lvl="2">
              <a:defRPr sz="1800">
                <a:solidFill>
                  <a:srgbClr val="000000"/>
                </a:solidFill>
              </a:defRPr>
            </a:pPr>
            <a:r>
              <a:rPr sz="3216">
                <a:solidFill>
                  <a:srgbClr val="414141"/>
                </a:solidFill>
              </a:rPr>
              <a:t>Body Level Three</a:t>
            </a:r>
          </a:p>
          <a:p>
            <a:pPr lvl="3">
              <a:defRPr sz="1800">
                <a:solidFill>
                  <a:srgbClr val="000000"/>
                </a:solidFill>
              </a:defRPr>
            </a:pPr>
            <a:r>
              <a:rPr sz="3216">
                <a:solidFill>
                  <a:srgbClr val="414141"/>
                </a:solidFill>
              </a:rPr>
              <a:t>Body Level Four</a:t>
            </a:r>
          </a:p>
          <a:p>
            <a:pPr lvl="4">
              <a:defRPr sz="1800">
                <a:solidFill>
                  <a:srgbClr val="000000"/>
                </a:solidFill>
              </a:defRPr>
            </a:pPr>
            <a:r>
              <a:rPr sz="3216">
                <a:solidFill>
                  <a:srgbClr val="414141"/>
                </a:solidFill>
              </a:rPr>
              <a:t>Body Level Five</a:t>
            </a:r>
          </a:p>
        </p:txBody>
      </p:sp>
    </p:spTree>
    <p:extLst>
      <p:ext uri="{BB962C8B-B14F-4D97-AF65-F5344CB8AC3E}">
        <p14:creationId xmlns:p14="http://schemas.microsoft.com/office/powerpoint/2010/main" val="2589233447"/>
      </p:ext>
    </p:extLst>
  </p:cSld>
  <p:clrMapOvr>
    <a:masterClrMapping/>
  </p:clrMapOvr>
  <p:transition spd="med">
    <p:pull/>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27" name="Shape 27"/>
          <p:cNvSpPr>
            <a:spLocks noGrp="1"/>
          </p:cNvSpPr>
          <p:nvPr>
            <p:ph type="title"/>
          </p:nvPr>
        </p:nvSpPr>
        <p:spPr>
          <a:prstGeom prst="rect">
            <a:avLst/>
          </a:prstGeom>
        </p:spPr>
        <p:txBody>
          <a:bodyPr/>
          <a:lstStyle/>
          <a:p>
            <a:pPr lvl="0">
              <a:defRPr sz="1800">
                <a:solidFill>
                  <a:srgbClr val="000000"/>
                </a:solidFill>
              </a:defRPr>
            </a:pPr>
            <a:r>
              <a:rPr sz="6093">
                <a:solidFill>
                  <a:srgbClr val="D93E2B"/>
                </a:solidFill>
              </a:rPr>
              <a:t>Title Text</a:t>
            </a:r>
          </a:p>
        </p:txBody>
      </p:sp>
    </p:spTree>
    <p:extLst>
      <p:ext uri="{BB962C8B-B14F-4D97-AF65-F5344CB8AC3E}">
        <p14:creationId xmlns:p14="http://schemas.microsoft.com/office/powerpoint/2010/main" val="1585251887"/>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idx="1"/>
          </p:nvPr>
        </p:nvSpPr>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FEA13966-D5C0-EE4F-A8EA-62A5D2F33733}"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315257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255" y="4977146"/>
            <a:ext cx="8417401" cy="1538325"/>
          </a:xfrm>
        </p:spPr>
        <p:txBody>
          <a:bodyPr anchor="t"/>
          <a:lstStyle>
            <a:lvl1pPr algn="l">
              <a:defRPr sz="4400" b="1" cap="all"/>
            </a:lvl1pPr>
          </a:lstStyle>
          <a:p>
            <a:r>
              <a:rPr lang="tr-TR"/>
              <a:t>Click to edit Master title style</a:t>
            </a:r>
            <a:endParaRPr lang="en-US"/>
          </a:p>
        </p:txBody>
      </p:sp>
      <p:sp>
        <p:nvSpPr>
          <p:cNvPr id="3" name="Text Placeholder 2"/>
          <p:cNvSpPr>
            <a:spLocks noGrp="1"/>
          </p:cNvSpPr>
          <p:nvPr>
            <p:ph type="body" idx="1"/>
          </p:nvPr>
        </p:nvSpPr>
        <p:spPr>
          <a:xfrm>
            <a:off x="782255" y="3282837"/>
            <a:ext cx="8417401" cy="1694309"/>
          </a:xfrm>
        </p:spPr>
        <p:txBody>
          <a:bodyPr anchor="b"/>
          <a:lstStyle>
            <a:lvl1pPr marL="0" indent="0">
              <a:buNone/>
              <a:defRPr sz="2200">
                <a:solidFill>
                  <a:schemeClr val="tx1">
                    <a:tint val="75000"/>
                  </a:schemeClr>
                </a:solidFill>
              </a:defRPr>
            </a:lvl1pPr>
            <a:lvl2pPr marL="504200" indent="0">
              <a:buNone/>
              <a:defRPr sz="2000">
                <a:solidFill>
                  <a:schemeClr val="tx1">
                    <a:tint val="75000"/>
                  </a:schemeClr>
                </a:solidFill>
              </a:defRPr>
            </a:lvl2pPr>
            <a:lvl3pPr marL="1008400" indent="0">
              <a:buNone/>
              <a:defRPr sz="1800">
                <a:solidFill>
                  <a:schemeClr val="tx1">
                    <a:tint val="75000"/>
                  </a:schemeClr>
                </a:solidFill>
              </a:defRPr>
            </a:lvl3pPr>
            <a:lvl4pPr marL="1512600" indent="0">
              <a:buNone/>
              <a:defRPr sz="1500">
                <a:solidFill>
                  <a:schemeClr val="tx1">
                    <a:tint val="75000"/>
                  </a:schemeClr>
                </a:solidFill>
              </a:defRPr>
            </a:lvl4pPr>
            <a:lvl5pPr marL="2016801" indent="0">
              <a:buNone/>
              <a:defRPr sz="1500">
                <a:solidFill>
                  <a:schemeClr val="tx1">
                    <a:tint val="75000"/>
                  </a:schemeClr>
                </a:solidFill>
              </a:defRPr>
            </a:lvl5pPr>
            <a:lvl6pPr marL="2521001" indent="0">
              <a:buNone/>
              <a:defRPr sz="1500">
                <a:solidFill>
                  <a:schemeClr val="tx1">
                    <a:tint val="75000"/>
                  </a:schemeClr>
                </a:solidFill>
              </a:defRPr>
            </a:lvl6pPr>
            <a:lvl7pPr marL="3025201" indent="0">
              <a:buNone/>
              <a:defRPr sz="1500">
                <a:solidFill>
                  <a:schemeClr val="tx1">
                    <a:tint val="75000"/>
                  </a:schemeClr>
                </a:solidFill>
              </a:defRPr>
            </a:lvl7pPr>
            <a:lvl8pPr marL="3529401" indent="0">
              <a:buNone/>
              <a:defRPr sz="1500">
                <a:solidFill>
                  <a:schemeClr val="tx1">
                    <a:tint val="75000"/>
                  </a:schemeClr>
                </a:solidFill>
              </a:defRPr>
            </a:lvl8pPr>
            <a:lvl9pPr marL="4033601" indent="0">
              <a:buNone/>
              <a:defRPr sz="1500">
                <a:solidFill>
                  <a:schemeClr val="tx1">
                    <a:tint val="75000"/>
                  </a:schemeClr>
                </a:solidFill>
              </a:defRPr>
            </a:lvl9pPr>
          </a:lstStyle>
          <a:p>
            <a:pPr lvl="0"/>
            <a:r>
              <a:rPr lang="tr-TR"/>
              <a:t>Click to edit Master text styles</a:t>
            </a:r>
          </a:p>
        </p:txBody>
      </p:sp>
      <p:sp>
        <p:nvSpPr>
          <p:cNvPr id="4" name="Date Placeholder 3"/>
          <p:cNvSpPr>
            <a:spLocks noGrp="1"/>
          </p:cNvSpPr>
          <p:nvPr>
            <p:ph type="dt" sz="half" idx="10"/>
          </p:nvPr>
        </p:nvSpPr>
        <p:spPr/>
        <p:txBody>
          <a:bodyPr/>
          <a:lstStyle/>
          <a:p>
            <a:fld id="{FEA13966-D5C0-EE4F-A8EA-62A5D2F33733}" type="datetimeFigureOut">
              <a:rPr lang="en-US" smtClean="0"/>
              <a:t>9/8/2026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2104481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Content Placeholder 2"/>
          <p:cNvSpPr>
            <a:spLocks noGrp="1"/>
          </p:cNvSpPr>
          <p:nvPr>
            <p:ph sz="half" idx="1"/>
          </p:nvPr>
        </p:nvSpPr>
        <p:spPr>
          <a:xfrm>
            <a:off x="536404" y="2040343"/>
            <a:ext cx="4743385" cy="5773201"/>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Content Placeholder 3"/>
          <p:cNvSpPr>
            <a:spLocks noGrp="1"/>
          </p:cNvSpPr>
          <p:nvPr>
            <p:ph sz="half" idx="2"/>
          </p:nvPr>
        </p:nvSpPr>
        <p:spPr>
          <a:xfrm>
            <a:off x="5444835" y="2040343"/>
            <a:ext cx="4743384" cy="5773201"/>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Date Placeholder 4"/>
          <p:cNvSpPr>
            <a:spLocks noGrp="1"/>
          </p:cNvSpPr>
          <p:nvPr>
            <p:ph type="dt" sz="half" idx="10"/>
          </p:nvPr>
        </p:nvSpPr>
        <p:spPr/>
        <p:txBody>
          <a:bodyPr/>
          <a:lstStyle/>
          <a:p>
            <a:fld id="{FEA13966-D5C0-EE4F-A8EA-62A5D2F33733}"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247987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141" y="310176"/>
            <a:ext cx="8912543" cy="1290902"/>
          </a:xfrm>
        </p:spPr>
        <p:txBody>
          <a:bodyPr/>
          <a:lstStyle>
            <a:lvl1pPr>
              <a:defRPr/>
            </a:lvl1pPr>
          </a:lstStyle>
          <a:p>
            <a:r>
              <a:rPr lang="tr-TR"/>
              <a:t>Click to edit Master title style</a:t>
            </a:r>
            <a:endParaRPr lang="en-US"/>
          </a:p>
        </p:txBody>
      </p:sp>
      <p:sp>
        <p:nvSpPr>
          <p:cNvPr id="3" name="Text Placeholder 2"/>
          <p:cNvSpPr>
            <a:spLocks noGrp="1"/>
          </p:cNvSpPr>
          <p:nvPr>
            <p:ph type="body" idx="1"/>
          </p:nvPr>
        </p:nvSpPr>
        <p:spPr>
          <a:xfrm>
            <a:off x="495141" y="1733754"/>
            <a:ext cx="4375467" cy="722546"/>
          </a:xfrm>
        </p:spPr>
        <p:txBody>
          <a:bodyPr anchor="b"/>
          <a:lstStyle>
            <a:lvl1pPr marL="0" indent="0">
              <a:buNone/>
              <a:defRPr sz="2600" b="1"/>
            </a:lvl1pPr>
            <a:lvl2pPr marL="504200" indent="0">
              <a:buNone/>
              <a:defRPr sz="2200" b="1"/>
            </a:lvl2pPr>
            <a:lvl3pPr marL="1008400" indent="0">
              <a:buNone/>
              <a:defRPr sz="2000" b="1"/>
            </a:lvl3pPr>
            <a:lvl4pPr marL="1512600" indent="0">
              <a:buNone/>
              <a:defRPr sz="1800" b="1"/>
            </a:lvl4pPr>
            <a:lvl5pPr marL="2016801" indent="0">
              <a:buNone/>
              <a:defRPr sz="1800" b="1"/>
            </a:lvl5pPr>
            <a:lvl6pPr marL="2521001" indent="0">
              <a:buNone/>
              <a:defRPr sz="1800" b="1"/>
            </a:lvl6pPr>
            <a:lvl7pPr marL="3025201" indent="0">
              <a:buNone/>
              <a:defRPr sz="1800" b="1"/>
            </a:lvl7pPr>
            <a:lvl8pPr marL="3529401" indent="0">
              <a:buNone/>
              <a:defRPr sz="1800" b="1"/>
            </a:lvl8pPr>
            <a:lvl9pPr marL="4033601" indent="0">
              <a:buNone/>
              <a:defRPr sz="1800" b="1"/>
            </a:lvl9pPr>
          </a:lstStyle>
          <a:p>
            <a:pPr lvl="0"/>
            <a:r>
              <a:rPr lang="tr-TR"/>
              <a:t>Click to edit Master text styles</a:t>
            </a:r>
          </a:p>
        </p:txBody>
      </p:sp>
      <p:sp>
        <p:nvSpPr>
          <p:cNvPr id="4" name="Content Placeholder 3"/>
          <p:cNvSpPr>
            <a:spLocks noGrp="1"/>
          </p:cNvSpPr>
          <p:nvPr>
            <p:ph sz="half" idx="2"/>
          </p:nvPr>
        </p:nvSpPr>
        <p:spPr>
          <a:xfrm>
            <a:off x="495141" y="2456300"/>
            <a:ext cx="4375467" cy="4462578"/>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5" name="Text Placeholder 4"/>
          <p:cNvSpPr>
            <a:spLocks noGrp="1"/>
          </p:cNvSpPr>
          <p:nvPr>
            <p:ph type="body" sz="quarter" idx="3"/>
          </p:nvPr>
        </p:nvSpPr>
        <p:spPr>
          <a:xfrm>
            <a:off x="5030498" y="1733754"/>
            <a:ext cx="4377186" cy="722546"/>
          </a:xfrm>
        </p:spPr>
        <p:txBody>
          <a:bodyPr anchor="b"/>
          <a:lstStyle>
            <a:lvl1pPr marL="0" indent="0">
              <a:buNone/>
              <a:defRPr sz="2600" b="1"/>
            </a:lvl1pPr>
            <a:lvl2pPr marL="504200" indent="0">
              <a:buNone/>
              <a:defRPr sz="2200" b="1"/>
            </a:lvl2pPr>
            <a:lvl3pPr marL="1008400" indent="0">
              <a:buNone/>
              <a:defRPr sz="2000" b="1"/>
            </a:lvl3pPr>
            <a:lvl4pPr marL="1512600" indent="0">
              <a:buNone/>
              <a:defRPr sz="1800" b="1"/>
            </a:lvl4pPr>
            <a:lvl5pPr marL="2016801" indent="0">
              <a:buNone/>
              <a:defRPr sz="1800" b="1"/>
            </a:lvl5pPr>
            <a:lvl6pPr marL="2521001" indent="0">
              <a:buNone/>
              <a:defRPr sz="1800" b="1"/>
            </a:lvl6pPr>
            <a:lvl7pPr marL="3025201" indent="0">
              <a:buNone/>
              <a:defRPr sz="1800" b="1"/>
            </a:lvl7pPr>
            <a:lvl8pPr marL="3529401" indent="0">
              <a:buNone/>
              <a:defRPr sz="1800" b="1"/>
            </a:lvl8pPr>
            <a:lvl9pPr marL="4033601" indent="0">
              <a:buNone/>
              <a:defRPr sz="1800" b="1"/>
            </a:lvl9pPr>
          </a:lstStyle>
          <a:p>
            <a:pPr lvl="0"/>
            <a:r>
              <a:rPr lang="tr-TR"/>
              <a:t>Click to edit Master text styles</a:t>
            </a:r>
          </a:p>
        </p:txBody>
      </p:sp>
      <p:sp>
        <p:nvSpPr>
          <p:cNvPr id="6" name="Content Placeholder 5"/>
          <p:cNvSpPr>
            <a:spLocks noGrp="1"/>
          </p:cNvSpPr>
          <p:nvPr>
            <p:ph sz="quarter" idx="4"/>
          </p:nvPr>
        </p:nvSpPr>
        <p:spPr>
          <a:xfrm>
            <a:off x="5030498" y="2456300"/>
            <a:ext cx="4377186" cy="4462578"/>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7" name="Date Placeholder 6"/>
          <p:cNvSpPr>
            <a:spLocks noGrp="1"/>
          </p:cNvSpPr>
          <p:nvPr>
            <p:ph type="dt" sz="half" idx="10"/>
          </p:nvPr>
        </p:nvSpPr>
        <p:spPr/>
        <p:txBody>
          <a:bodyPr/>
          <a:lstStyle/>
          <a:p>
            <a:fld id="{FEA13966-D5C0-EE4F-A8EA-62A5D2F33733}" type="datetimeFigureOut">
              <a:rPr lang="en-US" smtClean="0"/>
              <a:t>9/8/2026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2793115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Date Placeholder 2"/>
          <p:cNvSpPr>
            <a:spLocks noGrp="1"/>
          </p:cNvSpPr>
          <p:nvPr>
            <p:ph type="dt" sz="half" idx="10"/>
          </p:nvPr>
        </p:nvSpPr>
        <p:spPr/>
        <p:txBody>
          <a:bodyPr/>
          <a:lstStyle/>
          <a:p>
            <a:fld id="{FEA13966-D5C0-EE4F-A8EA-62A5D2F33733}" type="datetimeFigureOut">
              <a:rPr lang="en-US" smtClean="0"/>
              <a:t>9/8/2026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3314914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A13966-D5C0-EE4F-A8EA-62A5D2F33733}" type="datetimeFigureOut">
              <a:rPr lang="en-US" smtClean="0"/>
              <a:t>9/8/2026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3638780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142" y="308382"/>
            <a:ext cx="3257961" cy="1312417"/>
          </a:xfrm>
        </p:spPr>
        <p:txBody>
          <a:bodyPr anchor="b"/>
          <a:lstStyle>
            <a:lvl1pPr algn="l">
              <a:defRPr sz="2200" b="1"/>
            </a:lvl1pPr>
          </a:lstStyle>
          <a:p>
            <a:r>
              <a:rPr lang="tr-TR"/>
              <a:t>Click to edit Master title style</a:t>
            </a:r>
            <a:endParaRPr lang="en-US"/>
          </a:p>
        </p:txBody>
      </p:sp>
      <p:sp>
        <p:nvSpPr>
          <p:cNvPr id="3" name="Content Placeholder 2"/>
          <p:cNvSpPr>
            <a:spLocks noGrp="1"/>
          </p:cNvSpPr>
          <p:nvPr>
            <p:ph idx="1"/>
          </p:nvPr>
        </p:nvSpPr>
        <p:spPr>
          <a:xfrm>
            <a:off x="3871730" y="308383"/>
            <a:ext cx="5535954" cy="6610495"/>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Text Placeholder 3"/>
          <p:cNvSpPr>
            <a:spLocks noGrp="1"/>
          </p:cNvSpPr>
          <p:nvPr>
            <p:ph type="body" sz="half" idx="2"/>
          </p:nvPr>
        </p:nvSpPr>
        <p:spPr>
          <a:xfrm>
            <a:off x="495142" y="1620800"/>
            <a:ext cx="3257961" cy="5298078"/>
          </a:xfrm>
        </p:spPr>
        <p:txBody>
          <a:bodyPr/>
          <a:lstStyle>
            <a:lvl1pPr marL="0" indent="0">
              <a:buNone/>
              <a:defRPr sz="1500"/>
            </a:lvl1pPr>
            <a:lvl2pPr marL="504200" indent="0">
              <a:buNone/>
              <a:defRPr sz="1300"/>
            </a:lvl2pPr>
            <a:lvl3pPr marL="1008400" indent="0">
              <a:buNone/>
              <a:defRPr sz="1100"/>
            </a:lvl3pPr>
            <a:lvl4pPr marL="1512600" indent="0">
              <a:buNone/>
              <a:defRPr sz="1000"/>
            </a:lvl4pPr>
            <a:lvl5pPr marL="2016801" indent="0">
              <a:buNone/>
              <a:defRPr sz="1000"/>
            </a:lvl5pPr>
            <a:lvl6pPr marL="2521001" indent="0">
              <a:buNone/>
              <a:defRPr sz="1000"/>
            </a:lvl6pPr>
            <a:lvl7pPr marL="3025201" indent="0">
              <a:buNone/>
              <a:defRPr sz="1000"/>
            </a:lvl7pPr>
            <a:lvl8pPr marL="3529401" indent="0">
              <a:buNone/>
              <a:defRPr sz="1000"/>
            </a:lvl8pPr>
            <a:lvl9pPr marL="4033601" indent="0">
              <a:buNone/>
              <a:defRPr sz="1000"/>
            </a:lvl9pPr>
          </a:lstStyle>
          <a:p>
            <a:pPr lvl="0"/>
            <a:r>
              <a:rPr lang="tr-TR"/>
              <a:t>Click to edit Master text styles</a:t>
            </a:r>
          </a:p>
        </p:txBody>
      </p:sp>
      <p:sp>
        <p:nvSpPr>
          <p:cNvPr id="5" name="Date Placeholder 4"/>
          <p:cNvSpPr>
            <a:spLocks noGrp="1"/>
          </p:cNvSpPr>
          <p:nvPr>
            <p:ph type="dt" sz="half" idx="10"/>
          </p:nvPr>
        </p:nvSpPr>
        <p:spPr/>
        <p:txBody>
          <a:bodyPr/>
          <a:lstStyle/>
          <a:p>
            <a:fld id="{FEA13966-D5C0-EE4F-A8EA-62A5D2F33733}"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18833614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023" y="5421789"/>
            <a:ext cx="5941695" cy="640073"/>
          </a:xfrm>
        </p:spPr>
        <p:txBody>
          <a:bodyPr anchor="b"/>
          <a:lstStyle>
            <a:lvl1pPr algn="l">
              <a:defRPr sz="2200" b="1"/>
            </a:lvl1pPr>
          </a:lstStyle>
          <a:p>
            <a:r>
              <a:rPr lang="tr-TR"/>
              <a:t>Click to edit Master title style</a:t>
            </a:r>
            <a:endParaRPr lang="en-US"/>
          </a:p>
        </p:txBody>
      </p:sp>
      <p:sp>
        <p:nvSpPr>
          <p:cNvPr id="3" name="Picture Placeholder 2"/>
          <p:cNvSpPr>
            <a:spLocks noGrp="1"/>
          </p:cNvSpPr>
          <p:nvPr>
            <p:ph type="pic" idx="1"/>
          </p:nvPr>
        </p:nvSpPr>
        <p:spPr>
          <a:xfrm>
            <a:off x="1941023" y="692067"/>
            <a:ext cx="5941695" cy="4647248"/>
          </a:xfrm>
        </p:spPr>
        <p:txBody>
          <a:bodyPr/>
          <a:lstStyle>
            <a:lvl1pPr marL="0" indent="0">
              <a:buNone/>
              <a:defRPr sz="3500"/>
            </a:lvl1pPr>
            <a:lvl2pPr marL="504200" indent="0">
              <a:buNone/>
              <a:defRPr sz="3100"/>
            </a:lvl2pPr>
            <a:lvl3pPr marL="1008400" indent="0">
              <a:buNone/>
              <a:defRPr sz="2600"/>
            </a:lvl3pPr>
            <a:lvl4pPr marL="1512600" indent="0">
              <a:buNone/>
              <a:defRPr sz="2200"/>
            </a:lvl4pPr>
            <a:lvl5pPr marL="2016801" indent="0">
              <a:buNone/>
              <a:defRPr sz="2200"/>
            </a:lvl5pPr>
            <a:lvl6pPr marL="2521001" indent="0">
              <a:buNone/>
              <a:defRPr sz="2200"/>
            </a:lvl6pPr>
            <a:lvl7pPr marL="3025201" indent="0">
              <a:buNone/>
              <a:defRPr sz="2200"/>
            </a:lvl7pPr>
            <a:lvl8pPr marL="3529401" indent="0">
              <a:buNone/>
              <a:defRPr sz="2200"/>
            </a:lvl8pPr>
            <a:lvl9pPr marL="4033601" indent="0">
              <a:buNone/>
              <a:defRPr sz="2200"/>
            </a:lvl9pPr>
          </a:lstStyle>
          <a:p>
            <a:endParaRPr lang="en-US"/>
          </a:p>
        </p:txBody>
      </p:sp>
      <p:sp>
        <p:nvSpPr>
          <p:cNvPr id="4" name="Text Placeholder 3"/>
          <p:cNvSpPr>
            <a:spLocks noGrp="1"/>
          </p:cNvSpPr>
          <p:nvPr>
            <p:ph type="body" sz="half" idx="2"/>
          </p:nvPr>
        </p:nvSpPr>
        <p:spPr>
          <a:xfrm>
            <a:off x="1941023" y="6061862"/>
            <a:ext cx="5941695" cy="909010"/>
          </a:xfrm>
        </p:spPr>
        <p:txBody>
          <a:bodyPr/>
          <a:lstStyle>
            <a:lvl1pPr marL="0" indent="0">
              <a:buNone/>
              <a:defRPr sz="1500"/>
            </a:lvl1pPr>
            <a:lvl2pPr marL="504200" indent="0">
              <a:buNone/>
              <a:defRPr sz="1300"/>
            </a:lvl2pPr>
            <a:lvl3pPr marL="1008400" indent="0">
              <a:buNone/>
              <a:defRPr sz="1100"/>
            </a:lvl3pPr>
            <a:lvl4pPr marL="1512600" indent="0">
              <a:buNone/>
              <a:defRPr sz="1000"/>
            </a:lvl4pPr>
            <a:lvl5pPr marL="2016801" indent="0">
              <a:buNone/>
              <a:defRPr sz="1000"/>
            </a:lvl5pPr>
            <a:lvl6pPr marL="2521001" indent="0">
              <a:buNone/>
              <a:defRPr sz="1000"/>
            </a:lvl6pPr>
            <a:lvl7pPr marL="3025201" indent="0">
              <a:buNone/>
              <a:defRPr sz="1000"/>
            </a:lvl7pPr>
            <a:lvl8pPr marL="3529401" indent="0">
              <a:buNone/>
              <a:defRPr sz="1000"/>
            </a:lvl8pPr>
            <a:lvl9pPr marL="4033601" indent="0">
              <a:buNone/>
              <a:defRPr sz="1000"/>
            </a:lvl9pPr>
          </a:lstStyle>
          <a:p>
            <a:pPr lvl="0"/>
            <a:r>
              <a:rPr lang="tr-TR"/>
              <a:t>Click to edit Master text styles</a:t>
            </a:r>
          </a:p>
        </p:txBody>
      </p:sp>
      <p:sp>
        <p:nvSpPr>
          <p:cNvPr id="5" name="Date Placeholder 4"/>
          <p:cNvSpPr>
            <a:spLocks noGrp="1"/>
          </p:cNvSpPr>
          <p:nvPr>
            <p:ph type="dt" sz="half" idx="10"/>
          </p:nvPr>
        </p:nvSpPr>
        <p:spPr/>
        <p:txBody>
          <a:bodyPr/>
          <a:lstStyle/>
          <a:p>
            <a:fld id="{FEA13966-D5C0-EE4F-A8EA-62A5D2F33733}" type="datetimeFigureOut">
              <a:rPr lang="en-US" smtClean="0"/>
              <a:t>9/8/2026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30640D-858F-9243-9CB1-649F5F212DF7}" type="slidenum">
              <a:rPr lang="en-US" smtClean="0"/>
              <a:t>‹#›</a:t>
            </a:fld>
            <a:endParaRPr lang="en-US"/>
          </a:p>
        </p:txBody>
      </p:sp>
    </p:spTree>
    <p:extLst>
      <p:ext uri="{BB962C8B-B14F-4D97-AF65-F5344CB8AC3E}">
        <p14:creationId xmlns:p14="http://schemas.microsoft.com/office/powerpoint/2010/main" val="3813565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140" y="2204466"/>
            <a:ext cx="8912543" cy="759960"/>
          </a:xfrm>
          <a:prstGeom prst="rect">
            <a:avLst/>
          </a:prstGeom>
        </p:spPr>
        <p:txBody>
          <a:bodyPr vert="horz" lIns="100840" tIns="50420" rIns="100840" bIns="50420" rtlCol="0" anchor="ctr">
            <a:normAutofit/>
          </a:bodyPr>
          <a:lstStyle/>
          <a:p>
            <a:r>
              <a:rPr lang="tr-TR"/>
              <a:t>Click to edit Master title style</a:t>
            </a:r>
            <a:endParaRPr lang="en-US"/>
          </a:p>
        </p:txBody>
      </p:sp>
      <p:sp>
        <p:nvSpPr>
          <p:cNvPr id="3" name="Text Placeholder 2"/>
          <p:cNvSpPr>
            <a:spLocks noGrp="1"/>
          </p:cNvSpPr>
          <p:nvPr>
            <p:ph type="body" idx="1"/>
          </p:nvPr>
        </p:nvSpPr>
        <p:spPr>
          <a:xfrm>
            <a:off x="495141" y="3082413"/>
            <a:ext cx="8912543" cy="3836465"/>
          </a:xfrm>
          <a:prstGeom prst="rect">
            <a:avLst/>
          </a:prstGeom>
        </p:spPr>
        <p:txBody>
          <a:bodyPr vert="horz" lIns="100840" tIns="50420" rIns="100840" bIns="504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2"/>
          </p:nvPr>
        </p:nvSpPr>
        <p:spPr>
          <a:xfrm>
            <a:off x="495141" y="7178851"/>
            <a:ext cx="2310659" cy="412372"/>
          </a:xfrm>
          <a:prstGeom prst="rect">
            <a:avLst/>
          </a:prstGeom>
        </p:spPr>
        <p:txBody>
          <a:bodyPr vert="horz" lIns="100840" tIns="50420" rIns="100840" bIns="50420" rtlCol="0" anchor="ctr"/>
          <a:lstStyle>
            <a:lvl1pPr algn="l">
              <a:defRPr sz="1300">
                <a:solidFill>
                  <a:schemeClr val="tx1">
                    <a:tint val="75000"/>
                  </a:schemeClr>
                </a:solidFill>
              </a:defRPr>
            </a:lvl1pPr>
          </a:lstStyle>
          <a:p>
            <a:fld id="{FEA13966-D5C0-EE4F-A8EA-62A5D2F33733}" type="datetimeFigureOut">
              <a:rPr lang="en-US" smtClean="0"/>
              <a:t>9/8/2026</a:t>
            </a:fld>
            <a:endParaRPr lang="en-US"/>
          </a:p>
        </p:txBody>
      </p:sp>
      <p:sp>
        <p:nvSpPr>
          <p:cNvPr id="5" name="Footer Placeholder 4"/>
          <p:cNvSpPr>
            <a:spLocks noGrp="1"/>
          </p:cNvSpPr>
          <p:nvPr>
            <p:ph type="ftr" sz="quarter" idx="3"/>
          </p:nvPr>
        </p:nvSpPr>
        <p:spPr>
          <a:xfrm>
            <a:off x="3383465" y="7178851"/>
            <a:ext cx="3135895" cy="412372"/>
          </a:xfrm>
          <a:prstGeom prst="rect">
            <a:avLst/>
          </a:prstGeom>
        </p:spPr>
        <p:txBody>
          <a:bodyPr vert="horz" lIns="100840" tIns="50420" rIns="100840" bIns="50420"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7025" y="7178851"/>
            <a:ext cx="2310659" cy="412372"/>
          </a:xfrm>
          <a:prstGeom prst="rect">
            <a:avLst/>
          </a:prstGeom>
        </p:spPr>
        <p:txBody>
          <a:bodyPr vert="horz" lIns="100840" tIns="50420" rIns="100840" bIns="50420" rtlCol="0" anchor="ctr"/>
          <a:lstStyle>
            <a:lvl1pPr algn="r">
              <a:defRPr sz="1300">
                <a:solidFill>
                  <a:schemeClr val="tx1">
                    <a:tint val="75000"/>
                  </a:schemeClr>
                </a:solidFill>
              </a:defRPr>
            </a:lvl1pPr>
          </a:lstStyle>
          <a:p>
            <a:fld id="{0730640D-858F-9243-9CB1-649F5F212DF7}" type="slidenum">
              <a:rPr lang="en-US" smtClean="0"/>
              <a:t>‹#›</a:t>
            </a:fld>
            <a:endParaRPr lang="en-US"/>
          </a:p>
        </p:txBody>
      </p:sp>
    </p:spTree>
    <p:extLst>
      <p:ext uri="{BB962C8B-B14F-4D97-AF65-F5344CB8AC3E}">
        <p14:creationId xmlns:p14="http://schemas.microsoft.com/office/powerpoint/2010/main" val="1747478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504200" rtl="0" eaLnBrk="1" latinLnBrk="0" hangingPunct="1">
        <a:spcBef>
          <a:spcPct val="0"/>
        </a:spcBef>
        <a:buNone/>
        <a:defRPr sz="4900" kern="1200">
          <a:solidFill>
            <a:schemeClr val="tx1"/>
          </a:solidFill>
          <a:latin typeface="+mj-lt"/>
          <a:ea typeface="+mj-ea"/>
          <a:cs typeface="+mj-cs"/>
        </a:defRPr>
      </a:lvl1pPr>
    </p:titleStyle>
    <p:bodyStyle>
      <a:lvl1pPr marL="378150" indent="-378150" algn="l" defTabSz="504200" rtl="0" eaLnBrk="1" latinLnBrk="0" hangingPunct="1">
        <a:spcBef>
          <a:spcPct val="20000"/>
        </a:spcBef>
        <a:buFont typeface="Arial"/>
        <a:buChar char="•"/>
        <a:defRPr sz="3500" kern="1200">
          <a:solidFill>
            <a:schemeClr val="tx1"/>
          </a:solidFill>
          <a:latin typeface="+mn-lt"/>
          <a:ea typeface="+mn-ea"/>
          <a:cs typeface="+mn-cs"/>
        </a:defRPr>
      </a:lvl1pPr>
      <a:lvl2pPr marL="819325" indent="-315125" algn="l" defTabSz="504200" rtl="0" eaLnBrk="1" latinLnBrk="0" hangingPunct="1">
        <a:spcBef>
          <a:spcPct val="20000"/>
        </a:spcBef>
        <a:buFont typeface="Arial"/>
        <a:buChar char="–"/>
        <a:defRPr sz="3100" kern="1200">
          <a:solidFill>
            <a:schemeClr val="tx1"/>
          </a:solidFill>
          <a:latin typeface="+mn-lt"/>
          <a:ea typeface="+mn-ea"/>
          <a:cs typeface="+mn-cs"/>
        </a:defRPr>
      </a:lvl2pPr>
      <a:lvl3pPr marL="1260500" indent="-252100" algn="l" defTabSz="504200" rtl="0" eaLnBrk="1" latinLnBrk="0" hangingPunct="1">
        <a:spcBef>
          <a:spcPct val="20000"/>
        </a:spcBef>
        <a:buFont typeface="Arial"/>
        <a:buChar char="•"/>
        <a:defRPr sz="2600" kern="1200">
          <a:solidFill>
            <a:schemeClr val="tx1"/>
          </a:solidFill>
          <a:latin typeface="+mn-lt"/>
          <a:ea typeface="+mn-ea"/>
          <a:cs typeface="+mn-cs"/>
        </a:defRPr>
      </a:lvl3pPr>
      <a:lvl4pPr marL="1764701" indent="-252100" algn="l" defTabSz="504200" rtl="0" eaLnBrk="1" latinLnBrk="0" hangingPunct="1">
        <a:spcBef>
          <a:spcPct val="20000"/>
        </a:spcBef>
        <a:buFont typeface="Arial"/>
        <a:buChar char="–"/>
        <a:defRPr sz="2200" kern="1200">
          <a:solidFill>
            <a:schemeClr val="tx1"/>
          </a:solidFill>
          <a:latin typeface="+mn-lt"/>
          <a:ea typeface="+mn-ea"/>
          <a:cs typeface="+mn-cs"/>
        </a:defRPr>
      </a:lvl4pPr>
      <a:lvl5pPr marL="2268901" indent="-252100" algn="l" defTabSz="504200" rtl="0" eaLnBrk="1" latinLnBrk="0" hangingPunct="1">
        <a:spcBef>
          <a:spcPct val="20000"/>
        </a:spcBef>
        <a:buFont typeface="Arial"/>
        <a:buChar char="»"/>
        <a:defRPr sz="2200" kern="1200">
          <a:solidFill>
            <a:schemeClr val="tx1"/>
          </a:solidFill>
          <a:latin typeface="+mn-lt"/>
          <a:ea typeface="+mn-ea"/>
          <a:cs typeface="+mn-cs"/>
        </a:defRPr>
      </a:lvl5pPr>
      <a:lvl6pPr marL="2773101" indent="-252100" algn="l" defTabSz="504200" rtl="0" eaLnBrk="1" latinLnBrk="0" hangingPunct="1">
        <a:spcBef>
          <a:spcPct val="20000"/>
        </a:spcBef>
        <a:buFont typeface="Arial"/>
        <a:buChar char="•"/>
        <a:defRPr sz="2200" kern="1200">
          <a:solidFill>
            <a:schemeClr val="tx1"/>
          </a:solidFill>
          <a:latin typeface="+mn-lt"/>
          <a:ea typeface="+mn-ea"/>
          <a:cs typeface="+mn-cs"/>
        </a:defRPr>
      </a:lvl6pPr>
      <a:lvl7pPr marL="3277301" indent="-252100" algn="l" defTabSz="504200" rtl="0" eaLnBrk="1" latinLnBrk="0" hangingPunct="1">
        <a:spcBef>
          <a:spcPct val="20000"/>
        </a:spcBef>
        <a:buFont typeface="Arial"/>
        <a:buChar char="•"/>
        <a:defRPr sz="2200" kern="1200">
          <a:solidFill>
            <a:schemeClr val="tx1"/>
          </a:solidFill>
          <a:latin typeface="+mn-lt"/>
          <a:ea typeface="+mn-ea"/>
          <a:cs typeface="+mn-cs"/>
        </a:defRPr>
      </a:lvl7pPr>
      <a:lvl8pPr marL="3781501" indent="-252100" algn="l" defTabSz="504200" rtl="0" eaLnBrk="1" latinLnBrk="0" hangingPunct="1">
        <a:spcBef>
          <a:spcPct val="20000"/>
        </a:spcBef>
        <a:buFont typeface="Arial"/>
        <a:buChar char="•"/>
        <a:defRPr sz="2200" kern="1200">
          <a:solidFill>
            <a:schemeClr val="tx1"/>
          </a:solidFill>
          <a:latin typeface="+mn-lt"/>
          <a:ea typeface="+mn-ea"/>
          <a:cs typeface="+mn-cs"/>
        </a:defRPr>
      </a:lvl8pPr>
      <a:lvl9pPr marL="4285701" indent="-252100" algn="l" defTabSz="50420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4200" rtl="0" eaLnBrk="1" latinLnBrk="0" hangingPunct="1">
        <a:defRPr sz="2000" kern="1200">
          <a:solidFill>
            <a:schemeClr val="tx1"/>
          </a:solidFill>
          <a:latin typeface="+mn-lt"/>
          <a:ea typeface="+mn-ea"/>
          <a:cs typeface="+mn-cs"/>
        </a:defRPr>
      </a:lvl1pPr>
      <a:lvl2pPr marL="504200" algn="l" defTabSz="504200" rtl="0" eaLnBrk="1" latinLnBrk="0" hangingPunct="1">
        <a:defRPr sz="2000" kern="1200">
          <a:solidFill>
            <a:schemeClr val="tx1"/>
          </a:solidFill>
          <a:latin typeface="+mn-lt"/>
          <a:ea typeface="+mn-ea"/>
          <a:cs typeface="+mn-cs"/>
        </a:defRPr>
      </a:lvl2pPr>
      <a:lvl3pPr marL="1008400" algn="l" defTabSz="504200" rtl="0" eaLnBrk="1" latinLnBrk="0" hangingPunct="1">
        <a:defRPr sz="2000" kern="1200">
          <a:solidFill>
            <a:schemeClr val="tx1"/>
          </a:solidFill>
          <a:latin typeface="+mn-lt"/>
          <a:ea typeface="+mn-ea"/>
          <a:cs typeface="+mn-cs"/>
        </a:defRPr>
      </a:lvl3pPr>
      <a:lvl4pPr marL="1512600" algn="l" defTabSz="504200" rtl="0" eaLnBrk="1" latinLnBrk="0" hangingPunct="1">
        <a:defRPr sz="2000" kern="1200">
          <a:solidFill>
            <a:schemeClr val="tx1"/>
          </a:solidFill>
          <a:latin typeface="+mn-lt"/>
          <a:ea typeface="+mn-ea"/>
          <a:cs typeface="+mn-cs"/>
        </a:defRPr>
      </a:lvl4pPr>
      <a:lvl5pPr marL="2016801" algn="l" defTabSz="504200" rtl="0" eaLnBrk="1" latinLnBrk="0" hangingPunct="1">
        <a:defRPr sz="2000" kern="1200">
          <a:solidFill>
            <a:schemeClr val="tx1"/>
          </a:solidFill>
          <a:latin typeface="+mn-lt"/>
          <a:ea typeface="+mn-ea"/>
          <a:cs typeface="+mn-cs"/>
        </a:defRPr>
      </a:lvl5pPr>
      <a:lvl6pPr marL="2521001" algn="l" defTabSz="504200" rtl="0" eaLnBrk="1" latinLnBrk="0" hangingPunct="1">
        <a:defRPr sz="2000" kern="1200">
          <a:solidFill>
            <a:schemeClr val="tx1"/>
          </a:solidFill>
          <a:latin typeface="+mn-lt"/>
          <a:ea typeface="+mn-ea"/>
          <a:cs typeface="+mn-cs"/>
        </a:defRPr>
      </a:lvl6pPr>
      <a:lvl7pPr marL="3025201" algn="l" defTabSz="504200" rtl="0" eaLnBrk="1" latinLnBrk="0" hangingPunct="1">
        <a:defRPr sz="2000" kern="1200">
          <a:solidFill>
            <a:schemeClr val="tx1"/>
          </a:solidFill>
          <a:latin typeface="+mn-lt"/>
          <a:ea typeface="+mn-ea"/>
          <a:cs typeface="+mn-cs"/>
        </a:defRPr>
      </a:lvl7pPr>
      <a:lvl8pPr marL="3529401" algn="l" defTabSz="504200" rtl="0" eaLnBrk="1" latinLnBrk="0" hangingPunct="1">
        <a:defRPr sz="2000" kern="1200">
          <a:solidFill>
            <a:schemeClr val="tx1"/>
          </a:solidFill>
          <a:latin typeface="+mn-lt"/>
          <a:ea typeface="+mn-ea"/>
          <a:cs typeface="+mn-cs"/>
        </a:defRPr>
      </a:lvl8pPr>
      <a:lvl9pPr marL="4033601" algn="l" defTabSz="504200"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www.youtube.com/watch?v=dIxwziTb3T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webupload.gazi.edu.tr/upload/12/2026/8/4/31762a91-9d7c-47d7-aa81-410a39916c3c-2026-2027-akademik-takvim-on-lisans-ve-lisans-kayit-tarihi-eklenmis.pdf" TargetMode="External"/><Relationship Id="rId1" Type="http://schemas.openxmlformats.org/officeDocument/2006/relationships/slideLayout" Target="../slideLayouts/slideLayout13.xml"/><Relationship Id="rId4" Type="http://schemas.openxmlformats.org/officeDocument/2006/relationships/image" Target="../media/image10.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hyperlink" Target="https://gef.gazi.edu.tr/view/GetMainAnnouncementPage/286912?type=1/2021-2022-egitim-ogretim-yili-i-guz-yariyili-egitim-ortak-derslerine-ait-ders-programi" TargetMode="External"/><Relationship Id="rId2" Type="http://schemas.openxmlformats.org/officeDocument/2006/relationships/hyperlink" Target="https://gef-fenbilgisi.gazi.edu.tr/" TargetMode="External"/><Relationship Id="rId1" Type="http://schemas.openxmlformats.org/officeDocument/2006/relationships/slideLayout" Target="../slideLayouts/slideLayout13.xml"/><Relationship Id="rId4" Type="http://schemas.openxmlformats.org/officeDocument/2006/relationships/hyperlink" Target="https://gef.gazi.edu.tr/view/announcement/325135?type=1&amp;item=2026-2027-egitim-ogretim-yili-i-guz-yariyili-egitim-ortak-derslerine-ait-ders-programi" TargetMode="External"/></Relationships>
</file>

<file path=ppt/slides/_rels/slide37.xml.rels><?xml version="1.0" encoding="UTF-8" standalone="yes"?>
<Relationships xmlns="http://schemas.openxmlformats.org/package/2006/relationships"><Relationship Id="rId2" Type="http://schemas.openxmlformats.org/officeDocument/2006/relationships/hyperlink" Target="https://webupload.gazi.edu.tr/upload/34/2026/9/7/dd862f92-fb12-427c-ba0a-cf05a5c09940-2026-2027-guz-donemi-egitim-ortak-meslek-bilgisi-dersleri-son_zorunlu_genel_kultur.pdf" TargetMode="Externa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hyperlink" Target="https://gef.gazi.edu.tr/" TargetMode="Externa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hyperlink" Target="https://ogrenci.gazi.edu.tr/"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lib.gazi.edu.tr/"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hyperlink" Target="http://mediko.gazi.edu.tr/" TargetMode="External"/><Relationship Id="rId2" Type="http://schemas.openxmlformats.org/officeDocument/2006/relationships/hyperlink" Target="http://odm.gazi.edu.tr/" TargetMode="Externa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64.emf"/><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burakseo.files.wordpress.com/2012/01/gazi-c3bcniversitesi.jpg"/>
          <p:cNvPicPr>
            <a:picLocks noChangeAspect="1" noChangeArrowheads="1"/>
          </p:cNvPicPr>
          <p:nvPr/>
        </p:nvPicPr>
        <p:blipFill>
          <a:blip r:embed="rId2" cstate="print"/>
          <a:srcRect t="10981" b="10981"/>
          <a:stretch>
            <a:fillRect/>
          </a:stretch>
        </p:blipFill>
        <p:spPr bwMode="auto">
          <a:xfrm>
            <a:off x="12" y="159153"/>
            <a:ext cx="9902812" cy="4018536"/>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p:spPr>
      </p:pic>
      <p:sp>
        <p:nvSpPr>
          <p:cNvPr id="3" name="2 Metin Yer Tutucusu"/>
          <p:cNvSpPr>
            <a:spLocks noGrp="1"/>
          </p:cNvSpPr>
          <p:nvPr>
            <p:ph type="body" idx="4294967295"/>
          </p:nvPr>
        </p:nvSpPr>
        <p:spPr>
          <a:xfrm>
            <a:off x="1402173" y="4649686"/>
            <a:ext cx="8078684" cy="2656226"/>
          </a:xfrm>
        </p:spPr>
        <p:txBody>
          <a:bodyPr vert="horz" lIns="58039" tIns="29019" rIns="58039" bIns="29019" rtlCol="0" anchor="ctr">
            <a:normAutofit/>
          </a:bodyPr>
          <a:lstStyle/>
          <a:p>
            <a:pPr marL="0" indent="0" algn="ctr" defTabSz="580370">
              <a:buClr>
                <a:srgbClr val="86B3E9"/>
              </a:buClr>
              <a:buNone/>
            </a:pPr>
            <a:r>
              <a:rPr lang="en-US" sz="3808" b="1" dirty="0"/>
              <a:t>Gazi </a:t>
            </a:r>
            <a:r>
              <a:rPr lang="en-US" sz="3808" b="1" dirty="0" err="1"/>
              <a:t>Eğitim</a:t>
            </a:r>
            <a:r>
              <a:rPr lang="en-US" sz="3808" b="1" dirty="0"/>
              <a:t> </a:t>
            </a:r>
            <a:r>
              <a:rPr lang="en-US" sz="3808" b="1" dirty="0" err="1"/>
              <a:t>Fakültesine</a:t>
            </a:r>
            <a:r>
              <a:rPr lang="en-US" sz="3808" b="1" dirty="0"/>
              <a:t> </a:t>
            </a:r>
          </a:p>
          <a:p>
            <a:pPr marL="0" indent="0" algn="ctr" defTabSz="580370">
              <a:buClr>
                <a:srgbClr val="86B3E9"/>
              </a:buClr>
              <a:buNone/>
            </a:pPr>
            <a:r>
              <a:rPr lang="en-US" sz="3808" b="1" dirty="0"/>
              <a:t>HOŞ GELDİNİZ</a:t>
            </a:r>
          </a:p>
        </p:txBody>
      </p:sp>
      <p:pic>
        <p:nvPicPr>
          <p:cNvPr id="2" name="Picture 1">
            <a:extLst>
              <a:ext uri="{FF2B5EF4-FFF2-40B4-BE49-F238E27FC236}">
                <a16:creationId xmlns:a16="http://schemas.microsoft.com/office/drawing/2014/main" id="{5822A90C-BAD6-C248-806C-AC9930722BE9}"/>
              </a:ext>
            </a:extLst>
          </p:cNvPr>
          <p:cNvPicPr>
            <a:picLocks noChangeAspect="1"/>
          </p:cNvPicPr>
          <p:nvPr/>
        </p:nvPicPr>
        <p:blipFill>
          <a:blip r:embed="rId3"/>
          <a:stretch>
            <a:fillRect/>
          </a:stretch>
        </p:blipFill>
        <p:spPr>
          <a:xfrm>
            <a:off x="700874" y="4512572"/>
            <a:ext cx="1402598" cy="2023288"/>
          </a:xfrm>
          <a:prstGeom prst="rect">
            <a:avLst/>
          </a:prstGeom>
        </p:spPr>
      </p:pic>
      <p:sp>
        <p:nvSpPr>
          <p:cNvPr id="5" name="TextBox 4">
            <a:extLst>
              <a:ext uri="{FF2B5EF4-FFF2-40B4-BE49-F238E27FC236}">
                <a16:creationId xmlns:a16="http://schemas.microsoft.com/office/drawing/2014/main" id="{514D090C-AEED-9642-861F-DAAE7F454300}"/>
              </a:ext>
            </a:extLst>
          </p:cNvPr>
          <p:cNvSpPr txBox="1"/>
          <p:nvPr/>
        </p:nvSpPr>
        <p:spPr>
          <a:xfrm>
            <a:off x="2437659" y="4329753"/>
            <a:ext cx="7084224" cy="717376"/>
          </a:xfrm>
          <a:prstGeom prst="rect">
            <a:avLst/>
          </a:prstGeom>
          <a:noFill/>
        </p:spPr>
        <p:txBody>
          <a:bodyPr wrap="square" rtlCol="0">
            <a:spAutoFit/>
          </a:bodyPr>
          <a:lstStyle/>
          <a:p>
            <a:r>
              <a:rPr lang="tr-TR" sz="2031" dirty="0"/>
              <a:t>Mustafa Kemal Atatürk’ün talimatıyla 1926 yılında Ankara’da altyapı çalışmalarının başlamasının üzerinden tam 100 yıl geçen;</a:t>
            </a:r>
          </a:p>
        </p:txBody>
      </p:sp>
      <p:sp>
        <p:nvSpPr>
          <p:cNvPr id="6" name="TextBox 5">
            <a:extLst>
              <a:ext uri="{FF2B5EF4-FFF2-40B4-BE49-F238E27FC236}">
                <a16:creationId xmlns:a16="http://schemas.microsoft.com/office/drawing/2014/main" id="{9E43C592-84EE-3147-8611-9FD8A80CFDE2}"/>
              </a:ext>
            </a:extLst>
          </p:cNvPr>
          <p:cNvSpPr txBox="1"/>
          <p:nvPr/>
        </p:nvSpPr>
        <p:spPr>
          <a:xfrm>
            <a:off x="7384673" y="6388653"/>
            <a:ext cx="2513759" cy="795411"/>
          </a:xfrm>
          <a:prstGeom prst="rect">
            <a:avLst/>
          </a:prstGeom>
          <a:noFill/>
        </p:spPr>
        <p:txBody>
          <a:bodyPr wrap="square" rtlCol="0">
            <a:spAutoFit/>
          </a:bodyPr>
          <a:lstStyle/>
          <a:p>
            <a:r>
              <a:rPr lang="tr-TR" sz="1523" b="1" dirty="0"/>
              <a:t>Köklü üniversitemizin tarihini öğrenmek için </a:t>
            </a:r>
            <a:r>
              <a:rPr lang="tr-TR" sz="1523" b="1" dirty="0">
                <a:hlinkClick r:id="rId4"/>
              </a:rPr>
              <a:t>tıklayınız. </a:t>
            </a:r>
            <a:endParaRPr lang="tr-TR" sz="1523" b="1" dirty="0"/>
          </a:p>
        </p:txBody>
      </p:sp>
      <p:pic>
        <p:nvPicPr>
          <p:cNvPr id="12" name="Graphic 11" descr="Clapper board">
            <a:hlinkClick r:id="rId4"/>
            <a:extLst>
              <a:ext uri="{FF2B5EF4-FFF2-40B4-BE49-F238E27FC236}">
                <a16:creationId xmlns:a16="http://schemas.microsoft.com/office/drawing/2014/main" id="{4CF7CBF6-B259-D94A-B6DE-315C00DC77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242151" y="6862641"/>
            <a:ext cx="580385" cy="580385"/>
          </a:xfrm>
          <a:prstGeom prst="rect">
            <a:avLst/>
          </a:prstGeom>
        </p:spPr>
      </p:pic>
    </p:spTree>
    <p:extLst>
      <p:ext uri="{BB962C8B-B14F-4D97-AF65-F5344CB8AC3E}">
        <p14:creationId xmlns:p14="http://schemas.microsoft.com/office/powerpoint/2010/main" val="2550735593"/>
      </p:ext>
    </p:extLst>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C19F8EA0-9933-64A1-8F3E-6DA0071C6109}"/>
              </a:ext>
            </a:extLst>
          </p:cNvPr>
          <p:cNvPicPr>
            <a:picLocks noChangeAspect="1"/>
          </p:cNvPicPr>
          <p:nvPr/>
        </p:nvPicPr>
        <p:blipFill>
          <a:blip r:embed="rId2"/>
          <a:srcRect t="49782" r="-1657"/>
          <a:stretch>
            <a:fillRect/>
          </a:stretch>
        </p:blipFill>
        <p:spPr>
          <a:xfrm>
            <a:off x="401891" y="2106592"/>
            <a:ext cx="4088669" cy="2082015"/>
          </a:xfrm>
          <a:prstGeom prst="rect">
            <a:avLst/>
          </a:prstGeom>
        </p:spPr>
      </p:pic>
      <p:pic>
        <p:nvPicPr>
          <p:cNvPr id="5" name="Resim 4">
            <a:extLst>
              <a:ext uri="{FF2B5EF4-FFF2-40B4-BE49-F238E27FC236}">
                <a16:creationId xmlns:a16="http://schemas.microsoft.com/office/drawing/2014/main" id="{5BBB4E3D-1C21-B70E-BAB2-3BBAE8D0C726}"/>
              </a:ext>
            </a:extLst>
          </p:cNvPr>
          <p:cNvPicPr>
            <a:picLocks noChangeAspect="1"/>
          </p:cNvPicPr>
          <p:nvPr/>
        </p:nvPicPr>
        <p:blipFill>
          <a:blip r:embed="rId3"/>
          <a:srcRect t="52449"/>
          <a:stretch>
            <a:fillRect/>
          </a:stretch>
        </p:blipFill>
        <p:spPr>
          <a:xfrm>
            <a:off x="4665016" y="2106592"/>
            <a:ext cx="4204833" cy="1985288"/>
          </a:xfrm>
          <a:prstGeom prst="rect">
            <a:avLst/>
          </a:prstGeom>
        </p:spPr>
      </p:pic>
      <p:pic>
        <p:nvPicPr>
          <p:cNvPr id="4" name="Resim 3">
            <a:extLst>
              <a:ext uri="{FF2B5EF4-FFF2-40B4-BE49-F238E27FC236}">
                <a16:creationId xmlns:a16="http://schemas.microsoft.com/office/drawing/2014/main" id="{437076FB-38A0-0F87-007F-B42A564330CE}"/>
              </a:ext>
            </a:extLst>
          </p:cNvPr>
          <p:cNvPicPr>
            <a:picLocks noChangeAspect="1"/>
          </p:cNvPicPr>
          <p:nvPr/>
        </p:nvPicPr>
        <p:blipFill>
          <a:blip r:embed="rId3"/>
          <a:srcRect b="47563"/>
          <a:stretch>
            <a:fillRect/>
          </a:stretch>
        </p:blipFill>
        <p:spPr>
          <a:xfrm>
            <a:off x="343808" y="4419851"/>
            <a:ext cx="4204833" cy="2189293"/>
          </a:xfrm>
          <a:prstGeom prst="rect">
            <a:avLst/>
          </a:prstGeom>
        </p:spPr>
      </p:pic>
      <p:pic>
        <p:nvPicPr>
          <p:cNvPr id="6" name="Resim 5">
            <a:extLst>
              <a:ext uri="{FF2B5EF4-FFF2-40B4-BE49-F238E27FC236}">
                <a16:creationId xmlns:a16="http://schemas.microsoft.com/office/drawing/2014/main" id="{BECD63B4-EE6A-9759-5891-7B1599999993}"/>
              </a:ext>
            </a:extLst>
          </p:cNvPr>
          <p:cNvPicPr>
            <a:picLocks noChangeAspect="1"/>
          </p:cNvPicPr>
          <p:nvPr/>
        </p:nvPicPr>
        <p:blipFill>
          <a:blip r:embed="rId4"/>
          <a:srcRect l="1" r="-826" b="50073"/>
          <a:stretch>
            <a:fillRect/>
          </a:stretch>
        </p:blipFill>
        <p:spPr>
          <a:xfrm>
            <a:off x="4665016" y="4419851"/>
            <a:ext cx="4331737" cy="2082015"/>
          </a:xfrm>
          <a:prstGeom prst="rect">
            <a:avLst/>
          </a:prstGeom>
        </p:spPr>
      </p:pic>
    </p:spTree>
    <p:extLst>
      <p:ext uri="{BB962C8B-B14F-4D97-AF65-F5344CB8AC3E}">
        <p14:creationId xmlns:p14="http://schemas.microsoft.com/office/powerpoint/2010/main" val="4256318236"/>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3B2E364-48E4-1BE7-E162-7FC0F4BC4760}"/>
              </a:ext>
            </a:extLst>
          </p:cNvPr>
          <p:cNvPicPr>
            <a:picLocks noChangeAspect="1"/>
          </p:cNvPicPr>
          <p:nvPr/>
        </p:nvPicPr>
        <p:blipFill>
          <a:blip r:embed="rId2"/>
          <a:srcRect t="50908"/>
          <a:stretch>
            <a:fillRect/>
          </a:stretch>
        </p:blipFill>
        <p:spPr>
          <a:xfrm>
            <a:off x="425457" y="2090221"/>
            <a:ext cx="4296243" cy="2047205"/>
          </a:xfrm>
          <a:prstGeom prst="rect">
            <a:avLst/>
          </a:prstGeom>
        </p:spPr>
      </p:pic>
      <p:pic>
        <p:nvPicPr>
          <p:cNvPr id="5" name="Resim 4">
            <a:extLst>
              <a:ext uri="{FF2B5EF4-FFF2-40B4-BE49-F238E27FC236}">
                <a16:creationId xmlns:a16="http://schemas.microsoft.com/office/drawing/2014/main" id="{33A18E97-BA77-283F-3CEB-B3F82357F004}"/>
              </a:ext>
            </a:extLst>
          </p:cNvPr>
          <p:cNvPicPr>
            <a:picLocks noChangeAspect="1"/>
          </p:cNvPicPr>
          <p:nvPr/>
        </p:nvPicPr>
        <p:blipFill>
          <a:blip r:embed="rId3"/>
          <a:srcRect t="52505"/>
          <a:stretch>
            <a:fillRect/>
          </a:stretch>
        </p:blipFill>
        <p:spPr>
          <a:xfrm>
            <a:off x="5053803" y="2123511"/>
            <a:ext cx="4296243" cy="1980624"/>
          </a:xfrm>
          <a:prstGeom prst="rect">
            <a:avLst/>
          </a:prstGeom>
        </p:spPr>
      </p:pic>
      <p:pic>
        <p:nvPicPr>
          <p:cNvPr id="3" name="Resim 2">
            <a:extLst>
              <a:ext uri="{FF2B5EF4-FFF2-40B4-BE49-F238E27FC236}">
                <a16:creationId xmlns:a16="http://schemas.microsoft.com/office/drawing/2014/main" id="{77F01C4F-29FA-7649-0562-9808A834423D}"/>
              </a:ext>
            </a:extLst>
          </p:cNvPr>
          <p:cNvPicPr>
            <a:picLocks noChangeAspect="1"/>
          </p:cNvPicPr>
          <p:nvPr/>
        </p:nvPicPr>
        <p:blipFill>
          <a:blip r:embed="rId3"/>
          <a:srcRect b="49693"/>
          <a:stretch>
            <a:fillRect/>
          </a:stretch>
        </p:blipFill>
        <p:spPr>
          <a:xfrm>
            <a:off x="240663" y="4279766"/>
            <a:ext cx="4296243" cy="2097884"/>
          </a:xfrm>
          <a:prstGeom prst="rect">
            <a:avLst/>
          </a:prstGeom>
        </p:spPr>
      </p:pic>
      <p:pic>
        <p:nvPicPr>
          <p:cNvPr id="6" name="Resim 5">
            <a:extLst>
              <a:ext uri="{FF2B5EF4-FFF2-40B4-BE49-F238E27FC236}">
                <a16:creationId xmlns:a16="http://schemas.microsoft.com/office/drawing/2014/main" id="{3F5C3B06-91A0-7EF6-9525-4F1D652E4B0F}"/>
              </a:ext>
            </a:extLst>
          </p:cNvPr>
          <p:cNvPicPr>
            <a:picLocks noChangeAspect="1"/>
          </p:cNvPicPr>
          <p:nvPr/>
        </p:nvPicPr>
        <p:blipFill>
          <a:blip r:embed="rId4"/>
          <a:srcRect r="-1075" b="50381"/>
          <a:stretch>
            <a:fillRect/>
          </a:stretch>
        </p:blipFill>
        <p:spPr>
          <a:xfrm>
            <a:off x="5053803" y="4442258"/>
            <a:ext cx="4296243" cy="2047205"/>
          </a:xfrm>
          <a:prstGeom prst="rect">
            <a:avLst/>
          </a:prstGeom>
        </p:spPr>
      </p:pic>
    </p:spTree>
    <p:extLst>
      <p:ext uri="{BB962C8B-B14F-4D97-AF65-F5344CB8AC3E}">
        <p14:creationId xmlns:p14="http://schemas.microsoft.com/office/powerpoint/2010/main" val="3614724887"/>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F0D2C19-2BFE-CD9B-F28C-0FF76E33EB9E}"/>
              </a:ext>
            </a:extLst>
          </p:cNvPr>
          <p:cNvPicPr>
            <a:picLocks noChangeAspect="1"/>
          </p:cNvPicPr>
          <p:nvPr/>
        </p:nvPicPr>
        <p:blipFill>
          <a:blip r:embed="rId2"/>
          <a:srcRect t="50276" r="827"/>
          <a:stretch>
            <a:fillRect/>
          </a:stretch>
        </p:blipFill>
        <p:spPr>
          <a:xfrm>
            <a:off x="433998" y="1821189"/>
            <a:ext cx="4215397" cy="2051517"/>
          </a:xfrm>
          <a:prstGeom prst="rect">
            <a:avLst/>
          </a:prstGeom>
        </p:spPr>
      </p:pic>
      <p:pic>
        <p:nvPicPr>
          <p:cNvPr id="4" name="Resim 3"/>
          <p:cNvPicPr>
            <a:picLocks noChangeAspect="1"/>
          </p:cNvPicPr>
          <p:nvPr/>
        </p:nvPicPr>
        <p:blipFill>
          <a:blip r:embed="rId3"/>
          <a:srcRect t="48261" r="-2379"/>
          <a:stretch>
            <a:fillRect/>
          </a:stretch>
        </p:blipFill>
        <p:spPr>
          <a:xfrm>
            <a:off x="4951412" y="1821189"/>
            <a:ext cx="4531310" cy="2051517"/>
          </a:xfrm>
          <a:prstGeom prst="rect">
            <a:avLst/>
          </a:prstGeom>
        </p:spPr>
      </p:pic>
      <p:pic>
        <p:nvPicPr>
          <p:cNvPr id="5" name="Resim 4">
            <a:extLst>
              <a:ext uri="{FF2B5EF4-FFF2-40B4-BE49-F238E27FC236}">
                <a16:creationId xmlns:a16="http://schemas.microsoft.com/office/drawing/2014/main" id="{3DA1C4C2-01A1-B34E-45DB-E96DE25D7EEA}"/>
              </a:ext>
            </a:extLst>
          </p:cNvPr>
          <p:cNvPicPr>
            <a:picLocks noChangeAspect="1"/>
          </p:cNvPicPr>
          <p:nvPr/>
        </p:nvPicPr>
        <p:blipFill>
          <a:blip r:embed="rId3"/>
          <a:srcRect b="50946"/>
          <a:stretch>
            <a:fillRect/>
          </a:stretch>
        </p:blipFill>
        <p:spPr>
          <a:xfrm>
            <a:off x="328693" y="3979185"/>
            <a:ext cx="4799332" cy="2109099"/>
          </a:xfrm>
          <a:prstGeom prst="rect">
            <a:avLst/>
          </a:prstGeom>
        </p:spPr>
      </p:pic>
      <p:pic>
        <p:nvPicPr>
          <p:cNvPr id="6" name="Resim 5">
            <a:extLst>
              <a:ext uri="{FF2B5EF4-FFF2-40B4-BE49-F238E27FC236}">
                <a16:creationId xmlns:a16="http://schemas.microsoft.com/office/drawing/2014/main" id="{7B4C44D6-DFEC-BE25-5DAB-E7B37C1BC3A8}"/>
              </a:ext>
            </a:extLst>
          </p:cNvPr>
          <p:cNvPicPr>
            <a:picLocks noChangeAspect="1"/>
          </p:cNvPicPr>
          <p:nvPr/>
        </p:nvPicPr>
        <p:blipFill>
          <a:blip r:embed="rId4"/>
          <a:srcRect t="1" r="618" b="51383"/>
          <a:stretch>
            <a:fillRect/>
          </a:stretch>
        </p:blipFill>
        <p:spPr>
          <a:xfrm>
            <a:off x="4951412" y="3872707"/>
            <a:ext cx="4812464" cy="2215578"/>
          </a:xfrm>
          <a:prstGeom prst="rect">
            <a:avLst/>
          </a:prstGeom>
        </p:spPr>
      </p:pic>
    </p:spTree>
    <p:extLst>
      <p:ext uri="{BB962C8B-B14F-4D97-AF65-F5344CB8AC3E}">
        <p14:creationId xmlns:p14="http://schemas.microsoft.com/office/powerpoint/2010/main" val="1177151874"/>
      </p:ext>
    </p:extLst>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231251F3-0623-FF78-934D-BB13658FCD8D}"/>
              </a:ext>
            </a:extLst>
          </p:cNvPr>
          <p:cNvPicPr>
            <a:picLocks noChangeAspect="1"/>
          </p:cNvPicPr>
          <p:nvPr/>
        </p:nvPicPr>
        <p:blipFill>
          <a:blip r:embed="rId2"/>
          <a:srcRect t="50000" r="3430"/>
          <a:stretch>
            <a:fillRect/>
          </a:stretch>
        </p:blipFill>
        <p:spPr>
          <a:xfrm>
            <a:off x="294369" y="4393723"/>
            <a:ext cx="4457834" cy="2261720"/>
          </a:xfrm>
          <a:prstGeom prst="rect">
            <a:avLst/>
          </a:prstGeom>
        </p:spPr>
      </p:pic>
      <p:pic>
        <p:nvPicPr>
          <p:cNvPr id="4" name="Resim 3">
            <a:extLst>
              <a:ext uri="{FF2B5EF4-FFF2-40B4-BE49-F238E27FC236}">
                <a16:creationId xmlns:a16="http://schemas.microsoft.com/office/drawing/2014/main" id="{3A346695-EE50-F03A-3F84-6E87A85A3561}"/>
              </a:ext>
            </a:extLst>
          </p:cNvPr>
          <p:cNvPicPr>
            <a:picLocks noChangeAspect="1"/>
          </p:cNvPicPr>
          <p:nvPr/>
        </p:nvPicPr>
        <p:blipFill>
          <a:blip r:embed="rId3"/>
          <a:srcRect r="-3125" b="48981"/>
          <a:stretch>
            <a:fillRect/>
          </a:stretch>
        </p:blipFill>
        <p:spPr>
          <a:xfrm>
            <a:off x="5021595" y="4325910"/>
            <a:ext cx="4805176" cy="2329533"/>
          </a:xfrm>
          <a:prstGeom prst="rect">
            <a:avLst/>
          </a:prstGeom>
        </p:spPr>
      </p:pic>
      <p:pic>
        <p:nvPicPr>
          <p:cNvPr id="2" name="Resim 1"/>
          <p:cNvPicPr>
            <a:picLocks noChangeAspect="1"/>
          </p:cNvPicPr>
          <p:nvPr/>
        </p:nvPicPr>
        <p:blipFill>
          <a:blip r:embed="rId4"/>
          <a:stretch>
            <a:fillRect/>
          </a:stretch>
        </p:blipFill>
        <p:spPr>
          <a:xfrm>
            <a:off x="4996525" y="1758156"/>
            <a:ext cx="4619625" cy="2114550"/>
          </a:xfrm>
          <a:prstGeom prst="rect">
            <a:avLst/>
          </a:prstGeom>
        </p:spPr>
      </p:pic>
      <p:pic>
        <p:nvPicPr>
          <p:cNvPr id="8" name="Resim 7"/>
          <p:cNvPicPr>
            <a:picLocks noChangeAspect="1"/>
          </p:cNvPicPr>
          <p:nvPr/>
        </p:nvPicPr>
        <p:blipFill>
          <a:blip r:embed="rId5"/>
          <a:stretch>
            <a:fillRect/>
          </a:stretch>
        </p:blipFill>
        <p:spPr>
          <a:xfrm>
            <a:off x="75428" y="1781968"/>
            <a:ext cx="4676775" cy="2066925"/>
          </a:xfrm>
          <a:prstGeom prst="rect">
            <a:avLst/>
          </a:prstGeom>
        </p:spPr>
      </p:pic>
    </p:spTree>
    <p:extLst>
      <p:ext uri="{BB962C8B-B14F-4D97-AF65-F5344CB8AC3E}">
        <p14:creationId xmlns:p14="http://schemas.microsoft.com/office/powerpoint/2010/main" val="2697190555"/>
      </p:ext>
    </p:extLst>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A9A5EF85-E372-6EFB-70A1-F68BCDB42FC7}"/>
              </a:ext>
            </a:extLst>
          </p:cNvPr>
          <p:cNvPicPr>
            <a:picLocks noChangeAspect="1"/>
          </p:cNvPicPr>
          <p:nvPr/>
        </p:nvPicPr>
        <p:blipFill>
          <a:blip r:embed="rId2"/>
          <a:srcRect t="49157"/>
          <a:stretch>
            <a:fillRect/>
          </a:stretch>
        </p:blipFill>
        <p:spPr>
          <a:xfrm>
            <a:off x="334049" y="1782502"/>
            <a:ext cx="4387652" cy="2186000"/>
          </a:xfrm>
          <a:prstGeom prst="rect">
            <a:avLst/>
          </a:prstGeom>
        </p:spPr>
      </p:pic>
      <p:pic>
        <p:nvPicPr>
          <p:cNvPr id="4" name="Resim 3">
            <a:extLst>
              <a:ext uri="{FF2B5EF4-FFF2-40B4-BE49-F238E27FC236}">
                <a16:creationId xmlns:a16="http://schemas.microsoft.com/office/drawing/2014/main" id="{132E62F0-365E-F040-D1E1-08748AF23706}"/>
              </a:ext>
            </a:extLst>
          </p:cNvPr>
          <p:cNvPicPr>
            <a:picLocks noChangeAspect="1"/>
          </p:cNvPicPr>
          <p:nvPr/>
        </p:nvPicPr>
        <p:blipFill>
          <a:blip r:embed="rId3"/>
          <a:srcRect t="50000" r="-668"/>
          <a:stretch>
            <a:fillRect/>
          </a:stretch>
        </p:blipFill>
        <p:spPr>
          <a:xfrm>
            <a:off x="4946929" y="1860828"/>
            <a:ext cx="4416990" cy="2149754"/>
          </a:xfrm>
          <a:prstGeom prst="rect">
            <a:avLst/>
          </a:prstGeom>
        </p:spPr>
      </p:pic>
      <p:pic>
        <p:nvPicPr>
          <p:cNvPr id="5" name="Resim 4">
            <a:extLst>
              <a:ext uri="{FF2B5EF4-FFF2-40B4-BE49-F238E27FC236}">
                <a16:creationId xmlns:a16="http://schemas.microsoft.com/office/drawing/2014/main" id="{FF8FB43C-7E4B-6D22-9D91-1CFAE01BDCB9}"/>
              </a:ext>
            </a:extLst>
          </p:cNvPr>
          <p:cNvPicPr>
            <a:picLocks noChangeAspect="1"/>
          </p:cNvPicPr>
          <p:nvPr/>
        </p:nvPicPr>
        <p:blipFill>
          <a:blip r:embed="rId3"/>
          <a:srcRect r="-2566" b="49157"/>
          <a:stretch>
            <a:fillRect/>
          </a:stretch>
        </p:blipFill>
        <p:spPr>
          <a:xfrm>
            <a:off x="446663" y="4052661"/>
            <a:ext cx="4500266" cy="2285198"/>
          </a:xfrm>
          <a:prstGeom prst="rect">
            <a:avLst/>
          </a:prstGeom>
        </p:spPr>
      </p:pic>
      <p:pic>
        <p:nvPicPr>
          <p:cNvPr id="6" name="Resim 5">
            <a:extLst>
              <a:ext uri="{FF2B5EF4-FFF2-40B4-BE49-F238E27FC236}">
                <a16:creationId xmlns:a16="http://schemas.microsoft.com/office/drawing/2014/main" id="{8D29AE8C-DD46-9BCA-F2B0-E5E00A7FCE34}"/>
              </a:ext>
            </a:extLst>
          </p:cNvPr>
          <p:cNvPicPr>
            <a:picLocks noChangeAspect="1"/>
          </p:cNvPicPr>
          <p:nvPr/>
        </p:nvPicPr>
        <p:blipFill>
          <a:blip r:embed="rId4"/>
          <a:srcRect l="1" r="-1951" b="49477"/>
          <a:stretch>
            <a:fillRect/>
          </a:stretch>
        </p:blipFill>
        <p:spPr>
          <a:xfrm>
            <a:off x="4946929" y="4094741"/>
            <a:ext cx="4672339" cy="2186001"/>
          </a:xfrm>
          <a:prstGeom prst="rect">
            <a:avLst/>
          </a:prstGeom>
        </p:spPr>
      </p:pic>
    </p:spTree>
    <p:extLst>
      <p:ext uri="{BB962C8B-B14F-4D97-AF65-F5344CB8AC3E}">
        <p14:creationId xmlns:p14="http://schemas.microsoft.com/office/powerpoint/2010/main" val="418665020"/>
      </p:ext>
    </p:extLst>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F9B06C9E-875A-9427-1CFA-D681AFCE67BD}"/>
              </a:ext>
            </a:extLst>
          </p:cNvPr>
          <p:cNvPicPr>
            <a:picLocks noChangeAspect="1"/>
          </p:cNvPicPr>
          <p:nvPr/>
        </p:nvPicPr>
        <p:blipFill rotWithShape="1">
          <a:blip r:embed="rId2"/>
          <a:srcRect l="1" t="49752" r="-555"/>
          <a:stretch/>
        </p:blipFill>
        <p:spPr>
          <a:xfrm>
            <a:off x="292628" y="4304619"/>
            <a:ext cx="4608355" cy="2174089"/>
          </a:xfrm>
          <a:prstGeom prst="rect">
            <a:avLst/>
          </a:prstGeom>
        </p:spPr>
      </p:pic>
      <p:pic>
        <p:nvPicPr>
          <p:cNvPr id="5" name="Resim 4">
            <a:extLst>
              <a:ext uri="{FF2B5EF4-FFF2-40B4-BE49-F238E27FC236}">
                <a16:creationId xmlns:a16="http://schemas.microsoft.com/office/drawing/2014/main" id="{5E104F24-29F9-D02D-A3AE-4190925F0E1F}"/>
              </a:ext>
            </a:extLst>
          </p:cNvPr>
          <p:cNvPicPr>
            <a:picLocks noChangeAspect="1"/>
          </p:cNvPicPr>
          <p:nvPr/>
        </p:nvPicPr>
        <p:blipFill>
          <a:blip r:embed="rId3"/>
          <a:stretch>
            <a:fillRect/>
          </a:stretch>
        </p:blipFill>
        <p:spPr>
          <a:xfrm>
            <a:off x="4951412" y="1995491"/>
            <a:ext cx="4603567" cy="2098831"/>
          </a:xfrm>
          <a:prstGeom prst="rect">
            <a:avLst/>
          </a:prstGeom>
        </p:spPr>
      </p:pic>
      <p:pic>
        <p:nvPicPr>
          <p:cNvPr id="2" name="Resim 1"/>
          <p:cNvPicPr>
            <a:picLocks noChangeAspect="1"/>
          </p:cNvPicPr>
          <p:nvPr/>
        </p:nvPicPr>
        <p:blipFill>
          <a:blip r:embed="rId4"/>
          <a:stretch>
            <a:fillRect/>
          </a:stretch>
        </p:blipFill>
        <p:spPr>
          <a:xfrm>
            <a:off x="205158" y="2180544"/>
            <a:ext cx="4695825" cy="2124075"/>
          </a:xfrm>
          <a:prstGeom prst="rect">
            <a:avLst/>
          </a:prstGeom>
        </p:spPr>
      </p:pic>
    </p:spTree>
    <p:extLst>
      <p:ext uri="{BB962C8B-B14F-4D97-AF65-F5344CB8AC3E}">
        <p14:creationId xmlns:p14="http://schemas.microsoft.com/office/powerpoint/2010/main" val="3656632648"/>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41" y="2279918"/>
            <a:ext cx="9783942" cy="4935136"/>
          </a:xfrm>
          <a:prstGeom prst="rect">
            <a:avLst/>
          </a:prstGeom>
        </p:spPr>
      </p:pic>
      <p:sp>
        <p:nvSpPr>
          <p:cNvPr id="5" name="Metin kutusu 4">
            <a:extLst>
              <a:ext uri="{FF2B5EF4-FFF2-40B4-BE49-F238E27FC236}">
                <a16:creationId xmlns:a16="http://schemas.microsoft.com/office/drawing/2014/main" id="{8DF74A44-D2B5-7FB1-7EE6-AD44D634F036}"/>
              </a:ext>
            </a:extLst>
          </p:cNvPr>
          <p:cNvSpPr txBox="1"/>
          <p:nvPr/>
        </p:nvSpPr>
        <p:spPr>
          <a:xfrm>
            <a:off x="422476" y="194210"/>
            <a:ext cx="3674962" cy="707886"/>
          </a:xfrm>
          <a:prstGeom prst="rect">
            <a:avLst/>
          </a:prstGeom>
          <a:noFill/>
        </p:spPr>
        <p:txBody>
          <a:bodyPr wrap="square">
            <a:spAutoFit/>
          </a:bodyPr>
          <a:lstStyle/>
          <a:p>
            <a:pPr defTabSz="494377" latinLnBrk="1" hangingPunct="0"/>
            <a:r>
              <a:rPr lang="tr-TR" sz="2000" dirty="0">
                <a:solidFill>
                  <a:schemeClr val="bg1"/>
                </a:solidFill>
                <a:latin typeface="+mj-lt"/>
                <a:cs typeface="Times New Roman" panose="02020603050405020304" pitchFamily="18" charset="0"/>
              </a:rPr>
              <a:t>GAZİ EĞİTİM FAKÜLTESİ </a:t>
            </a:r>
          </a:p>
          <a:p>
            <a:pPr defTabSz="494377" latinLnBrk="1" hangingPunct="0"/>
            <a:r>
              <a:rPr lang="tr-TR" sz="2000" dirty="0">
                <a:solidFill>
                  <a:schemeClr val="bg1"/>
                </a:solidFill>
                <a:latin typeface="+mj-lt"/>
                <a:cs typeface="Times New Roman" panose="02020603050405020304" pitchFamily="18" charset="0"/>
              </a:rPr>
              <a:t>BOSNA VE HERSEK BİNALARI</a:t>
            </a:r>
          </a:p>
        </p:txBody>
      </p:sp>
    </p:spTree>
    <p:extLst>
      <p:ext uri="{BB962C8B-B14F-4D97-AF65-F5344CB8AC3E}">
        <p14:creationId xmlns:p14="http://schemas.microsoft.com/office/powerpoint/2010/main" val="2015899039"/>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639934" y="241990"/>
            <a:ext cx="8714365" cy="6599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724" dirty="0">
                <a:solidFill>
                  <a:schemeClr val="bg1"/>
                </a:solidFill>
                <a:latin typeface="+mj-lt"/>
                <a:cs typeface="Times New Roman" panose="02020603050405020304" pitchFamily="18" charset="0"/>
              </a:rPr>
              <a:t>BOSNA BİNASI</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04" y="1585732"/>
            <a:ext cx="9811416" cy="5878864"/>
          </a:xfrm>
          <a:prstGeom prst="rect">
            <a:avLst/>
          </a:prstGeom>
        </p:spPr>
      </p:pic>
    </p:spTree>
    <p:extLst>
      <p:ext uri="{BB962C8B-B14F-4D97-AF65-F5344CB8AC3E}">
        <p14:creationId xmlns:p14="http://schemas.microsoft.com/office/powerpoint/2010/main" val="4041811639"/>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710025" y="379104"/>
            <a:ext cx="8714365" cy="6599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724" dirty="0">
                <a:solidFill>
                  <a:schemeClr val="bg1"/>
                </a:solidFill>
                <a:latin typeface="+mj-lt"/>
                <a:cs typeface="Times New Roman" panose="02020603050405020304" pitchFamily="18" charset="0"/>
              </a:rPr>
              <a:t>HERSEK BİNASI</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114" y="1620456"/>
            <a:ext cx="9628597" cy="5837622"/>
          </a:xfrm>
          <a:prstGeom prst="rect">
            <a:avLst/>
          </a:prstGeom>
        </p:spPr>
      </p:pic>
    </p:spTree>
    <p:extLst>
      <p:ext uri="{BB962C8B-B14F-4D97-AF65-F5344CB8AC3E}">
        <p14:creationId xmlns:p14="http://schemas.microsoft.com/office/powerpoint/2010/main" val="3759236883"/>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0" y="0"/>
            <a:ext cx="8714365" cy="107170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200" dirty="0">
                <a:solidFill>
                  <a:schemeClr val="bg1"/>
                </a:solidFill>
                <a:latin typeface="+mj-lt"/>
                <a:cs typeface="Times New Roman" panose="02020603050405020304" pitchFamily="18" charset="0"/>
              </a:rPr>
              <a:t> GAZİ EĞİTİM FAKÜLTESİ DEKANLIK</a:t>
            </a:r>
          </a:p>
          <a:p>
            <a:pPr defTabSz="494377" latinLnBrk="1" hangingPunct="0"/>
            <a:r>
              <a:rPr lang="tr-TR" sz="3200" dirty="0">
                <a:solidFill>
                  <a:schemeClr val="bg1"/>
                </a:solidFill>
                <a:latin typeface="+mj-lt"/>
                <a:cs typeface="Times New Roman" panose="02020603050405020304" pitchFamily="18" charset="0"/>
              </a:rPr>
              <a:t>(HERSEK BİNASI 1.Kat)</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123" y="1550659"/>
            <a:ext cx="7854579" cy="5660958"/>
          </a:xfrm>
          <a:prstGeom prst="rect">
            <a:avLst/>
          </a:prstGeom>
        </p:spPr>
      </p:pic>
    </p:spTree>
    <p:extLst>
      <p:ext uri="{BB962C8B-B14F-4D97-AF65-F5344CB8AC3E}">
        <p14:creationId xmlns:p14="http://schemas.microsoft.com/office/powerpoint/2010/main" val="108545649"/>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p:cNvSpPr>
            <a:spLocks noGrp="1"/>
          </p:cNvSpPr>
          <p:nvPr>
            <p:ph type="ctrTitle"/>
          </p:nvPr>
        </p:nvSpPr>
        <p:spPr>
          <a:xfrm>
            <a:off x="1237853" y="6280033"/>
            <a:ext cx="7427118" cy="888501"/>
          </a:xfrm>
        </p:spPr>
        <p:txBody>
          <a:bodyPr>
            <a:noAutofit/>
          </a:bodyPr>
          <a:lstStyle/>
          <a:p>
            <a:pPr>
              <a:lnSpc>
                <a:spcPct val="90000"/>
              </a:lnSpc>
            </a:pPr>
            <a:r>
              <a:rPr lang="tr-TR" sz="3200" noProof="0" dirty="0">
                <a:solidFill>
                  <a:schemeClr val="tx2"/>
                </a:solidFill>
              </a:rPr>
              <a:t>GAZİ ÜNİVERSİTESİ</a:t>
            </a:r>
            <a:br>
              <a:rPr lang="tr-TR" sz="3200" noProof="0" dirty="0">
                <a:solidFill>
                  <a:schemeClr val="tx2"/>
                </a:solidFill>
              </a:rPr>
            </a:br>
            <a:r>
              <a:rPr lang="tr-TR" sz="3200" noProof="0" dirty="0">
                <a:solidFill>
                  <a:schemeClr val="tx2"/>
                </a:solidFill>
              </a:rPr>
              <a:t>GAZİ EĞİTİM FAKÜLTESİ </a:t>
            </a:r>
            <a:r>
              <a:rPr lang="tr-TR" sz="3200" dirty="0">
                <a:solidFill>
                  <a:schemeClr val="tx2"/>
                </a:solidFill>
              </a:rPr>
              <a:t/>
            </a:r>
            <a:br>
              <a:rPr lang="tr-TR" sz="3200" dirty="0">
                <a:solidFill>
                  <a:schemeClr val="tx2"/>
                </a:solidFill>
              </a:rPr>
            </a:br>
            <a:r>
              <a:rPr lang="tr-TR" sz="3200" dirty="0">
                <a:solidFill>
                  <a:schemeClr val="tx2"/>
                </a:solidFill>
              </a:rPr>
              <a:t>Fen Bilgisi Eğitimi </a:t>
            </a:r>
            <a:r>
              <a:rPr lang="tr-TR" sz="3200" noProof="0" dirty="0">
                <a:solidFill>
                  <a:schemeClr val="tx2"/>
                </a:solidFill>
              </a:rPr>
              <a:t>Ana Bilim Dalı</a:t>
            </a:r>
            <a:endParaRPr lang="tr-TR" sz="2000" noProof="0" dirty="0">
              <a:solidFill>
                <a:schemeClr val="tx2"/>
              </a:solidFill>
            </a:endParaRPr>
          </a:p>
        </p:txBody>
      </p:sp>
      <p:pic>
        <p:nvPicPr>
          <p:cNvPr id="3" name="Picture 6" descr="Gazi Üniversitesi on Twitter: &quot;Gazi Eğitim Fakültesi Bosna ve Hersek  binaları tamamlandı, yeni akademik yılı bekliyor... http://t.co/NNkR4SauYN&quot;">
            <a:extLst>
              <a:ext uri="{FF2B5EF4-FFF2-40B4-BE49-F238E27FC236}">
                <a16:creationId xmlns:a16="http://schemas.microsoft.com/office/drawing/2014/main" id="{546384E6-0109-DEBD-7111-163DEEE8864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4471" b="5354"/>
          <a:stretch>
            <a:fillRect/>
          </a:stretch>
        </p:blipFill>
        <p:spPr bwMode="auto">
          <a:xfrm>
            <a:off x="20" y="10"/>
            <a:ext cx="9902805" cy="5201637"/>
          </a:xfrm>
          <a:prstGeom prst="rect">
            <a:avLst/>
          </a:prstGeom>
          <a:extLst>
            <a:ext uri="{909E8E84-426E-40DD-AFC4-6F175D3DCCD1}">
              <a14:hiddenFill xmlns:a14="http://schemas.microsoft.com/office/drawing/2010/main">
                <a:solidFill>
                  <a:srgbClr val="FFFFFF"/>
                </a:solidFill>
              </a14:hiddenFill>
            </a:ext>
          </a:extLst>
        </p:spPr>
      </p:pic>
      <p:grpSp>
        <p:nvGrpSpPr>
          <p:cNvPr id="19" name="Group 18">
            <a:extLst>
              <a:ext uri="{FF2B5EF4-FFF2-40B4-BE49-F238E27FC236}">
                <a16:creationId xmlns:a16="http://schemas.microsoft.com/office/drawing/2014/main" id="{FB7FB62D-DD5B-C587-F53F-679128D41B8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30" y="5111405"/>
            <a:ext cx="9915171" cy="139326"/>
            <a:chOff x="-5025" y="6737718"/>
            <a:chExt cx="12207200" cy="123363"/>
          </a:xfrm>
        </p:grpSpPr>
        <p:sp>
          <p:nvSpPr>
            <p:cNvPr id="20" name="Rectangle 19">
              <a:extLst>
                <a:ext uri="{FF2B5EF4-FFF2-40B4-BE49-F238E27FC236}">
                  <a16:creationId xmlns:a16="http://schemas.microsoft.com/office/drawing/2014/main" id="{D474BA53-241B-ACB6-E742-B074F40EB9B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1" name="Rectangle 20">
              <a:extLst>
                <a:ext uri="{FF2B5EF4-FFF2-40B4-BE49-F238E27FC236}">
                  <a16:creationId xmlns:a16="http://schemas.microsoft.com/office/drawing/2014/main" id="{3797B091-2608-7480-FE24-507CC5333A8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grpSp>
    </p:spTree>
    <p:extLst>
      <p:ext uri="{BB962C8B-B14F-4D97-AF65-F5344CB8AC3E}">
        <p14:creationId xmlns:p14="http://schemas.microsoft.com/office/powerpoint/2010/main" val="35485531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03525" y="19108"/>
            <a:ext cx="9799299" cy="119481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2400" dirty="0">
                <a:solidFill>
                  <a:schemeClr val="bg1"/>
                </a:solidFill>
                <a:latin typeface="+mj-lt"/>
                <a:cs typeface="Times New Roman" panose="02020603050405020304" pitchFamily="18" charset="0"/>
              </a:rPr>
              <a:t>GAZİ EĞİTİM FAKÜLTESİ </a:t>
            </a:r>
          </a:p>
          <a:p>
            <a:pPr defTabSz="494377" latinLnBrk="1" hangingPunct="0"/>
            <a:r>
              <a:rPr lang="tr-TR" sz="2400" dirty="0">
                <a:solidFill>
                  <a:schemeClr val="bg1"/>
                </a:solidFill>
                <a:latin typeface="+mj-lt"/>
                <a:cs typeface="Times New Roman" panose="02020603050405020304" pitchFamily="18" charset="0"/>
              </a:rPr>
              <a:t>ÖĞRENCİ İŞLERİ </a:t>
            </a:r>
          </a:p>
          <a:p>
            <a:pPr defTabSz="494377" latinLnBrk="1" hangingPunct="0"/>
            <a:r>
              <a:rPr lang="tr-TR" sz="2400" dirty="0">
                <a:solidFill>
                  <a:schemeClr val="bg1"/>
                </a:solidFill>
                <a:latin typeface="+mj-lt"/>
                <a:cs typeface="Times New Roman" panose="02020603050405020304" pitchFamily="18" charset="0"/>
              </a:rPr>
              <a:t>(HERSEK BİNASI 1.kat)</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5594" y="1723521"/>
            <a:ext cx="8424972" cy="5616647"/>
          </a:xfrm>
          <a:prstGeom prst="rect">
            <a:avLst/>
          </a:prstGeom>
        </p:spPr>
      </p:pic>
    </p:spTree>
    <p:extLst>
      <p:ext uri="{BB962C8B-B14F-4D97-AF65-F5344CB8AC3E}">
        <p14:creationId xmlns:p14="http://schemas.microsoft.com/office/powerpoint/2010/main" val="757834519"/>
      </p:ext>
    </p:extLst>
  </p:cSld>
  <p:clrMapOvr>
    <a:masterClrMapping/>
  </p:clrMapOvr>
  <p:transition spd="med">
    <p:pull/>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14399"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600" dirty="0">
                <a:solidFill>
                  <a:schemeClr val="bg1"/>
                </a:solidFill>
                <a:latin typeface="+mj-lt"/>
                <a:cs typeface="Times New Roman" panose="02020603050405020304" pitchFamily="18" charset="0"/>
              </a:rPr>
              <a:t>GAZİ EĞİTİM FAKÜLTESİ DERSLİK</a:t>
            </a:r>
          </a:p>
          <a:p>
            <a:pPr defTabSz="494377" latinLnBrk="1" hangingPunct="0"/>
            <a:r>
              <a:rPr lang="tr-TR" sz="3600" dirty="0">
                <a:solidFill>
                  <a:schemeClr val="bg1"/>
                </a:solidFill>
                <a:latin typeface="+mj-lt"/>
                <a:cs typeface="Times New Roman" panose="02020603050405020304" pitchFamily="18" charset="0"/>
              </a:rPr>
              <a:t>(F BLOK)</a:t>
            </a: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1240" y="2135927"/>
            <a:ext cx="7937524" cy="5291682"/>
          </a:xfrm>
          <a:prstGeom prst="rect">
            <a:avLst/>
          </a:prstGeom>
        </p:spPr>
      </p:pic>
    </p:spTree>
    <p:extLst>
      <p:ext uri="{BB962C8B-B14F-4D97-AF65-F5344CB8AC3E}">
        <p14:creationId xmlns:p14="http://schemas.microsoft.com/office/powerpoint/2010/main" val="417340021"/>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214259"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defPPr>
              <a:defRPr lang="en-US"/>
            </a:defPPr>
            <a:lvl1pPr defTabSz="494377" latinLnBrk="1" hangingPunct="0">
              <a:defRPr sz="3600">
                <a:solidFill>
                  <a:schemeClr val="bg1"/>
                </a:solidFill>
                <a:latin typeface="+mj-lt"/>
                <a:cs typeface="Times New Roman" panose="02020603050405020304" pitchFamily="18" charset="0"/>
              </a:defRPr>
            </a:lvl1pPr>
          </a:lstStyle>
          <a:p>
            <a:r>
              <a:rPr lang="tr-TR" dirty="0"/>
              <a:t>GAZİ EĞİTİM FAKÜLTESİ DERSLİK</a:t>
            </a:r>
          </a:p>
          <a:p>
            <a:r>
              <a:rPr lang="tr-TR" dirty="0"/>
              <a:t>(C BLOK)</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9231" y="1861101"/>
            <a:ext cx="8356853" cy="5571235"/>
          </a:xfrm>
          <a:prstGeom prst="rect">
            <a:avLst/>
          </a:prstGeom>
        </p:spPr>
      </p:pic>
    </p:spTree>
    <p:extLst>
      <p:ext uri="{BB962C8B-B14F-4D97-AF65-F5344CB8AC3E}">
        <p14:creationId xmlns:p14="http://schemas.microsoft.com/office/powerpoint/2010/main" val="1691188307"/>
      </p:ext>
    </p:extLst>
  </p:cSld>
  <p:clrMapOvr>
    <a:masterClrMapping/>
  </p:clrMapOvr>
  <p:transition spd="med">
    <p:pull/>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61991" y="1998813"/>
            <a:ext cx="7074144" cy="5305608"/>
          </a:xfrm>
          <a:prstGeom prst="rect">
            <a:avLst/>
          </a:prstGeom>
        </p:spPr>
      </p:pic>
      <p:sp>
        <p:nvSpPr>
          <p:cNvPr id="5" name="Metin kutusu 4"/>
          <p:cNvSpPr txBox="1"/>
          <p:nvPr/>
        </p:nvSpPr>
        <p:spPr>
          <a:xfrm>
            <a:off x="248983"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defPPr>
              <a:defRPr lang="en-US"/>
            </a:defPPr>
            <a:lvl1pPr defTabSz="494377" latinLnBrk="1" hangingPunct="0">
              <a:defRPr sz="3600">
                <a:solidFill>
                  <a:schemeClr val="bg1"/>
                </a:solidFill>
                <a:latin typeface="+mj-lt"/>
                <a:cs typeface="Times New Roman" panose="02020603050405020304" pitchFamily="18" charset="0"/>
              </a:defRPr>
            </a:lvl1pPr>
          </a:lstStyle>
          <a:p>
            <a:r>
              <a:rPr lang="tr-TR" dirty="0"/>
              <a:t>Fen Lab 1</a:t>
            </a:r>
          </a:p>
          <a:p>
            <a:r>
              <a:rPr lang="tr-TR" dirty="0"/>
              <a:t>(Hersek Binası 3. kat)</a:t>
            </a:r>
          </a:p>
        </p:txBody>
      </p:sp>
    </p:spTree>
    <p:extLst>
      <p:ext uri="{BB962C8B-B14F-4D97-AF65-F5344CB8AC3E}">
        <p14:creationId xmlns:p14="http://schemas.microsoft.com/office/powerpoint/2010/main" val="1026505120"/>
      </p:ext>
    </p:extLst>
  </p:cSld>
  <p:clrMapOvr>
    <a:masterClrMapping/>
  </p:clrMapOvr>
  <p:transition spd="med">
    <p:pull/>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4248" y="1998813"/>
            <a:ext cx="7246873" cy="5435155"/>
          </a:xfrm>
          <a:prstGeom prst="rect">
            <a:avLst/>
          </a:prstGeom>
        </p:spPr>
      </p:pic>
      <p:sp>
        <p:nvSpPr>
          <p:cNvPr id="5" name="Metin kutusu 4"/>
          <p:cNvSpPr txBox="1"/>
          <p:nvPr/>
        </p:nvSpPr>
        <p:spPr>
          <a:xfrm>
            <a:off x="260557"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defPPr>
              <a:defRPr lang="en-US"/>
            </a:defPPr>
            <a:lvl1pPr defTabSz="494377" latinLnBrk="1" hangingPunct="0">
              <a:defRPr sz="3600">
                <a:solidFill>
                  <a:schemeClr val="bg1"/>
                </a:solidFill>
                <a:latin typeface="+mj-lt"/>
                <a:cs typeface="Times New Roman" panose="02020603050405020304" pitchFamily="18" charset="0"/>
              </a:defRPr>
            </a:lvl1pPr>
          </a:lstStyle>
          <a:p>
            <a:r>
              <a:rPr lang="tr-TR" dirty="0"/>
              <a:t>Fen Lab 3</a:t>
            </a:r>
          </a:p>
          <a:p>
            <a:r>
              <a:rPr lang="tr-TR" dirty="0"/>
              <a:t>(Hersek Binası 3. kat)</a:t>
            </a:r>
          </a:p>
        </p:txBody>
      </p:sp>
    </p:spTree>
    <p:extLst>
      <p:ext uri="{BB962C8B-B14F-4D97-AF65-F5344CB8AC3E}">
        <p14:creationId xmlns:p14="http://schemas.microsoft.com/office/powerpoint/2010/main" val="4212233491"/>
      </p:ext>
    </p:extLst>
  </p:cSld>
  <p:clrMapOvr>
    <a:masterClrMapping/>
  </p:clrMapOvr>
  <p:transition spd="med">
    <p:pull/>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2216" y="1821021"/>
            <a:ext cx="7686994" cy="5765245"/>
          </a:xfrm>
          <a:prstGeom prst="rect">
            <a:avLst/>
          </a:prstGeom>
        </p:spPr>
      </p:pic>
      <p:sp>
        <p:nvSpPr>
          <p:cNvPr id="5" name="Metin kutusu 4"/>
          <p:cNvSpPr txBox="1"/>
          <p:nvPr/>
        </p:nvSpPr>
        <p:spPr>
          <a:xfrm>
            <a:off x="318430"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defPPr>
              <a:defRPr lang="en-US"/>
            </a:defPPr>
            <a:lvl1pPr defTabSz="494377" latinLnBrk="1" hangingPunct="0">
              <a:defRPr sz="3600">
                <a:solidFill>
                  <a:schemeClr val="bg1"/>
                </a:solidFill>
                <a:latin typeface="+mj-lt"/>
                <a:cs typeface="Times New Roman" panose="02020603050405020304" pitchFamily="18" charset="0"/>
              </a:defRPr>
            </a:lvl1pPr>
          </a:lstStyle>
          <a:p>
            <a:r>
              <a:rPr lang="tr-TR" dirty="0"/>
              <a:t>Fen Lab 5</a:t>
            </a:r>
          </a:p>
          <a:p>
            <a:r>
              <a:rPr lang="tr-TR" dirty="0"/>
              <a:t>(Hersek Binası 3. kat)</a:t>
            </a:r>
          </a:p>
        </p:txBody>
      </p:sp>
    </p:spTree>
    <p:extLst>
      <p:ext uri="{BB962C8B-B14F-4D97-AF65-F5344CB8AC3E}">
        <p14:creationId xmlns:p14="http://schemas.microsoft.com/office/powerpoint/2010/main" val="3992311884"/>
      </p:ext>
    </p:extLst>
  </p:cSld>
  <p:clrMapOvr>
    <a:masterClrMapping/>
  </p:clrMapOvr>
  <p:transition spd="med">
    <p:pull/>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3450" y="1721317"/>
            <a:ext cx="7790252" cy="5842689"/>
          </a:xfrm>
          <a:prstGeom prst="rect">
            <a:avLst/>
          </a:prstGeom>
        </p:spPr>
      </p:pic>
      <p:sp>
        <p:nvSpPr>
          <p:cNvPr id="5" name="Metin kutusu 4"/>
          <p:cNvSpPr txBox="1"/>
          <p:nvPr/>
        </p:nvSpPr>
        <p:spPr>
          <a:xfrm>
            <a:off x="401393" y="0"/>
            <a:ext cx="8714365" cy="12330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defPPr>
              <a:defRPr lang="en-US"/>
            </a:defPPr>
            <a:lvl1pPr defTabSz="494377" latinLnBrk="1" hangingPunct="0">
              <a:defRPr sz="3600">
                <a:solidFill>
                  <a:schemeClr val="bg1"/>
                </a:solidFill>
                <a:latin typeface="+mj-lt"/>
                <a:cs typeface="Times New Roman" panose="02020603050405020304" pitchFamily="18" charset="0"/>
              </a:defRPr>
            </a:lvl1pPr>
          </a:lstStyle>
          <a:p>
            <a:r>
              <a:rPr lang="tr-TR" dirty="0"/>
              <a:t>Fen Lab 7</a:t>
            </a:r>
          </a:p>
          <a:p>
            <a:r>
              <a:rPr lang="tr-TR" dirty="0"/>
              <a:t>(Hersek Binası 3. kat)</a:t>
            </a:r>
          </a:p>
        </p:txBody>
      </p:sp>
    </p:spTree>
    <p:extLst>
      <p:ext uri="{BB962C8B-B14F-4D97-AF65-F5344CB8AC3E}">
        <p14:creationId xmlns:p14="http://schemas.microsoft.com/office/powerpoint/2010/main" val="1005393038"/>
      </p:ext>
    </p:extLst>
  </p:cSld>
  <p:clrMapOvr>
    <a:masterClrMapping/>
  </p:clrMapOvr>
  <p:transition spd="med">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a:extLst>
              <a:ext uri="{FF2B5EF4-FFF2-40B4-BE49-F238E27FC236}">
                <a16:creationId xmlns:a16="http://schemas.microsoft.com/office/drawing/2014/main" id="{D260CA0A-19BD-59E7-E78F-F3A4920B8888}"/>
              </a:ext>
            </a:extLst>
          </p:cNvPr>
          <p:cNvPicPr>
            <a:picLocks noChangeAspect="1"/>
          </p:cNvPicPr>
          <p:nvPr/>
        </p:nvPicPr>
        <p:blipFill rotWithShape="1">
          <a:blip r:embed="rId2"/>
          <a:srcRect l="3677" t="9142" r="3609" b="7571"/>
          <a:stretch/>
        </p:blipFill>
        <p:spPr>
          <a:xfrm>
            <a:off x="243826" y="581967"/>
            <a:ext cx="9457056" cy="6721938"/>
          </a:xfrm>
          <a:prstGeom prst="rect">
            <a:avLst/>
          </a:prstGeom>
        </p:spPr>
      </p:pic>
      <p:sp>
        <p:nvSpPr>
          <p:cNvPr id="5" name="Sağ Ok 4"/>
          <p:cNvSpPr/>
          <p:nvPr/>
        </p:nvSpPr>
        <p:spPr>
          <a:xfrm rot="10800000">
            <a:off x="1951829" y="268273"/>
            <a:ext cx="1584430" cy="1000260"/>
          </a:xfrm>
          <a:prstGeom prst="rightArrow">
            <a:avLst/>
          </a:prstGeom>
          <a:solidFill>
            <a:srgbClr val="FF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en-US" sz="2708">
              <a:solidFill>
                <a:srgbClr val="FFFFFF"/>
              </a:solidFill>
              <a:effectLst>
                <a:outerShdw blurRad="25400" dist="33948" dir="2700000" rotWithShape="0">
                  <a:srgbClr val="3B3936"/>
                </a:outerShdw>
              </a:effectLst>
            </a:endParaRPr>
          </a:p>
        </p:txBody>
      </p:sp>
      <p:sp>
        <p:nvSpPr>
          <p:cNvPr id="6" name="Sağ Ok 5"/>
          <p:cNvSpPr/>
          <p:nvPr/>
        </p:nvSpPr>
        <p:spPr>
          <a:xfrm rot="9595329">
            <a:off x="3674813" y="2057633"/>
            <a:ext cx="1584430" cy="1000260"/>
          </a:xfrm>
          <a:prstGeom prst="rightArrow">
            <a:avLst/>
          </a:prstGeom>
          <a:solidFill>
            <a:srgbClr val="FF0000"/>
          </a:solid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en-US" sz="2708">
              <a:solidFill>
                <a:srgbClr val="FFFFFF"/>
              </a:solidFill>
              <a:effectLst>
                <a:outerShdw blurRad="25400" dist="33948" dir="2700000" rotWithShape="0">
                  <a:srgbClr val="3B3936"/>
                </a:outerShdw>
              </a:effectLst>
            </a:endParaRPr>
          </a:p>
        </p:txBody>
      </p:sp>
    </p:spTree>
    <p:extLst>
      <p:ext uri="{BB962C8B-B14F-4D97-AF65-F5344CB8AC3E}">
        <p14:creationId xmlns:p14="http://schemas.microsoft.com/office/powerpoint/2010/main" val="3894198392"/>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8D8BB1-09BA-332B-554A-7E2C820F99D5}"/>
              </a:ext>
            </a:extLst>
          </p:cNvPr>
          <p:cNvSpPr>
            <a:spLocks noGrp="1"/>
          </p:cNvSpPr>
          <p:nvPr>
            <p:ph type="title"/>
          </p:nvPr>
        </p:nvSpPr>
        <p:spPr/>
        <p:txBody>
          <a:bodyPr>
            <a:normAutofit fontScale="90000"/>
          </a:bodyPr>
          <a:lstStyle/>
          <a:p>
            <a:r>
              <a:rPr lang="tr-TR" dirty="0"/>
              <a:t>Akademik Takvim için linke tıklayınız. </a:t>
            </a:r>
          </a:p>
        </p:txBody>
      </p:sp>
      <p:sp>
        <p:nvSpPr>
          <p:cNvPr id="4" name="TextBox 3">
            <a:extLst>
              <a:ext uri="{FF2B5EF4-FFF2-40B4-BE49-F238E27FC236}">
                <a16:creationId xmlns:a16="http://schemas.microsoft.com/office/drawing/2014/main" id="{FAFBD3D4-9752-0841-B6F2-E3E617769A8A}"/>
              </a:ext>
            </a:extLst>
          </p:cNvPr>
          <p:cNvSpPr txBox="1"/>
          <p:nvPr/>
        </p:nvSpPr>
        <p:spPr>
          <a:xfrm>
            <a:off x="5850495" y="3761681"/>
            <a:ext cx="2468054" cy="1068882"/>
          </a:xfrm>
          <a:prstGeom prst="rect">
            <a:avLst/>
          </a:prstGeom>
          <a:noFill/>
        </p:spPr>
        <p:txBody>
          <a:bodyPr wrap="square" rtlCol="0">
            <a:spAutoFit/>
          </a:bodyPr>
          <a:lstStyle/>
          <a:p>
            <a:r>
              <a:rPr lang="tr-TR" sz="1269" dirty="0">
                <a:hlinkClick r:id="rId2"/>
              </a:rPr>
              <a:t>https://webupload.gazi.edu.tr/upload/12/2026/8/4/31762a91-9d7c-47d7-aa81-410a39916c3c-2026-2027-akademik-takvim-on-lisans-ve-lisans-kayit-tarihi-eklenmis.pdf</a:t>
            </a:r>
            <a:r>
              <a:rPr lang="tr-TR" sz="1269" dirty="0"/>
              <a:t> </a:t>
            </a:r>
          </a:p>
        </p:txBody>
      </p:sp>
      <p:pic>
        <p:nvPicPr>
          <p:cNvPr id="8" name="Graphic 7" descr="Arrow Slight curve">
            <a:extLst>
              <a:ext uri="{FF2B5EF4-FFF2-40B4-BE49-F238E27FC236}">
                <a16:creationId xmlns:a16="http://schemas.microsoft.com/office/drawing/2014/main" id="{43631EA7-0065-BB4E-8231-5A00767D34A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525205" y="3811202"/>
            <a:ext cx="1344928" cy="1344928"/>
          </a:xfrm>
          <a:prstGeom prst="rect">
            <a:avLst/>
          </a:prstGeom>
        </p:spPr>
      </p:pic>
    </p:spTree>
    <p:extLst>
      <p:ext uri="{BB962C8B-B14F-4D97-AF65-F5344CB8AC3E}">
        <p14:creationId xmlns:p14="http://schemas.microsoft.com/office/powerpoint/2010/main" val="1242016943"/>
      </p:ext>
    </p:extLst>
  </p:cSld>
  <p:clrMapOvr>
    <a:masterClrMapping/>
  </p:clrMapOvr>
  <p:transition spd="med">
    <p:pull/>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158620" y="4240545"/>
            <a:ext cx="9256933" cy="3835697"/>
          </a:xfrm>
        </p:spPr>
        <p:txBody>
          <a:bodyPr>
            <a:normAutofit fontScale="90000"/>
          </a:bodyPr>
          <a:lstStyle/>
          <a:p>
            <a:r>
              <a:rPr lang="tr-TR" dirty="0">
                <a:solidFill>
                  <a:schemeClr val="tx1"/>
                </a:solidFill>
              </a:rPr>
              <a:t/>
            </a:r>
            <a:br>
              <a:rPr lang="tr-TR" dirty="0">
                <a:solidFill>
                  <a:schemeClr val="tx1"/>
                </a:solidFill>
              </a:rPr>
            </a:br>
            <a:r>
              <a:rPr lang="tr-TR" dirty="0" smtClean="0"/>
              <a:t>Bu tarihte mutlaka öğrenci bilgi </a:t>
            </a:r>
            <a:r>
              <a:rPr lang="tr-TR" dirty="0"/>
              <a:t>sisteminden </a:t>
            </a:r>
            <a:r>
              <a:rPr lang="tr-TR" dirty="0" smtClean="0"/>
              <a:t>derslerinizi uygun şubeden seçmeli ve onaylamalısınız. </a:t>
            </a:r>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r>
              <a:rPr lang="tr-TR" dirty="0">
                <a:solidFill>
                  <a:schemeClr val="tx1"/>
                </a:solidFill>
              </a:rPr>
              <a:t/>
            </a:r>
            <a:br>
              <a:rPr lang="tr-TR" dirty="0">
                <a:solidFill>
                  <a:schemeClr val="tx1"/>
                </a:solidFill>
              </a:rPr>
            </a:br>
            <a:endParaRPr lang="tr-TR" dirty="0">
              <a:solidFill>
                <a:schemeClr val="tx1"/>
              </a:solidFill>
            </a:endParaRPr>
          </a:p>
        </p:txBody>
      </p:sp>
      <p:sp>
        <p:nvSpPr>
          <p:cNvPr id="4" name="3 Metin kutusu"/>
          <p:cNvSpPr txBox="1"/>
          <p:nvPr/>
        </p:nvSpPr>
        <p:spPr>
          <a:xfrm>
            <a:off x="261257" y="1395585"/>
            <a:ext cx="9641568" cy="243111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5078" dirty="0">
                <a:solidFill>
                  <a:srgbClr val="FF0000"/>
                </a:solidFill>
              </a:rPr>
              <a:t>Bu öğretim yılı ders kaydı</a:t>
            </a:r>
          </a:p>
          <a:p>
            <a:pPr defTabSz="494377" latinLnBrk="1" hangingPunct="0"/>
            <a:r>
              <a:rPr lang="tr-TR" sz="5078" dirty="0">
                <a:solidFill>
                  <a:srgbClr val="FF0000"/>
                </a:solidFill>
              </a:rPr>
              <a:t> </a:t>
            </a:r>
            <a:r>
              <a:rPr lang="tr-TR" sz="5078" u="sng" dirty="0">
                <a:solidFill>
                  <a:srgbClr val="FF0000"/>
                </a:solidFill>
              </a:rPr>
              <a:t>10-14 Eylül 2026 </a:t>
            </a:r>
            <a:r>
              <a:rPr lang="tr-TR" sz="5078" dirty="0">
                <a:solidFill>
                  <a:srgbClr val="FF0000"/>
                </a:solidFill>
              </a:rPr>
              <a:t>tarihinde </a:t>
            </a:r>
          </a:p>
          <a:p>
            <a:pPr defTabSz="494377" latinLnBrk="1" hangingPunct="0"/>
            <a:r>
              <a:rPr lang="tr-TR" sz="5078" dirty="0">
                <a:solidFill>
                  <a:srgbClr val="FF0000"/>
                </a:solidFill>
              </a:rPr>
              <a:t>yapılacaktır</a:t>
            </a:r>
            <a:r>
              <a:rPr lang="tr-TR" sz="3808" dirty="0">
                <a:solidFill>
                  <a:srgbClr val="FF0000"/>
                </a:solidFill>
              </a:rPr>
              <a:t>.</a:t>
            </a:r>
          </a:p>
        </p:txBody>
      </p:sp>
      <p:sp>
        <p:nvSpPr>
          <p:cNvPr id="2" name="Metin kutusu 1"/>
          <p:cNvSpPr txBox="1"/>
          <p:nvPr/>
        </p:nvSpPr>
        <p:spPr>
          <a:xfrm>
            <a:off x="578498" y="6158393"/>
            <a:ext cx="8238931" cy="1077218"/>
          </a:xfrm>
          <a:prstGeom prst="rect">
            <a:avLst/>
          </a:prstGeom>
          <a:noFill/>
        </p:spPr>
        <p:txBody>
          <a:bodyPr wrap="square" rtlCol="0">
            <a:spAutoFit/>
          </a:bodyPr>
          <a:lstStyle/>
          <a:p>
            <a:r>
              <a:rPr lang="tr-TR" sz="3200" b="1" dirty="0" smtClean="0">
                <a:solidFill>
                  <a:srgbClr val="FF0000"/>
                </a:solidFill>
              </a:rPr>
              <a:t>Lütfen öğrenci bilgisi sistemindeki mail adresinizi güncelleyiniz. </a:t>
            </a:r>
            <a:endParaRPr lang="tr-TR" sz="3200" b="1" dirty="0">
              <a:solidFill>
                <a:srgbClr val="FF0000"/>
              </a:solidFill>
            </a:endParaRPr>
          </a:p>
        </p:txBody>
      </p:sp>
    </p:spTree>
    <p:extLst>
      <p:ext uri="{BB962C8B-B14F-4D97-AF65-F5344CB8AC3E}">
        <p14:creationId xmlns:p14="http://schemas.microsoft.com/office/powerpoint/2010/main" val="2590033844"/>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002" y="-77002"/>
            <a:ext cx="4145726" cy="1290902"/>
          </a:xfrm>
        </p:spPr>
        <p:txBody>
          <a:bodyPr/>
          <a:lstStyle/>
          <a:p>
            <a:r>
              <a:rPr lang="tr-TR" noProof="0" dirty="0">
                <a:solidFill>
                  <a:schemeClr val="bg1"/>
                </a:solidFill>
              </a:rPr>
              <a:t>Misyonumuz </a:t>
            </a:r>
          </a:p>
        </p:txBody>
      </p:sp>
      <p:graphicFrame>
        <p:nvGraphicFramePr>
          <p:cNvPr id="3" name="Diyagram 2"/>
          <p:cNvGraphicFramePr/>
          <p:nvPr>
            <p:extLst>
              <p:ext uri="{D42A27DB-BD31-4B8C-83A1-F6EECF244321}">
                <p14:modId xmlns:p14="http://schemas.microsoft.com/office/powerpoint/2010/main" val="3420613403"/>
              </p:ext>
            </p:extLst>
          </p:nvPr>
        </p:nvGraphicFramePr>
        <p:xfrm>
          <a:off x="356617" y="2542115"/>
          <a:ext cx="9330468" cy="455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052916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ACA8C-DABF-E942-A06B-DE55828D9326}"/>
              </a:ext>
            </a:extLst>
          </p:cNvPr>
          <p:cNvSpPr>
            <a:spLocks noGrp="1"/>
          </p:cNvSpPr>
          <p:nvPr>
            <p:ph type="title"/>
          </p:nvPr>
        </p:nvSpPr>
        <p:spPr>
          <a:xfrm>
            <a:off x="501290" y="966418"/>
            <a:ext cx="5483304" cy="1837439"/>
          </a:xfrm>
        </p:spPr>
        <p:txBody>
          <a:bodyPr/>
          <a:lstStyle/>
          <a:p>
            <a:r>
              <a:rPr lang="tr-TR" dirty="0" smtClean="0"/>
              <a:t>Şube bilgisi </a:t>
            </a:r>
            <a:endParaRPr lang="tr-TR" dirty="0"/>
          </a:p>
        </p:txBody>
      </p:sp>
      <p:sp>
        <p:nvSpPr>
          <p:cNvPr id="3" name="Text Placeholder 2">
            <a:extLst>
              <a:ext uri="{FF2B5EF4-FFF2-40B4-BE49-F238E27FC236}">
                <a16:creationId xmlns:a16="http://schemas.microsoft.com/office/drawing/2014/main" id="{B9EA83D5-5391-EC48-A2AE-16D03F69816D}"/>
              </a:ext>
            </a:extLst>
          </p:cNvPr>
          <p:cNvSpPr>
            <a:spLocks noGrp="1"/>
          </p:cNvSpPr>
          <p:nvPr>
            <p:ph type="body" idx="1"/>
          </p:nvPr>
        </p:nvSpPr>
        <p:spPr>
          <a:xfrm>
            <a:off x="792283" y="2327996"/>
            <a:ext cx="8135439" cy="4149878"/>
          </a:xfrm>
        </p:spPr>
        <p:txBody>
          <a:bodyPr>
            <a:normAutofit fontScale="70000" lnSpcReduction="20000"/>
          </a:bodyPr>
          <a:lstStyle/>
          <a:p>
            <a:pPr marL="290185" indent="-290185">
              <a:buFont typeface="Arial" panose="020B0604020202020204" pitchFamily="34" charset="0"/>
              <a:buChar char="•"/>
            </a:pPr>
            <a:r>
              <a:rPr lang="tr-TR" dirty="0"/>
              <a:t>Ana bilim Dalımıza toplam </a:t>
            </a:r>
            <a:r>
              <a:rPr lang="tr-TR" dirty="0" smtClean="0"/>
              <a:t>41 </a:t>
            </a:r>
            <a:r>
              <a:rPr lang="tr-TR" dirty="0"/>
              <a:t>öğrenci kayıt yaptırmıştır.</a:t>
            </a:r>
          </a:p>
          <a:p>
            <a:pPr marL="290185" indent="-290185">
              <a:buFont typeface="Arial" panose="020B0604020202020204" pitchFamily="34" charset="0"/>
              <a:buChar char="•"/>
            </a:pPr>
            <a:r>
              <a:rPr lang="tr-TR" dirty="0"/>
              <a:t>Kayıt yaptıran öğrencilerimiz yarıya bölünecektir. Ve böylelikle 2 </a:t>
            </a:r>
            <a:r>
              <a:rPr lang="tr-TR" dirty="0" err="1"/>
              <a:t>şube’den</a:t>
            </a:r>
            <a:r>
              <a:rPr lang="tr-TR" dirty="0"/>
              <a:t> oluşan birinci sınıflarımız olacaktır. </a:t>
            </a:r>
          </a:p>
          <a:p>
            <a:pPr marL="290185" indent="-290185">
              <a:buFont typeface="Arial" panose="020B0604020202020204" pitchFamily="34" charset="0"/>
              <a:buChar char="•"/>
            </a:pPr>
            <a:r>
              <a:rPr lang="tr-TR" dirty="0">
                <a:solidFill>
                  <a:srgbClr val="FF0000"/>
                </a:solidFill>
              </a:rPr>
              <a:t>Şubelerin eşit sayıda dağılması için numarasının son iki hanesi 01-21 olan öğrenciler online </a:t>
            </a:r>
            <a:r>
              <a:rPr lang="tr-TR" dirty="0" err="1">
                <a:solidFill>
                  <a:srgbClr val="FF0000"/>
                </a:solidFill>
              </a:rPr>
              <a:t>proliz</a:t>
            </a:r>
            <a:r>
              <a:rPr lang="tr-TR" dirty="0">
                <a:solidFill>
                  <a:srgbClr val="FF0000"/>
                </a:solidFill>
              </a:rPr>
              <a:t> sisteminde 1. </a:t>
            </a:r>
            <a:r>
              <a:rPr lang="tr-TR" dirty="0" smtClean="0">
                <a:solidFill>
                  <a:srgbClr val="FF0000"/>
                </a:solidFill>
              </a:rPr>
              <a:t>şubede </a:t>
            </a:r>
            <a:r>
              <a:rPr lang="tr-TR" dirty="0">
                <a:solidFill>
                  <a:srgbClr val="FF0000"/>
                </a:solidFill>
              </a:rPr>
              <a:t>(programda yazılı haliyle A </a:t>
            </a:r>
            <a:r>
              <a:rPr lang="tr-TR" dirty="0" smtClean="0">
                <a:solidFill>
                  <a:srgbClr val="FF0000"/>
                </a:solidFill>
              </a:rPr>
              <a:t>şubesi) </a:t>
            </a:r>
            <a:r>
              <a:rPr lang="tr-TR" dirty="0">
                <a:solidFill>
                  <a:srgbClr val="FF0000"/>
                </a:solidFill>
              </a:rPr>
              <a:t>olacaklardır. </a:t>
            </a:r>
            <a:r>
              <a:rPr lang="tr-TR" dirty="0" smtClean="0">
                <a:solidFill>
                  <a:srgbClr val="FF0000"/>
                </a:solidFill>
              </a:rPr>
              <a:t>22-41 olanlar </a:t>
            </a:r>
            <a:r>
              <a:rPr lang="tr-TR" dirty="0">
                <a:solidFill>
                  <a:srgbClr val="FF0000"/>
                </a:solidFill>
              </a:rPr>
              <a:t>ise </a:t>
            </a:r>
            <a:r>
              <a:rPr lang="tr-TR" dirty="0" err="1">
                <a:solidFill>
                  <a:srgbClr val="FF0000"/>
                </a:solidFill>
              </a:rPr>
              <a:t>proliz</a:t>
            </a:r>
            <a:r>
              <a:rPr lang="tr-TR" dirty="0">
                <a:solidFill>
                  <a:srgbClr val="FF0000"/>
                </a:solidFill>
              </a:rPr>
              <a:t> sisteminde </a:t>
            </a:r>
            <a:r>
              <a:rPr lang="tr-TR" dirty="0" smtClean="0">
                <a:solidFill>
                  <a:srgbClr val="FF0000"/>
                </a:solidFill>
              </a:rPr>
              <a:t>2. </a:t>
            </a:r>
            <a:r>
              <a:rPr lang="tr-TR" dirty="0">
                <a:solidFill>
                  <a:srgbClr val="FF0000"/>
                </a:solidFill>
              </a:rPr>
              <a:t>şubede (programda yazılı haliyle </a:t>
            </a:r>
            <a:r>
              <a:rPr lang="tr-TR" dirty="0" smtClean="0">
                <a:solidFill>
                  <a:srgbClr val="FF0000"/>
                </a:solidFill>
              </a:rPr>
              <a:t>B </a:t>
            </a:r>
            <a:r>
              <a:rPr lang="tr-TR" dirty="0">
                <a:solidFill>
                  <a:srgbClr val="FF0000"/>
                </a:solidFill>
              </a:rPr>
              <a:t>şubesi) olacaklardır. Dolayısıyla </a:t>
            </a:r>
            <a:r>
              <a:rPr lang="tr-TR" dirty="0" err="1">
                <a:solidFill>
                  <a:srgbClr val="FF0000"/>
                </a:solidFill>
              </a:rPr>
              <a:t>Proliz</a:t>
            </a:r>
            <a:r>
              <a:rPr lang="tr-TR" dirty="0">
                <a:solidFill>
                  <a:srgbClr val="FF0000"/>
                </a:solidFill>
              </a:rPr>
              <a:t> sisteminde yani online ders seçiminde 1. şube olan dersleri; web sitesinde yayınlanacak olan ders </a:t>
            </a:r>
            <a:r>
              <a:rPr lang="tr-TR" dirty="0" err="1">
                <a:solidFill>
                  <a:srgbClr val="FF0000"/>
                </a:solidFill>
              </a:rPr>
              <a:t>pragramında</a:t>
            </a:r>
            <a:r>
              <a:rPr lang="tr-TR" dirty="0">
                <a:solidFill>
                  <a:srgbClr val="FF0000"/>
                </a:solidFill>
              </a:rPr>
              <a:t> ise A grubunu dikkate alacaklardır. </a:t>
            </a:r>
          </a:p>
        </p:txBody>
      </p:sp>
    </p:spTree>
    <p:extLst>
      <p:ext uri="{BB962C8B-B14F-4D97-AF65-F5344CB8AC3E}">
        <p14:creationId xmlns:p14="http://schemas.microsoft.com/office/powerpoint/2010/main" val="3811790895"/>
      </p:ext>
    </p:extLst>
  </p:cSld>
  <p:clrMapOvr>
    <a:masterClrMapping/>
  </p:clrMapOvr>
  <p:transition spd="med">
    <p:pull/>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3656" y="1457504"/>
            <a:ext cx="8661643" cy="928390"/>
          </a:xfrm>
        </p:spPr>
        <p:txBody>
          <a:bodyPr>
            <a:normAutofit fontScale="90000"/>
          </a:bodyPr>
          <a:lstStyle/>
          <a:p>
            <a:r>
              <a:rPr lang="tr-TR" u="sng" dirty="0"/>
              <a:t>16-17 Eylül 2026 </a:t>
            </a:r>
            <a:r>
              <a:rPr lang="tr-TR" dirty="0"/>
              <a:t>Danışman Onayları</a:t>
            </a:r>
            <a:endParaRPr lang="en-US" dirty="0"/>
          </a:p>
        </p:txBody>
      </p:sp>
      <p:sp>
        <p:nvSpPr>
          <p:cNvPr id="3" name="3 Metin kutusu"/>
          <p:cNvSpPr txBox="1"/>
          <p:nvPr/>
        </p:nvSpPr>
        <p:spPr>
          <a:xfrm>
            <a:off x="773656" y="5669995"/>
            <a:ext cx="8876358" cy="16495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385" dirty="0"/>
              <a:t>Öğrenci ders kayıtları sırasında oluşan  </a:t>
            </a:r>
          </a:p>
          <a:p>
            <a:pPr defTabSz="494377" latinLnBrk="1" hangingPunct="0"/>
            <a:r>
              <a:rPr lang="tr-TR" sz="3385" dirty="0"/>
              <a:t>aksaklıklar (hatalı şube ya da ders seçimi vb.) </a:t>
            </a:r>
          </a:p>
          <a:p>
            <a:pPr defTabSz="494377" latinLnBrk="1" hangingPunct="0"/>
            <a:r>
              <a:rPr lang="tr-TR" sz="3385" dirty="0"/>
              <a:t>bu tarihler arasında düzeltilecektir. </a:t>
            </a:r>
          </a:p>
        </p:txBody>
      </p:sp>
      <p:sp>
        <p:nvSpPr>
          <p:cNvPr id="5" name="Metin kutusu 4"/>
          <p:cNvSpPr txBox="1"/>
          <p:nvPr/>
        </p:nvSpPr>
        <p:spPr>
          <a:xfrm>
            <a:off x="773656" y="2278701"/>
            <a:ext cx="9129168" cy="3369195"/>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047" dirty="0">
                <a:solidFill>
                  <a:srgbClr val="FF0000"/>
                </a:solidFill>
              </a:rPr>
              <a:t>!!!Danışman onayları öğrenci ile birlikte </a:t>
            </a:r>
          </a:p>
          <a:p>
            <a:pPr defTabSz="494377" latinLnBrk="1" hangingPunct="0"/>
            <a:r>
              <a:rPr lang="tr-TR" sz="3047" dirty="0">
                <a:solidFill>
                  <a:srgbClr val="FF0000"/>
                </a:solidFill>
              </a:rPr>
              <a:t>gerçekleştirildiğinden, bu tarihler arasında </a:t>
            </a:r>
          </a:p>
          <a:p>
            <a:pPr defTabSz="494377" latinLnBrk="1" hangingPunct="0"/>
            <a:r>
              <a:rPr lang="tr-TR" sz="3047" dirty="0">
                <a:solidFill>
                  <a:srgbClr val="FF0000"/>
                </a:solidFill>
              </a:rPr>
              <a:t>danışmanınızla birlikte online ortamları kullanarak </a:t>
            </a:r>
          </a:p>
          <a:p>
            <a:pPr defTabSz="494377" latinLnBrk="1" hangingPunct="0"/>
            <a:r>
              <a:rPr lang="tr-TR" sz="3047" dirty="0">
                <a:solidFill>
                  <a:srgbClr val="FF0000"/>
                </a:solidFill>
              </a:rPr>
              <a:t>(mail, telefon vb.) </a:t>
            </a:r>
          </a:p>
          <a:p>
            <a:pPr defTabSz="494377" latinLnBrk="1" hangingPunct="0"/>
            <a:r>
              <a:rPr lang="tr-TR" sz="3047" dirty="0">
                <a:solidFill>
                  <a:srgbClr val="FF0000"/>
                </a:solidFill>
              </a:rPr>
              <a:t>seçtiğiniz derslerin kontrolünü gerçekleştirmelisiniz. </a:t>
            </a:r>
          </a:p>
          <a:p>
            <a:pPr defTabSz="494377" latinLnBrk="1" hangingPunct="0"/>
            <a:r>
              <a:rPr lang="tr-TR" sz="3047" u="sng" dirty="0">
                <a:solidFill>
                  <a:srgbClr val="7030A0"/>
                </a:solidFill>
              </a:rPr>
              <a:t>(</a:t>
            </a:r>
            <a:r>
              <a:rPr lang="tr-TR" sz="3047" dirty="0">
                <a:solidFill>
                  <a:srgbClr val="7030A0"/>
                </a:solidFill>
              </a:rPr>
              <a:t>ders kayıtları ve danışman onayları tarihlerinde </a:t>
            </a:r>
          </a:p>
          <a:p>
            <a:pPr defTabSz="494377" latinLnBrk="1" hangingPunct="0"/>
            <a:r>
              <a:rPr lang="tr-TR" sz="3047" dirty="0">
                <a:solidFill>
                  <a:srgbClr val="7030A0"/>
                </a:solidFill>
              </a:rPr>
              <a:t>danışmanınızla sadece uzaktan etkileşime geçiniz</a:t>
            </a:r>
            <a:r>
              <a:rPr lang="tr-TR" sz="3047" u="sng" dirty="0">
                <a:solidFill>
                  <a:srgbClr val="7030A0"/>
                </a:solidFill>
              </a:rPr>
              <a:t>. )</a:t>
            </a:r>
          </a:p>
        </p:txBody>
      </p:sp>
    </p:spTree>
    <p:extLst>
      <p:ext uri="{BB962C8B-B14F-4D97-AF65-F5344CB8AC3E}">
        <p14:creationId xmlns:p14="http://schemas.microsoft.com/office/powerpoint/2010/main" val="2711764637"/>
      </p:ext>
    </p:extLst>
  </p:cSld>
  <p:clrMapOvr>
    <a:masterClrMapping/>
  </p:clrMapOvr>
  <p:transition spd="med">
    <p:pull/>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5055" y="2512659"/>
            <a:ext cx="8540893" cy="928390"/>
          </a:xfrm>
        </p:spPr>
        <p:txBody>
          <a:bodyPr>
            <a:normAutofit fontScale="90000"/>
          </a:bodyPr>
          <a:lstStyle/>
          <a:p>
            <a:pPr algn="ctr"/>
            <a:r>
              <a:rPr lang="tr-TR" b="1" dirty="0"/>
              <a:t>1- 2 EKİM 2026 </a:t>
            </a:r>
            <a:br>
              <a:rPr lang="tr-TR" b="1" dirty="0"/>
            </a:br>
            <a:r>
              <a:rPr lang="tr-TR" b="1" dirty="0"/>
              <a:t>Ders ekleme-Bırakma</a:t>
            </a:r>
            <a:br>
              <a:rPr lang="tr-TR" b="1" dirty="0"/>
            </a:br>
            <a:r>
              <a:rPr lang="tr-TR" b="1" dirty="0"/>
              <a:t>Öğrenci ve Danışman Etkileşimli</a:t>
            </a:r>
            <a:endParaRPr lang="en-US" b="1" dirty="0"/>
          </a:p>
        </p:txBody>
      </p:sp>
      <p:sp>
        <p:nvSpPr>
          <p:cNvPr id="4" name="3 Metin kutusu"/>
          <p:cNvSpPr txBox="1"/>
          <p:nvPr/>
        </p:nvSpPr>
        <p:spPr>
          <a:xfrm>
            <a:off x="1115062" y="4291764"/>
            <a:ext cx="7632687" cy="16495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algn="ctr" defTabSz="494377" latinLnBrk="1" hangingPunct="0"/>
            <a:r>
              <a:rPr lang="tr-TR" sz="3385" dirty="0"/>
              <a:t>Bu öğretim yılı Danışman onayları, </a:t>
            </a:r>
          </a:p>
          <a:p>
            <a:pPr algn="ctr" defTabSz="494377" latinLnBrk="1" hangingPunct="0"/>
            <a:r>
              <a:rPr lang="tr-TR" sz="3385" dirty="0"/>
              <a:t>ders  ekleme- bırakma ve mazeretli </a:t>
            </a:r>
          </a:p>
          <a:p>
            <a:pPr algn="ctr" defTabSz="494377" latinLnBrk="1" hangingPunct="0"/>
            <a:r>
              <a:rPr lang="tr-TR" sz="3385" dirty="0"/>
              <a:t>kayıtlar için belirlenmiş tarihtir. </a:t>
            </a:r>
          </a:p>
        </p:txBody>
      </p:sp>
    </p:spTree>
    <p:extLst>
      <p:ext uri="{BB962C8B-B14F-4D97-AF65-F5344CB8AC3E}">
        <p14:creationId xmlns:p14="http://schemas.microsoft.com/office/powerpoint/2010/main" val="2379001074"/>
      </p:ext>
    </p:extLst>
  </p:cSld>
  <p:clrMapOvr>
    <a:masterClrMapping/>
  </p:clrMapOvr>
  <p:transition spd="med">
    <p:pull/>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6828" y="1358947"/>
            <a:ext cx="9129168" cy="928390"/>
          </a:xfrm>
        </p:spPr>
        <p:txBody>
          <a:bodyPr>
            <a:normAutofit fontScale="90000"/>
          </a:bodyPr>
          <a:lstStyle/>
          <a:p>
            <a:r>
              <a:rPr lang="tr-TR" dirty="0"/>
              <a:t>Öğrenci Ders Kayıtları Nasıl Yapılacak</a:t>
            </a:r>
          </a:p>
        </p:txBody>
      </p:sp>
      <p:sp>
        <p:nvSpPr>
          <p:cNvPr id="3" name="Metin kutusu 2"/>
          <p:cNvSpPr txBox="1"/>
          <p:nvPr/>
        </p:nvSpPr>
        <p:spPr>
          <a:xfrm>
            <a:off x="636148" y="3047928"/>
            <a:ext cx="8860828" cy="164955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3385" dirty="0"/>
              <a:t>Bundan sonraki slaytlarda internet üzerinden ders kaydınızın nasıl gerçekleştireceğiniz </a:t>
            </a:r>
          </a:p>
          <a:p>
            <a:pPr defTabSz="494377" latinLnBrk="1" hangingPunct="0"/>
            <a:r>
              <a:rPr lang="tr-TR" sz="3385" dirty="0"/>
              <a:t>ayrıntılı olarak açıklanmıştır. </a:t>
            </a:r>
          </a:p>
        </p:txBody>
      </p:sp>
    </p:spTree>
    <p:extLst>
      <p:ext uri="{BB962C8B-B14F-4D97-AF65-F5344CB8AC3E}">
        <p14:creationId xmlns:p14="http://schemas.microsoft.com/office/powerpoint/2010/main" val="218750661"/>
      </p:ext>
    </p:extLst>
  </p:cSld>
  <p:clrMapOvr>
    <a:masterClrMapping/>
  </p:clrMapOvr>
  <p:transition spd="med">
    <p:pull/>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044301" y="251978"/>
            <a:ext cx="9129168" cy="456703"/>
          </a:xfrm>
        </p:spPr>
        <p:txBody>
          <a:bodyPr>
            <a:normAutofit fontScale="90000"/>
          </a:bodyPr>
          <a:lstStyle/>
          <a:p>
            <a:r>
              <a:rPr lang="tr-TR" sz="3808" dirty="0">
                <a:solidFill>
                  <a:schemeClr val="bg1"/>
                </a:solidFill>
              </a:rPr>
              <a:t>1. Sınıf 1.Dönem Dersleri</a:t>
            </a:r>
          </a:p>
        </p:txBody>
      </p:sp>
      <p:graphicFrame>
        <p:nvGraphicFramePr>
          <p:cNvPr id="7" name="Tablo 6"/>
          <p:cNvGraphicFramePr>
            <a:graphicFrameLocks noGrp="1"/>
          </p:cNvGraphicFramePr>
          <p:nvPr/>
        </p:nvGraphicFramePr>
        <p:xfrm>
          <a:off x="771160" y="3210648"/>
          <a:ext cx="8104968" cy="3826084"/>
        </p:xfrm>
        <a:graphic>
          <a:graphicData uri="http://schemas.openxmlformats.org/drawingml/2006/table">
            <a:tbl>
              <a:tblPr>
                <a:tableStyleId>{5940675A-B579-460E-94D1-54222C63F5DA}</a:tableStyleId>
              </a:tblPr>
              <a:tblGrid>
                <a:gridCol w="659910">
                  <a:extLst>
                    <a:ext uri="{9D8B030D-6E8A-4147-A177-3AD203B41FA5}">
                      <a16:colId xmlns:a16="http://schemas.microsoft.com/office/drawing/2014/main" val="20000"/>
                    </a:ext>
                  </a:extLst>
                </a:gridCol>
                <a:gridCol w="916153">
                  <a:extLst>
                    <a:ext uri="{9D8B030D-6E8A-4147-A177-3AD203B41FA5}">
                      <a16:colId xmlns:a16="http://schemas.microsoft.com/office/drawing/2014/main" val="20001"/>
                    </a:ext>
                  </a:extLst>
                </a:gridCol>
                <a:gridCol w="603748">
                  <a:extLst>
                    <a:ext uri="{9D8B030D-6E8A-4147-A177-3AD203B41FA5}">
                      <a16:colId xmlns:a16="http://schemas.microsoft.com/office/drawing/2014/main" val="20002"/>
                    </a:ext>
                  </a:extLst>
                </a:gridCol>
                <a:gridCol w="4675540">
                  <a:extLst>
                    <a:ext uri="{9D8B030D-6E8A-4147-A177-3AD203B41FA5}">
                      <a16:colId xmlns:a16="http://schemas.microsoft.com/office/drawing/2014/main" val="20003"/>
                    </a:ext>
                  </a:extLst>
                </a:gridCol>
                <a:gridCol w="294853">
                  <a:extLst>
                    <a:ext uri="{9D8B030D-6E8A-4147-A177-3AD203B41FA5}">
                      <a16:colId xmlns:a16="http://schemas.microsoft.com/office/drawing/2014/main" val="20004"/>
                    </a:ext>
                  </a:extLst>
                </a:gridCol>
                <a:gridCol w="224651">
                  <a:extLst>
                    <a:ext uri="{9D8B030D-6E8A-4147-A177-3AD203B41FA5}">
                      <a16:colId xmlns:a16="http://schemas.microsoft.com/office/drawing/2014/main" val="20005"/>
                    </a:ext>
                  </a:extLst>
                </a:gridCol>
                <a:gridCol w="294853">
                  <a:extLst>
                    <a:ext uri="{9D8B030D-6E8A-4147-A177-3AD203B41FA5}">
                      <a16:colId xmlns:a16="http://schemas.microsoft.com/office/drawing/2014/main" val="20006"/>
                    </a:ext>
                  </a:extLst>
                </a:gridCol>
                <a:gridCol w="435260">
                  <a:extLst>
                    <a:ext uri="{9D8B030D-6E8A-4147-A177-3AD203B41FA5}">
                      <a16:colId xmlns:a16="http://schemas.microsoft.com/office/drawing/2014/main" val="20007"/>
                    </a:ext>
                  </a:extLst>
                </a:gridCol>
              </a:tblGrid>
              <a:tr h="472369">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 </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DERS KODU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A.KODU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DERSİN ADI</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T</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K</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AKTS</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00"/>
                  </a:ext>
                </a:extLst>
              </a:tr>
              <a:tr h="256816">
                <a:tc rowSpan="13">
                  <a:txBody>
                    <a:bodyPr/>
                    <a:lstStyle/>
                    <a:p>
                      <a:pPr algn="ctr" fontAlgn="ctr"/>
                      <a:r>
                        <a:rPr lang="tr-TR" sz="1500" b="1" u="none" strike="noStrike" dirty="0">
                          <a:effectLst/>
                          <a:latin typeface="Times New Roman" panose="02020603050405020304" pitchFamily="18" charset="0"/>
                          <a:cs typeface="Times New Roman" panose="02020603050405020304" pitchFamily="18" charset="0"/>
                        </a:rPr>
                        <a:t>2024-2025</a:t>
                      </a:r>
                      <a:r>
                        <a:rPr lang="tr-TR" sz="1500" b="1" u="none" strike="noStrike" baseline="0" dirty="0">
                          <a:effectLst/>
                          <a:latin typeface="Times New Roman" panose="02020603050405020304" pitchFamily="18" charset="0"/>
                          <a:cs typeface="Times New Roman" panose="02020603050405020304" pitchFamily="18" charset="0"/>
                        </a:rPr>
                        <a:t> Güz Dönemi</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vert="vert270" anchor="ct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TAR-103</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GK</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Atatürk İlkeleri ve </a:t>
                      </a:r>
                      <a:r>
                        <a:rPr lang="tr-TR" sz="1500" b="1" u="none" strike="noStrike" dirty="0" err="1">
                          <a:solidFill>
                            <a:schemeClr val="tx1"/>
                          </a:solidFill>
                          <a:effectLst/>
                          <a:latin typeface="Times New Roman" panose="02020603050405020304" pitchFamily="18" charset="0"/>
                          <a:cs typeface="Times New Roman" panose="02020603050405020304" pitchFamily="18" charset="0"/>
                        </a:rPr>
                        <a:t>İnkilap</a:t>
                      </a:r>
                      <a:r>
                        <a:rPr lang="tr-TR" sz="1500" b="1" u="none" strike="noStrike" dirty="0">
                          <a:solidFill>
                            <a:schemeClr val="tx1"/>
                          </a:solidFill>
                          <a:effectLst/>
                          <a:latin typeface="Times New Roman" panose="02020603050405020304" pitchFamily="18" charset="0"/>
                          <a:cs typeface="Times New Roman" panose="02020603050405020304" pitchFamily="18" charset="0"/>
                        </a:rPr>
                        <a:t> Tarihi-I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1"/>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TD-103</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GK</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Türk Dili-I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2"/>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YAD-103</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GK</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Yabancı Dil-I (İngilizce)</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3"/>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BİL-101</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GK</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Bilişim Teknolojileri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4"/>
                  </a:ext>
                </a:extLst>
              </a:tr>
              <a:tr h="256816">
                <a:tc vMerge="1">
                  <a:txBody>
                    <a:bodyPr/>
                    <a:lstStyle/>
                    <a:p>
                      <a:endParaRPr lang="tr-TR"/>
                    </a:p>
                  </a:txBody>
                  <a:tcPr/>
                </a:tc>
                <a:tc>
                  <a:txBody>
                    <a:bodyPr/>
                    <a:lstStyle/>
                    <a:p>
                      <a:pPr algn="l"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FEBÖ-101</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GK</a:t>
                      </a:r>
                    </a:p>
                  </a:txBody>
                  <a:tcPr marL="8061" marR="8061" marT="8061" marB="0" anchor="b"/>
                </a:tc>
                <a:tc>
                  <a:txBody>
                    <a:bodyPr/>
                    <a:lstStyle/>
                    <a:p>
                      <a:pPr algn="l"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Yer Bilimi</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0</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3</a:t>
                      </a:r>
                    </a:p>
                  </a:txBody>
                  <a:tcPr marL="8061" marR="8061" marT="8061" marB="0" anchor="b"/>
                </a:tc>
                <a:extLst>
                  <a:ext uri="{0D108BD9-81ED-4DB2-BD59-A6C34878D82A}">
                    <a16:rowId xmlns:a16="http://schemas.microsoft.com/office/drawing/2014/main" val="10005"/>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EB-101</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MB</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Eğitime Giriş</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3</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06"/>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FEBÖ-105</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 A</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Fizik-I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3</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5</a:t>
                      </a:r>
                    </a:p>
                  </a:txBody>
                  <a:tcPr marL="8061" marR="8061" marT="8061" marB="0" anchor="b"/>
                </a:tc>
                <a:extLst>
                  <a:ext uri="{0D108BD9-81ED-4DB2-BD59-A6C34878D82A}">
                    <a16:rowId xmlns:a16="http://schemas.microsoft.com/office/drawing/2014/main" val="10007"/>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FEBÖ-107</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 A</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Kimya-I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latin typeface="Times New Roman" panose="02020603050405020304" pitchFamily="18" charset="0"/>
                          <a:cs typeface="Times New Roman" panose="02020603050405020304" pitchFamily="18" charset="0"/>
                        </a:rPr>
                        <a:t>3</a:t>
                      </a:r>
                      <a:endParaRPr lang="tr-TR" sz="1500" b="1" i="0" u="none" strike="noStrike">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5</a:t>
                      </a:r>
                    </a:p>
                  </a:txBody>
                  <a:tcPr marL="8061" marR="8061" marT="8061" marB="0" anchor="b"/>
                </a:tc>
                <a:extLst>
                  <a:ext uri="{0D108BD9-81ED-4DB2-BD59-A6C34878D82A}">
                    <a16:rowId xmlns:a16="http://schemas.microsoft.com/office/drawing/2014/main" val="10008"/>
                  </a:ext>
                </a:extLst>
              </a:tr>
              <a:tr h="256816">
                <a:tc vMerge="1">
                  <a:txBody>
                    <a:bodyPr/>
                    <a:lstStyle/>
                    <a:p>
                      <a:endParaRPr lang="tr-TR"/>
                    </a:p>
                  </a:txBody>
                  <a:tcPr/>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FEBÖ-103</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 A</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Genel Matematik-I</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latin typeface="Times New Roman" panose="02020603050405020304" pitchFamily="18" charset="0"/>
                          <a:cs typeface="Times New Roman" panose="02020603050405020304" pitchFamily="18" charset="0"/>
                        </a:rPr>
                        <a:t>3</a:t>
                      </a:r>
                    </a:p>
                  </a:txBody>
                  <a:tcPr marL="8061" marR="8061" marT="8061" marB="0" anchor="b"/>
                </a:tc>
                <a:extLst>
                  <a:ext uri="{0D108BD9-81ED-4DB2-BD59-A6C34878D82A}">
                    <a16:rowId xmlns:a16="http://schemas.microsoft.com/office/drawing/2014/main" val="10009"/>
                  </a:ext>
                </a:extLst>
              </a:tr>
              <a:tr h="256816">
                <a:tc vMerge="1">
                  <a:txBody>
                    <a:bodyPr/>
                    <a:lstStyle/>
                    <a:p>
                      <a:endParaRPr lang="tr-TR"/>
                    </a:p>
                  </a:txBody>
                  <a:tcPr/>
                </a:tc>
                <a:tc>
                  <a:txBody>
                    <a:bodyPr/>
                    <a:lstStyle/>
                    <a:p>
                      <a:pPr algn="l"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FEBÖ-109</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AE</a:t>
                      </a:r>
                    </a:p>
                  </a:txBody>
                  <a:tcPr marL="8061" marR="8061" marT="8061" marB="0" anchor="b"/>
                </a:tc>
                <a:tc>
                  <a:txBody>
                    <a:bodyPr/>
                    <a:lstStyle/>
                    <a:p>
                      <a:pPr algn="l"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Laboratuvar Güvenliği</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0</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3</a:t>
                      </a:r>
                    </a:p>
                  </a:txBody>
                  <a:tcPr marL="8061" marR="8061" marT="8061" marB="0" anchor="b"/>
                </a:tc>
                <a:extLst>
                  <a:ext uri="{0D108BD9-81ED-4DB2-BD59-A6C34878D82A}">
                    <a16:rowId xmlns:a16="http://schemas.microsoft.com/office/drawing/2014/main" val="10010"/>
                  </a:ext>
                </a:extLst>
              </a:tr>
              <a:tr h="256816">
                <a:tc vMerge="1">
                  <a:txBody>
                    <a:bodyPr/>
                    <a:lstStyle/>
                    <a:p>
                      <a:endParaRPr lang="tr-TR"/>
                    </a:p>
                  </a:txBody>
                  <a:tcPr/>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extLst>
                  <a:ext uri="{0D108BD9-81ED-4DB2-BD59-A6C34878D82A}">
                    <a16:rowId xmlns:a16="http://schemas.microsoft.com/office/drawing/2014/main" val="10011"/>
                  </a:ext>
                </a:extLst>
              </a:tr>
              <a:tr h="256816">
                <a:tc vMerge="1">
                  <a:txBody>
                    <a:bodyPr/>
                    <a:lstStyle/>
                    <a:p>
                      <a:endParaRPr lang="tr-TR"/>
                    </a:p>
                  </a:txBody>
                  <a:tcPr/>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extLst>
                  <a:ext uri="{0D108BD9-81ED-4DB2-BD59-A6C34878D82A}">
                    <a16:rowId xmlns:a16="http://schemas.microsoft.com/office/drawing/2014/main" val="10012"/>
                  </a:ext>
                </a:extLst>
              </a:tr>
              <a:tr h="271923">
                <a:tc vMerge="1">
                  <a:txBody>
                    <a:bodyPr/>
                    <a:lstStyle/>
                    <a:p>
                      <a:endParaRPr lang="tr-TR"/>
                    </a:p>
                  </a:txBody>
                  <a:tcPr/>
                </a:tc>
                <a:tc gridSpan="3">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                                                                                                      TOPLAM</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hMerge="1">
                  <a:txBody>
                    <a:bodyPr/>
                    <a:lstStyle/>
                    <a:p>
                      <a:endParaRPr lang="tr-TR"/>
                    </a:p>
                  </a:txBody>
                  <a:tcPr/>
                </a:tc>
                <a:tc hMerge="1">
                  <a:txBody>
                    <a:bodyPr/>
                    <a:lstStyle/>
                    <a:p>
                      <a:endParaRPr lang="tr-TR"/>
                    </a:p>
                  </a:txBody>
                  <a:tcPr/>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20</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4</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22</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30</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13"/>
                  </a:ext>
                </a:extLst>
              </a:tr>
            </a:tbl>
          </a:graphicData>
        </a:graphic>
      </p:graphicFrame>
      <p:sp>
        <p:nvSpPr>
          <p:cNvPr id="2" name="Metin Yer Tutucusu 1"/>
          <p:cNvSpPr>
            <a:spLocks noGrp="1"/>
          </p:cNvSpPr>
          <p:nvPr>
            <p:ph type="body" idx="1"/>
          </p:nvPr>
        </p:nvSpPr>
        <p:spPr>
          <a:xfrm>
            <a:off x="609464" y="1575049"/>
            <a:ext cx="8952237" cy="1559090"/>
          </a:xfrm>
        </p:spPr>
        <p:txBody>
          <a:bodyPr>
            <a:normAutofit fontScale="55000" lnSpcReduction="20000"/>
          </a:bodyPr>
          <a:lstStyle/>
          <a:p>
            <a:r>
              <a:rPr lang="tr-TR" dirty="0"/>
              <a:t>İlk dönem almanız gereken dersler; (Bir sonraki slaytta renklerle kodlanmıştır)</a:t>
            </a:r>
          </a:p>
          <a:p>
            <a:r>
              <a:rPr lang="tr-TR" dirty="0"/>
              <a:t>Zorunlu Meslek Bilgisi Dersi</a:t>
            </a:r>
          </a:p>
          <a:p>
            <a:r>
              <a:rPr lang="tr-TR" dirty="0"/>
              <a:t>Zorunlu Genel Kültür Dersleri</a:t>
            </a:r>
          </a:p>
          <a:p>
            <a:r>
              <a:rPr lang="tr-TR" dirty="0"/>
              <a:t>Anabilim Dalı Zorunlu Dersleri</a:t>
            </a:r>
          </a:p>
        </p:txBody>
      </p:sp>
    </p:spTree>
    <p:extLst>
      <p:ext uri="{BB962C8B-B14F-4D97-AF65-F5344CB8AC3E}">
        <p14:creationId xmlns:p14="http://schemas.microsoft.com/office/powerpoint/2010/main" val="4194902830"/>
      </p:ext>
    </p:extLst>
  </p:cSld>
  <p:clrMapOvr>
    <a:masterClrMapping/>
  </p:clrMapOvr>
  <p:transition spd="med">
    <p:pull/>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136898" y="136434"/>
            <a:ext cx="9129168" cy="456703"/>
          </a:xfrm>
        </p:spPr>
        <p:txBody>
          <a:bodyPr>
            <a:normAutofit fontScale="90000"/>
          </a:bodyPr>
          <a:lstStyle/>
          <a:p>
            <a:r>
              <a:rPr lang="tr-TR" sz="3808" dirty="0">
                <a:solidFill>
                  <a:schemeClr val="bg1"/>
                </a:solidFill>
              </a:rPr>
              <a:t>1. Sınıf 1.Dönem Dersleri</a:t>
            </a:r>
          </a:p>
        </p:txBody>
      </p:sp>
      <p:graphicFrame>
        <p:nvGraphicFramePr>
          <p:cNvPr id="7" name="Tablo 6"/>
          <p:cNvGraphicFramePr>
            <a:graphicFrameLocks noGrp="1"/>
          </p:cNvGraphicFramePr>
          <p:nvPr>
            <p:extLst>
              <p:ext uri="{D42A27DB-BD31-4B8C-83A1-F6EECF244321}">
                <p14:modId xmlns:p14="http://schemas.microsoft.com/office/powerpoint/2010/main" val="3966521430"/>
              </p:ext>
            </p:extLst>
          </p:nvPr>
        </p:nvGraphicFramePr>
        <p:xfrm>
          <a:off x="771160" y="3554543"/>
          <a:ext cx="8104968" cy="3826084"/>
        </p:xfrm>
        <a:graphic>
          <a:graphicData uri="http://schemas.openxmlformats.org/drawingml/2006/table">
            <a:tbl>
              <a:tblPr>
                <a:tableStyleId>{5940675A-B579-460E-94D1-54222C63F5DA}</a:tableStyleId>
              </a:tblPr>
              <a:tblGrid>
                <a:gridCol w="659910">
                  <a:extLst>
                    <a:ext uri="{9D8B030D-6E8A-4147-A177-3AD203B41FA5}">
                      <a16:colId xmlns:a16="http://schemas.microsoft.com/office/drawing/2014/main" val="20000"/>
                    </a:ext>
                  </a:extLst>
                </a:gridCol>
                <a:gridCol w="916153">
                  <a:extLst>
                    <a:ext uri="{9D8B030D-6E8A-4147-A177-3AD203B41FA5}">
                      <a16:colId xmlns:a16="http://schemas.microsoft.com/office/drawing/2014/main" val="20001"/>
                    </a:ext>
                  </a:extLst>
                </a:gridCol>
                <a:gridCol w="603748">
                  <a:extLst>
                    <a:ext uri="{9D8B030D-6E8A-4147-A177-3AD203B41FA5}">
                      <a16:colId xmlns:a16="http://schemas.microsoft.com/office/drawing/2014/main" val="20002"/>
                    </a:ext>
                  </a:extLst>
                </a:gridCol>
                <a:gridCol w="4675540">
                  <a:extLst>
                    <a:ext uri="{9D8B030D-6E8A-4147-A177-3AD203B41FA5}">
                      <a16:colId xmlns:a16="http://schemas.microsoft.com/office/drawing/2014/main" val="20003"/>
                    </a:ext>
                  </a:extLst>
                </a:gridCol>
                <a:gridCol w="294853">
                  <a:extLst>
                    <a:ext uri="{9D8B030D-6E8A-4147-A177-3AD203B41FA5}">
                      <a16:colId xmlns:a16="http://schemas.microsoft.com/office/drawing/2014/main" val="20004"/>
                    </a:ext>
                  </a:extLst>
                </a:gridCol>
                <a:gridCol w="224651">
                  <a:extLst>
                    <a:ext uri="{9D8B030D-6E8A-4147-A177-3AD203B41FA5}">
                      <a16:colId xmlns:a16="http://schemas.microsoft.com/office/drawing/2014/main" val="20005"/>
                    </a:ext>
                  </a:extLst>
                </a:gridCol>
                <a:gridCol w="294853">
                  <a:extLst>
                    <a:ext uri="{9D8B030D-6E8A-4147-A177-3AD203B41FA5}">
                      <a16:colId xmlns:a16="http://schemas.microsoft.com/office/drawing/2014/main" val="20006"/>
                    </a:ext>
                  </a:extLst>
                </a:gridCol>
                <a:gridCol w="435260">
                  <a:extLst>
                    <a:ext uri="{9D8B030D-6E8A-4147-A177-3AD203B41FA5}">
                      <a16:colId xmlns:a16="http://schemas.microsoft.com/office/drawing/2014/main" val="20007"/>
                    </a:ext>
                  </a:extLst>
                </a:gridCol>
              </a:tblGrid>
              <a:tr h="472369">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 </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DERS KODU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A.KODU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effectLst/>
                          <a:latin typeface="Times New Roman" panose="02020603050405020304" pitchFamily="18" charset="0"/>
                          <a:cs typeface="Times New Roman" panose="02020603050405020304" pitchFamily="18" charset="0"/>
                        </a:rPr>
                        <a:t>DERSİN ADI</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T</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U</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effectLst/>
                          <a:latin typeface="Times New Roman" panose="02020603050405020304" pitchFamily="18" charset="0"/>
                          <a:cs typeface="Times New Roman" panose="02020603050405020304" pitchFamily="18" charset="0"/>
                        </a:rPr>
                        <a:t>K</a:t>
                      </a:r>
                      <a:endParaRPr lang="tr-TR" sz="1500" b="1" i="0" u="none" strike="noStrike">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AKTS</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00"/>
                  </a:ext>
                </a:extLst>
              </a:tr>
              <a:tr h="256816">
                <a:tc rowSpan="13">
                  <a:txBody>
                    <a:bodyPr/>
                    <a:lstStyle/>
                    <a:p>
                      <a:pPr algn="ctr" fontAlgn="ctr"/>
                      <a:r>
                        <a:rPr lang="tr-TR" sz="1500" b="1" u="none" strike="noStrike" dirty="0" smtClean="0">
                          <a:effectLst/>
                          <a:latin typeface="Times New Roman" panose="02020603050405020304" pitchFamily="18" charset="0"/>
                          <a:cs typeface="Times New Roman" panose="02020603050405020304" pitchFamily="18" charset="0"/>
                        </a:rPr>
                        <a:t>2026-2027</a:t>
                      </a:r>
                      <a:r>
                        <a:rPr lang="tr-TR" sz="1500" b="1" u="none" strike="noStrike" baseline="0" dirty="0" smtClean="0">
                          <a:effectLst/>
                          <a:latin typeface="Times New Roman" panose="02020603050405020304" pitchFamily="18" charset="0"/>
                          <a:cs typeface="Times New Roman" panose="02020603050405020304" pitchFamily="18" charset="0"/>
                        </a:rPr>
                        <a:t> </a:t>
                      </a:r>
                      <a:r>
                        <a:rPr lang="tr-TR" sz="1500" b="1" u="none" strike="noStrike" baseline="0" dirty="0">
                          <a:effectLst/>
                          <a:latin typeface="Times New Roman" panose="02020603050405020304" pitchFamily="18" charset="0"/>
                          <a:cs typeface="Times New Roman" panose="02020603050405020304" pitchFamily="18" charset="0"/>
                        </a:rPr>
                        <a:t>Güz Dönemi</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vert="vert270" anchor="ctr"/>
                </a:tc>
                <a:tc>
                  <a:txBody>
                    <a:bodyPr/>
                    <a:lstStyle/>
                    <a:p>
                      <a:pPr algn="l" fontAlgn="b"/>
                      <a:r>
                        <a:rPr lang="tr-TR" sz="1500" b="1" u="none" strike="noStrike" dirty="0">
                          <a:effectLst/>
                          <a:highlight>
                            <a:srgbClr val="00FFFF"/>
                          </a:highlight>
                          <a:latin typeface="Times New Roman" panose="02020603050405020304" pitchFamily="18" charset="0"/>
                          <a:cs typeface="Times New Roman" panose="02020603050405020304" pitchFamily="18" charset="0"/>
                        </a:rPr>
                        <a:t>TAR-103</a:t>
                      </a:r>
                      <a:endParaRPr lang="tr-TR" sz="1500" b="1" i="0" u="none" strike="noStrike" dirty="0">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GK</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Atatürk İlkeleri ve </a:t>
                      </a:r>
                      <a:r>
                        <a:rPr lang="tr-TR" sz="1500" b="1" u="none" strike="noStrike" dirty="0" err="1">
                          <a:solidFill>
                            <a:schemeClr val="tx1"/>
                          </a:solidFill>
                          <a:effectLst/>
                          <a:highlight>
                            <a:srgbClr val="00FFFF"/>
                          </a:highlight>
                          <a:latin typeface="Times New Roman" panose="02020603050405020304" pitchFamily="18" charset="0"/>
                          <a:cs typeface="Times New Roman" panose="02020603050405020304" pitchFamily="18" charset="0"/>
                        </a:rPr>
                        <a:t>İnkilap</a:t>
                      </a:r>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 Tarihi-I</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00FFFF"/>
                          </a:highligh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1"/>
                  </a:ext>
                </a:extLst>
              </a:tr>
              <a:tr h="256816">
                <a:tc vMerge="1">
                  <a:txBody>
                    <a:bodyPr/>
                    <a:lstStyle/>
                    <a:p>
                      <a:endParaRPr lang="tr-TR"/>
                    </a:p>
                  </a:txBody>
                  <a:tcPr/>
                </a:tc>
                <a:tc>
                  <a:txBody>
                    <a:bodyPr/>
                    <a:lstStyle/>
                    <a:p>
                      <a:pPr algn="l" fontAlgn="b"/>
                      <a:r>
                        <a:rPr lang="tr-TR" sz="1500" b="1" u="none" strike="noStrike" dirty="0">
                          <a:effectLst/>
                          <a:highlight>
                            <a:srgbClr val="00FFFF"/>
                          </a:highlight>
                          <a:latin typeface="Times New Roman" panose="02020603050405020304" pitchFamily="18" charset="0"/>
                          <a:cs typeface="Times New Roman" panose="02020603050405020304" pitchFamily="18" charset="0"/>
                        </a:rPr>
                        <a:t>TD-103</a:t>
                      </a:r>
                      <a:endParaRPr lang="tr-TR" sz="1500" b="1" i="0" u="none" strike="noStrike" dirty="0">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00FFFF"/>
                          </a:highlight>
                          <a:latin typeface="Times New Roman" panose="02020603050405020304" pitchFamily="18" charset="0"/>
                          <a:cs typeface="Times New Roman" panose="02020603050405020304" pitchFamily="18" charset="0"/>
                        </a:rPr>
                        <a:t>GK</a:t>
                      </a:r>
                      <a:endParaRPr lang="tr-TR" sz="1500" b="1" i="0" u="none" strike="noStrike">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Türk Dili-I</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2"/>
                  </a:ext>
                </a:extLst>
              </a:tr>
              <a:tr h="256816">
                <a:tc vMerge="1">
                  <a:txBody>
                    <a:bodyPr/>
                    <a:lstStyle/>
                    <a:p>
                      <a:endParaRPr lang="tr-TR"/>
                    </a:p>
                  </a:txBody>
                  <a:tcPr/>
                </a:tc>
                <a:tc>
                  <a:txBody>
                    <a:bodyPr/>
                    <a:lstStyle/>
                    <a:p>
                      <a:pPr algn="l" fontAlgn="b"/>
                      <a:r>
                        <a:rPr lang="tr-TR" sz="1500" b="1" u="none" strike="noStrike" dirty="0">
                          <a:effectLst/>
                          <a:highlight>
                            <a:srgbClr val="00FFFF"/>
                          </a:highlight>
                          <a:latin typeface="Times New Roman" panose="02020603050405020304" pitchFamily="18" charset="0"/>
                          <a:cs typeface="Times New Roman" panose="02020603050405020304" pitchFamily="18" charset="0"/>
                        </a:rPr>
                        <a:t>YAD-103</a:t>
                      </a:r>
                      <a:endParaRPr lang="tr-TR" sz="1500" b="1" i="0" u="none" strike="noStrike" dirty="0">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00FFFF"/>
                          </a:highlight>
                          <a:latin typeface="Times New Roman" panose="02020603050405020304" pitchFamily="18" charset="0"/>
                          <a:cs typeface="Times New Roman" panose="02020603050405020304" pitchFamily="18" charset="0"/>
                        </a:rPr>
                        <a:t>GK</a:t>
                      </a:r>
                      <a:endParaRPr lang="tr-TR" sz="1500" b="1" i="0" u="none" strike="noStrike">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Yabancı Dil-I (İngilizce)</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00FFFF"/>
                          </a:highlight>
                          <a:latin typeface="Times New Roman" panose="02020603050405020304" pitchFamily="18" charset="0"/>
                          <a:cs typeface="Times New Roman" panose="02020603050405020304" pitchFamily="18" charset="0"/>
                        </a:rPr>
                        <a:t>0</a:t>
                      </a:r>
                      <a:endParaRPr lang="tr-TR" sz="1500" b="1" i="0" u="none" strike="noStrike">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3"/>
                  </a:ext>
                </a:extLst>
              </a:tr>
              <a:tr h="256816">
                <a:tc vMerge="1">
                  <a:txBody>
                    <a:bodyPr/>
                    <a:lstStyle/>
                    <a:p>
                      <a:endParaRPr lang="tr-TR"/>
                    </a:p>
                  </a:txBody>
                  <a:tcPr/>
                </a:tc>
                <a:tc>
                  <a:txBody>
                    <a:bodyPr/>
                    <a:lstStyle/>
                    <a:p>
                      <a:pPr algn="l" fontAlgn="b"/>
                      <a:r>
                        <a:rPr lang="tr-TR" sz="1500" b="1" u="none" strike="noStrike" dirty="0">
                          <a:effectLst/>
                          <a:highlight>
                            <a:srgbClr val="00FFFF"/>
                          </a:highlight>
                          <a:latin typeface="Times New Roman" panose="02020603050405020304" pitchFamily="18" charset="0"/>
                          <a:cs typeface="Times New Roman" panose="02020603050405020304" pitchFamily="18" charset="0"/>
                        </a:rPr>
                        <a:t>BİL-101</a:t>
                      </a:r>
                      <a:endParaRPr lang="tr-TR" sz="1500" b="1" i="0" u="none" strike="noStrike" dirty="0">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00FFFF"/>
                          </a:highlight>
                          <a:latin typeface="Times New Roman" panose="02020603050405020304" pitchFamily="18" charset="0"/>
                          <a:cs typeface="Times New Roman" panose="02020603050405020304" pitchFamily="18" charset="0"/>
                        </a:rPr>
                        <a:t>GK</a:t>
                      </a:r>
                      <a:endParaRPr lang="tr-TR" sz="1500" b="1" i="0" u="none" strike="noStrike">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Bilişim Teknolojileri</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tc>
                  <a:txBody>
                    <a:bodyPr/>
                    <a:lstStyle/>
                    <a:p>
                      <a:pPr algn="ctr" fontAlgn="b"/>
                      <a:r>
                        <a:rPr lang="tr-TR" sz="1500" b="1" i="0" u="none" strike="noStrike" dirty="0">
                          <a:solidFill>
                            <a:schemeClr val="tx1"/>
                          </a:solidFill>
                          <a:effectLst/>
                          <a:highlight>
                            <a:srgbClr val="00FFFF"/>
                          </a:highlight>
                          <a:latin typeface="Times New Roman" panose="02020603050405020304" pitchFamily="18" charset="0"/>
                          <a:cs typeface="Times New Roman" panose="02020603050405020304" pitchFamily="18" charset="0"/>
                        </a:rPr>
                        <a:t>2</a:t>
                      </a:r>
                    </a:p>
                  </a:txBody>
                  <a:tcPr marL="8061" marR="8061" marT="8061" marB="0" anchor="b"/>
                </a:tc>
                <a:extLst>
                  <a:ext uri="{0D108BD9-81ED-4DB2-BD59-A6C34878D82A}">
                    <a16:rowId xmlns:a16="http://schemas.microsoft.com/office/drawing/2014/main" val="10004"/>
                  </a:ext>
                </a:extLst>
              </a:tr>
              <a:tr h="256816">
                <a:tc vMerge="1">
                  <a:txBody>
                    <a:bodyPr/>
                    <a:lstStyle/>
                    <a:p>
                      <a:endParaRPr lang="tr-TR"/>
                    </a:p>
                  </a:txBody>
                  <a:tcPr/>
                </a:tc>
                <a:tc>
                  <a:txBody>
                    <a:bodyPr/>
                    <a:lstStyle/>
                    <a:p>
                      <a:pPr algn="l"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FEBÖ-101</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GK</a:t>
                      </a:r>
                    </a:p>
                  </a:txBody>
                  <a:tcPr marL="8061" marR="8061" marT="8061" marB="0" anchor="b"/>
                </a:tc>
                <a:tc>
                  <a:txBody>
                    <a:bodyPr/>
                    <a:lstStyle/>
                    <a:p>
                      <a:pPr algn="l"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Yer Bilimi</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0</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latin typeface="Times New Roman" panose="02020603050405020304" pitchFamily="18" charset="0"/>
                          <a:ea typeface="+mn-ea"/>
                          <a:cs typeface="Times New Roman" panose="02020603050405020304" pitchFamily="18" charset="0"/>
                          <a:sym typeface="Palatino"/>
                        </a:rPr>
                        <a:t>3</a:t>
                      </a:r>
                    </a:p>
                  </a:txBody>
                  <a:tcPr marL="8061" marR="8061" marT="8061" marB="0" anchor="b"/>
                </a:tc>
                <a:extLst>
                  <a:ext uri="{0D108BD9-81ED-4DB2-BD59-A6C34878D82A}">
                    <a16:rowId xmlns:a16="http://schemas.microsoft.com/office/drawing/2014/main" val="10005"/>
                  </a:ext>
                </a:extLst>
              </a:tr>
              <a:tr h="256816">
                <a:tc vMerge="1">
                  <a:txBody>
                    <a:bodyPr/>
                    <a:lstStyle/>
                    <a:p>
                      <a:endParaRPr lang="tr-TR"/>
                    </a:p>
                  </a:txBody>
                  <a:tcPr/>
                </a:tc>
                <a:tc>
                  <a:txBody>
                    <a:bodyPr/>
                    <a:lstStyle/>
                    <a:p>
                      <a:pPr algn="l" fontAlgn="b"/>
                      <a:r>
                        <a:rPr lang="tr-TR" sz="1500" b="1" u="none" strike="noStrike" dirty="0">
                          <a:effectLst/>
                          <a:highlight>
                            <a:srgbClr val="FFFF00"/>
                          </a:highlight>
                          <a:latin typeface="Times New Roman" panose="02020603050405020304" pitchFamily="18" charset="0"/>
                          <a:cs typeface="Times New Roman" panose="02020603050405020304" pitchFamily="18" charset="0"/>
                        </a:rPr>
                        <a:t>EB-101</a:t>
                      </a:r>
                      <a:endParaRPr lang="tr-TR" sz="1500" b="1" i="0" u="none" strike="noStrike" dirty="0">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rPr>
                        <a:t>MB</a:t>
                      </a:r>
                      <a:endParaRPr lang="tr-TR" sz="1500" b="1" i="0"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rPr>
                        <a:t>Eğitime Giriş</a:t>
                      </a:r>
                      <a:endParaRPr lang="tr-TR" sz="1500" b="1" i="0"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FF00"/>
                          </a:highlight>
                          <a:latin typeface="Times New Roman" panose="02020603050405020304" pitchFamily="18" charset="0"/>
                          <a:cs typeface="Times New Roman" panose="02020603050405020304" pitchFamily="18" charset="0"/>
                        </a:rPr>
                        <a:t>0</a:t>
                      </a:r>
                      <a:endParaRPr lang="tr-TR" sz="1500" b="1" i="0" u="none" strike="noStrike">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rPr>
                        <a:t>3</a:t>
                      </a:r>
                      <a:endParaRPr lang="tr-TR" sz="1500" b="1" i="0" u="none" strike="noStrike" dirty="0">
                        <a:solidFill>
                          <a:schemeClr val="tx1"/>
                        </a:solidFill>
                        <a:effectLst/>
                        <a:highlight>
                          <a:srgbClr val="FFFF00"/>
                        </a:highligh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06"/>
                  </a:ext>
                </a:extLst>
              </a:tr>
              <a:tr h="256816">
                <a:tc vMerge="1">
                  <a:txBody>
                    <a:bodyPr/>
                    <a:lstStyle/>
                    <a:p>
                      <a:endParaRPr lang="tr-TR"/>
                    </a:p>
                  </a:txBody>
                  <a:tcPr/>
                </a:tc>
                <a:tc>
                  <a:txBody>
                    <a:bodyPr/>
                    <a:lstStyle/>
                    <a:p>
                      <a:pPr algn="l" fontAlgn="b"/>
                      <a:r>
                        <a:rPr lang="tr-TR" sz="1500" b="1" u="none" strike="noStrike" dirty="0">
                          <a:effectLst/>
                          <a:highlight>
                            <a:srgbClr val="FF00FF"/>
                          </a:highlight>
                          <a:latin typeface="Times New Roman" panose="02020603050405020304" pitchFamily="18" charset="0"/>
                          <a:cs typeface="Times New Roman" panose="02020603050405020304" pitchFamily="18" charset="0"/>
                        </a:rPr>
                        <a:t>FEBÖ-105</a:t>
                      </a:r>
                      <a:endParaRPr lang="tr-TR" sz="1500" b="1" i="0" u="none" strike="noStrike" dirty="0">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 A</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Fizik-I</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3</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5</a:t>
                      </a:r>
                    </a:p>
                  </a:txBody>
                  <a:tcPr marL="8061" marR="8061" marT="8061" marB="0" anchor="b"/>
                </a:tc>
                <a:extLst>
                  <a:ext uri="{0D108BD9-81ED-4DB2-BD59-A6C34878D82A}">
                    <a16:rowId xmlns:a16="http://schemas.microsoft.com/office/drawing/2014/main" val="10007"/>
                  </a:ext>
                </a:extLst>
              </a:tr>
              <a:tr h="256816">
                <a:tc vMerge="1">
                  <a:txBody>
                    <a:bodyPr/>
                    <a:lstStyle/>
                    <a:p>
                      <a:endParaRPr lang="tr-TR"/>
                    </a:p>
                  </a:txBody>
                  <a:tcPr/>
                </a:tc>
                <a:tc>
                  <a:txBody>
                    <a:bodyPr/>
                    <a:lstStyle/>
                    <a:p>
                      <a:pPr algn="l" fontAlgn="b"/>
                      <a:r>
                        <a:rPr lang="tr-TR" sz="1500" b="1" u="none" strike="noStrike" dirty="0">
                          <a:effectLst/>
                          <a:highlight>
                            <a:srgbClr val="FF00FF"/>
                          </a:highlight>
                          <a:latin typeface="Times New Roman" panose="02020603050405020304" pitchFamily="18" charset="0"/>
                          <a:cs typeface="Times New Roman" panose="02020603050405020304" pitchFamily="18" charset="0"/>
                        </a:rPr>
                        <a:t>FEBÖ-107</a:t>
                      </a:r>
                      <a:endParaRPr lang="tr-TR" sz="1500" b="1" i="0" u="none" strike="noStrike" dirty="0">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 A</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Kimya-I</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a:solidFill>
                            <a:schemeClr val="tx1"/>
                          </a:solidFill>
                          <a:effectLst/>
                          <a:highlight>
                            <a:srgbClr val="FF00FF"/>
                          </a:highlight>
                          <a:latin typeface="Times New Roman" panose="02020603050405020304" pitchFamily="18" charset="0"/>
                          <a:cs typeface="Times New Roman" panose="02020603050405020304" pitchFamily="18" charset="0"/>
                        </a:rPr>
                        <a:t>3</a:t>
                      </a:r>
                      <a:endParaRPr lang="tr-TR" sz="1500" b="1" i="0" u="none" strike="noStrike">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5</a:t>
                      </a:r>
                    </a:p>
                  </a:txBody>
                  <a:tcPr marL="8061" marR="8061" marT="8061" marB="0" anchor="b"/>
                </a:tc>
                <a:extLst>
                  <a:ext uri="{0D108BD9-81ED-4DB2-BD59-A6C34878D82A}">
                    <a16:rowId xmlns:a16="http://schemas.microsoft.com/office/drawing/2014/main" val="10008"/>
                  </a:ext>
                </a:extLst>
              </a:tr>
              <a:tr h="256816">
                <a:tc vMerge="1">
                  <a:txBody>
                    <a:bodyPr/>
                    <a:lstStyle/>
                    <a:p>
                      <a:endParaRPr lang="tr-TR"/>
                    </a:p>
                  </a:txBody>
                  <a:tcPr/>
                </a:tc>
                <a:tc>
                  <a:txBody>
                    <a:bodyPr/>
                    <a:lstStyle/>
                    <a:p>
                      <a:pPr algn="l" fontAlgn="b"/>
                      <a:r>
                        <a:rPr lang="tr-TR" sz="1500" b="1" u="none" strike="noStrike" dirty="0">
                          <a:effectLst/>
                          <a:highlight>
                            <a:srgbClr val="FF00FF"/>
                          </a:highlight>
                          <a:latin typeface="Times New Roman" panose="02020603050405020304" pitchFamily="18" charset="0"/>
                          <a:cs typeface="Times New Roman" panose="02020603050405020304" pitchFamily="18" charset="0"/>
                        </a:rPr>
                        <a:t>FEBÖ-103</a:t>
                      </a:r>
                      <a:endParaRPr lang="tr-TR" sz="1500" b="1" i="0" u="none" strike="noStrike" dirty="0">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 A</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l"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Genel Matematik-I</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0</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2</a:t>
                      </a:r>
                      <a:endPar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i="0" u="none" strike="noStrike" dirty="0">
                          <a:solidFill>
                            <a:schemeClr val="tx1"/>
                          </a:solidFill>
                          <a:effectLst/>
                          <a:highlight>
                            <a:srgbClr val="FF00FF"/>
                          </a:highlight>
                          <a:latin typeface="Times New Roman" panose="02020603050405020304" pitchFamily="18" charset="0"/>
                          <a:cs typeface="Times New Roman" panose="02020603050405020304" pitchFamily="18" charset="0"/>
                        </a:rPr>
                        <a:t>3</a:t>
                      </a:r>
                    </a:p>
                  </a:txBody>
                  <a:tcPr marL="8061" marR="8061" marT="8061" marB="0" anchor="b"/>
                </a:tc>
                <a:extLst>
                  <a:ext uri="{0D108BD9-81ED-4DB2-BD59-A6C34878D82A}">
                    <a16:rowId xmlns:a16="http://schemas.microsoft.com/office/drawing/2014/main" val="10009"/>
                  </a:ext>
                </a:extLst>
              </a:tr>
              <a:tr h="256816">
                <a:tc vMerge="1">
                  <a:txBody>
                    <a:bodyPr/>
                    <a:lstStyle/>
                    <a:p>
                      <a:endParaRPr lang="tr-TR"/>
                    </a:p>
                  </a:txBody>
                  <a:tcPr/>
                </a:tc>
                <a:tc>
                  <a:txBody>
                    <a:bodyPr/>
                    <a:lstStyle/>
                    <a:p>
                      <a:pPr algn="l"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FEBÖ-109</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AE</a:t>
                      </a:r>
                    </a:p>
                  </a:txBody>
                  <a:tcPr marL="8061" marR="8061" marT="8061" marB="0" anchor="b"/>
                </a:tc>
                <a:tc>
                  <a:txBody>
                    <a:bodyPr/>
                    <a:lstStyle/>
                    <a:p>
                      <a:pPr algn="l"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Laboratuvar Güvenliği</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0</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2</a:t>
                      </a:r>
                    </a:p>
                  </a:txBody>
                  <a:tcPr marL="8061" marR="8061" marT="8061" marB="0" anchor="b"/>
                </a:tc>
                <a:tc>
                  <a:txBody>
                    <a:bodyPr/>
                    <a:lstStyle/>
                    <a:p>
                      <a:pPr algn="ctr" defTabSz="800891" fontAlgn="b"/>
                      <a:r>
                        <a:rPr lang="tr-TR" sz="1500" b="1" u="none" strike="noStrike" dirty="0">
                          <a:solidFill>
                            <a:schemeClr val="tx1"/>
                          </a:solidFill>
                          <a:effectLst/>
                          <a:highlight>
                            <a:srgbClr val="FF00FF"/>
                          </a:highlight>
                          <a:latin typeface="Times New Roman" panose="02020603050405020304" pitchFamily="18" charset="0"/>
                          <a:ea typeface="+mn-ea"/>
                          <a:cs typeface="Times New Roman" panose="02020603050405020304" pitchFamily="18" charset="0"/>
                          <a:sym typeface="Palatino"/>
                        </a:rPr>
                        <a:t>3</a:t>
                      </a:r>
                    </a:p>
                  </a:txBody>
                  <a:tcPr marL="8061" marR="8061" marT="8061" marB="0" anchor="b"/>
                </a:tc>
                <a:extLst>
                  <a:ext uri="{0D108BD9-81ED-4DB2-BD59-A6C34878D82A}">
                    <a16:rowId xmlns:a16="http://schemas.microsoft.com/office/drawing/2014/main" val="10010"/>
                  </a:ext>
                </a:extLst>
              </a:tr>
              <a:tr h="256816">
                <a:tc vMerge="1">
                  <a:txBody>
                    <a:bodyPr/>
                    <a:lstStyle/>
                    <a:p>
                      <a:endParaRPr lang="tr-TR"/>
                    </a:p>
                  </a:txBody>
                  <a:tcPr/>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extLst>
                  <a:ext uri="{0D108BD9-81ED-4DB2-BD59-A6C34878D82A}">
                    <a16:rowId xmlns:a16="http://schemas.microsoft.com/office/drawing/2014/main" val="10011"/>
                  </a:ext>
                </a:extLst>
              </a:tr>
              <a:tr h="256816">
                <a:tc vMerge="1">
                  <a:txBody>
                    <a:bodyPr/>
                    <a:lstStyle/>
                    <a:p>
                      <a:endParaRPr lang="tr-TR"/>
                    </a:p>
                  </a:txBody>
                  <a:tcPr/>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a:p>
                  </a:txBody>
                  <a:tcPr marL="8061" marR="8061" marT="8061" marB="0" anchor="b"/>
                </a:tc>
                <a:tc>
                  <a:txBody>
                    <a:bodyPr/>
                    <a:lstStyle/>
                    <a:p>
                      <a:endParaRPr lang="tr-TR" sz="1300" dirty="0"/>
                    </a:p>
                  </a:txBody>
                  <a:tcPr marL="8061" marR="8061" marT="8061" marB="0" anchor="b"/>
                </a:tc>
                <a:extLst>
                  <a:ext uri="{0D108BD9-81ED-4DB2-BD59-A6C34878D82A}">
                    <a16:rowId xmlns:a16="http://schemas.microsoft.com/office/drawing/2014/main" val="10012"/>
                  </a:ext>
                </a:extLst>
              </a:tr>
              <a:tr h="271923">
                <a:tc vMerge="1">
                  <a:txBody>
                    <a:bodyPr/>
                    <a:lstStyle/>
                    <a:p>
                      <a:endParaRPr lang="tr-TR"/>
                    </a:p>
                  </a:txBody>
                  <a:tcPr/>
                </a:tc>
                <a:tc gridSpan="3">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                                                                                                      TOPLAM</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hMerge="1">
                  <a:txBody>
                    <a:bodyPr/>
                    <a:lstStyle/>
                    <a:p>
                      <a:endParaRPr lang="tr-TR"/>
                    </a:p>
                  </a:txBody>
                  <a:tcPr/>
                </a:tc>
                <a:tc hMerge="1">
                  <a:txBody>
                    <a:bodyPr/>
                    <a:lstStyle/>
                    <a:p>
                      <a:endParaRPr lang="tr-TR"/>
                    </a:p>
                  </a:txBody>
                  <a:tcPr/>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20</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4</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22</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tc>
                  <a:txBody>
                    <a:bodyPr/>
                    <a:lstStyle/>
                    <a:p>
                      <a:pPr algn="ctr" fontAlgn="b"/>
                      <a:r>
                        <a:rPr lang="tr-TR" sz="1500" b="1" u="none" strike="noStrike" dirty="0">
                          <a:effectLst/>
                          <a:latin typeface="Times New Roman" panose="02020603050405020304" pitchFamily="18" charset="0"/>
                          <a:cs typeface="Times New Roman" panose="02020603050405020304" pitchFamily="18" charset="0"/>
                        </a:rPr>
                        <a:t>30</a:t>
                      </a:r>
                      <a:endParaRPr lang="tr-TR" sz="1500" b="1" i="0" u="none" strike="noStrike" dirty="0">
                        <a:effectLst/>
                        <a:latin typeface="Times New Roman" panose="02020603050405020304" pitchFamily="18" charset="0"/>
                        <a:cs typeface="Times New Roman" panose="02020603050405020304" pitchFamily="18" charset="0"/>
                      </a:endParaRPr>
                    </a:p>
                  </a:txBody>
                  <a:tcPr marL="8061" marR="8061" marT="8061" marB="0" anchor="b"/>
                </a:tc>
                <a:extLst>
                  <a:ext uri="{0D108BD9-81ED-4DB2-BD59-A6C34878D82A}">
                    <a16:rowId xmlns:a16="http://schemas.microsoft.com/office/drawing/2014/main" val="10013"/>
                  </a:ext>
                </a:extLst>
              </a:tr>
            </a:tbl>
          </a:graphicData>
        </a:graphic>
      </p:graphicFrame>
      <p:sp>
        <p:nvSpPr>
          <p:cNvPr id="2" name="Metin Yer Tutucusu 1"/>
          <p:cNvSpPr>
            <a:spLocks noGrp="1"/>
          </p:cNvSpPr>
          <p:nvPr>
            <p:ph type="body" idx="1"/>
          </p:nvPr>
        </p:nvSpPr>
        <p:spPr>
          <a:xfrm>
            <a:off x="609464" y="1575049"/>
            <a:ext cx="8952237" cy="1559090"/>
          </a:xfrm>
        </p:spPr>
        <p:txBody>
          <a:bodyPr>
            <a:normAutofit fontScale="70000" lnSpcReduction="20000"/>
          </a:bodyPr>
          <a:lstStyle/>
          <a:p>
            <a:r>
              <a:rPr lang="tr-TR" dirty="0"/>
              <a:t>İlk dönem almanız gereken dersler;</a:t>
            </a:r>
          </a:p>
          <a:p>
            <a:r>
              <a:rPr lang="tr-TR" dirty="0">
                <a:highlight>
                  <a:srgbClr val="FFFF00"/>
                </a:highlight>
              </a:rPr>
              <a:t>Zorunlu Meslek Bilgisi Dersi</a:t>
            </a:r>
          </a:p>
          <a:p>
            <a:r>
              <a:rPr lang="tr-TR" dirty="0">
                <a:highlight>
                  <a:srgbClr val="00FFFF"/>
                </a:highlight>
              </a:rPr>
              <a:t>Zorunlu Genel Kültür Dersleri</a:t>
            </a:r>
          </a:p>
          <a:p>
            <a:r>
              <a:rPr lang="tr-TR" dirty="0">
                <a:highlight>
                  <a:srgbClr val="FF00FF"/>
                </a:highlight>
              </a:rPr>
              <a:t>Anabilim Dalı Zorunlu Dersleri</a:t>
            </a:r>
          </a:p>
        </p:txBody>
      </p:sp>
    </p:spTree>
    <p:extLst>
      <p:ext uri="{BB962C8B-B14F-4D97-AF65-F5344CB8AC3E}">
        <p14:creationId xmlns:p14="http://schemas.microsoft.com/office/powerpoint/2010/main" val="3949773266"/>
      </p:ext>
    </p:extLst>
  </p:cSld>
  <p:clrMapOvr>
    <a:masterClrMapping/>
  </p:clrMapOvr>
  <p:transition spd="med">
    <p:pull/>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413" y="1677997"/>
            <a:ext cx="9515997" cy="928390"/>
          </a:xfrm>
        </p:spPr>
        <p:txBody>
          <a:bodyPr>
            <a:normAutofit/>
          </a:bodyPr>
          <a:lstStyle/>
          <a:p>
            <a:r>
              <a:rPr lang="tr-TR" dirty="0"/>
              <a:t>!!Ders seçimi için izlenecek yol</a:t>
            </a:r>
          </a:p>
        </p:txBody>
      </p:sp>
      <p:sp>
        <p:nvSpPr>
          <p:cNvPr id="5" name="Metin kutusu 4"/>
          <p:cNvSpPr txBox="1"/>
          <p:nvPr/>
        </p:nvSpPr>
        <p:spPr>
          <a:xfrm>
            <a:off x="289532" y="3080137"/>
            <a:ext cx="9460875" cy="311217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2244" tIns="32244" rIns="32244" bIns="32244" numCol="1" spcCol="38100" rtlCol="0" anchor="ctr">
            <a:spAutoFit/>
          </a:bodyPr>
          <a:lstStyle/>
          <a:p>
            <a:pPr marL="290185" indent="-290185" defTabSz="370792" latinLnBrk="1" hangingPunct="0">
              <a:buFont typeface="+mj-lt"/>
              <a:buAutoNum type="arabicPeriod"/>
            </a:pPr>
            <a:r>
              <a:rPr lang="tr-TR" sz="2031" dirty="0"/>
              <a:t>Fen Bilgisi Eğitimi Ana Bilim Dalı sayfasında duyurular kısmından Anabilim  Dalı ders programına ulaşınız. </a:t>
            </a:r>
            <a:r>
              <a:rPr lang="tr-TR" sz="2031" dirty="0">
                <a:hlinkClick r:id="rId2"/>
              </a:rPr>
              <a:t>https://gef-fenbilgisi.gazi.edu.tr/</a:t>
            </a:r>
            <a:r>
              <a:rPr lang="tr-TR" sz="2031" dirty="0"/>
              <a:t>  </a:t>
            </a:r>
          </a:p>
          <a:p>
            <a:pPr marL="290185" indent="-290185" algn="ctr" defTabSz="370792" latinLnBrk="1" hangingPunct="0">
              <a:buFont typeface="+mj-lt"/>
              <a:buAutoNum type="arabicPeriod"/>
            </a:pPr>
            <a:r>
              <a:rPr lang="tr-TR" sz="2031" dirty="0">
                <a:solidFill>
                  <a:srgbClr val="414141"/>
                </a:solidFill>
                <a:sym typeface="Palatino"/>
              </a:rPr>
              <a:t>Ana</a:t>
            </a:r>
            <a:r>
              <a:rPr lang="tr-TR" sz="2031" dirty="0"/>
              <a:t>bilim Dalı programınıza ve MB zorunlu dersinizin (EB-101 Eğitime Giriş)  programına uygun olacak şekilde (alacağınız anabilim dalı ve MB zorunlu </a:t>
            </a:r>
          </a:p>
          <a:p>
            <a:pPr algn="ctr" defTabSz="370792" latinLnBrk="1" hangingPunct="0"/>
            <a:r>
              <a:rPr lang="tr-TR" sz="2031" dirty="0"/>
              <a:t>dersinden geride kalan boş gün ve saatler belirlenmelidir) Genel Kültür zorunlu</a:t>
            </a:r>
          </a:p>
          <a:p>
            <a:pPr algn="ctr" defTabSz="370792" latinLnBrk="1" hangingPunct="0"/>
            <a:r>
              <a:rPr lang="tr-TR" sz="2031" dirty="0"/>
              <a:t>derslerin uygun şubelerini belirleyiniz. </a:t>
            </a:r>
          </a:p>
          <a:p>
            <a:pPr algn="ctr" defTabSz="370792" latinLnBrk="1" hangingPunct="0"/>
            <a:r>
              <a:rPr lang="tr-TR" sz="2031" dirty="0"/>
              <a:t>3. «Eğitim Ortak Dersleri» şeklinde isimlendirilen derslerin programına </a:t>
            </a:r>
            <a:r>
              <a:rPr lang="tr-TR" sz="2031" dirty="0">
                <a:latin typeface="Calibri" panose="020F0502020204030204" pitchFamily="34" charset="0"/>
                <a:ea typeface="Calibri" panose="020F0502020204030204" pitchFamily="34" charset="0"/>
                <a:cs typeface="Times New Roman" panose="02020603050405020304" pitchFamily="18" charset="0"/>
              </a:rPr>
              <a:t>Eğitim </a:t>
            </a:r>
          </a:p>
          <a:p>
            <a:pPr algn="ctr" defTabSz="370792" latinLnBrk="1" hangingPunct="0"/>
            <a:r>
              <a:rPr lang="tr-TR" sz="2031" dirty="0">
                <a:latin typeface="Calibri" panose="020F0502020204030204" pitchFamily="34" charset="0"/>
                <a:ea typeface="Calibri" panose="020F0502020204030204" pitchFamily="34" charset="0"/>
                <a:cs typeface="Times New Roman" panose="02020603050405020304" pitchFamily="18" charset="0"/>
              </a:rPr>
              <a:t>Fakültesi duyurularından </a:t>
            </a:r>
            <a:r>
              <a:rPr lang="tr-TR" sz="2031" dirty="0">
                <a:highlight>
                  <a:srgbClr val="FFFF00"/>
                </a:highlight>
                <a:latin typeface="Calibri" panose="020F0502020204030204" pitchFamily="34" charset="0"/>
                <a:ea typeface="Calibri" panose="020F0502020204030204" pitchFamily="34" charset="0"/>
                <a:cs typeface="Times New Roman" panose="02020603050405020304" pitchFamily="18" charset="0"/>
              </a:rPr>
              <a:t>«</a:t>
            </a:r>
            <a:r>
              <a:rPr lang="tr-TR" sz="203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2026-2027 </a:t>
            </a:r>
            <a:r>
              <a:rPr lang="tr-TR" sz="2031" dirty="0">
                <a:highlight>
                  <a:srgbClr val="FFFF00"/>
                </a:highlight>
                <a:latin typeface="Calibri" panose="020F0502020204030204" pitchFamily="34" charset="0"/>
                <a:ea typeface="Calibri" panose="020F0502020204030204" pitchFamily="34" charset="0"/>
                <a:cs typeface="Times New Roman" panose="02020603050405020304" pitchFamily="18" charset="0"/>
              </a:rPr>
              <a:t>Eğitim-Öğretim Yılı I. (Güz) Yarıyılı Eğitim Ortak Derslerine Ait Ders Programı» başlığı altındadır. </a:t>
            </a:r>
            <a:r>
              <a:rPr lang="tr-TR" sz="2031" dirty="0" smtClean="0">
                <a:highlight>
                  <a:srgbClr val="FFFF00"/>
                </a:highlight>
                <a:hlinkClick r:id="rId3"/>
              </a:rPr>
              <a:t>(</a:t>
            </a:r>
            <a:r>
              <a:rPr lang="tr-TR" sz="2031" dirty="0" smtClean="0">
                <a:highlight>
                  <a:srgbClr val="FFFF00"/>
                </a:highlight>
                <a:hlinkClick r:id="rId4"/>
              </a:rPr>
              <a:t>tıklayınız.</a:t>
            </a:r>
            <a:r>
              <a:rPr lang="tr-TR" sz="2031" dirty="0" smtClean="0">
                <a:highlight>
                  <a:srgbClr val="FFFF00"/>
                </a:highlight>
                <a:latin typeface="Calibri" panose="020F0502020204030204" pitchFamily="34" charset="0"/>
                <a:ea typeface="Calibri" panose="020F0502020204030204" pitchFamily="34" charset="0"/>
                <a:cs typeface="Times New Roman" panose="02020603050405020304" pitchFamily="18" charset="0"/>
              </a:rPr>
              <a:t>)</a:t>
            </a:r>
            <a:endParaRPr lang="en-US" sz="1523" dirty="0">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pPr algn="ctr" defTabSz="370792" latinLnBrk="1" hangingPunct="0"/>
            <a:endParaRPr lang="tr-TR" sz="1523" dirty="0">
              <a:solidFill>
                <a:srgbClr val="414141"/>
              </a:solidFill>
              <a:latin typeface="Palatino"/>
              <a:ea typeface="Palatino"/>
              <a:cs typeface="Palatino"/>
              <a:sym typeface="Palatino"/>
            </a:endParaRPr>
          </a:p>
        </p:txBody>
      </p:sp>
    </p:spTree>
    <p:extLst>
      <p:ext uri="{BB962C8B-B14F-4D97-AF65-F5344CB8AC3E}">
        <p14:creationId xmlns:p14="http://schemas.microsoft.com/office/powerpoint/2010/main" val="2379362793"/>
      </p:ext>
    </p:extLst>
  </p:cSld>
  <p:clrMapOvr>
    <a:masterClrMapping/>
  </p:clrMapOvr>
  <p:transition spd="med">
    <p:pull/>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3CAE6F-F659-4292-87D7-3500C0ED926E}"/>
              </a:ext>
            </a:extLst>
          </p:cNvPr>
          <p:cNvSpPr>
            <a:spLocks noGrp="1"/>
          </p:cNvSpPr>
          <p:nvPr>
            <p:ph type="body" idx="1"/>
          </p:nvPr>
        </p:nvSpPr>
        <p:spPr>
          <a:xfrm>
            <a:off x="386827" y="1792252"/>
            <a:ext cx="9129168" cy="5438860"/>
          </a:xfrm>
        </p:spPr>
        <p:txBody>
          <a:bodyPr>
            <a:normAutofit/>
          </a:bodyPr>
          <a:lstStyle/>
          <a:p>
            <a:pPr marL="0" indent="0" defTabSz="370792" latinLnBrk="1" hangingPunct="0">
              <a:spcBef>
                <a:spcPts val="0"/>
              </a:spcBef>
              <a:buNone/>
            </a:pPr>
            <a:endParaRPr lang="tr-TR" sz="3427" dirty="0"/>
          </a:p>
          <a:p>
            <a:pPr marL="0" indent="0" defTabSz="370792" latinLnBrk="1" hangingPunct="0">
              <a:spcBef>
                <a:spcPts val="0"/>
              </a:spcBef>
              <a:buNone/>
            </a:pPr>
            <a:r>
              <a:rPr lang="tr-TR" sz="3427" dirty="0"/>
              <a:t>5. GK zorunlu ders programı linki</a:t>
            </a:r>
            <a:r>
              <a:rPr lang="tr-TR" sz="3427" dirty="0" smtClean="0"/>
              <a:t>: </a:t>
            </a:r>
            <a:r>
              <a:rPr lang="tr-TR" sz="3427" dirty="0" smtClean="0">
                <a:hlinkClick r:id="rId2"/>
              </a:rPr>
              <a:t>tıkla</a:t>
            </a:r>
            <a:endParaRPr lang="tr-TR" sz="3427" dirty="0"/>
          </a:p>
          <a:p>
            <a:pPr marL="0" indent="0" defTabSz="370792" latinLnBrk="1" hangingPunct="0">
              <a:spcBef>
                <a:spcPts val="0"/>
              </a:spcBef>
              <a:buNone/>
            </a:pPr>
            <a:r>
              <a:rPr lang="tr-TR" sz="3427" dirty="0"/>
              <a:t>Bu linkten GK zorunlu derslerinin programına ulaşıp sizin programınıza uygun olacak şubeleri belirleyiniz. Bu listeden </a:t>
            </a:r>
          </a:p>
          <a:p>
            <a:pPr marL="0" indent="0" defTabSz="370792" latinLnBrk="1" hangingPunct="0">
              <a:spcBef>
                <a:spcPts val="0"/>
              </a:spcBef>
              <a:buNone/>
            </a:pPr>
            <a:r>
              <a:rPr lang="tr-TR" sz="3427" dirty="0"/>
              <a:t>seçeceğiniz dersler:</a:t>
            </a:r>
          </a:p>
          <a:p>
            <a:pPr defTabSz="370792" latinLnBrk="1" hangingPunct="0">
              <a:spcBef>
                <a:spcPts val="0"/>
              </a:spcBef>
              <a:buFont typeface="Arial" panose="020B0604020202020204" pitchFamily="34" charset="0"/>
              <a:buChar char="•"/>
            </a:pPr>
            <a:r>
              <a:rPr lang="tr-TR" sz="3427" dirty="0"/>
              <a:t>TAR-103 Atatürk İlkeleri ve İnkilap Tarihi – I (Uzaktan Eğitim)</a:t>
            </a:r>
          </a:p>
          <a:p>
            <a:pPr defTabSz="370792" latinLnBrk="1" hangingPunct="0">
              <a:spcBef>
                <a:spcPts val="0"/>
              </a:spcBef>
              <a:buFont typeface="Arial" panose="020B0604020202020204" pitchFamily="34" charset="0"/>
              <a:buChar char="•"/>
            </a:pPr>
            <a:r>
              <a:rPr lang="tr-TR" sz="3427" dirty="0"/>
              <a:t>TD-103 Türk Dili – I (Uzaktan Eğitim)</a:t>
            </a:r>
          </a:p>
          <a:p>
            <a:pPr marL="0" indent="0" defTabSz="370792" latinLnBrk="1" hangingPunct="0">
              <a:spcBef>
                <a:spcPts val="0"/>
              </a:spcBef>
              <a:buNone/>
            </a:pPr>
            <a:endParaRPr lang="tr-TR" sz="3427" dirty="0">
              <a:solidFill>
                <a:srgbClr val="FF0000"/>
              </a:solidFill>
            </a:endParaRPr>
          </a:p>
        </p:txBody>
      </p:sp>
    </p:spTree>
    <p:extLst>
      <p:ext uri="{BB962C8B-B14F-4D97-AF65-F5344CB8AC3E}">
        <p14:creationId xmlns:p14="http://schemas.microsoft.com/office/powerpoint/2010/main" val="2765623414"/>
      </p:ext>
    </p:extLst>
  </p:cSld>
  <p:clrMapOvr>
    <a:masterClrMapping/>
  </p:clrMapOvr>
  <p:transition spd="med">
    <p:pull/>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3CAE6F-F659-4292-87D7-3500C0ED926E}"/>
              </a:ext>
            </a:extLst>
          </p:cNvPr>
          <p:cNvSpPr>
            <a:spLocks noGrp="1"/>
          </p:cNvSpPr>
          <p:nvPr>
            <p:ph type="body" idx="1"/>
          </p:nvPr>
        </p:nvSpPr>
        <p:spPr>
          <a:xfrm>
            <a:off x="102637" y="1881896"/>
            <a:ext cx="9419034" cy="5438860"/>
          </a:xfrm>
        </p:spPr>
        <p:txBody>
          <a:bodyPr>
            <a:normAutofit/>
          </a:bodyPr>
          <a:lstStyle/>
          <a:p>
            <a:pPr marL="0" indent="0" algn="ctr" defTabSz="370792" latinLnBrk="1" hangingPunct="0">
              <a:spcBef>
                <a:spcPts val="0"/>
              </a:spcBef>
              <a:buNone/>
            </a:pPr>
            <a:r>
              <a:rPr lang="tr-TR" sz="3427" dirty="0"/>
              <a:t>6. Daha sonra programı ilan edilecek dersler:</a:t>
            </a:r>
          </a:p>
          <a:p>
            <a:pPr marL="0" indent="0" algn="ctr" defTabSz="370792" latinLnBrk="1" hangingPunct="0">
              <a:spcBef>
                <a:spcPts val="0"/>
              </a:spcBef>
              <a:buNone/>
            </a:pPr>
            <a:r>
              <a:rPr lang="tr-TR" sz="3427" dirty="0"/>
              <a:t>YAD-103 Yabancı Dil-I (İngilizce)</a:t>
            </a:r>
          </a:p>
          <a:p>
            <a:pPr marL="0" indent="0" algn="ctr" defTabSz="370792" latinLnBrk="1" hangingPunct="0">
              <a:spcBef>
                <a:spcPts val="0"/>
              </a:spcBef>
              <a:buNone/>
            </a:pPr>
            <a:r>
              <a:rPr lang="tr-TR" sz="3427" dirty="0"/>
              <a:t>BİL-101 Bilişim Teknolojileri</a:t>
            </a:r>
          </a:p>
          <a:p>
            <a:pPr marL="0" indent="0" algn="ctr" defTabSz="370792" latinLnBrk="1" hangingPunct="0">
              <a:spcBef>
                <a:spcPts val="0"/>
              </a:spcBef>
              <a:buNone/>
            </a:pPr>
            <a:r>
              <a:rPr lang="tr-TR" sz="3427" dirty="0"/>
              <a:t>Bu derslerin programı için </a:t>
            </a:r>
            <a:r>
              <a:rPr lang="tr-TR" sz="3427" dirty="0">
                <a:hlinkClick r:id="rId2"/>
              </a:rPr>
              <a:t>https://gef.gazi.edu.tr/</a:t>
            </a:r>
            <a:r>
              <a:rPr lang="tr-TR" sz="3427" dirty="0"/>
              <a:t> duyuruları takip ediniz.</a:t>
            </a:r>
          </a:p>
          <a:p>
            <a:pPr marL="0" indent="0" algn="ctr" defTabSz="370792" latinLnBrk="1" hangingPunct="0">
              <a:spcBef>
                <a:spcPts val="0"/>
              </a:spcBef>
              <a:buNone/>
            </a:pPr>
            <a:endParaRPr lang="tr-TR" sz="3427" dirty="0">
              <a:solidFill>
                <a:srgbClr val="FF0000"/>
              </a:solidFill>
            </a:endParaRPr>
          </a:p>
          <a:p>
            <a:pPr marL="0" indent="0" algn="ctr" defTabSz="370792" latinLnBrk="1" hangingPunct="0">
              <a:spcBef>
                <a:spcPts val="0"/>
              </a:spcBef>
              <a:buNone/>
            </a:pPr>
            <a:r>
              <a:rPr lang="tr-TR" sz="3427" dirty="0">
                <a:solidFill>
                  <a:srgbClr val="FF0000"/>
                </a:solidFill>
              </a:rPr>
              <a:t>Not: Program çakışmalarınızdan danışmanınız ya da dersi veren öğretim </a:t>
            </a:r>
          </a:p>
          <a:p>
            <a:pPr marL="0" indent="0" algn="ctr" defTabSz="370792" latinLnBrk="1" hangingPunct="0">
              <a:spcBef>
                <a:spcPts val="0"/>
              </a:spcBef>
              <a:buNone/>
            </a:pPr>
            <a:r>
              <a:rPr lang="tr-TR" sz="3427" dirty="0">
                <a:solidFill>
                  <a:srgbClr val="FF0000"/>
                </a:solidFill>
              </a:rPr>
              <a:t>üyesi sorumlu değildir. </a:t>
            </a:r>
          </a:p>
        </p:txBody>
      </p:sp>
    </p:spTree>
    <p:extLst>
      <p:ext uri="{BB962C8B-B14F-4D97-AF65-F5344CB8AC3E}">
        <p14:creationId xmlns:p14="http://schemas.microsoft.com/office/powerpoint/2010/main" val="315784680"/>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86829" y="2447513"/>
            <a:ext cx="9384701" cy="2418226"/>
          </a:xfrm>
          <a:prstGeom prst="rect">
            <a:avLst/>
          </a:prstGeom>
        </p:spPr>
        <p:txBody>
          <a:bodyPr wrap="square">
            <a:spAutoFit/>
          </a:bodyPr>
          <a:lstStyle/>
          <a:p>
            <a:pPr>
              <a:lnSpc>
                <a:spcPct val="107000"/>
              </a:lnSpc>
              <a:spcAft>
                <a:spcPts val="677"/>
              </a:spcAft>
            </a:pPr>
            <a:r>
              <a:rPr lang="tr-TR" sz="2031" dirty="0">
                <a:latin typeface="Calibri" panose="020F0502020204030204" pitchFamily="34" charset="0"/>
                <a:ea typeface="Calibri" panose="020F0502020204030204" pitchFamily="34" charset="0"/>
                <a:cs typeface="Times New Roman" panose="02020603050405020304" pitchFamily="18" charset="0"/>
              </a:rPr>
              <a:t>6-Fen Bilgisi Eğitimi 1. sınıf öğrencileri aşağıda ders kodu ve adı belirtilen dersleri Öğrenci İşleri Bilgi Sisteminde (</a:t>
            </a:r>
            <a:r>
              <a:rPr lang="tr-TR" sz="2031"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https://ogrenci.gazi.edu.tr/</a:t>
            </a:r>
            <a:r>
              <a:rPr lang="tr-TR" sz="2031" dirty="0">
                <a:latin typeface="Calibri" panose="020F0502020204030204" pitchFamily="34" charset="0"/>
                <a:ea typeface="Calibri" panose="020F0502020204030204" pitchFamily="34" charset="0"/>
                <a:cs typeface="Times New Roman" panose="02020603050405020304" pitchFamily="18" charset="0"/>
              </a:rPr>
              <a:t>)   yer alan Öğrenci Girişi' ne </a:t>
            </a:r>
            <a:r>
              <a:rPr lang="tr-TR" sz="2031" b="1" dirty="0">
                <a:latin typeface="Calibri" panose="020F0502020204030204" pitchFamily="34" charset="0"/>
                <a:ea typeface="Calibri" panose="020F0502020204030204" pitchFamily="34" charset="0"/>
                <a:cs typeface="Times New Roman" panose="02020603050405020304" pitchFamily="18" charset="0"/>
              </a:rPr>
              <a:t>öğrenci numarası</a:t>
            </a:r>
            <a:r>
              <a:rPr lang="tr-TR" sz="2031" dirty="0">
                <a:latin typeface="Calibri" panose="020F0502020204030204" pitchFamily="34" charset="0"/>
                <a:ea typeface="Calibri" panose="020F0502020204030204" pitchFamily="34" charset="0"/>
                <a:cs typeface="Times New Roman" panose="02020603050405020304" pitchFamily="18" charset="0"/>
              </a:rPr>
              <a:t> ve </a:t>
            </a:r>
            <a:r>
              <a:rPr lang="tr-TR" sz="2031" b="1" dirty="0">
                <a:latin typeface="Calibri" panose="020F0502020204030204" pitchFamily="34" charset="0"/>
                <a:ea typeface="Calibri" panose="020F0502020204030204" pitchFamily="34" charset="0"/>
                <a:cs typeface="Times New Roman" panose="02020603050405020304" pitchFamily="18" charset="0"/>
              </a:rPr>
              <a:t>şifresi</a:t>
            </a:r>
            <a:r>
              <a:rPr lang="tr-TR" sz="2031" dirty="0">
                <a:latin typeface="Calibri" panose="020F0502020204030204" pitchFamily="34" charset="0"/>
                <a:ea typeface="Calibri" panose="020F0502020204030204" pitchFamily="34" charset="0"/>
                <a:cs typeface="Times New Roman" panose="02020603050405020304" pitchFamily="18" charset="0"/>
              </a:rPr>
              <a:t> ile girmesi ve ders kayıtlarını yapması gerekmektedir.  </a:t>
            </a:r>
            <a:r>
              <a:rPr lang="tr-TR" sz="2031"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Ders seçimi bittiğinde mutlaka öğrenci ders onayı verilmelidir. </a:t>
            </a:r>
            <a:r>
              <a:rPr lang="tr-TR" sz="2031" dirty="0">
                <a:latin typeface="Calibri" panose="020F0502020204030204" pitchFamily="34" charset="0"/>
                <a:ea typeface="Calibri" panose="020F0502020204030204" pitchFamily="34" charset="0"/>
                <a:cs typeface="Times New Roman" panose="02020603050405020304" pitchFamily="18" charset="0"/>
              </a:rPr>
              <a:t>Bu dönem seçilmesi gereken derslerin ders kodları ve isimleri yukarıdaki gibidir. Bu dönem yeni ve eski dersler birlikte açılmıştır. Karışıklık olmaması için lütfen ders seçiminde </a:t>
            </a:r>
            <a:r>
              <a:rPr lang="tr-TR" sz="2031" b="1" u="sng" dirty="0">
                <a:latin typeface="Calibri" panose="020F0502020204030204" pitchFamily="34" charset="0"/>
                <a:ea typeface="Calibri" panose="020F0502020204030204" pitchFamily="34" charset="0"/>
                <a:cs typeface="Times New Roman" panose="02020603050405020304" pitchFamily="18" charset="0"/>
              </a:rPr>
              <a:t>ders kodlarını ve şubelerini dikkate alınız. </a:t>
            </a:r>
            <a:endParaRPr lang="en-US" sz="1523"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Metin Yer Tutucusu 3"/>
          <p:cNvSpPr txBox="1">
            <a:spLocks/>
          </p:cNvSpPr>
          <p:nvPr/>
        </p:nvSpPr>
        <p:spPr>
          <a:xfrm>
            <a:off x="289532" y="4973216"/>
            <a:ext cx="9129168" cy="9743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fontScale="25000" lnSpcReduction="20000"/>
          </a:bodyPr>
          <a:lstStyle>
            <a:lvl1pPr marL="644192"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1pPr>
            <a:lvl2pPr marL="1288388"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2pPr>
            <a:lvl3pPr marL="1932580"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3pPr>
            <a:lvl4pPr marL="2576773"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4pPr>
            <a:lvl5pPr marL="3220967"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5pPr>
            <a:lvl6pPr marL="3865161"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6pPr>
            <a:lvl7pPr marL="4509353"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7pPr>
            <a:lvl8pPr marL="5153548"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8pPr>
            <a:lvl9pPr marL="5797740" indent="-644192" defTabSz="800891">
              <a:spcBef>
                <a:spcPts val="3291"/>
              </a:spcBef>
              <a:buClr>
                <a:srgbClr val="929292"/>
              </a:buClr>
              <a:buSzPct val="60000"/>
              <a:buFont typeface="Zapf Dingbats"/>
              <a:buChar char="❖"/>
              <a:defRPr sz="5067">
                <a:solidFill>
                  <a:srgbClr val="414141"/>
                </a:solidFill>
                <a:latin typeface="Palatino"/>
                <a:ea typeface="Palatino"/>
                <a:cs typeface="Palatino"/>
                <a:sym typeface="Palatino"/>
              </a:defRPr>
            </a:lvl9pPr>
          </a:lstStyle>
          <a:p>
            <a:endParaRPr lang="tr-TR" sz="3216" dirty="0"/>
          </a:p>
          <a:p>
            <a:pPr lvl="5" algn="ctr"/>
            <a:endParaRPr lang="tr-TR" sz="8039" b="1" dirty="0">
              <a:solidFill>
                <a:srgbClr val="FF0000"/>
              </a:solidFill>
              <a:latin typeface="Times New Roman" panose="02020603050405020304" pitchFamily="18" charset="0"/>
              <a:cs typeface="Times New Roman" panose="02020603050405020304" pitchFamily="18" charset="0"/>
            </a:endParaRPr>
          </a:p>
          <a:p>
            <a:pPr algn="ctr"/>
            <a:r>
              <a:rPr lang="tr-TR" sz="8039" b="1" dirty="0">
                <a:solidFill>
                  <a:srgbClr val="FF0000"/>
                </a:solidFill>
                <a:latin typeface="Times New Roman" panose="02020603050405020304" pitchFamily="18" charset="0"/>
                <a:cs typeface="Times New Roman" panose="02020603050405020304" pitchFamily="18" charset="0"/>
              </a:rPr>
              <a:t>Not: Ders seçimi bittiğinde öğrenci onayı vermeyen öğrencilere danışman onaylarında danışmanın onay vermesi mümkün olmadığından, kaydınız geçerli olmayacaktır. </a:t>
            </a:r>
          </a:p>
          <a:p>
            <a:pPr algn="ctr"/>
            <a:r>
              <a:rPr lang="tr-TR" sz="8039" b="1" dirty="0">
                <a:solidFill>
                  <a:srgbClr val="FF0000"/>
                </a:solidFill>
                <a:latin typeface="Times New Roman" panose="02020603050405020304" pitchFamily="18" charset="0"/>
                <a:cs typeface="Times New Roman" panose="02020603050405020304" pitchFamily="18" charset="0"/>
              </a:rPr>
              <a:t>Yaptığınız ders seçimini kaydetmeyi unutmayın!!!!</a:t>
            </a:r>
          </a:p>
          <a:p>
            <a:endParaRPr lang="tr-TR" sz="3216" dirty="0"/>
          </a:p>
        </p:txBody>
      </p:sp>
    </p:spTree>
    <p:extLst>
      <p:ext uri="{BB962C8B-B14F-4D97-AF65-F5344CB8AC3E}">
        <p14:creationId xmlns:p14="http://schemas.microsoft.com/office/powerpoint/2010/main" val="4258469837"/>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6683" y="144378"/>
            <a:ext cx="3289162" cy="857406"/>
          </a:xfrm>
        </p:spPr>
        <p:txBody>
          <a:bodyPr/>
          <a:lstStyle/>
          <a:p>
            <a:r>
              <a:rPr lang="tr-TR" noProof="0" dirty="0">
                <a:solidFill>
                  <a:schemeClr val="bg1"/>
                </a:solidFill>
              </a:rPr>
              <a:t>Vizyonumuz</a:t>
            </a:r>
          </a:p>
        </p:txBody>
      </p:sp>
      <p:graphicFrame>
        <p:nvGraphicFramePr>
          <p:cNvPr id="3" name="Diyagram 2"/>
          <p:cNvGraphicFramePr/>
          <p:nvPr>
            <p:extLst>
              <p:ext uri="{D42A27DB-BD31-4B8C-83A1-F6EECF244321}">
                <p14:modId xmlns:p14="http://schemas.microsoft.com/office/powerpoint/2010/main" val="1119595994"/>
              </p:ext>
            </p:extLst>
          </p:nvPr>
        </p:nvGraphicFramePr>
        <p:xfrm>
          <a:off x="483941" y="2932139"/>
          <a:ext cx="8757811" cy="3892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98729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3"/>
          <a:stretch>
            <a:fillRect/>
          </a:stretch>
        </p:blipFill>
        <p:spPr>
          <a:xfrm>
            <a:off x="335236" y="1139868"/>
            <a:ext cx="9502993" cy="3854988"/>
          </a:xfrm>
          <a:prstGeom prst="rect">
            <a:avLst/>
          </a:prstGeom>
        </p:spPr>
      </p:pic>
      <p:sp>
        <p:nvSpPr>
          <p:cNvPr id="3" name="Başlık 2"/>
          <p:cNvSpPr>
            <a:spLocks noGrp="1"/>
          </p:cNvSpPr>
          <p:nvPr>
            <p:ph type="title"/>
          </p:nvPr>
        </p:nvSpPr>
        <p:spPr>
          <a:xfrm>
            <a:off x="0" y="295186"/>
            <a:ext cx="9129168" cy="301854"/>
          </a:xfrm>
        </p:spPr>
        <p:txBody>
          <a:bodyPr>
            <a:noAutofit/>
          </a:bodyPr>
          <a:lstStyle/>
          <a:p>
            <a:r>
              <a:rPr lang="tr-TR" sz="2400" dirty="0">
                <a:solidFill>
                  <a:schemeClr val="bg1"/>
                </a:solidFill>
              </a:rPr>
              <a:t>Ders Programı Nasıl Okunmalıdır (eski programdan örnek verilmiştir. Yeni ders programı için web sitesini ziyaret ediniz)</a:t>
            </a:r>
          </a:p>
        </p:txBody>
      </p:sp>
      <p:sp>
        <p:nvSpPr>
          <p:cNvPr id="4" name="Metin kutusu 3"/>
          <p:cNvSpPr txBox="1"/>
          <p:nvPr/>
        </p:nvSpPr>
        <p:spPr>
          <a:xfrm>
            <a:off x="231072" y="6040197"/>
            <a:ext cx="9378384" cy="711865"/>
          </a:xfrm>
          <a:prstGeom prst="rect">
            <a:avLst/>
          </a:prstGeom>
          <a:ln>
            <a:solidFill>
              <a:srgbClr val="00B0F0"/>
            </a:solid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2031" dirty="0"/>
              <a:t>«1B sınıfının Kimya dersi Salı günü saat 10.30-12.20 saatleri arasında Fen </a:t>
            </a:r>
            <a:r>
              <a:rPr lang="tr-TR" sz="2031" dirty="0" err="1"/>
              <a:t>lab</a:t>
            </a:r>
            <a:r>
              <a:rPr lang="tr-TR" sz="2031" dirty="0"/>
              <a:t> 5 (Hersek Binası 3.kat) sınıftadır»</a:t>
            </a:r>
          </a:p>
        </p:txBody>
      </p:sp>
      <p:sp>
        <p:nvSpPr>
          <p:cNvPr id="6" name="Dikdörtgen 5"/>
          <p:cNvSpPr/>
          <p:nvPr/>
        </p:nvSpPr>
        <p:spPr>
          <a:xfrm>
            <a:off x="1444439" y="2775830"/>
            <a:ext cx="2742283" cy="503539"/>
          </a:xfrm>
          <a:prstGeom prst="rect">
            <a:avLst/>
          </a:prstGeom>
          <a:noFill/>
          <a:ln w="57150" cap="flat">
            <a:solidFill>
              <a:srgbClr val="C000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
        <p:nvSpPr>
          <p:cNvPr id="7" name="Dikdörtgen 6"/>
          <p:cNvSpPr/>
          <p:nvPr/>
        </p:nvSpPr>
        <p:spPr>
          <a:xfrm>
            <a:off x="4265842" y="3507106"/>
            <a:ext cx="2681343" cy="503539"/>
          </a:xfrm>
          <a:prstGeom prst="rect">
            <a:avLst/>
          </a:prstGeom>
          <a:noFill/>
          <a:ln w="57150" cap="flat">
            <a:solidFill>
              <a:srgbClr val="00B0F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
        <p:nvSpPr>
          <p:cNvPr id="8" name="Metin kutusu 7"/>
          <p:cNvSpPr txBox="1"/>
          <p:nvPr/>
        </p:nvSpPr>
        <p:spPr>
          <a:xfrm>
            <a:off x="251383" y="5302180"/>
            <a:ext cx="9378384" cy="711865"/>
          </a:xfrm>
          <a:prstGeom prst="rect">
            <a:avLst/>
          </a:prstGeom>
          <a:ln>
            <a:solidFill>
              <a:srgbClr val="FF0000"/>
            </a:solid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2031" dirty="0"/>
              <a:t>«1A sınıfının FBÖ101 Fizik-1 dersi Pazartesi günü saat 15.30-17.20 saatleri arasında Fen </a:t>
            </a:r>
            <a:r>
              <a:rPr lang="tr-TR" sz="2031" dirty="0" err="1"/>
              <a:t>lab</a:t>
            </a:r>
            <a:r>
              <a:rPr lang="tr-TR" sz="2031" dirty="0"/>
              <a:t>. 1 (Hersek Binası 3.kat)»</a:t>
            </a:r>
          </a:p>
        </p:txBody>
      </p:sp>
      <p:sp>
        <p:nvSpPr>
          <p:cNvPr id="9" name="Metin kutusu 8"/>
          <p:cNvSpPr txBox="1"/>
          <p:nvPr/>
        </p:nvSpPr>
        <p:spPr>
          <a:xfrm>
            <a:off x="-472214" y="4951464"/>
            <a:ext cx="3833307" cy="39934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2031" dirty="0"/>
              <a:t>Örneğin;</a:t>
            </a:r>
          </a:p>
        </p:txBody>
      </p:sp>
      <p:sp>
        <p:nvSpPr>
          <p:cNvPr id="10" name="Dikdörtgen 9"/>
          <p:cNvSpPr/>
          <p:nvPr/>
        </p:nvSpPr>
        <p:spPr>
          <a:xfrm>
            <a:off x="7099703" y="1861736"/>
            <a:ext cx="2681343" cy="503539"/>
          </a:xfrm>
          <a:prstGeom prst="rect">
            <a:avLst/>
          </a:prstGeom>
          <a:noFill/>
          <a:ln w="57150" cap="flat">
            <a:solidFill>
              <a:srgbClr val="00B05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
        <p:nvSpPr>
          <p:cNvPr id="11" name="Metin kutusu 10"/>
          <p:cNvSpPr txBox="1"/>
          <p:nvPr/>
        </p:nvSpPr>
        <p:spPr>
          <a:xfrm>
            <a:off x="251383" y="6797848"/>
            <a:ext cx="9378384" cy="711865"/>
          </a:xfrm>
          <a:prstGeom prst="rect">
            <a:avLst/>
          </a:prstGeom>
          <a:ln>
            <a:solidFill>
              <a:srgbClr val="00B050"/>
            </a:solid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2031" dirty="0"/>
              <a:t>«1C sınıfının Fizik  dersi Pazartesi günü saat 10.30-12.20 saatleri arasında Fizik Lab 1 (Hersek Binası 3.kat) sınıftadır»</a:t>
            </a:r>
          </a:p>
        </p:txBody>
      </p:sp>
    </p:spTree>
    <p:extLst>
      <p:ext uri="{BB962C8B-B14F-4D97-AF65-F5344CB8AC3E}">
        <p14:creationId xmlns:p14="http://schemas.microsoft.com/office/powerpoint/2010/main" val="2731865869"/>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300003" y="-319782"/>
            <a:ext cx="9129168" cy="2050194"/>
          </a:xfrm>
        </p:spPr>
        <p:txBody>
          <a:bodyPr>
            <a:normAutofit/>
          </a:bodyPr>
          <a:lstStyle/>
          <a:p>
            <a:r>
              <a:rPr lang="tr-TR" sz="4189" dirty="0">
                <a:solidFill>
                  <a:schemeClr val="bg1"/>
                </a:solidFill>
              </a:rPr>
              <a:t>Sınav Programı Nasıl Okunmalıdır </a:t>
            </a:r>
            <a:br>
              <a:rPr lang="tr-TR" sz="4189" dirty="0">
                <a:solidFill>
                  <a:schemeClr val="bg1"/>
                </a:solidFill>
              </a:rPr>
            </a:br>
            <a:r>
              <a:rPr lang="tr-TR" sz="1269" dirty="0">
                <a:solidFill>
                  <a:schemeClr val="bg1"/>
                </a:solidFill>
              </a:rPr>
              <a:t>(Eski programdan örnek verilmiştir. Yeni sınav programı vize ve final tarihlerinde web sitesinden ilan edilecektir)</a:t>
            </a:r>
          </a:p>
        </p:txBody>
      </p:sp>
      <p:sp>
        <p:nvSpPr>
          <p:cNvPr id="4" name="Metin kutusu 3"/>
          <p:cNvSpPr txBox="1"/>
          <p:nvPr/>
        </p:nvSpPr>
        <p:spPr>
          <a:xfrm>
            <a:off x="50786" y="5600849"/>
            <a:ext cx="9644905" cy="789899"/>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1523" dirty="0"/>
              <a:t>«1A-1B ve 1C sınıflarının Matematik sınavı Pazartesi günü 09.00-10.00 saatleri arasındadır. 1A şubesi sınava </a:t>
            </a:r>
            <a:r>
              <a:rPr lang="tr-TR" sz="1523" dirty="0">
                <a:solidFill>
                  <a:schemeClr val="accent1">
                    <a:lumMod val="75000"/>
                  </a:schemeClr>
                </a:solidFill>
              </a:rPr>
              <a:t>F blok 2. kat 202 </a:t>
            </a:r>
            <a:r>
              <a:rPr lang="tr-TR" sz="1523" dirty="0" err="1">
                <a:solidFill>
                  <a:schemeClr val="accent1">
                    <a:lumMod val="75000"/>
                  </a:schemeClr>
                </a:solidFill>
              </a:rPr>
              <a:t>nolu</a:t>
            </a:r>
            <a:r>
              <a:rPr lang="tr-TR" sz="1523" dirty="0">
                <a:solidFill>
                  <a:schemeClr val="accent1">
                    <a:lumMod val="75000"/>
                  </a:schemeClr>
                </a:solidFill>
              </a:rPr>
              <a:t> sınıfta</a:t>
            </a:r>
            <a:r>
              <a:rPr lang="tr-TR" sz="1523" dirty="0"/>
              <a:t>; </a:t>
            </a:r>
            <a:r>
              <a:rPr lang="tr-TR" sz="1523" dirty="0">
                <a:solidFill>
                  <a:srgbClr val="FF0000"/>
                </a:solidFill>
              </a:rPr>
              <a:t>1B şubesi sınava F blok 2. kat 205 </a:t>
            </a:r>
            <a:r>
              <a:rPr lang="tr-TR" sz="1523" dirty="0" err="1">
                <a:solidFill>
                  <a:srgbClr val="FF0000"/>
                </a:solidFill>
              </a:rPr>
              <a:t>nolu</a:t>
            </a:r>
            <a:r>
              <a:rPr lang="tr-TR" sz="1523" dirty="0">
                <a:solidFill>
                  <a:srgbClr val="FF0000"/>
                </a:solidFill>
              </a:rPr>
              <a:t> sınıfta</a:t>
            </a:r>
            <a:r>
              <a:rPr lang="tr-TR" sz="1523" dirty="0"/>
              <a:t>; </a:t>
            </a:r>
            <a:r>
              <a:rPr lang="tr-TR" sz="1523" dirty="0">
                <a:solidFill>
                  <a:schemeClr val="accent4">
                    <a:lumMod val="75000"/>
                  </a:schemeClr>
                </a:solidFill>
              </a:rPr>
              <a:t>1C şubesi ise sınava Hersek binası 1. kat 103 </a:t>
            </a:r>
            <a:r>
              <a:rPr lang="tr-TR" sz="1523" dirty="0" err="1">
                <a:solidFill>
                  <a:schemeClr val="accent4">
                    <a:lumMod val="75000"/>
                  </a:schemeClr>
                </a:solidFill>
              </a:rPr>
              <a:t>nolu</a:t>
            </a:r>
            <a:r>
              <a:rPr lang="tr-TR" sz="1523" dirty="0">
                <a:solidFill>
                  <a:schemeClr val="accent4">
                    <a:lumMod val="75000"/>
                  </a:schemeClr>
                </a:solidFill>
              </a:rPr>
              <a:t> </a:t>
            </a:r>
            <a:r>
              <a:rPr lang="tr-TR" sz="1523" dirty="0"/>
              <a:t>sınıfta girecektir.»</a:t>
            </a:r>
          </a:p>
        </p:txBody>
      </p:sp>
      <p:sp>
        <p:nvSpPr>
          <p:cNvPr id="7" name="Dikdörtgen 6"/>
          <p:cNvSpPr/>
          <p:nvPr/>
        </p:nvSpPr>
        <p:spPr>
          <a:xfrm>
            <a:off x="3976379" y="4546190"/>
            <a:ext cx="2681343" cy="503539"/>
          </a:xfrm>
          <a:prstGeom prst="rect">
            <a:avLst/>
          </a:prstGeom>
          <a:noFill/>
          <a:ln w="57150" cap="flat">
            <a:solidFill>
              <a:srgbClr val="FF00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
        <p:nvSpPr>
          <p:cNvPr id="8" name="Metin kutusu 7"/>
          <p:cNvSpPr txBox="1"/>
          <p:nvPr/>
        </p:nvSpPr>
        <p:spPr>
          <a:xfrm>
            <a:off x="44285" y="6686326"/>
            <a:ext cx="9640604" cy="633766"/>
          </a:xfrm>
          <a:prstGeom prst="rect">
            <a:avLst/>
          </a:prstGeom>
          <a:ln>
            <a:solidFill>
              <a:srgbClr val="FF0000"/>
            </a:solid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42991" tIns="42991" rIns="42991" bIns="42991" numCol="1" spcCol="38100" rtlCol="0" anchor="ctr">
            <a:spAutoFit/>
          </a:bodyPr>
          <a:lstStyle/>
          <a:p>
            <a:pPr defTabSz="494377" latinLnBrk="1" hangingPunct="0"/>
            <a:r>
              <a:rPr lang="tr-TR" sz="1777" dirty="0"/>
              <a:t>«1A-1B ve 1C sınıflarının Atatürk İlk. sınavı Pazartesi günü 13.30-14.30 saatleri arasında F blok 508 ve F blok 409 dersliklerindedir. (iki sınıfa eşit sayıda öğrenci olacak şekilde yerleşmeniz istenir.)»</a:t>
            </a:r>
          </a:p>
        </p:txBody>
      </p:sp>
      <p:sp>
        <p:nvSpPr>
          <p:cNvPr id="10" name="Dikdörtgen 9"/>
          <p:cNvSpPr/>
          <p:nvPr/>
        </p:nvSpPr>
        <p:spPr>
          <a:xfrm>
            <a:off x="1217407" y="1478643"/>
            <a:ext cx="8060718" cy="503539"/>
          </a:xfrm>
          <a:prstGeom prst="rect">
            <a:avLst/>
          </a:prstGeom>
          <a:noFill/>
          <a:ln w="57150" cap="flat">
            <a:solidFill>
              <a:schemeClr val="accent1"/>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pic>
        <p:nvPicPr>
          <p:cNvPr id="13" name="Resim 12"/>
          <p:cNvPicPr>
            <a:picLocks noChangeAspect="1"/>
          </p:cNvPicPr>
          <p:nvPr/>
        </p:nvPicPr>
        <p:blipFill>
          <a:blip r:embed="rId3"/>
          <a:stretch>
            <a:fillRect/>
          </a:stretch>
        </p:blipFill>
        <p:spPr>
          <a:xfrm>
            <a:off x="150444" y="1171843"/>
            <a:ext cx="9545248" cy="4180770"/>
          </a:xfrm>
          <a:prstGeom prst="rect">
            <a:avLst/>
          </a:prstGeom>
        </p:spPr>
      </p:pic>
      <p:sp>
        <p:nvSpPr>
          <p:cNvPr id="12" name="Dikdörtgen 11"/>
          <p:cNvSpPr/>
          <p:nvPr/>
        </p:nvSpPr>
        <p:spPr>
          <a:xfrm>
            <a:off x="1026615" y="3134530"/>
            <a:ext cx="8803833" cy="503539"/>
          </a:xfrm>
          <a:prstGeom prst="rect">
            <a:avLst/>
          </a:prstGeom>
          <a:noFill/>
          <a:ln w="57150" cap="flat">
            <a:solidFill>
              <a:schemeClr val="accent4">
                <a:lumMod val="75000"/>
              </a:schemeClr>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
        <p:nvSpPr>
          <p:cNvPr id="6" name="Dikdörtgen 5"/>
          <p:cNvSpPr/>
          <p:nvPr/>
        </p:nvSpPr>
        <p:spPr>
          <a:xfrm>
            <a:off x="1026615" y="3799236"/>
            <a:ext cx="8822472" cy="503539"/>
          </a:xfrm>
          <a:prstGeom prst="rect">
            <a:avLst/>
          </a:prstGeom>
          <a:noFill/>
          <a:ln w="57150" cap="flat">
            <a:solidFill>
              <a:srgbClr val="C00000"/>
            </a:solid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2991" tIns="42991" rIns="42991" bIns="42991" numCol="1" spcCol="38100" rtlCol="0" anchor="ctr">
            <a:spAutoFit/>
          </a:bodyPr>
          <a:lstStyle/>
          <a:p>
            <a:pPr defTabSz="494377" latinLnBrk="1" hangingPunct="0"/>
            <a:endParaRPr lang="tr-TR" sz="2708">
              <a:solidFill>
                <a:srgbClr val="FFFFFF"/>
              </a:solidFill>
              <a:effectLst>
                <a:outerShdw blurRad="25400" dist="33948" dir="2700000" rotWithShape="0">
                  <a:srgbClr val="3B3936"/>
                </a:outerShdw>
              </a:effectLst>
            </a:endParaRPr>
          </a:p>
        </p:txBody>
      </p:sp>
    </p:spTree>
    <p:extLst>
      <p:ext uri="{BB962C8B-B14F-4D97-AF65-F5344CB8AC3E}">
        <p14:creationId xmlns:p14="http://schemas.microsoft.com/office/powerpoint/2010/main" val="2915434638"/>
      </p:ext>
    </p:extLst>
  </p:cSld>
  <p:clrMapOvr>
    <a:masterClrMapping/>
  </p:clrMapOvr>
  <p:transition spd="med">
    <p:pull/>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62"/>
          <p:cNvSpPr txBox="1">
            <a:spLocks/>
          </p:cNvSpPr>
          <p:nvPr/>
        </p:nvSpPr>
        <p:spPr>
          <a:xfrm>
            <a:off x="198122" y="324477"/>
            <a:ext cx="9129168" cy="1237853"/>
          </a:xfrm>
          <a:prstGeom prst="rect">
            <a:avLst/>
          </a:prstGeom>
        </p:spPr>
        <p:txBody>
          <a:bodyPr>
            <a:normAutofit/>
          </a:bodyPr>
          <a:lstStyle/>
          <a:p>
            <a:pPr defTabSz="508326">
              <a:lnSpc>
                <a:spcPct val="90000"/>
              </a:lnSpc>
              <a:spcBef>
                <a:spcPts val="1393"/>
              </a:spcBef>
              <a:defRPr sz="1800">
                <a:solidFill>
                  <a:srgbClr val="000000"/>
                </a:solidFill>
              </a:defRPr>
            </a:pPr>
            <a:r>
              <a:rPr lang="tr-TR" sz="2369" dirty="0">
                <a:solidFill>
                  <a:schemeClr val="bg1"/>
                </a:solidFill>
                <a:sym typeface="Bodoni SvtyTwo ITC TT-Book"/>
              </a:rPr>
              <a:t>KÜTÜPHANE</a:t>
            </a:r>
          </a:p>
        </p:txBody>
      </p:sp>
      <p:sp>
        <p:nvSpPr>
          <p:cNvPr id="9" name="Shape 63"/>
          <p:cNvSpPr txBox="1">
            <a:spLocks/>
          </p:cNvSpPr>
          <p:nvPr/>
        </p:nvSpPr>
        <p:spPr>
          <a:xfrm>
            <a:off x="615898" y="1084719"/>
            <a:ext cx="8814576" cy="3956330"/>
          </a:xfrm>
          <a:prstGeom prst="rect">
            <a:avLst/>
          </a:prstGeom>
        </p:spPr>
        <p:txBody>
          <a:bodyPr>
            <a:normAutofit fontScale="47500" lnSpcReduction="20000"/>
          </a:bodyPr>
          <a:lstStyle/>
          <a:p>
            <a:pPr marL="404781" indent="-404781" defTabSz="503242">
              <a:spcBef>
                <a:spcPts val="2001"/>
              </a:spcBef>
              <a:buClr>
                <a:srgbClr val="929292"/>
              </a:buClr>
              <a:buSzPct val="60000"/>
              <a:buFont typeface="Zapf Dingbats"/>
              <a:buChar char="❖"/>
              <a:defRPr sz="1800">
                <a:solidFill>
                  <a:srgbClr val="000000"/>
                </a:solidFill>
              </a:defRPr>
            </a:pPr>
            <a:r>
              <a:rPr lang="tr-TR" sz="3047" u="sng" dirty="0" err="1">
                <a:solidFill>
                  <a:srgbClr val="000000"/>
                </a:solidFill>
                <a:hlinkClick r:id="rId2"/>
              </a:rPr>
              <a:t>lib</a:t>
            </a:r>
            <a:r>
              <a:rPr lang="tr-TR" sz="3047" u="sng" dirty="0">
                <a:solidFill>
                  <a:srgbClr val="000000"/>
                </a:solidFill>
                <a:hlinkClick r:id="rId2"/>
              </a:rPr>
              <a:t>.gazi.edu.tr</a:t>
            </a:r>
            <a:endParaRPr lang="tr-TR" sz="3047" u="sng" dirty="0">
              <a:solidFill>
                <a:srgbClr val="000000"/>
              </a:solidFill>
            </a:endParaRPr>
          </a:p>
          <a:p>
            <a:pPr marL="404781" indent="-404781" algn="just" defTabSz="503242">
              <a:spcBef>
                <a:spcPts val="2001"/>
              </a:spcBef>
              <a:buClr>
                <a:srgbClr val="929292"/>
              </a:buClr>
              <a:buSzPct val="60000"/>
              <a:buFont typeface="Zapf Dingbats"/>
              <a:buChar char="❖"/>
              <a:defRPr sz="1800">
                <a:solidFill>
                  <a:srgbClr val="000000"/>
                </a:solidFill>
              </a:defRPr>
            </a:pPr>
            <a:r>
              <a:rPr lang="tr-TR" sz="3047" dirty="0">
                <a:solidFill>
                  <a:srgbClr val="000000"/>
                </a:solidFill>
              </a:rPr>
              <a:t>Türkiye'nin en büyük üniversite kütüphanelerinden birine sahiptir. Kütüphanede, 1500 kişilik oturma kapasiteli, 226.000 civarı basılı, 102.000 civarı elektronik kitap, 79 bin civarı ciltli dergi bulunmaktadır.</a:t>
            </a:r>
          </a:p>
          <a:p>
            <a:pPr marL="404781" indent="-404781" defTabSz="503242">
              <a:spcBef>
                <a:spcPts val="2001"/>
              </a:spcBef>
              <a:buClr>
                <a:srgbClr val="929292"/>
              </a:buClr>
              <a:buSzPct val="60000"/>
              <a:buFont typeface="Zapf Dingbats"/>
              <a:buChar char="❖"/>
              <a:defRPr sz="1800">
                <a:solidFill>
                  <a:srgbClr val="000000"/>
                </a:solidFill>
              </a:defRPr>
            </a:pPr>
            <a:r>
              <a:rPr lang="tr-TR" sz="3047" dirty="0">
                <a:solidFill>
                  <a:srgbClr val="000000"/>
                </a:solidFill>
              </a:rPr>
              <a:t>Çalışma S</a:t>
            </a:r>
            <a:r>
              <a:rPr lang="tr-TR" sz="3047" dirty="0" err="1">
                <a:solidFill>
                  <a:srgbClr val="000000"/>
                </a:solidFill>
              </a:rPr>
              <a:t>aatleri</a:t>
            </a:r>
            <a:r>
              <a:rPr lang="tr-TR" sz="3047" dirty="0">
                <a:solidFill>
                  <a:srgbClr val="000000"/>
                </a:solidFill>
              </a:rPr>
              <a:t>: </a:t>
            </a:r>
          </a:p>
          <a:p>
            <a:pPr marL="809562" lvl="1" indent="-404781" defTabSz="503242">
              <a:spcBef>
                <a:spcPts val="2001"/>
              </a:spcBef>
              <a:buClr>
                <a:srgbClr val="929292"/>
              </a:buClr>
              <a:buSzPct val="60000"/>
              <a:buFont typeface="Zapf Dingbats"/>
              <a:buChar char="❖"/>
              <a:defRPr sz="1800">
                <a:solidFill>
                  <a:srgbClr val="000000"/>
                </a:solidFill>
              </a:defRPr>
            </a:pPr>
            <a:r>
              <a:rPr lang="tr-TR" sz="3047" dirty="0">
                <a:solidFill>
                  <a:srgbClr val="000000"/>
                </a:solidFill>
              </a:rPr>
              <a:t>A</a:t>
            </a:r>
            <a:r>
              <a:rPr lang="tr-TR" sz="3047" dirty="0" err="1">
                <a:solidFill>
                  <a:srgbClr val="000000"/>
                </a:solidFill>
              </a:rPr>
              <a:t>kademik</a:t>
            </a:r>
            <a:r>
              <a:rPr lang="tr-TR" sz="3047" dirty="0">
                <a:solidFill>
                  <a:srgbClr val="000000"/>
                </a:solidFill>
              </a:rPr>
              <a:t> dönem 24 saat </a:t>
            </a:r>
          </a:p>
          <a:p>
            <a:pPr marL="809562" lvl="1" indent="-404781" defTabSz="503242">
              <a:spcBef>
                <a:spcPts val="2001"/>
              </a:spcBef>
              <a:buClr>
                <a:srgbClr val="929292"/>
              </a:buClr>
              <a:buSzPct val="60000"/>
              <a:buFont typeface="Zapf Dingbats"/>
              <a:buChar char="❖"/>
              <a:defRPr sz="1800">
                <a:solidFill>
                  <a:srgbClr val="000000"/>
                </a:solidFill>
              </a:defRPr>
            </a:pPr>
            <a:r>
              <a:rPr lang="tr-TR" sz="3047" dirty="0">
                <a:solidFill>
                  <a:srgbClr val="000000"/>
                </a:solidFill>
              </a:rPr>
              <a:t>F</a:t>
            </a:r>
            <a:r>
              <a:rPr lang="tr-TR" sz="3047" dirty="0" err="1">
                <a:solidFill>
                  <a:srgbClr val="000000"/>
                </a:solidFill>
              </a:rPr>
              <a:t>otokopi</a:t>
            </a:r>
            <a:r>
              <a:rPr lang="tr-TR" sz="3047" dirty="0">
                <a:solidFill>
                  <a:srgbClr val="000000"/>
                </a:solidFill>
              </a:rPr>
              <a:t> 08.30-00.00</a:t>
            </a:r>
          </a:p>
          <a:p>
            <a:pPr marL="404781" indent="-404781" defTabSz="503242">
              <a:spcBef>
                <a:spcPts val="2001"/>
              </a:spcBef>
              <a:buClr>
                <a:srgbClr val="929292"/>
              </a:buClr>
              <a:buSzPct val="60000"/>
              <a:buFont typeface="Zapf Dingbats"/>
              <a:buChar char="❖"/>
              <a:defRPr sz="1800">
                <a:solidFill>
                  <a:srgbClr val="000000"/>
                </a:solidFill>
              </a:defRPr>
            </a:pPr>
            <a:r>
              <a:rPr lang="tr-TR" sz="3047" dirty="0">
                <a:solidFill>
                  <a:srgbClr val="0070C0"/>
                </a:solidFill>
              </a:rPr>
              <a:t>https://kutuphane.gazi.edu.tr/ </a:t>
            </a:r>
            <a:r>
              <a:rPr lang="tr-TR" sz="3047" dirty="0">
                <a:solidFill>
                  <a:srgbClr val="000000"/>
                </a:solidFill>
              </a:rPr>
              <a:t>adresinden kütüphaneye uzaktan erişim ile işlemlerinizi gerçekleştirebilirsiniz.</a:t>
            </a:r>
          </a:p>
          <a:p>
            <a:pPr marL="809562" lvl="1" indent="-404781" defTabSz="503242">
              <a:spcBef>
                <a:spcPts val="2001"/>
              </a:spcBef>
              <a:buClr>
                <a:srgbClr val="929292"/>
              </a:buClr>
              <a:buSzPct val="60000"/>
              <a:buFont typeface="Zapf Dingbats"/>
              <a:buChar char="❖"/>
              <a:defRPr sz="1800">
                <a:solidFill>
                  <a:srgbClr val="000000"/>
                </a:solidFill>
              </a:defRPr>
            </a:pPr>
            <a:r>
              <a:rPr lang="tr-TR" sz="3047" dirty="0">
                <a:solidFill>
                  <a:srgbClr val="FF0000"/>
                </a:solidFill>
              </a:rPr>
              <a:t>Üye N</a:t>
            </a:r>
            <a:r>
              <a:rPr lang="tr-TR" sz="3047" dirty="0" err="1">
                <a:solidFill>
                  <a:srgbClr val="FF0000"/>
                </a:solidFill>
              </a:rPr>
              <a:t>umarası</a:t>
            </a:r>
            <a:r>
              <a:rPr lang="tr-TR" sz="3047" dirty="0">
                <a:solidFill>
                  <a:srgbClr val="FF0000"/>
                </a:solidFill>
              </a:rPr>
              <a:t>:</a:t>
            </a:r>
            <a:r>
              <a:rPr lang="tr-TR" sz="3047" dirty="0">
                <a:solidFill>
                  <a:srgbClr val="000000"/>
                </a:solidFill>
              </a:rPr>
              <a:t> Öğrenci numarası, </a:t>
            </a:r>
          </a:p>
          <a:p>
            <a:pPr marL="809562" lvl="1" indent="-404781" defTabSz="503242">
              <a:spcBef>
                <a:spcPts val="2001"/>
              </a:spcBef>
              <a:buClr>
                <a:srgbClr val="929292"/>
              </a:buClr>
              <a:buSzPct val="60000"/>
              <a:buFont typeface="Zapf Dingbats"/>
              <a:buChar char="❖"/>
              <a:defRPr sz="1800">
                <a:solidFill>
                  <a:srgbClr val="000000"/>
                </a:solidFill>
              </a:defRPr>
            </a:pPr>
            <a:r>
              <a:rPr lang="tr-TR" sz="3047" dirty="0">
                <a:solidFill>
                  <a:srgbClr val="FF0000"/>
                </a:solidFill>
              </a:rPr>
              <a:t>Şifre: </a:t>
            </a:r>
            <a:r>
              <a:rPr lang="tr-TR" sz="3047" dirty="0">
                <a:solidFill>
                  <a:srgbClr val="000000"/>
                </a:solidFill>
              </a:rPr>
              <a:t>T.C. kimlik numarasının son 6 hanesi</a:t>
            </a:r>
          </a:p>
          <a:p>
            <a:pPr marL="809562" lvl="1" indent="-404781" defTabSz="503242">
              <a:spcBef>
                <a:spcPts val="2001"/>
              </a:spcBef>
              <a:buClr>
                <a:srgbClr val="929292"/>
              </a:buClr>
              <a:buSzPct val="60000"/>
              <a:buFont typeface="Zapf Dingbats"/>
              <a:buChar char="❖"/>
              <a:defRPr sz="1800">
                <a:solidFill>
                  <a:srgbClr val="000000"/>
                </a:solidFill>
              </a:defRPr>
            </a:pPr>
            <a:endParaRPr lang="tr-TR" sz="3047" dirty="0">
              <a:solidFill>
                <a:srgbClr val="000000"/>
              </a:solidFill>
            </a:endParaRPr>
          </a:p>
        </p:txBody>
      </p:sp>
      <p:pic>
        <p:nvPicPr>
          <p:cNvPr id="10" name="Picture 2" descr="Merkez Kütüphane Türkçe Elektronik Kaynakları | Gazi Üniversitesi Ailesi"/>
          <p:cNvPicPr>
            <a:picLocks noChangeAspect="1" noChangeArrowheads="1"/>
          </p:cNvPicPr>
          <p:nvPr/>
        </p:nvPicPr>
        <p:blipFill rotWithShape="1">
          <a:blip r:embed="rId3">
            <a:extLst>
              <a:ext uri="{28A0092B-C50C-407E-A947-70E740481C1C}">
                <a14:useLocalDpi xmlns:a14="http://schemas.microsoft.com/office/drawing/2010/main" val="0"/>
              </a:ext>
            </a:extLst>
          </a:blip>
          <a:srcRect t="61682"/>
          <a:stretch/>
        </p:blipFill>
        <p:spPr bwMode="auto">
          <a:xfrm>
            <a:off x="1432149" y="4746103"/>
            <a:ext cx="7175640" cy="271417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9905909"/>
      </p:ext>
    </p:extLst>
  </p:cSld>
  <p:clrMapOvr>
    <a:masterClrMapping/>
  </p:clrMapOvr>
  <p:transition spd="med">
    <p:pull/>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A81A6C51-744C-A70A-2806-63345E5C7DCA}"/>
              </a:ext>
            </a:extLst>
          </p:cNvPr>
          <p:cNvSpPr txBox="1"/>
          <p:nvPr/>
        </p:nvSpPr>
        <p:spPr>
          <a:xfrm>
            <a:off x="497710" y="529481"/>
            <a:ext cx="2685327" cy="461665"/>
          </a:xfrm>
          <a:prstGeom prst="rect">
            <a:avLst/>
          </a:prstGeom>
          <a:noFill/>
        </p:spPr>
        <p:txBody>
          <a:bodyPr wrap="square" rtlCol="0">
            <a:spAutoFit/>
          </a:bodyPr>
          <a:lstStyle/>
          <a:p>
            <a:r>
              <a:rPr lang="tr-TR" sz="2400" dirty="0">
                <a:solidFill>
                  <a:schemeClr val="bg1"/>
                </a:solidFill>
              </a:rPr>
              <a:t>Burs Destek Hizmeti</a:t>
            </a:r>
          </a:p>
        </p:txBody>
      </p:sp>
      <p:sp>
        <p:nvSpPr>
          <p:cNvPr id="6" name="Metin kutusu 5">
            <a:extLst>
              <a:ext uri="{FF2B5EF4-FFF2-40B4-BE49-F238E27FC236}">
                <a16:creationId xmlns:a16="http://schemas.microsoft.com/office/drawing/2014/main" id="{9E228DE7-B04E-AD6F-4754-7E7529DEDD1C}"/>
              </a:ext>
            </a:extLst>
          </p:cNvPr>
          <p:cNvSpPr txBox="1"/>
          <p:nvPr/>
        </p:nvSpPr>
        <p:spPr>
          <a:xfrm>
            <a:off x="324092" y="2345365"/>
            <a:ext cx="8947230" cy="3054682"/>
          </a:xfrm>
          <a:prstGeom prst="rect">
            <a:avLst/>
          </a:prstGeom>
          <a:noFill/>
        </p:spPr>
        <p:txBody>
          <a:bodyPr wrap="square">
            <a:spAutoFit/>
          </a:bodyPr>
          <a:lstStyle/>
          <a:p>
            <a:pPr marL="408869" indent="-408869" algn="just" defTabSz="508326">
              <a:spcBef>
                <a:spcPts val="2089"/>
              </a:spcBef>
              <a:buClr>
                <a:srgbClr val="929292"/>
              </a:buClr>
              <a:buSzPct val="60000"/>
              <a:buFont typeface="Zapf Dingbats"/>
              <a:buChar char="❖"/>
              <a:defRPr/>
            </a:pPr>
            <a:r>
              <a:rPr lang="tr-TR" sz="2000" dirty="0"/>
              <a:t>Belirlenen sayı doğrultusunda duyuru yapılır.</a:t>
            </a:r>
          </a:p>
          <a:p>
            <a:pPr marL="408869" indent="-408869" algn="just" defTabSz="508326">
              <a:spcBef>
                <a:spcPts val="2089"/>
              </a:spcBef>
              <a:buClr>
                <a:srgbClr val="929292"/>
              </a:buClr>
              <a:buSzPct val="60000"/>
              <a:buFont typeface="Zapf Dingbats"/>
              <a:buChar char="❖"/>
              <a:defRPr/>
            </a:pPr>
            <a:r>
              <a:rPr lang="tr-TR" sz="2000" dirty="0"/>
              <a:t>Öğrencilerin talepleri internet üzerinden </a:t>
            </a:r>
            <a:r>
              <a:rPr lang="tr-TR" sz="2000" dirty="0">
                <a:solidFill>
                  <a:srgbClr val="FF0000"/>
                </a:solidFill>
              </a:rPr>
              <a:t>sosyal durum belirleme formu </a:t>
            </a:r>
            <a:r>
              <a:rPr lang="tr-TR" sz="2000" dirty="0"/>
              <a:t>aracılığıyla alınır. </a:t>
            </a:r>
          </a:p>
          <a:p>
            <a:pPr marL="408869" indent="-408869" algn="just" defTabSz="508326">
              <a:spcBef>
                <a:spcPts val="2089"/>
              </a:spcBef>
              <a:buClr>
                <a:srgbClr val="929292"/>
              </a:buClr>
              <a:buSzPct val="60000"/>
              <a:buFont typeface="Zapf Dingbats"/>
              <a:buChar char="❖"/>
              <a:defRPr/>
            </a:pPr>
            <a:r>
              <a:rPr lang="tr-TR" sz="2000" dirty="0"/>
              <a:t>Bu kaynaklardan faydalanacak öğrenciler </a:t>
            </a:r>
            <a:r>
              <a:rPr lang="tr-TR" sz="2000" dirty="0">
                <a:solidFill>
                  <a:srgbClr val="FF0000"/>
                </a:solidFill>
              </a:rPr>
              <a:t>Üniversite Burs Bilgi Sistemi </a:t>
            </a:r>
            <a:r>
              <a:rPr lang="tr-TR" sz="2000" dirty="0"/>
              <a:t>aracılığıyla belirlenir, Yönetim Kurulunda karara bağlanır.</a:t>
            </a:r>
          </a:p>
          <a:p>
            <a:pPr marL="408869" indent="-408869" algn="just" defTabSz="508326">
              <a:spcBef>
                <a:spcPts val="2089"/>
              </a:spcBef>
              <a:buClr>
                <a:srgbClr val="929292"/>
              </a:buClr>
              <a:buSzPct val="60000"/>
              <a:buFont typeface="Zapf Dingbats"/>
              <a:buChar char="❖"/>
              <a:defRPr/>
            </a:pPr>
            <a:r>
              <a:rPr lang="tr-TR" sz="2000" dirty="0"/>
              <a:t>Hak kazanan öğrencilerin, </a:t>
            </a:r>
            <a:r>
              <a:rPr lang="tr-TR" sz="2000" dirty="0">
                <a:solidFill>
                  <a:srgbClr val="FF0000"/>
                </a:solidFill>
              </a:rPr>
              <a:t>KYK bursları için Gençlik ve Spor Bakanlığı Kredi Yurtlar Kurumu Genel Müdürlüğünün ilgili internet sayfasına </a:t>
            </a:r>
            <a:r>
              <a:rPr lang="tr-TR" sz="2000" dirty="0"/>
              <a:t>kayıtları yapılır.</a:t>
            </a:r>
          </a:p>
        </p:txBody>
      </p:sp>
    </p:spTree>
    <p:extLst>
      <p:ext uri="{BB962C8B-B14F-4D97-AF65-F5344CB8AC3E}">
        <p14:creationId xmlns:p14="http://schemas.microsoft.com/office/powerpoint/2010/main" val="2644570795"/>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8043F920-907D-5CAB-2B65-1CBC11E9E48C}"/>
              </a:ext>
            </a:extLst>
          </p:cNvPr>
          <p:cNvSpPr txBox="1"/>
          <p:nvPr/>
        </p:nvSpPr>
        <p:spPr>
          <a:xfrm>
            <a:off x="335237" y="399149"/>
            <a:ext cx="4953964" cy="461665"/>
          </a:xfrm>
          <a:prstGeom prst="rect">
            <a:avLst/>
          </a:prstGeom>
          <a:noFill/>
        </p:spPr>
        <p:txBody>
          <a:bodyPr wrap="square">
            <a:spAutoFit/>
          </a:bodyPr>
          <a:lstStyle/>
          <a:p>
            <a:r>
              <a:rPr lang="tr-TR" sz="2400" dirty="0">
                <a:solidFill>
                  <a:schemeClr val="bg1"/>
                </a:solidFill>
                <a:sym typeface="Bodoni SvtyTwo ITC TT-Book"/>
              </a:rPr>
              <a:t>Yemek Bursu Destek Hizmeti </a:t>
            </a:r>
            <a:endParaRPr lang="tr-TR" sz="2400" dirty="0">
              <a:solidFill>
                <a:schemeClr val="bg1"/>
              </a:solidFill>
            </a:endParaRPr>
          </a:p>
        </p:txBody>
      </p:sp>
      <p:sp>
        <p:nvSpPr>
          <p:cNvPr id="7" name="Metin kutusu 6">
            <a:extLst>
              <a:ext uri="{FF2B5EF4-FFF2-40B4-BE49-F238E27FC236}">
                <a16:creationId xmlns:a16="http://schemas.microsoft.com/office/drawing/2014/main" id="{FC24B598-49E8-5BA4-26C8-CC674FFAB46A}"/>
              </a:ext>
            </a:extLst>
          </p:cNvPr>
          <p:cNvSpPr txBox="1"/>
          <p:nvPr/>
        </p:nvSpPr>
        <p:spPr>
          <a:xfrm>
            <a:off x="593544" y="1637009"/>
            <a:ext cx="8715736" cy="5309146"/>
          </a:xfrm>
          <a:prstGeom prst="rect">
            <a:avLst/>
          </a:prstGeom>
          <a:noFill/>
        </p:spPr>
        <p:txBody>
          <a:bodyPr wrap="square">
            <a:spAutoFit/>
          </a:bodyPr>
          <a:lstStyle/>
          <a:p>
            <a:pPr marL="408869" indent="-408869" algn="just" defTabSz="508326">
              <a:spcBef>
                <a:spcPts val="2089"/>
              </a:spcBef>
              <a:buClr>
                <a:srgbClr val="929292"/>
              </a:buClr>
              <a:buSzPct val="60000"/>
              <a:buFont typeface="Zapf Dingbats"/>
              <a:buChar char="❖"/>
              <a:defRPr/>
            </a:pPr>
            <a:r>
              <a:rPr lang="tr-TR" sz="1800" dirty="0"/>
              <a:t>İhtiyacı olan öğrencilere</a:t>
            </a:r>
            <a:r>
              <a:rPr lang="tr-TR" sz="1800" dirty="0">
                <a:solidFill>
                  <a:srgbClr val="FF0000"/>
                </a:solidFill>
              </a:rPr>
              <a:t>, günde bir öğün (öğle yemeği) ücretsiz yemek bursu imkânı </a:t>
            </a:r>
            <a:r>
              <a:rPr lang="tr-TR" sz="1800" dirty="0"/>
              <a:t>sağlanır.</a:t>
            </a:r>
          </a:p>
          <a:p>
            <a:pPr marL="408869" indent="-408869" algn="just" defTabSz="508326">
              <a:spcBef>
                <a:spcPts val="2089"/>
              </a:spcBef>
              <a:buClr>
                <a:srgbClr val="929292"/>
              </a:buClr>
              <a:buSzPct val="60000"/>
              <a:buFont typeface="Zapf Dingbats"/>
              <a:buChar char="❖"/>
              <a:defRPr/>
            </a:pPr>
            <a:r>
              <a:rPr lang="tr-TR" sz="1800" dirty="0"/>
              <a:t>Her eğitim öğretim yılı başında öğrencilere verilecek olan yemek bursu sayısı Yönetim Kurulu kararıyla belirlenir.</a:t>
            </a:r>
          </a:p>
          <a:p>
            <a:pPr marL="408869" indent="-408869" algn="just" defTabSz="508326">
              <a:spcBef>
                <a:spcPts val="2089"/>
              </a:spcBef>
              <a:buClr>
                <a:srgbClr val="929292"/>
              </a:buClr>
              <a:buSzPct val="60000"/>
              <a:buFont typeface="Zapf Dingbats"/>
              <a:buChar char="❖"/>
              <a:defRPr/>
            </a:pPr>
            <a:r>
              <a:rPr lang="tr-TR" sz="1800" dirty="0"/>
              <a:t>Belirlenen sayı doğrultusunda duyuru yapılır.</a:t>
            </a:r>
          </a:p>
          <a:p>
            <a:pPr marL="408869" indent="-408869" algn="just" defTabSz="508326">
              <a:spcBef>
                <a:spcPts val="2089"/>
              </a:spcBef>
              <a:buClr>
                <a:srgbClr val="929292"/>
              </a:buClr>
              <a:buSzPct val="60000"/>
              <a:buFont typeface="Zapf Dingbats"/>
              <a:buChar char="❖"/>
              <a:defRPr/>
            </a:pPr>
            <a:r>
              <a:rPr lang="tr-TR" sz="1800" dirty="0"/>
              <a:t>Burs talebi olan öğrencilerin, her eğitim ve öğretim dönemi başında ders kayıtlarından önce, </a:t>
            </a:r>
            <a:r>
              <a:rPr lang="tr-TR" sz="1800" dirty="0">
                <a:solidFill>
                  <a:srgbClr val="FF0000"/>
                </a:solidFill>
              </a:rPr>
              <a:t>Gazi Üniversitesi İnternet sayfasında ilan edilen sosyal durum belirleme formunu doldurmaları </a:t>
            </a:r>
            <a:r>
              <a:rPr lang="tr-TR" sz="1800" dirty="0"/>
              <a:t>zorunludur.</a:t>
            </a:r>
          </a:p>
          <a:p>
            <a:pPr marL="408869" indent="-408869" algn="just" defTabSz="508326">
              <a:spcBef>
                <a:spcPts val="2089"/>
              </a:spcBef>
              <a:buClr>
                <a:srgbClr val="929292"/>
              </a:buClr>
              <a:buSzPct val="60000"/>
              <a:buFont typeface="Zapf Dingbats"/>
              <a:buChar char="❖"/>
              <a:defRPr/>
            </a:pPr>
            <a:r>
              <a:rPr lang="tr-TR" sz="1800" dirty="0"/>
              <a:t>Burs Bilgi Sistemiyle belirlenen öğrenci listeleri Yönetim Kurulunda görüşülerek karara bağlanır.</a:t>
            </a:r>
          </a:p>
          <a:p>
            <a:pPr marL="408869" indent="-408869" algn="just" defTabSz="508326">
              <a:spcBef>
                <a:spcPts val="2089"/>
              </a:spcBef>
              <a:buClr>
                <a:srgbClr val="929292"/>
              </a:buClr>
              <a:buSzPct val="60000"/>
              <a:buFont typeface="Zapf Dingbats"/>
              <a:buChar char="❖"/>
              <a:defRPr/>
            </a:pPr>
            <a:r>
              <a:rPr lang="tr-TR" sz="1800" dirty="0"/>
              <a:t>Belirlenen öğrencilerin ücretsiz yemek bursunun </a:t>
            </a:r>
            <a:r>
              <a:rPr lang="tr-TR" sz="1800" dirty="0">
                <a:solidFill>
                  <a:srgbClr val="FF0000"/>
                </a:solidFill>
              </a:rPr>
              <a:t>akıllı yemek kartlarına tanımlanma işlemi </a:t>
            </a:r>
            <a:r>
              <a:rPr lang="tr-TR" sz="1800" dirty="0"/>
              <a:t>merkez tarafından takip edilir.</a:t>
            </a:r>
          </a:p>
          <a:p>
            <a:pPr marL="408869" indent="-408869" algn="just" defTabSz="508326">
              <a:spcBef>
                <a:spcPts val="2089"/>
              </a:spcBef>
              <a:buClr>
                <a:srgbClr val="929292"/>
              </a:buClr>
              <a:buSzPct val="60000"/>
              <a:buFont typeface="Zapf Dingbats"/>
              <a:buChar char="❖"/>
              <a:defRPr/>
            </a:pPr>
            <a:r>
              <a:rPr lang="tr-TR" sz="1800" dirty="0"/>
              <a:t>Yemek bursu bir akademik yıl için geçerlidir.</a:t>
            </a:r>
          </a:p>
        </p:txBody>
      </p:sp>
    </p:spTree>
    <p:extLst>
      <p:ext uri="{BB962C8B-B14F-4D97-AF65-F5344CB8AC3E}">
        <p14:creationId xmlns:p14="http://schemas.microsoft.com/office/powerpoint/2010/main" val="3338903291"/>
      </p:ext>
    </p:extLst>
  </p:cSld>
  <p:clrMapOvr>
    <a:masterClrMapping/>
  </p:clrMapOvr>
  <p:transition spd="med">
    <p:pull/>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31967558-A668-C184-8E0C-3C82406BBA45}"/>
              </a:ext>
            </a:extLst>
          </p:cNvPr>
          <p:cNvSpPr txBox="1"/>
          <p:nvPr/>
        </p:nvSpPr>
        <p:spPr>
          <a:xfrm>
            <a:off x="324091" y="353444"/>
            <a:ext cx="4953964" cy="424732"/>
          </a:xfrm>
          <a:prstGeom prst="rect">
            <a:avLst/>
          </a:prstGeom>
          <a:noFill/>
        </p:spPr>
        <p:txBody>
          <a:bodyPr wrap="square">
            <a:spAutoFit/>
          </a:bodyPr>
          <a:lstStyle/>
          <a:p>
            <a:pPr marL="108817" indent="-326450" defTabSz="508326">
              <a:lnSpc>
                <a:spcPct val="90000"/>
              </a:lnSpc>
              <a:spcBef>
                <a:spcPts val="1393"/>
              </a:spcBef>
              <a:defRPr/>
            </a:pPr>
            <a:r>
              <a:rPr lang="tr-TR" sz="2400" dirty="0">
                <a:solidFill>
                  <a:schemeClr val="bg1"/>
                </a:solidFill>
                <a:sym typeface="Bodoni SvtyTwo ITC TT-Book"/>
              </a:rPr>
              <a:t> Kısmi Zamanlı İş Sağlama Hizmeti </a:t>
            </a:r>
          </a:p>
        </p:txBody>
      </p:sp>
      <p:sp>
        <p:nvSpPr>
          <p:cNvPr id="7" name="Metin kutusu 6">
            <a:extLst>
              <a:ext uri="{FF2B5EF4-FFF2-40B4-BE49-F238E27FC236}">
                <a16:creationId xmlns:a16="http://schemas.microsoft.com/office/drawing/2014/main" id="{875B8902-228F-5BAF-9C0C-48BAAA5EBB8F}"/>
              </a:ext>
            </a:extLst>
          </p:cNvPr>
          <p:cNvSpPr txBox="1"/>
          <p:nvPr/>
        </p:nvSpPr>
        <p:spPr>
          <a:xfrm>
            <a:off x="578734" y="2191476"/>
            <a:ext cx="8275899" cy="3362459"/>
          </a:xfrm>
          <a:prstGeom prst="rect">
            <a:avLst/>
          </a:prstGeom>
          <a:noFill/>
        </p:spPr>
        <p:txBody>
          <a:bodyPr wrap="square">
            <a:spAutoFit/>
          </a:bodyPr>
          <a:lstStyle/>
          <a:p>
            <a:pPr marL="408869" indent="-408869" algn="just" defTabSz="508326">
              <a:spcBef>
                <a:spcPts val="2089"/>
              </a:spcBef>
              <a:buClr>
                <a:srgbClr val="929292"/>
              </a:buClr>
              <a:buSzPct val="60000"/>
              <a:buFont typeface="Zapf Dingbats"/>
              <a:buChar char="❖"/>
              <a:defRPr/>
            </a:pPr>
            <a:r>
              <a:rPr lang="tr-TR" sz="2000" dirty="0"/>
              <a:t>İhtiyacı olan öğrencilere Üniversitenin çeşitli birimlerinde kısmi zamanlı statüde iş imkânı sağlanır.</a:t>
            </a:r>
          </a:p>
          <a:p>
            <a:pPr marL="408869" indent="-408869" algn="just" defTabSz="508326">
              <a:spcBef>
                <a:spcPts val="2089"/>
              </a:spcBef>
              <a:buClr>
                <a:srgbClr val="929292"/>
              </a:buClr>
              <a:buSzPct val="60000"/>
              <a:buFont typeface="Zapf Dingbats"/>
              <a:buChar char="❖"/>
              <a:defRPr/>
            </a:pPr>
            <a:r>
              <a:rPr lang="tr-TR" sz="2000" dirty="0"/>
              <a:t>İhtiyaç sahibi birimler çalıştırabilecekleri öğrenci sayılarını </a:t>
            </a:r>
            <a:r>
              <a:rPr lang="tr-TR" sz="2000" dirty="0">
                <a:solidFill>
                  <a:srgbClr val="FF0000"/>
                </a:solidFill>
              </a:rPr>
              <a:t>Öğrenci Danışma Merkezine resmî </a:t>
            </a:r>
            <a:r>
              <a:rPr lang="tr-TR" sz="2000" dirty="0"/>
              <a:t>yazı ile bildirir.</a:t>
            </a:r>
          </a:p>
          <a:p>
            <a:pPr marL="408869" indent="-408869" algn="just" defTabSz="508326">
              <a:spcBef>
                <a:spcPts val="2089"/>
              </a:spcBef>
              <a:buClr>
                <a:srgbClr val="929292"/>
              </a:buClr>
              <a:buSzPct val="60000"/>
              <a:buFont typeface="Zapf Dingbats"/>
              <a:buChar char="❖"/>
              <a:defRPr/>
            </a:pPr>
            <a:r>
              <a:rPr lang="tr-TR" sz="2000" dirty="0"/>
              <a:t>Üniversite genelinde kısmi zamanlı çalışacak öğrenci sayısı Öğrenci Danışma Merkezi Yönetim Kurulunda karara bağlanarak ilan edilir.  </a:t>
            </a:r>
          </a:p>
          <a:p>
            <a:pPr marL="408869" indent="-408869" algn="just" defTabSz="508326">
              <a:spcBef>
                <a:spcPts val="2089"/>
              </a:spcBef>
              <a:buClr>
                <a:srgbClr val="929292"/>
              </a:buClr>
              <a:buSzPct val="60000"/>
              <a:buFont typeface="Zapf Dingbats"/>
              <a:buChar char="❖"/>
              <a:defRPr/>
            </a:pPr>
            <a:r>
              <a:rPr lang="tr-TR" sz="2000" dirty="0"/>
              <a:t>İşe alınacak öğrenciler Burs Bilgi Sisteminde belirlenir ve Öğrenci Danışma Merkezi Yönetim Kurulunda karara bağlanarak ilan edilir.</a:t>
            </a:r>
          </a:p>
        </p:txBody>
      </p:sp>
    </p:spTree>
    <p:extLst>
      <p:ext uri="{BB962C8B-B14F-4D97-AF65-F5344CB8AC3E}">
        <p14:creationId xmlns:p14="http://schemas.microsoft.com/office/powerpoint/2010/main" val="3635147022"/>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1001321" y="-186926"/>
            <a:ext cx="9129168" cy="928390"/>
          </a:xfrm>
        </p:spPr>
        <p:txBody>
          <a:bodyPr>
            <a:normAutofit/>
          </a:bodyPr>
          <a:lstStyle/>
          <a:p>
            <a:r>
              <a:rPr lang="tr-TR" dirty="0">
                <a:solidFill>
                  <a:schemeClr val="bg1"/>
                </a:solidFill>
                <a:ea typeface="Palatino"/>
                <a:cs typeface="Palatino"/>
                <a:sym typeface="Palatino"/>
              </a:rPr>
              <a:t>Öğrenci Danışma Merkezi</a:t>
            </a:r>
            <a:endParaRPr lang="tr-TR" dirty="0">
              <a:solidFill>
                <a:schemeClr val="bg1"/>
              </a:solidFill>
            </a:endParaRPr>
          </a:p>
        </p:txBody>
      </p:sp>
      <p:pic>
        <p:nvPicPr>
          <p:cNvPr id="4" name="Resim 3"/>
          <p:cNvPicPr>
            <a:picLocks noChangeAspect="1"/>
          </p:cNvPicPr>
          <p:nvPr/>
        </p:nvPicPr>
        <p:blipFill>
          <a:blip r:embed="rId2"/>
          <a:stretch>
            <a:fillRect/>
          </a:stretch>
        </p:blipFill>
        <p:spPr>
          <a:xfrm>
            <a:off x="1" y="1435122"/>
            <a:ext cx="9811854" cy="6033022"/>
          </a:xfrm>
          <a:prstGeom prst="rect">
            <a:avLst/>
          </a:prstGeom>
        </p:spPr>
      </p:pic>
    </p:spTree>
    <p:extLst>
      <p:ext uri="{BB962C8B-B14F-4D97-AF65-F5344CB8AC3E}">
        <p14:creationId xmlns:p14="http://schemas.microsoft.com/office/powerpoint/2010/main" val="1474470921"/>
      </p:ext>
    </p:extLst>
  </p:cSld>
  <p:clrMapOvr>
    <a:masterClrMapping/>
  </p:clrMapOvr>
  <p:transition spd="med">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06713" y="856195"/>
            <a:ext cx="9796113" cy="5093189"/>
          </a:xfrm>
          <a:prstGeom prst="rect">
            <a:avLst/>
          </a:prstGeom>
        </p:spPr>
        <p:txBody>
          <a:bodyPr wrap="square">
            <a:spAutoFit/>
          </a:bodyPr>
          <a:lstStyle/>
          <a:p>
            <a:endParaRPr lang="tr-TR" sz="4062" b="1" u="sng" dirty="0">
              <a:solidFill>
                <a:schemeClr val="tx1">
                  <a:lumMod val="85000"/>
                  <a:lumOff val="15000"/>
                </a:schemeClr>
              </a:solidFill>
              <a:cs typeface="Times New Roman" pitchFamily="18" charset="0"/>
            </a:endParaRPr>
          </a:p>
          <a:p>
            <a:endParaRPr lang="tr-TR" sz="4062" b="1" u="sng" dirty="0">
              <a:solidFill>
                <a:schemeClr val="tx1">
                  <a:lumMod val="85000"/>
                  <a:lumOff val="15000"/>
                </a:schemeClr>
              </a:solidFill>
              <a:cs typeface="Times New Roman" pitchFamily="18" charset="0"/>
            </a:endParaRPr>
          </a:p>
          <a:p>
            <a:r>
              <a:rPr lang="tr-TR" sz="4062" b="1" u="sng" dirty="0">
                <a:solidFill>
                  <a:schemeClr val="tx1">
                    <a:lumMod val="85000"/>
                    <a:lumOff val="15000"/>
                  </a:schemeClr>
                </a:solidFill>
                <a:cs typeface="Times New Roman" pitchFamily="18" charset="0"/>
              </a:rPr>
              <a:t>Burslarla ilgili olarak öğrencilerin takip etmeleri gereken internet adresleri:</a:t>
            </a:r>
          </a:p>
          <a:p>
            <a:endParaRPr lang="tr-TR" sz="4062" b="1" dirty="0">
              <a:solidFill>
                <a:schemeClr val="tx1">
                  <a:lumMod val="85000"/>
                  <a:lumOff val="15000"/>
                </a:schemeClr>
              </a:solidFill>
              <a:cs typeface="Times New Roman" pitchFamily="18" charset="0"/>
              <a:hlinkClick r:id="rId2"/>
            </a:endParaRPr>
          </a:p>
          <a:p>
            <a:r>
              <a:rPr lang="tr-TR" sz="4062" b="1" dirty="0">
                <a:cs typeface="Times New Roman" pitchFamily="18" charset="0"/>
              </a:rPr>
              <a:t>	</a:t>
            </a:r>
            <a:r>
              <a:rPr lang="tr-TR" sz="4062" b="1" u="sng" dirty="0">
                <a:solidFill>
                  <a:srgbClr val="FF0000"/>
                </a:solidFill>
                <a:cs typeface="Times New Roman" pitchFamily="18" charset="0"/>
                <a:hlinkClick r:id="rId2"/>
              </a:rPr>
              <a:t>http://odm.gazi.edu.tr</a:t>
            </a:r>
            <a:endParaRPr lang="tr-TR" sz="4062" b="1" u="sng" dirty="0">
              <a:solidFill>
                <a:srgbClr val="FF0000"/>
              </a:solidFill>
              <a:cs typeface="Times New Roman" pitchFamily="18" charset="0"/>
            </a:endParaRPr>
          </a:p>
          <a:p>
            <a:r>
              <a:rPr lang="tr-TR" sz="4062" b="1" u="sng" dirty="0">
                <a:solidFill>
                  <a:srgbClr val="FF0000"/>
                </a:solidFill>
                <a:cs typeface="Times New Roman" pitchFamily="18" charset="0"/>
                <a:hlinkClick r:id="rId3"/>
              </a:rPr>
              <a:t>http://mediko.gazi.edu.tr/</a:t>
            </a:r>
            <a:endParaRPr lang="tr-TR" sz="4062" b="1" u="sng" dirty="0">
              <a:solidFill>
                <a:srgbClr val="FF0000"/>
              </a:solidFill>
              <a:cs typeface="Times New Roman" pitchFamily="18" charset="0"/>
            </a:endParaRPr>
          </a:p>
          <a:p>
            <a:endParaRPr lang="tr-TR" sz="4062" b="1" u="sng" dirty="0">
              <a:solidFill>
                <a:srgbClr val="FF0000"/>
              </a:solidFill>
              <a:cs typeface="Times New Roman" pitchFamily="18" charset="0"/>
            </a:endParaRPr>
          </a:p>
        </p:txBody>
      </p:sp>
    </p:spTree>
    <p:extLst>
      <p:ext uri="{BB962C8B-B14F-4D97-AF65-F5344CB8AC3E}">
        <p14:creationId xmlns:p14="http://schemas.microsoft.com/office/powerpoint/2010/main" val="1253812852"/>
      </p:ext>
    </p:extLst>
  </p:cSld>
  <p:clrMapOvr>
    <a:masterClrMapping/>
  </p:clrMapOvr>
  <p:transition spd="med">
    <p:pull/>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2709500" y="99049"/>
            <a:ext cx="9129168" cy="928390"/>
          </a:xfrm>
        </p:spPr>
        <p:txBody>
          <a:bodyPr/>
          <a:lstStyle/>
          <a:p>
            <a:r>
              <a:rPr lang="tr-TR" dirty="0">
                <a:solidFill>
                  <a:schemeClr val="bg1"/>
                </a:solidFill>
              </a:rPr>
              <a:t>BURSLAR</a:t>
            </a:r>
          </a:p>
        </p:txBody>
      </p:sp>
      <p:sp>
        <p:nvSpPr>
          <p:cNvPr id="4" name="Metin Yer Tutucusu 3"/>
          <p:cNvSpPr>
            <a:spLocks noGrp="1"/>
          </p:cNvSpPr>
          <p:nvPr>
            <p:ph type="body" idx="4294967295"/>
          </p:nvPr>
        </p:nvSpPr>
        <p:spPr>
          <a:xfrm>
            <a:off x="106712" y="1606173"/>
            <a:ext cx="9128979" cy="7323335"/>
          </a:xfrm>
        </p:spPr>
        <p:txBody>
          <a:bodyPr>
            <a:normAutofit/>
          </a:bodyPr>
          <a:lstStyle/>
          <a:p>
            <a:r>
              <a:rPr lang="tr-TR" sz="1600" b="1" dirty="0"/>
              <a:t>a)KYK Bursları:</a:t>
            </a:r>
            <a:r>
              <a:rPr lang="tr-TR" sz="1600" dirty="0"/>
              <a:t> Gençlik ve Spor Bakanlığı Kredi ve Yurtlar Kurumu Genel Müdürlüğü tarafından her yıl üniversitemize ayrılan karşılıksız burs kontenjanı fakülte ve yüksek okulların kayıtlı öğrenci sayıları göz önüne alınarak belirlenir. Belirlenen sayı doğrultusunda duyuru yapılır. Başvurular internet üzerinden alınır, hak kazanan öğrencilerin işlemleri Öğrenci Danışma Merkezinde yapılır.</a:t>
            </a:r>
          </a:p>
          <a:p>
            <a:r>
              <a:rPr lang="tr-TR" sz="1600" b="1" dirty="0"/>
              <a:t>b)TEV Bursları: </a:t>
            </a:r>
            <a:r>
              <a:rPr lang="tr-TR" sz="1600" dirty="0"/>
              <a:t>Türk Eğitim Vakfı tarafından verilen kontenjan doğrultusunda Öğrenci Danışma Merkezi'nin internet sayfasından başvurular </a:t>
            </a:r>
            <a:r>
              <a:rPr lang="tr-TR" sz="1600" dirty="0" err="1"/>
              <a:t>alınır,değerlendirilir</a:t>
            </a:r>
            <a:r>
              <a:rPr lang="tr-TR" sz="1600" dirty="0"/>
              <a:t> olası öğrenciler mülakata çağrılarak asil ve yedek </a:t>
            </a:r>
            <a:r>
              <a:rPr lang="tr-TR" sz="1600" dirty="0" err="1"/>
              <a:t>bursiyerler</a:t>
            </a:r>
            <a:r>
              <a:rPr lang="tr-TR" sz="1600" dirty="0"/>
              <a:t> belirlenir işlemleri Öğrenci Danışma Merkezinde yapılır.</a:t>
            </a:r>
          </a:p>
          <a:p>
            <a:r>
              <a:rPr lang="tr-TR" sz="1600" b="1" dirty="0"/>
              <a:t>c) Özel Burslar:</a:t>
            </a:r>
            <a:r>
              <a:rPr lang="tr-TR" sz="1600" dirty="0"/>
              <a:t> Vakıflar, yardımseverler, gerçek ve tüzel kişilerin yapacakları bağışlardan sağlanan kaynaklar, her yıl maddi desteğe ihtiyacı olup gerekli başarı düzeyini sağlayan/sürdüren Üniversite öğrencilerine tahsis edilir. Başvurular internet üzerinden alınır, hak kazanan öğrencilerin işlemleri Öğrenci Danışma Merkezinde yapılır.</a:t>
            </a:r>
          </a:p>
          <a:p>
            <a:r>
              <a:rPr lang="tr-TR" sz="1600" b="1" dirty="0"/>
              <a:t>d)Yemek Bursu: </a:t>
            </a:r>
            <a:r>
              <a:rPr lang="tr-TR" sz="1600" dirty="0"/>
              <a:t>İhtiyacı olan öğrencilere, günde bir öğün ücretsiz yemek bursu imkânı sağlanır. Her eğitim öğretim yılı başında öğrencilere verilecek olan yemek bursu sayısı yönetim kurulu kararıyla </a:t>
            </a:r>
            <a:r>
              <a:rPr lang="tr-TR" sz="1600" dirty="0" err="1"/>
              <a:t>belirlenir.Belirlenen</a:t>
            </a:r>
            <a:r>
              <a:rPr lang="tr-TR" sz="1600" dirty="0"/>
              <a:t> sayı doğrultusunda duyuru </a:t>
            </a:r>
            <a:r>
              <a:rPr lang="tr-TR" sz="1600" dirty="0" err="1"/>
              <a:t>yapılır.Belirlenen</a:t>
            </a:r>
            <a:r>
              <a:rPr lang="tr-TR" sz="1600" dirty="0"/>
              <a:t> öğrencilerin ücretsiz yemek bursunun akıllı yemek kartlarına tanımlanma işlemi merkez tarafından bir akademik yıl için yapılır.</a:t>
            </a:r>
          </a:p>
          <a:p>
            <a:r>
              <a:rPr lang="tr-TR" sz="1600" b="1" dirty="0"/>
              <a:t> e) Eğitenler Kültür ve Dayanışma Derneği Bursu: </a:t>
            </a:r>
            <a:r>
              <a:rPr lang="tr-TR" sz="1600" dirty="0"/>
              <a:t>Gazi Eğitim Fakültesi Öğrencilerine verilir. </a:t>
            </a:r>
            <a:endParaRPr lang="tr-TR" sz="1600" b="1" dirty="0"/>
          </a:p>
          <a:p>
            <a:r>
              <a:rPr lang="tr-TR" sz="1600" b="1" dirty="0"/>
              <a:t> Burs Başvuruları:</a:t>
            </a:r>
            <a:r>
              <a:rPr lang="tr-TR" sz="1600" dirty="0"/>
              <a:t> Burs talebi olan öğrencilerin, her eğitim ve öğretim dönemi başında ders kayıtlarından önce, Gazi Üniversitesi Öğrenci Danışma Merkezi İnternet sayfasında ilan edilen Sosyal Durum Belirleme ve Burs Başvuru Formunu doldurmaları zorunludur.</a:t>
            </a:r>
          </a:p>
          <a:p>
            <a:r>
              <a:rPr lang="tr-TR" sz="1600" b="1" dirty="0"/>
              <a:t>Burs Almaya Hak Kazanma:</a:t>
            </a:r>
            <a:r>
              <a:rPr lang="tr-TR" sz="1600" dirty="0"/>
              <a:t> Burs Bilgi Sistemiyle belirlenen öğrenci listeleri ÖDM Yönetim Kurulunda görüşülerek karara bağlanır. </a:t>
            </a:r>
          </a:p>
          <a:p>
            <a:endParaRPr lang="tr-TR" sz="1600" dirty="0"/>
          </a:p>
        </p:txBody>
      </p:sp>
    </p:spTree>
    <p:extLst>
      <p:ext uri="{BB962C8B-B14F-4D97-AF65-F5344CB8AC3E}">
        <p14:creationId xmlns:p14="http://schemas.microsoft.com/office/powerpoint/2010/main" val="3406681133"/>
      </p:ext>
    </p:extLst>
  </p:cSld>
  <p:clrMapOvr>
    <a:masterClrMapping/>
  </p:clrMapOvr>
  <p:transition spd="med">
    <p:pull/>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0C571C-A9B1-9A80-7636-CDB76C24D54C}"/>
              </a:ext>
            </a:extLst>
          </p:cNvPr>
          <p:cNvSpPr>
            <a:spLocks noGrp="1"/>
          </p:cNvSpPr>
          <p:nvPr>
            <p:ph type="title"/>
          </p:nvPr>
        </p:nvSpPr>
        <p:spPr>
          <a:xfrm>
            <a:off x="-997995" y="-269558"/>
            <a:ext cx="8912543" cy="1257927"/>
          </a:xfrm>
        </p:spPr>
        <p:txBody>
          <a:bodyPr>
            <a:noAutofit/>
          </a:bodyPr>
          <a:lstStyle/>
          <a:p>
            <a:r>
              <a:rPr lang="tr-TR" sz="3600" b="1" noProof="0" dirty="0">
                <a:solidFill>
                  <a:schemeClr val="bg1"/>
                </a:solidFill>
              </a:rPr>
              <a:t>Ana Bilim Dalı Öğretim Programı</a:t>
            </a:r>
          </a:p>
        </p:txBody>
      </p:sp>
      <p:sp>
        <p:nvSpPr>
          <p:cNvPr id="3" name="Metin kutusu 2"/>
          <p:cNvSpPr txBox="1"/>
          <p:nvPr/>
        </p:nvSpPr>
        <p:spPr>
          <a:xfrm>
            <a:off x="1164657" y="5553777"/>
            <a:ext cx="7921591" cy="400110"/>
          </a:xfrm>
          <a:prstGeom prst="rect">
            <a:avLst/>
          </a:prstGeom>
          <a:noFill/>
        </p:spPr>
        <p:txBody>
          <a:bodyPr wrap="square" rtlCol="0">
            <a:spAutoFit/>
          </a:bodyPr>
          <a:lstStyle/>
          <a:p>
            <a:r>
              <a:rPr lang="tr-TR" dirty="0">
                <a:solidFill>
                  <a:srgbClr val="FF0000"/>
                </a:solidFill>
              </a:rPr>
              <a:t>Her sınıf için (güz ve bahar dönemi) zorunlu ve seçmeli ders bilgileri</a:t>
            </a:r>
          </a:p>
        </p:txBody>
      </p:sp>
      <p:pic>
        <p:nvPicPr>
          <p:cNvPr id="4" name="Resim 3">
            <a:extLst>
              <a:ext uri="{FF2B5EF4-FFF2-40B4-BE49-F238E27FC236}">
                <a16:creationId xmlns:a16="http://schemas.microsoft.com/office/drawing/2014/main" id="{AC51AB44-39AD-CC0F-4E90-2CAF396C0C52}"/>
              </a:ext>
            </a:extLst>
          </p:cNvPr>
          <p:cNvPicPr>
            <a:picLocks noChangeAspect="1"/>
          </p:cNvPicPr>
          <p:nvPr/>
        </p:nvPicPr>
        <p:blipFill>
          <a:blip r:embed="rId2"/>
          <a:stretch>
            <a:fillRect/>
          </a:stretch>
        </p:blipFill>
        <p:spPr>
          <a:xfrm>
            <a:off x="1065212" y="1574157"/>
            <a:ext cx="7772400" cy="6171256"/>
          </a:xfrm>
          <a:prstGeom prst="rect">
            <a:avLst/>
          </a:prstGeom>
        </p:spPr>
      </p:pic>
    </p:spTree>
    <p:extLst>
      <p:ext uri="{BB962C8B-B14F-4D97-AF65-F5344CB8AC3E}">
        <p14:creationId xmlns:p14="http://schemas.microsoft.com/office/powerpoint/2010/main" val="1952336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yagram 6">
            <a:extLst>
              <a:ext uri="{FF2B5EF4-FFF2-40B4-BE49-F238E27FC236}">
                <a16:creationId xmlns:a16="http://schemas.microsoft.com/office/drawing/2014/main" id="{4E899463-29B2-F298-5D03-0F25A607B243}"/>
              </a:ext>
            </a:extLst>
          </p:cNvPr>
          <p:cNvGraphicFramePr/>
          <p:nvPr>
            <p:extLst>
              <p:ext uri="{D42A27DB-BD31-4B8C-83A1-F6EECF244321}">
                <p14:modId xmlns:p14="http://schemas.microsoft.com/office/powerpoint/2010/main" val="3158918143"/>
              </p:ext>
            </p:extLst>
          </p:nvPr>
        </p:nvGraphicFramePr>
        <p:xfrm>
          <a:off x="-283029" y="-97971"/>
          <a:ext cx="10450286" cy="78433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099058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4BECC-A8C8-958A-5F2F-25C3F1D67CA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887EACE1-FCA9-EC91-0891-A90C5AC6CDE9}"/>
              </a:ext>
            </a:extLst>
          </p:cNvPr>
          <p:cNvSpPr>
            <a:spLocks noGrp="1"/>
          </p:cNvSpPr>
          <p:nvPr>
            <p:ph type="title"/>
          </p:nvPr>
        </p:nvSpPr>
        <p:spPr>
          <a:xfrm>
            <a:off x="-997995" y="-269558"/>
            <a:ext cx="8912543" cy="1257927"/>
          </a:xfrm>
        </p:spPr>
        <p:txBody>
          <a:bodyPr>
            <a:noAutofit/>
          </a:bodyPr>
          <a:lstStyle/>
          <a:p>
            <a:r>
              <a:rPr lang="tr-TR" sz="3600" b="1" noProof="0" dirty="0">
                <a:solidFill>
                  <a:schemeClr val="bg1"/>
                </a:solidFill>
              </a:rPr>
              <a:t>Ana Bilim Dalı Öğretim Programı</a:t>
            </a:r>
          </a:p>
        </p:txBody>
      </p:sp>
      <p:pic>
        <p:nvPicPr>
          <p:cNvPr id="5" name="Resim 4">
            <a:extLst>
              <a:ext uri="{FF2B5EF4-FFF2-40B4-BE49-F238E27FC236}">
                <a16:creationId xmlns:a16="http://schemas.microsoft.com/office/drawing/2014/main" id="{550B0513-B3F8-5F21-B439-20FBA3FA4277}"/>
              </a:ext>
            </a:extLst>
          </p:cNvPr>
          <p:cNvPicPr>
            <a:picLocks noChangeAspect="1"/>
          </p:cNvPicPr>
          <p:nvPr/>
        </p:nvPicPr>
        <p:blipFill>
          <a:blip r:embed="rId2"/>
          <a:stretch>
            <a:fillRect/>
          </a:stretch>
        </p:blipFill>
        <p:spPr>
          <a:xfrm>
            <a:off x="1840374" y="1458410"/>
            <a:ext cx="6074174" cy="3739268"/>
          </a:xfrm>
          <a:prstGeom prst="rect">
            <a:avLst/>
          </a:prstGeom>
        </p:spPr>
      </p:pic>
      <p:pic>
        <p:nvPicPr>
          <p:cNvPr id="6" name="Resim 5">
            <a:extLst>
              <a:ext uri="{FF2B5EF4-FFF2-40B4-BE49-F238E27FC236}">
                <a16:creationId xmlns:a16="http://schemas.microsoft.com/office/drawing/2014/main" id="{F499B2E9-E68A-1D09-1C39-B15865729993}"/>
              </a:ext>
            </a:extLst>
          </p:cNvPr>
          <p:cNvPicPr>
            <a:picLocks noChangeAspect="1"/>
          </p:cNvPicPr>
          <p:nvPr/>
        </p:nvPicPr>
        <p:blipFill>
          <a:blip r:embed="rId3"/>
          <a:stretch>
            <a:fillRect/>
          </a:stretch>
        </p:blipFill>
        <p:spPr>
          <a:xfrm>
            <a:off x="1766423" y="4757195"/>
            <a:ext cx="6222075" cy="3153993"/>
          </a:xfrm>
          <a:prstGeom prst="rect">
            <a:avLst/>
          </a:prstGeom>
        </p:spPr>
      </p:pic>
    </p:spTree>
    <p:extLst>
      <p:ext uri="{BB962C8B-B14F-4D97-AF65-F5344CB8AC3E}">
        <p14:creationId xmlns:p14="http://schemas.microsoft.com/office/powerpoint/2010/main" val="38514942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9CA7B-654B-7D5E-453C-5C72DCBA07C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03DFC0B0-F1DA-5FDF-C117-9B3DE5FE3B02}"/>
              </a:ext>
            </a:extLst>
          </p:cNvPr>
          <p:cNvSpPr>
            <a:spLocks noGrp="1"/>
          </p:cNvSpPr>
          <p:nvPr>
            <p:ph type="title"/>
          </p:nvPr>
        </p:nvSpPr>
        <p:spPr>
          <a:xfrm>
            <a:off x="-997995" y="-269558"/>
            <a:ext cx="8912543" cy="1257927"/>
          </a:xfrm>
        </p:spPr>
        <p:txBody>
          <a:bodyPr>
            <a:noAutofit/>
          </a:bodyPr>
          <a:lstStyle/>
          <a:p>
            <a:r>
              <a:rPr lang="tr-TR" sz="3600" b="1" noProof="0" dirty="0">
                <a:solidFill>
                  <a:schemeClr val="bg1"/>
                </a:solidFill>
              </a:rPr>
              <a:t>Ana Bilim Dalı Öğretim Programı</a:t>
            </a:r>
          </a:p>
        </p:txBody>
      </p:sp>
      <p:pic>
        <p:nvPicPr>
          <p:cNvPr id="3" name="Resim 2">
            <a:extLst>
              <a:ext uri="{FF2B5EF4-FFF2-40B4-BE49-F238E27FC236}">
                <a16:creationId xmlns:a16="http://schemas.microsoft.com/office/drawing/2014/main" id="{B9000B58-0B98-69F4-1337-28629AD96A3A}"/>
              </a:ext>
            </a:extLst>
          </p:cNvPr>
          <p:cNvPicPr>
            <a:picLocks noChangeAspect="1"/>
          </p:cNvPicPr>
          <p:nvPr/>
        </p:nvPicPr>
        <p:blipFill>
          <a:blip r:embed="rId2"/>
          <a:stretch>
            <a:fillRect/>
          </a:stretch>
        </p:blipFill>
        <p:spPr>
          <a:xfrm>
            <a:off x="1065212" y="1701478"/>
            <a:ext cx="7772400" cy="5768684"/>
          </a:xfrm>
          <a:prstGeom prst="rect">
            <a:avLst/>
          </a:prstGeom>
        </p:spPr>
      </p:pic>
    </p:spTree>
    <p:extLst>
      <p:ext uri="{BB962C8B-B14F-4D97-AF65-F5344CB8AC3E}">
        <p14:creationId xmlns:p14="http://schemas.microsoft.com/office/powerpoint/2010/main" val="122179613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6671-0191-3C03-3400-84B5C598D4E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6B42254-CC3B-60E2-C2BB-7D2EBCA07572}"/>
              </a:ext>
            </a:extLst>
          </p:cNvPr>
          <p:cNvSpPr>
            <a:spLocks noGrp="1"/>
          </p:cNvSpPr>
          <p:nvPr>
            <p:ph type="title"/>
          </p:nvPr>
        </p:nvSpPr>
        <p:spPr>
          <a:xfrm>
            <a:off x="-997995" y="-269558"/>
            <a:ext cx="8912543" cy="1257927"/>
          </a:xfrm>
        </p:spPr>
        <p:txBody>
          <a:bodyPr>
            <a:noAutofit/>
          </a:bodyPr>
          <a:lstStyle/>
          <a:p>
            <a:r>
              <a:rPr lang="tr-TR" sz="3600" b="1" noProof="0" dirty="0">
                <a:solidFill>
                  <a:schemeClr val="bg1"/>
                </a:solidFill>
              </a:rPr>
              <a:t>Ana Bilim Dalı Öğretim Programı</a:t>
            </a:r>
          </a:p>
        </p:txBody>
      </p:sp>
      <p:pic>
        <p:nvPicPr>
          <p:cNvPr id="4" name="Resim 3">
            <a:extLst>
              <a:ext uri="{FF2B5EF4-FFF2-40B4-BE49-F238E27FC236}">
                <a16:creationId xmlns:a16="http://schemas.microsoft.com/office/drawing/2014/main" id="{2AEC324B-5B83-BEEC-3A1D-93C961358FDC}"/>
              </a:ext>
            </a:extLst>
          </p:cNvPr>
          <p:cNvPicPr>
            <a:picLocks noChangeAspect="1"/>
          </p:cNvPicPr>
          <p:nvPr/>
        </p:nvPicPr>
        <p:blipFill>
          <a:blip r:embed="rId2"/>
          <a:stretch>
            <a:fillRect/>
          </a:stretch>
        </p:blipFill>
        <p:spPr>
          <a:xfrm>
            <a:off x="1400887" y="1445413"/>
            <a:ext cx="6805663" cy="6300000"/>
          </a:xfrm>
          <a:prstGeom prst="rect">
            <a:avLst/>
          </a:prstGeom>
        </p:spPr>
      </p:pic>
    </p:spTree>
    <p:extLst>
      <p:ext uri="{BB962C8B-B14F-4D97-AF65-F5344CB8AC3E}">
        <p14:creationId xmlns:p14="http://schemas.microsoft.com/office/powerpoint/2010/main" val="32277380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0C571C-A9B1-9A80-7636-CDB76C24D54C}"/>
              </a:ext>
            </a:extLst>
          </p:cNvPr>
          <p:cNvSpPr>
            <a:spLocks noGrp="1"/>
          </p:cNvSpPr>
          <p:nvPr>
            <p:ph type="title"/>
          </p:nvPr>
        </p:nvSpPr>
        <p:spPr>
          <a:xfrm>
            <a:off x="495140" y="1362472"/>
            <a:ext cx="8912543" cy="1257927"/>
          </a:xfrm>
        </p:spPr>
        <p:txBody>
          <a:bodyPr>
            <a:noAutofit/>
          </a:bodyPr>
          <a:lstStyle/>
          <a:p>
            <a:r>
              <a:rPr lang="tr-TR" sz="3600" b="1" noProof="0" dirty="0">
                <a:solidFill>
                  <a:schemeClr val="tx2"/>
                </a:solidFill>
              </a:rPr>
              <a:t>Ana Bilim Dalı İnternet Sayfası</a:t>
            </a:r>
          </a:p>
        </p:txBody>
      </p:sp>
      <p:pic>
        <p:nvPicPr>
          <p:cNvPr id="4" name="Resim 3">
            <a:extLst>
              <a:ext uri="{FF2B5EF4-FFF2-40B4-BE49-F238E27FC236}">
                <a16:creationId xmlns:a16="http://schemas.microsoft.com/office/drawing/2014/main" id="{818BC756-E514-C2C5-DC58-60E84CB62609}"/>
              </a:ext>
            </a:extLst>
          </p:cNvPr>
          <p:cNvPicPr>
            <a:picLocks noChangeAspect="1"/>
          </p:cNvPicPr>
          <p:nvPr/>
        </p:nvPicPr>
        <p:blipFill>
          <a:blip r:embed="rId2"/>
          <a:stretch>
            <a:fillRect/>
          </a:stretch>
        </p:blipFill>
        <p:spPr>
          <a:xfrm>
            <a:off x="1065211" y="2276669"/>
            <a:ext cx="7772400" cy="4905125"/>
          </a:xfrm>
          <a:prstGeom prst="rect">
            <a:avLst/>
          </a:prstGeom>
        </p:spPr>
      </p:pic>
    </p:spTree>
    <p:extLst>
      <p:ext uri="{BB962C8B-B14F-4D97-AF65-F5344CB8AC3E}">
        <p14:creationId xmlns:p14="http://schemas.microsoft.com/office/powerpoint/2010/main" val="35240269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2825" cy="7745412"/>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057" name="Rectangle 2056">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47864"/>
            <a:ext cx="9902822" cy="1796581"/>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059" name="Rectangle 2058">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52125"/>
            <a:ext cx="9897407" cy="1796581"/>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061" name="Rectangle 2060">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91567" y="5946897"/>
            <a:ext cx="3311255" cy="1796581"/>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063" name="Rectangle 2062">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831" y="5944567"/>
            <a:ext cx="9902824" cy="180413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7" name="Unvan 1">
            <a:extLst>
              <a:ext uri="{FF2B5EF4-FFF2-40B4-BE49-F238E27FC236}">
                <a16:creationId xmlns:a16="http://schemas.microsoft.com/office/drawing/2014/main" id="{D08B3F95-686D-D0C8-BB87-A96F81DB07CF}"/>
              </a:ext>
            </a:extLst>
          </p:cNvPr>
          <p:cNvSpPr txBox="1">
            <a:spLocks/>
          </p:cNvSpPr>
          <p:nvPr/>
        </p:nvSpPr>
        <p:spPr>
          <a:xfrm>
            <a:off x="1114067" y="6223269"/>
            <a:ext cx="8037883" cy="11674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tr-TR" sz="3900" b="1" i="1" kern="1200" noProof="0" dirty="0">
                <a:solidFill>
                  <a:srgbClr val="FFFFFF"/>
                </a:solidFill>
                <a:latin typeface="+mj-lt"/>
                <a:ea typeface="+mj-ea"/>
                <a:cs typeface="+mj-cs"/>
              </a:rPr>
              <a:t>Program Akreditasyonu</a:t>
            </a:r>
          </a:p>
        </p:txBody>
      </p:sp>
      <p:pic>
        <p:nvPicPr>
          <p:cNvPr id="2050" name="Picture 2" descr="Akredite">
            <a:extLst>
              <a:ext uri="{FF2B5EF4-FFF2-40B4-BE49-F238E27FC236}">
                <a16:creationId xmlns:a16="http://schemas.microsoft.com/office/drawing/2014/main" id="{C6151B68-0EAD-12AB-9037-6F41F4402C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89074" y="454661"/>
            <a:ext cx="6724674" cy="3631324"/>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2"/>
          <p:cNvSpPr>
            <a:spLocks noGrp="1"/>
          </p:cNvSpPr>
          <p:nvPr>
            <p:ph idx="1"/>
          </p:nvPr>
        </p:nvSpPr>
        <p:spPr>
          <a:xfrm>
            <a:off x="324092" y="4329207"/>
            <a:ext cx="8993528" cy="1264906"/>
          </a:xfrm>
        </p:spPr>
        <p:txBody>
          <a:bodyPr vert="horz" lIns="91440" tIns="45720" rIns="91440" bIns="45720" rtlCol="0" anchor="ctr">
            <a:noAutofit/>
          </a:bodyPr>
          <a:lstStyle/>
          <a:p>
            <a:pPr marL="457200" indent="-228600" defTabSz="914400">
              <a:lnSpc>
                <a:spcPct val="90000"/>
              </a:lnSpc>
              <a:spcBef>
                <a:spcPts val="0"/>
              </a:spcBef>
              <a:spcAft>
                <a:spcPts val="600"/>
              </a:spcAft>
              <a:buFont typeface="Arial" panose="020B0604020202020204" pitchFamily="34" charset="0"/>
              <a:buChar char="•"/>
            </a:pPr>
            <a:r>
              <a:rPr lang="tr-TR" sz="2000" noProof="0" dirty="0">
                <a:solidFill>
                  <a:schemeClr val="tx2"/>
                </a:solidFill>
              </a:rPr>
              <a:t>Fakültemizde 17 programımız 3+2 yıllığına </a:t>
            </a:r>
            <a:r>
              <a:rPr lang="tr-TR" sz="2000" b="1" noProof="0" dirty="0">
                <a:solidFill>
                  <a:schemeClr val="tx2"/>
                </a:solidFill>
              </a:rPr>
              <a:t>akreditasyon</a:t>
            </a:r>
            <a:r>
              <a:rPr lang="tr-TR" sz="2000" noProof="0" dirty="0">
                <a:solidFill>
                  <a:schemeClr val="tx2"/>
                </a:solidFill>
              </a:rPr>
              <a:t> alma başarısını göstermiştir.</a:t>
            </a:r>
          </a:p>
          <a:p>
            <a:pPr marL="457200" indent="-228600" defTabSz="914400">
              <a:lnSpc>
                <a:spcPct val="90000"/>
              </a:lnSpc>
              <a:spcBef>
                <a:spcPts val="0"/>
              </a:spcBef>
              <a:buFont typeface="Arial" panose="020B0604020202020204" pitchFamily="34" charset="0"/>
              <a:buChar char="•"/>
            </a:pPr>
            <a:r>
              <a:rPr lang="tr-TR" sz="2000" b="1" noProof="0" dirty="0">
                <a:solidFill>
                  <a:schemeClr val="tx2"/>
                </a:solidFill>
              </a:rPr>
              <a:t>2005 yılından</a:t>
            </a:r>
            <a:r>
              <a:rPr lang="tr-TR" sz="2000" noProof="0" dirty="0">
                <a:solidFill>
                  <a:schemeClr val="tx2"/>
                </a:solidFill>
              </a:rPr>
              <a:t> bu yana sürdürülen çalışmalar sonucunda </a:t>
            </a:r>
            <a:r>
              <a:rPr lang="tr-TR" sz="2000" b="1" noProof="0" dirty="0">
                <a:solidFill>
                  <a:schemeClr val="tx2"/>
                </a:solidFill>
              </a:rPr>
              <a:t>kalite kültürü personel ve öğrencilerimizce içselleştirilmiştir.</a:t>
            </a:r>
          </a:p>
        </p:txBody>
      </p:sp>
    </p:spTree>
    <p:extLst>
      <p:ext uri="{BB962C8B-B14F-4D97-AF65-F5344CB8AC3E}">
        <p14:creationId xmlns:p14="http://schemas.microsoft.com/office/powerpoint/2010/main" val="16752257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2825" cy="7745412"/>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5" name="Rectangle 1034">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47864"/>
            <a:ext cx="9902822" cy="1796581"/>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7" name="Rectangle 1036">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52125"/>
            <a:ext cx="9897407" cy="1796581"/>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9" name="Rectangle 1038">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91567" y="5946897"/>
            <a:ext cx="3311255" cy="1796581"/>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41" name="Rectangle 1040">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831" y="5944567"/>
            <a:ext cx="9902824" cy="180413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pic>
        <p:nvPicPr>
          <p:cNvPr id="1028" name="Picture 4" descr="Kullanıcı Girişi Sayfası | EPDA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75952" y="886385"/>
            <a:ext cx="6750919" cy="2389250"/>
          </a:xfrm>
          <a:prstGeom prst="rect">
            <a:avLst/>
          </a:prstGeom>
          <a:noFill/>
          <a:extLst>
            <a:ext uri="{909E8E84-426E-40DD-AFC4-6F175D3DCCD1}">
              <a14:hiddenFill xmlns:a14="http://schemas.microsoft.com/office/drawing/2010/main">
                <a:solidFill>
                  <a:srgbClr val="FFFFFF"/>
                </a:solidFill>
              </a14:hiddenFill>
            </a:ext>
          </a:extLst>
        </p:spPr>
      </p:pic>
      <p:sp>
        <p:nvSpPr>
          <p:cNvPr id="6" name="İçerik Yer Tutucusu 2"/>
          <p:cNvSpPr txBox="1">
            <a:spLocks/>
          </p:cNvSpPr>
          <p:nvPr/>
        </p:nvSpPr>
        <p:spPr>
          <a:xfrm>
            <a:off x="613458" y="3789974"/>
            <a:ext cx="8808334" cy="1804139"/>
          </a:xfrm>
          <a:prstGeom prst="rect">
            <a:avLst/>
          </a:prstGeom>
        </p:spPr>
        <p:txBody>
          <a:bodyPr vert="horz" lIns="91440" tIns="45720" rIns="91440" bIns="45720" rtlCol="0" anchor="ctr">
            <a:noAutofit/>
          </a:bodyPr>
          <a:lstStyle>
            <a:lvl1pPr marL="378150" indent="-378150" algn="l" defTabSz="504200" rtl="0" eaLnBrk="1" latinLnBrk="0" hangingPunct="1">
              <a:spcBef>
                <a:spcPct val="20000"/>
              </a:spcBef>
              <a:buFont typeface="Arial"/>
              <a:buChar char="•"/>
              <a:defRPr sz="3500" kern="1200">
                <a:solidFill>
                  <a:schemeClr val="tx1"/>
                </a:solidFill>
                <a:latin typeface="+mn-lt"/>
                <a:ea typeface="+mn-ea"/>
                <a:cs typeface="+mn-cs"/>
              </a:defRPr>
            </a:lvl1pPr>
            <a:lvl2pPr marL="819325" indent="-315125" algn="l" defTabSz="504200" rtl="0" eaLnBrk="1" latinLnBrk="0" hangingPunct="1">
              <a:spcBef>
                <a:spcPct val="20000"/>
              </a:spcBef>
              <a:buFont typeface="Arial"/>
              <a:buChar char="–"/>
              <a:defRPr sz="3100" kern="1200">
                <a:solidFill>
                  <a:schemeClr val="tx1"/>
                </a:solidFill>
                <a:latin typeface="+mn-lt"/>
                <a:ea typeface="+mn-ea"/>
                <a:cs typeface="+mn-cs"/>
              </a:defRPr>
            </a:lvl2pPr>
            <a:lvl3pPr marL="1260500" indent="-252100" algn="l" defTabSz="504200" rtl="0" eaLnBrk="1" latinLnBrk="0" hangingPunct="1">
              <a:spcBef>
                <a:spcPct val="20000"/>
              </a:spcBef>
              <a:buFont typeface="Arial"/>
              <a:buChar char="•"/>
              <a:defRPr sz="2600" kern="1200">
                <a:solidFill>
                  <a:schemeClr val="tx1"/>
                </a:solidFill>
                <a:latin typeface="+mn-lt"/>
                <a:ea typeface="+mn-ea"/>
                <a:cs typeface="+mn-cs"/>
              </a:defRPr>
            </a:lvl3pPr>
            <a:lvl4pPr marL="1764701" indent="-252100" algn="l" defTabSz="504200" rtl="0" eaLnBrk="1" latinLnBrk="0" hangingPunct="1">
              <a:spcBef>
                <a:spcPct val="20000"/>
              </a:spcBef>
              <a:buFont typeface="Arial"/>
              <a:buChar char="–"/>
              <a:defRPr sz="2200" kern="1200">
                <a:solidFill>
                  <a:schemeClr val="tx1"/>
                </a:solidFill>
                <a:latin typeface="+mn-lt"/>
                <a:ea typeface="+mn-ea"/>
                <a:cs typeface="+mn-cs"/>
              </a:defRPr>
            </a:lvl4pPr>
            <a:lvl5pPr marL="2268901" indent="-252100" algn="l" defTabSz="504200" rtl="0" eaLnBrk="1" latinLnBrk="0" hangingPunct="1">
              <a:spcBef>
                <a:spcPct val="20000"/>
              </a:spcBef>
              <a:buFont typeface="Arial"/>
              <a:buChar char="»"/>
              <a:defRPr sz="2200" kern="1200">
                <a:solidFill>
                  <a:schemeClr val="tx1"/>
                </a:solidFill>
                <a:latin typeface="+mn-lt"/>
                <a:ea typeface="+mn-ea"/>
                <a:cs typeface="+mn-cs"/>
              </a:defRPr>
            </a:lvl5pPr>
            <a:lvl6pPr marL="2773101" indent="-252100" algn="l" defTabSz="504200" rtl="0" eaLnBrk="1" latinLnBrk="0" hangingPunct="1">
              <a:spcBef>
                <a:spcPct val="20000"/>
              </a:spcBef>
              <a:buFont typeface="Arial"/>
              <a:buChar char="•"/>
              <a:defRPr sz="2200" kern="1200">
                <a:solidFill>
                  <a:schemeClr val="tx1"/>
                </a:solidFill>
                <a:latin typeface="+mn-lt"/>
                <a:ea typeface="+mn-ea"/>
                <a:cs typeface="+mn-cs"/>
              </a:defRPr>
            </a:lvl6pPr>
            <a:lvl7pPr marL="3277301" indent="-252100" algn="l" defTabSz="504200" rtl="0" eaLnBrk="1" latinLnBrk="0" hangingPunct="1">
              <a:spcBef>
                <a:spcPct val="20000"/>
              </a:spcBef>
              <a:buFont typeface="Arial"/>
              <a:buChar char="•"/>
              <a:defRPr sz="2200" kern="1200">
                <a:solidFill>
                  <a:schemeClr val="tx1"/>
                </a:solidFill>
                <a:latin typeface="+mn-lt"/>
                <a:ea typeface="+mn-ea"/>
                <a:cs typeface="+mn-cs"/>
              </a:defRPr>
            </a:lvl7pPr>
            <a:lvl8pPr marL="3781501" indent="-252100" algn="l" defTabSz="504200" rtl="0" eaLnBrk="1" latinLnBrk="0" hangingPunct="1">
              <a:spcBef>
                <a:spcPct val="20000"/>
              </a:spcBef>
              <a:buFont typeface="Arial"/>
              <a:buChar char="•"/>
              <a:defRPr sz="2200" kern="1200">
                <a:solidFill>
                  <a:schemeClr val="tx1"/>
                </a:solidFill>
                <a:latin typeface="+mn-lt"/>
                <a:ea typeface="+mn-ea"/>
                <a:cs typeface="+mn-cs"/>
              </a:defRPr>
            </a:lvl8pPr>
            <a:lvl9pPr marL="4285701" indent="-252100" algn="l" defTabSz="504200" rtl="0" eaLnBrk="1" latinLnBrk="0" hangingPunct="1">
              <a:spcBef>
                <a:spcPct val="20000"/>
              </a:spcBef>
              <a:buFont typeface="Arial"/>
              <a:buChar char="•"/>
              <a:defRPr sz="2200" kern="1200">
                <a:solidFill>
                  <a:schemeClr val="tx1"/>
                </a:solidFill>
                <a:latin typeface="+mn-lt"/>
                <a:ea typeface="+mn-ea"/>
                <a:cs typeface="+mn-cs"/>
              </a:defRPr>
            </a:lvl9pPr>
          </a:lstStyle>
          <a:p>
            <a:pPr marL="457200" indent="-228600" defTabSz="914400">
              <a:lnSpc>
                <a:spcPct val="90000"/>
              </a:lnSpc>
              <a:buFont typeface="Arial" panose="020B0604020202020204" pitchFamily="34" charset="0"/>
              <a:buChar char="•"/>
            </a:pPr>
            <a:r>
              <a:rPr lang="tr-TR" sz="2400" noProof="0" dirty="0">
                <a:solidFill>
                  <a:schemeClr val="tx2"/>
                </a:solidFill>
              </a:rPr>
              <a:t>Fakültemizde programlarımızın akreditasyon çalışmaları da devam etmektedir.</a:t>
            </a:r>
          </a:p>
          <a:p>
            <a:pPr marL="457200" indent="-228600" defTabSz="914400">
              <a:lnSpc>
                <a:spcPct val="90000"/>
              </a:lnSpc>
              <a:spcBef>
                <a:spcPts val="0"/>
              </a:spcBef>
              <a:buFont typeface="Arial" panose="020B0604020202020204" pitchFamily="34" charset="0"/>
              <a:buChar char="•"/>
            </a:pPr>
            <a:r>
              <a:rPr lang="tr-TR" sz="2400" noProof="0" dirty="0">
                <a:solidFill>
                  <a:schemeClr val="tx2"/>
                </a:solidFill>
              </a:rPr>
              <a:t>Lisans öğrencisi olan 23 programımızdan 17’si EPDAD tarafından akredite edilmiştir.</a:t>
            </a:r>
          </a:p>
          <a:p>
            <a:pPr marL="457200" indent="-228600" defTabSz="914400">
              <a:lnSpc>
                <a:spcPct val="90000"/>
              </a:lnSpc>
              <a:spcBef>
                <a:spcPts val="0"/>
              </a:spcBef>
              <a:buFont typeface="Arial" panose="020B0604020202020204" pitchFamily="34" charset="0"/>
              <a:buChar char="•"/>
            </a:pPr>
            <a:r>
              <a:rPr lang="tr-TR" sz="2400" noProof="0" dirty="0">
                <a:solidFill>
                  <a:schemeClr val="tx2"/>
                </a:solidFill>
              </a:rPr>
              <a:t>Halihazırda 3 programımızın akreditasyon çalışmaları devam etmektedir. </a:t>
            </a:r>
          </a:p>
        </p:txBody>
      </p:sp>
    </p:spTree>
    <p:extLst>
      <p:ext uri="{BB962C8B-B14F-4D97-AF65-F5344CB8AC3E}">
        <p14:creationId xmlns:p14="http://schemas.microsoft.com/office/powerpoint/2010/main" val="386591129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1"/>
          <p:cNvSpPr>
            <a:spLocks noGrp="1"/>
          </p:cNvSpPr>
          <p:nvPr>
            <p:ph type="title"/>
          </p:nvPr>
        </p:nvSpPr>
        <p:spPr>
          <a:xfrm>
            <a:off x="961554" y="2933765"/>
            <a:ext cx="3255791" cy="3561864"/>
          </a:xfrm>
        </p:spPr>
        <p:txBody>
          <a:bodyPr>
            <a:noAutofit/>
          </a:bodyPr>
          <a:lstStyle/>
          <a:p>
            <a:r>
              <a:rPr lang="tr-TR" sz="2400" noProof="0" dirty="0">
                <a:solidFill>
                  <a:schemeClr val="tx2"/>
                </a:solidFill>
              </a:rPr>
              <a:t>1. Sınıf Eğitimi</a:t>
            </a:r>
            <a:br>
              <a:rPr lang="tr-TR" sz="2400" noProof="0" dirty="0">
                <a:solidFill>
                  <a:schemeClr val="tx2"/>
                </a:solidFill>
              </a:rPr>
            </a:br>
            <a:r>
              <a:rPr lang="tr-TR" sz="2400" noProof="0" dirty="0">
                <a:solidFill>
                  <a:schemeClr val="tx2"/>
                </a:solidFill>
              </a:rPr>
              <a:t>2. Fizik Eğitimi</a:t>
            </a:r>
            <a:br>
              <a:rPr lang="tr-TR" sz="2400" noProof="0" dirty="0">
                <a:solidFill>
                  <a:schemeClr val="tx2"/>
                </a:solidFill>
              </a:rPr>
            </a:br>
            <a:r>
              <a:rPr lang="tr-TR" sz="2400" noProof="0" dirty="0">
                <a:solidFill>
                  <a:schemeClr val="tx2"/>
                </a:solidFill>
              </a:rPr>
              <a:t>3. BÖTE</a:t>
            </a:r>
            <a:br>
              <a:rPr lang="tr-TR" sz="2400" noProof="0" dirty="0">
                <a:solidFill>
                  <a:schemeClr val="tx2"/>
                </a:solidFill>
              </a:rPr>
            </a:br>
            <a:r>
              <a:rPr lang="tr-TR" sz="2400" noProof="0" dirty="0">
                <a:solidFill>
                  <a:schemeClr val="tx2"/>
                </a:solidFill>
              </a:rPr>
              <a:t>4. İngiliz Dili Eğitimi</a:t>
            </a:r>
            <a:br>
              <a:rPr lang="tr-TR" sz="2400" noProof="0" dirty="0">
                <a:solidFill>
                  <a:schemeClr val="tx2"/>
                </a:solidFill>
              </a:rPr>
            </a:br>
            <a:r>
              <a:rPr lang="tr-TR" sz="2400" noProof="0" dirty="0">
                <a:solidFill>
                  <a:schemeClr val="tx2"/>
                </a:solidFill>
              </a:rPr>
              <a:t>5. Felsefe Grubu Eğitimi</a:t>
            </a:r>
            <a:br>
              <a:rPr lang="tr-TR" sz="2400" noProof="0" dirty="0">
                <a:solidFill>
                  <a:schemeClr val="tx2"/>
                </a:solidFill>
              </a:rPr>
            </a:br>
            <a:r>
              <a:rPr lang="tr-TR" sz="2400" noProof="0" dirty="0">
                <a:solidFill>
                  <a:schemeClr val="tx2"/>
                </a:solidFill>
              </a:rPr>
              <a:t>6. Rehberlik ve Psikolojik Danışmanlık</a:t>
            </a:r>
            <a:br>
              <a:rPr lang="tr-TR" sz="2400" noProof="0" dirty="0">
                <a:solidFill>
                  <a:schemeClr val="tx2"/>
                </a:solidFill>
              </a:rPr>
            </a:br>
            <a:r>
              <a:rPr lang="tr-TR" sz="2400" noProof="0" dirty="0">
                <a:solidFill>
                  <a:schemeClr val="tx2"/>
                </a:solidFill>
              </a:rPr>
              <a:t>7. Okul Öncesi Eğitimi</a:t>
            </a:r>
            <a:br>
              <a:rPr lang="tr-TR" sz="2400" noProof="0" dirty="0">
                <a:solidFill>
                  <a:schemeClr val="tx2"/>
                </a:solidFill>
              </a:rPr>
            </a:br>
            <a:r>
              <a:rPr lang="tr-TR" sz="2400" noProof="0" dirty="0">
                <a:solidFill>
                  <a:schemeClr val="tx2"/>
                </a:solidFill>
              </a:rPr>
              <a:t>8. Müzik Eğitimi</a:t>
            </a:r>
          </a:p>
        </p:txBody>
      </p:sp>
      <p:sp>
        <p:nvSpPr>
          <p:cNvPr id="11" name="Unvan 1"/>
          <p:cNvSpPr txBox="1">
            <a:spLocks/>
          </p:cNvSpPr>
          <p:nvPr/>
        </p:nvSpPr>
        <p:spPr>
          <a:xfrm>
            <a:off x="437627" y="1670635"/>
            <a:ext cx="8541187" cy="1244794"/>
          </a:xfrm>
          <a:prstGeom prst="rect">
            <a:avLst/>
          </a:prstGeom>
        </p:spPr>
        <p:txBody>
          <a:bodyPr vert="horz" lIns="100840" tIns="50420" rIns="100840" bIns="50420" rtlCol="0" anchor="ctr">
            <a:normAutofit fontScale="97500"/>
          </a:bodyPr>
          <a:lstStyle>
            <a:lvl1pPr algn="ctr" defTabSz="504200" rtl="0" eaLnBrk="1" latinLnBrk="0" hangingPunct="1">
              <a:spcBef>
                <a:spcPct val="0"/>
              </a:spcBef>
              <a:buNone/>
              <a:defRPr sz="4900" kern="1200">
                <a:solidFill>
                  <a:schemeClr val="tx1"/>
                </a:solidFill>
                <a:latin typeface="+mj-lt"/>
                <a:ea typeface="+mj-ea"/>
                <a:cs typeface="+mj-cs"/>
              </a:defRPr>
            </a:lvl1pPr>
          </a:lstStyle>
          <a:p>
            <a:r>
              <a:rPr lang="tr-TR" sz="2800" noProof="0" dirty="0">
                <a:solidFill>
                  <a:schemeClr val="tx2"/>
                </a:solidFill>
              </a:rPr>
              <a:t>Programlarımızın Akreditasyon Süreçlerini Başlattık; 17 Lisans Programımız Süreci tamamladı. </a:t>
            </a:r>
            <a:endParaRPr lang="tr-TR" sz="2800" noProof="0" dirty="0">
              <a:solidFill>
                <a:schemeClr val="tx2"/>
              </a:solidFill>
              <a:highlight>
                <a:srgbClr val="FFFF00"/>
              </a:highlight>
            </a:endParaRPr>
          </a:p>
        </p:txBody>
      </p:sp>
      <p:sp>
        <p:nvSpPr>
          <p:cNvPr id="6" name="Unvan 1"/>
          <p:cNvSpPr txBox="1">
            <a:spLocks/>
          </p:cNvSpPr>
          <p:nvPr/>
        </p:nvSpPr>
        <p:spPr>
          <a:xfrm>
            <a:off x="4506594" y="3125443"/>
            <a:ext cx="4791612" cy="3178509"/>
          </a:xfrm>
          <a:prstGeom prst="rect">
            <a:avLst/>
          </a:prstGeom>
        </p:spPr>
        <p:txBody>
          <a:bodyPr vert="horz" lIns="100840" tIns="50420" rIns="100840" bIns="50420" rtlCol="0" anchor="ctr">
            <a:noAutofit/>
          </a:bodyPr>
          <a:lstStyle>
            <a:lvl1pPr algn="ctr" defTabSz="504200" rtl="0" eaLnBrk="1" latinLnBrk="0" hangingPunct="1">
              <a:spcBef>
                <a:spcPct val="0"/>
              </a:spcBef>
              <a:buNone/>
              <a:defRPr sz="4900" kern="1200">
                <a:solidFill>
                  <a:schemeClr val="tx1"/>
                </a:solidFill>
                <a:latin typeface="+mj-lt"/>
                <a:ea typeface="+mj-ea"/>
                <a:cs typeface="+mj-cs"/>
              </a:defRPr>
            </a:lvl1pPr>
          </a:lstStyle>
          <a:p>
            <a:r>
              <a:rPr lang="tr-TR" sz="2400" noProof="0" dirty="0">
                <a:solidFill>
                  <a:schemeClr val="tx2"/>
                </a:solidFill>
              </a:rPr>
              <a:t>9. Kimya Eğitimi</a:t>
            </a:r>
            <a:br>
              <a:rPr lang="tr-TR" sz="2400" noProof="0" dirty="0">
                <a:solidFill>
                  <a:schemeClr val="tx2"/>
                </a:solidFill>
              </a:rPr>
            </a:br>
            <a:r>
              <a:rPr lang="tr-TR" sz="2400" noProof="0" dirty="0">
                <a:solidFill>
                  <a:schemeClr val="tx2"/>
                </a:solidFill>
              </a:rPr>
              <a:t>10. Arap Dili Eğitimi</a:t>
            </a:r>
          </a:p>
          <a:p>
            <a:r>
              <a:rPr lang="tr-TR" sz="2400" noProof="0" dirty="0">
                <a:solidFill>
                  <a:schemeClr val="tx2"/>
                </a:solidFill>
              </a:rPr>
              <a:t>11. Biyoloji Eğitimi</a:t>
            </a:r>
            <a:br>
              <a:rPr lang="tr-TR" sz="2400" noProof="0" dirty="0">
                <a:solidFill>
                  <a:schemeClr val="tx2"/>
                </a:solidFill>
              </a:rPr>
            </a:br>
            <a:r>
              <a:rPr lang="tr-TR" sz="2400" noProof="0" dirty="0">
                <a:solidFill>
                  <a:schemeClr val="tx2"/>
                </a:solidFill>
              </a:rPr>
              <a:t>12. Fen Bilgisi Eğitimi</a:t>
            </a:r>
            <a:br>
              <a:rPr lang="tr-TR" sz="2400" noProof="0" dirty="0">
                <a:solidFill>
                  <a:schemeClr val="tx2"/>
                </a:solidFill>
              </a:rPr>
            </a:br>
            <a:r>
              <a:rPr lang="tr-TR" sz="2400" noProof="0" dirty="0">
                <a:solidFill>
                  <a:schemeClr val="tx2"/>
                </a:solidFill>
              </a:rPr>
              <a:t>13. Türkçe Eğitimi</a:t>
            </a:r>
            <a:br>
              <a:rPr lang="tr-TR" sz="2400" noProof="0" dirty="0">
                <a:solidFill>
                  <a:schemeClr val="tx2"/>
                </a:solidFill>
              </a:rPr>
            </a:br>
            <a:r>
              <a:rPr lang="tr-TR" sz="2400" noProof="0" dirty="0">
                <a:solidFill>
                  <a:schemeClr val="tx2"/>
                </a:solidFill>
              </a:rPr>
              <a:t>14. Özel Eğitim</a:t>
            </a:r>
          </a:p>
          <a:p>
            <a:r>
              <a:rPr lang="tr-TR" sz="2400" noProof="0" dirty="0">
                <a:solidFill>
                  <a:schemeClr val="tx2"/>
                </a:solidFill>
              </a:rPr>
              <a:t>15. Alman Dili Eğitimi</a:t>
            </a:r>
          </a:p>
          <a:p>
            <a:r>
              <a:rPr lang="tr-TR" sz="2400" noProof="0" dirty="0">
                <a:solidFill>
                  <a:schemeClr val="tx2"/>
                </a:solidFill>
              </a:rPr>
              <a:t>16. Resim-İş Eğitimi</a:t>
            </a:r>
          </a:p>
          <a:p>
            <a:r>
              <a:rPr lang="tr-TR" sz="2400" noProof="0" dirty="0">
                <a:solidFill>
                  <a:schemeClr val="tx2"/>
                </a:solidFill>
              </a:rPr>
              <a:t>17. Türk Dili ve Edebiyatı Eğitimi</a:t>
            </a:r>
          </a:p>
        </p:txBody>
      </p:sp>
    </p:spTree>
    <p:extLst>
      <p:ext uri="{BB962C8B-B14F-4D97-AF65-F5344CB8AC3E}">
        <p14:creationId xmlns:p14="http://schemas.microsoft.com/office/powerpoint/2010/main" val="524506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43B9CA2-4B31-4ACD-9A9F-B8E6C64203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2825" cy="77454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pic>
        <p:nvPicPr>
          <p:cNvPr id="1032" name="Picture 8" descr="fotoğraf-1">
            <a:extLst>
              <a:ext uri="{FF2B5EF4-FFF2-40B4-BE49-F238E27FC236}">
                <a16:creationId xmlns:a16="http://schemas.microsoft.com/office/drawing/2014/main" id="{D95976F5-4291-CAEB-290F-CE9DAFE110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355" r="29536"/>
          <a:stretch>
            <a:fillRect/>
          </a:stretch>
        </p:blipFill>
        <p:spPr bwMode="auto">
          <a:xfrm>
            <a:off x="6927852" y="10"/>
            <a:ext cx="2974973" cy="3841714"/>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res-1">
            <a:extLst>
              <a:ext uri="{FF2B5EF4-FFF2-40B4-BE49-F238E27FC236}">
                <a16:creationId xmlns:a16="http://schemas.microsoft.com/office/drawing/2014/main" id="{5F5DA691-BED0-6BD6-EBD5-14BCDCD33B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5648" r="21662" b="-2"/>
          <a:stretch>
            <a:fillRect/>
          </a:stretch>
        </p:blipFill>
        <p:spPr bwMode="auto">
          <a:xfrm>
            <a:off x="4154860" y="10"/>
            <a:ext cx="3344892" cy="3841714"/>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1030" name="Picture 6" descr="fot-1">
            <a:extLst>
              <a:ext uri="{FF2B5EF4-FFF2-40B4-BE49-F238E27FC236}">
                <a16:creationId xmlns:a16="http://schemas.microsoft.com/office/drawing/2014/main" id="{740A3D13-4E3E-596F-F8EB-4EFEA36BC9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620" b="-1"/>
          <a:stretch>
            <a:fillRect/>
          </a:stretch>
        </p:blipFill>
        <p:spPr bwMode="auto">
          <a:xfrm>
            <a:off x="4197940" y="3903687"/>
            <a:ext cx="5704884" cy="3841725"/>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1039" name="Freeform: Shape 1038">
            <a:extLst>
              <a:ext uri="{FF2B5EF4-FFF2-40B4-BE49-F238E27FC236}">
                <a16:creationId xmlns:a16="http://schemas.microsoft.com/office/drawing/2014/main" id="{33F94DB1-BC5D-454D-845C-7BA3A1F469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18989" cy="7745412"/>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041" name="Freeform: Shape 1040">
            <a:extLst>
              <a:ext uri="{FF2B5EF4-FFF2-40B4-BE49-F238E27FC236}">
                <a16:creationId xmlns:a16="http://schemas.microsoft.com/office/drawing/2014/main" id="{5676B86F-860B-4586-BCAA-C0650C09B7B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10353" cy="7745412"/>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Unvan 1"/>
          <p:cNvSpPr>
            <a:spLocks noGrp="1"/>
          </p:cNvSpPr>
          <p:nvPr>
            <p:ph type="title"/>
          </p:nvPr>
        </p:nvSpPr>
        <p:spPr>
          <a:xfrm>
            <a:off x="363928" y="774541"/>
            <a:ext cx="3998118" cy="1497088"/>
          </a:xfrm>
        </p:spPr>
        <p:txBody>
          <a:bodyPr>
            <a:normAutofit/>
          </a:bodyPr>
          <a:lstStyle/>
          <a:p>
            <a:r>
              <a:rPr lang="tr-TR" sz="3300" b="1" noProof="0" dirty="0">
                <a:solidFill>
                  <a:schemeClr val="tx2"/>
                </a:solidFill>
              </a:rPr>
              <a:t>Proje Eğitimleri</a:t>
            </a:r>
            <a:endParaRPr lang="tr-TR" sz="3300" noProof="0" dirty="0">
              <a:solidFill>
                <a:schemeClr val="tx2"/>
              </a:solidFill>
            </a:endParaRPr>
          </a:p>
        </p:txBody>
      </p:sp>
      <p:sp>
        <p:nvSpPr>
          <p:cNvPr id="1043" name="Rectangle 1042">
            <a:extLst>
              <a:ext uri="{FF2B5EF4-FFF2-40B4-BE49-F238E27FC236}">
                <a16:creationId xmlns:a16="http://schemas.microsoft.com/office/drawing/2014/main" id="{8C818ED5-2F56-4171-9445-3AA4F44623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48447"/>
            <a:ext cx="103979" cy="7385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45" name="Rectangle 1044">
            <a:extLst>
              <a:ext uri="{FF2B5EF4-FFF2-40B4-BE49-F238E27FC236}">
                <a16:creationId xmlns:a16="http://schemas.microsoft.com/office/drawing/2014/main" id="{DE74FCE8-866C-4AFA-B45C-FACE2A6094E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6500" y="2360375"/>
            <a:ext cx="4037188" cy="2065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İçerik Yer Tutucusu 2">
            <a:extLst>
              <a:ext uri="{FF2B5EF4-FFF2-40B4-BE49-F238E27FC236}">
                <a16:creationId xmlns:a16="http://schemas.microsoft.com/office/drawing/2014/main" id="{DC6A1D67-A7DE-3253-CC89-A30C7AC9B05E}"/>
              </a:ext>
            </a:extLst>
          </p:cNvPr>
          <p:cNvSpPr>
            <a:spLocks noGrp="1"/>
          </p:cNvSpPr>
          <p:nvPr>
            <p:ph idx="1"/>
          </p:nvPr>
        </p:nvSpPr>
        <p:spPr>
          <a:xfrm>
            <a:off x="363928" y="2839984"/>
            <a:ext cx="3998118" cy="4141214"/>
          </a:xfrm>
        </p:spPr>
        <p:txBody>
          <a:bodyPr>
            <a:normAutofit/>
          </a:bodyPr>
          <a:lstStyle/>
          <a:p>
            <a:r>
              <a:rPr lang="tr-TR" sz="2400" noProof="0" dirty="0">
                <a:solidFill>
                  <a:schemeClr val="tx2"/>
                </a:solidFill>
              </a:rPr>
              <a:t>2209-A Üniversite Öğrencileri Araştırma Projeleri Destekleme Programı Bilgilendirme Toplantısı</a:t>
            </a:r>
          </a:p>
          <a:p>
            <a:r>
              <a:rPr lang="tr-TR" sz="2400" noProof="0" dirty="0">
                <a:solidFill>
                  <a:schemeClr val="tx2"/>
                </a:solidFill>
              </a:rPr>
              <a:t>TÜBİTAK 2209 Proje Yazma Atölye Çalışması</a:t>
            </a:r>
          </a:p>
          <a:p>
            <a:r>
              <a:rPr lang="tr-TR" sz="2400" noProof="0" dirty="0">
                <a:solidFill>
                  <a:schemeClr val="tx2"/>
                </a:solidFill>
              </a:rPr>
              <a:t>TÜBİTAK 1001 - Bilimsel ve Teknolojik Araştırma Projeleri Sohbetleri</a:t>
            </a:r>
          </a:p>
        </p:txBody>
      </p:sp>
    </p:spTree>
    <p:extLst>
      <p:ext uri="{BB962C8B-B14F-4D97-AF65-F5344CB8AC3E}">
        <p14:creationId xmlns:p14="http://schemas.microsoft.com/office/powerpoint/2010/main" val="35526947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1B15ED52-F352-441B-82BF-E0EA34836D0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902825" cy="7745412"/>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3" name="Rectangle 1032">
            <a:extLst>
              <a:ext uri="{FF2B5EF4-FFF2-40B4-BE49-F238E27FC236}">
                <a16:creationId xmlns:a16="http://schemas.microsoft.com/office/drawing/2014/main" id="{3B2E3793-BFE6-45A2-9B7B-E18844431C9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47864"/>
            <a:ext cx="9902822" cy="1796581"/>
          </a:xfrm>
          <a:prstGeom prst="rect">
            <a:avLst/>
          </a:prstGeom>
          <a:gradFill>
            <a:gsLst>
              <a:gs pos="0">
                <a:srgbClr val="000000"/>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5" name="Rectangle 1034">
            <a:extLst>
              <a:ext uri="{FF2B5EF4-FFF2-40B4-BE49-F238E27FC236}">
                <a16:creationId xmlns:a16="http://schemas.microsoft.com/office/drawing/2014/main" id="{BC4C4868-CB8F-4AF9-9CDB-8108F2C19B6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952125"/>
            <a:ext cx="9897407" cy="1796581"/>
          </a:xfrm>
          <a:prstGeom prst="rect">
            <a:avLst/>
          </a:prstGeom>
          <a:gradFill>
            <a:gsLst>
              <a:gs pos="0">
                <a:schemeClr val="accent1">
                  <a:alpha val="0"/>
                </a:schemeClr>
              </a:gs>
              <a:gs pos="100000">
                <a:schemeClr val="accent1">
                  <a:lumMod val="5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7" name="Rectangle 1036">
            <a:extLst>
              <a:ext uri="{FF2B5EF4-FFF2-40B4-BE49-F238E27FC236}">
                <a16:creationId xmlns:a16="http://schemas.microsoft.com/office/drawing/2014/main" id="{375E0459-6403-40CD-989D-56A4407CA1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91567" y="5946897"/>
            <a:ext cx="3311255" cy="1796581"/>
          </a:xfrm>
          <a:prstGeom prst="rect">
            <a:avLst/>
          </a:prstGeom>
          <a:gradFill>
            <a:gsLst>
              <a:gs pos="0">
                <a:schemeClr val="accent1">
                  <a:lumMod val="50000"/>
                </a:schemeClr>
              </a:gs>
              <a:gs pos="100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1039" name="Rectangle 1038">
            <a:extLst>
              <a:ext uri="{FF2B5EF4-FFF2-40B4-BE49-F238E27FC236}">
                <a16:creationId xmlns:a16="http://schemas.microsoft.com/office/drawing/2014/main" id="{53E5B1A8-3AC9-4BD1-9BBC-78CA94F2D1B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831" y="5944567"/>
            <a:ext cx="9902824" cy="1804138"/>
          </a:xfrm>
          <a:prstGeom prst="rect">
            <a:avLst/>
          </a:prstGeom>
          <a:gradFill>
            <a:gsLst>
              <a:gs pos="0">
                <a:srgbClr val="000000">
                  <a:alpha val="0"/>
                </a:srgbClr>
              </a:gs>
              <a:gs pos="99000">
                <a:schemeClr val="accent1">
                  <a:lumMod val="50000"/>
                  <a:alpha val="5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noProof="0" dirty="0"/>
          </a:p>
        </p:txBody>
      </p:sp>
      <p:sp>
        <p:nvSpPr>
          <p:cNvPr id="2" name="Başlık 1">
            <a:extLst>
              <a:ext uri="{FF2B5EF4-FFF2-40B4-BE49-F238E27FC236}">
                <a16:creationId xmlns:a16="http://schemas.microsoft.com/office/drawing/2014/main" id="{4C8BE01D-D474-83C2-8A0A-411C3F5B6C55}"/>
              </a:ext>
            </a:extLst>
          </p:cNvPr>
          <p:cNvSpPr>
            <a:spLocks noGrp="1"/>
          </p:cNvSpPr>
          <p:nvPr>
            <p:ph type="title"/>
          </p:nvPr>
        </p:nvSpPr>
        <p:spPr>
          <a:xfrm>
            <a:off x="1114067" y="6223269"/>
            <a:ext cx="8037883" cy="1167424"/>
          </a:xfrm>
        </p:spPr>
        <p:txBody>
          <a:bodyPr>
            <a:normAutofit/>
          </a:bodyPr>
          <a:lstStyle/>
          <a:p>
            <a:r>
              <a:rPr lang="tr-TR" sz="3900" noProof="0" dirty="0">
                <a:solidFill>
                  <a:srgbClr val="FFFFFF"/>
                </a:solidFill>
              </a:rPr>
              <a:t>TÜBİTAK 2209 Projeleri</a:t>
            </a:r>
          </a:p>
        </p:txBody>
      </p:sp>
      <p:pic>
        <p:nvPicPr>
          <p:cNvPr id="1026" name="Picture 2" descr="2209a">
            <a:extLst>
              <a:ext uri="{FF2B5EF4-FFF2-40B4-BE49-F238E27FC236}">
                <a16:creationId xmlns:a16="http://schemas.microsoft.com/office/drawing/2014/main" id="{FEFE1F0A-D71E-5CCA-A083-B5616299AF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14067" y="95224"/>
            <a:ext cx="8469326" cy="4098411"/>
          </a:xfrm>
          <a:prstGeom prst="rect">
            <a:avLst/>
          </a:prstGeom>
          <a:noFill/>
          <a:extLst>
            <a:ext uri="{909E8E84-426E-40DD-AFC4-6F175D3DCCD1}">
              <a14:hiddenFill xmlns:a14="http://schemas.microsoft.com/office/drawing/2010/main">
                <a:solidFill>
                  <a:srgbClr val="FFFFFF"/>
                </a:solidFill>
              </a14:hiddenFill>
            </a:ext>
          </a:extLst>
        </p:spPr>
      </p:pic>
      <p:sp>
        <p:nvSpPr>
          <p:cNvPr id="5" name="İçerik Yer Tutucusu 4">
            <a:extLst>
              <a:ext uri="{FF2B5EF4-FFF2-40B4-BE49-F238E27FC236}">
                <a16:creationId xmlns:a16="http://schemas.microsoft.com/office/drawing/2014/main" id="{DCC3B80D-4BA1-257B-3BD2-F6A79EAE2917}"/>
              </a:ext>
            </a:extLst>
          </p:cNvPr>
          <p:cNvSpPr>
            <a:spLocks noGrp="1"/>
          </p:cNvSpPr>
          <p:nvPr>
            <p:ph idx="1"/>
          </p:nvPr>
        </p:nvSpPr>
        <p:spPr>
          <a:xfrm>
            <a:off x="752354" y="4329207"/>
            <a:ext cx="8565266" cy="1612066"/>
          </a:xfrm>
        </p:spPr>
        <p:txBody>
          <a:bodyPr anchor="ctr">
            <a:noAutofit/>
          </a:bodyPr>
          <a:lstStyle/>
          <a:p>
            <a:pPr>
              <a:lnSpc>
                <a:spcPct val="90000"/>
              </a:lnSpc>
            </a:pPr>
            <a:r>
              <a:rPr lang="tr-TR" sz="2000" noProof="0" dirty="0">
                <a:solidFill>
                  <a:schemeClr val="tx2"/>
                </a:solidFill>
              </a:rPr>
              <a:t>Fakültemiz, TÜBİTAK 2209-A ve 2209-B Üniversite Öğrencileri Araştırma Projeleri Destekleme Programı 2024/1 dönemi başvuru sonuçlarına göre büyük bir başarıya imza atarak, hem Gazi Üniversitesi içerisinde en çok kabul alan fakülte olmuş hem de Türkiye genelindeki eğitim fakülteleri arasında </a:t>
            </a:r>
            <a:r>
              <a:rPr lang="tr-TR" sz="2000" b="1" noProof="0" dirty="0">
                <a:solidFill>
                  <a:schemeClr val="tx2"/>
                </a:solidFill>
              </a:rPr>
              <a:t>birinci </a:t>
            </a:r>
            <a:r>
              <a:rPr lang="tr-TR" sz="2000" noProof="0" dirty="0">
                <a:solidFill>
                  <a:schemeClr val="tx2"/>
                </a:solidFill>
              </a:rPr>
              <a:t>sıraya yerleşmiştir.</a:t>
            </a:r>
          </a:p>
        </p:txBody>
      </p:sp>
    </p:spTree>
    <p:extLst>
      <p:ext uri="{BB962C8B-B14F-4D97-AF65-F5344CB8AC3E}">
        <p14:creationId xmlns:p14="http://schemas.microsoft.com/office/powerpoint/2010/main" val="22570726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68292" y="2514600"/>
            <a:ext cx="3327051" cy="3246119"/>
          </a:xfrm>
        </p:spPr>
        <p:txBody>
          <a:bodyPr>
            <a:normAutofit fontScale="90000"/>
          </a:bodyPr>
          <a:lstStyle/>
          <a:p>
            <a:r>
              <a:rPr lang="tr-TR" sz="3600" b="1" noProof="0" dirty="0">
                <a:solidFill>
                  <a:schemeClr val="tx2"/>
                </a:solidFill>
              </a:rPr>
              <a:t>ÖĞRENCİLERİMİZE YÖNELİK BURS VE DESTEKLER</a:t>
            </a:r>
            <a:br>
              <a:rPr lang="tr-TR" sz="3600" b="1" noProof="0" dirty="0">
                <a:solidFill>
                  <a:schemeClr val="tx2"/>
                </a:solidFill>
              </a:rPr>
            </a:br>
            <a:r>
              <a:rPr lang="tr-TR" sz="3600" b="1" noProof="0" dirty="0">
                <a:solidFill>
                  <a:schemeClr val="tx2"/>
                </a:solidFill>
              </a:rPr>
              <a:t/>
            </a:r>
            <a:br>
              <a:rPr lang="tr-TR" sz="3600" b="1" noProof="0" dirty="0">
                <a:solidFill>
                  <a:schemeClr val="tx2"/>
                </a:solidFill>
              </a:rPr>
            </a:br>
            <a:r>
              <a:rPr lang="tr-TR" sz="2200" b="1" noProof="0" dirty="0">
                <a:solidFill>
                  <a:schemeClr val="tx2"/>
                </a:solidFill>
              </a:rPr>
              <a:t>EĞİTENLER KÜLTÜR VE DAYANIŞMA DERNEĞİ</a:t>
            </a:r>
            <a:br>
              <a:rPr lang="tr-TR" sz="2200" b="1" noProof="0" dirty="0">
                <a:solidFill>
                  <a:schemeClr val="tx2"/>
                </a:solidFill>
              </a:rPr>
            </a:br>
            <a:r>
              <a:rPr lang="tr-TR" sz="2200" b="1" noProof="0" dirty="0">
                <a:solidFill>
                  <a:schemeClr val="tx2"/>
                </a:solidFill>
              </a:rPr>
              <a:t/>
            </a:r>
            <a:br>
              <a:rPr lang="tr-TR" sz="2200" b="1" noProof="0" dirty="0">
                <a:solidFill>
                  <a:schemeClr val="tx2"/>
                </a:solidFill>
              </a:rPr>
            </a:br>
            <a:r>
              <a:rPr lang="tr-TR" sz="2200" b="1" noProof="0" dirty="0">
                <a:solidFill>
                  <a:schemeClr val="tx2"/>
                </a:solidFill>
              </a:rPr>
              <a:t>GAZİ EĞİTİM FAKÜLTESİ GİYSİ BANKASI</a:t>
            </a:r>
            <a:br>
              <a:rPr lang="tr-TR" sz="2200" b="1" noProof="0" dirty="0">
                <a:solidFill>
                  <a:schemeClr val="tx2"/>
                </a:solidFill>
              </a:rPr>
            </a:br>
            <a:r>
              <a:rPr lang="tr-TR" sz="2200" b="1" noProof="0" dirty="0">
                <a:solidFill>
                  <a:schemeClr val="tx2"/>
                </a:solidFill>
              </a:rPr>
              <a:t/>
            </a:r>
            <a:br>
              <a:rPr lang="tr-TR" sz="2200" b="1" noProof="0" dirty="0">
                <a:solidFill>
                  <a:schemeClr val="tx2"/>
                </a:solidFill>
              </a:rPr>
            </a:br>
            <a:r>
              <a:rPr lang="tr-TR" sz="2200" b="1" noProof="0" dirty="0">
                <a:solidFill>
                  <a:schemeClr val="tx2"/>
                </a:solidFill>
              </a:rPr>
              <a:t>KISMİ ZAMANLI ÇALIŞAN ÖĞRENCİLERİMİZ</a:t>
            </a:r>
          </a:p>
        </p:txBody>
      </p:sp>
      <p:pic>
        <p:nvPicPr>
          <p:cNvPr id="6" name="Resim 5">
            <a:extLst>
              <a:ext uri="{FF2B5EF4-FFF2-40B4-BE49-F238E27FC236}">
                <a16:creationId xmlns:a16="http://schemas.microsoft.com/office/drawing/2014/main" id="{23744FEA-26E3-44AD-8BCA-86919149AACA}"/>
              </a:ext>
            </a:extLst>
          </p:cNvPr>
          <p:cNvPicPr>
            <a:picLocks noChangeAspect="1"/>
          </p:cNvPicPr>
          <p:nvPr/>
        </p:nvPicPr>
        <p:blipFill>
          <a:blip r:embed="rId2"/>
          <a:stretch>
            <a:fillRect/>
          </a:stretch>
        </p:blipFill>
        <p:spPr>
          <a:xfrm>
            <a:off x="4092340" y="1854121"/>
            <a:ext cx="5640110" cy="5095319"/>
          </a:xfrm>
          <a:prstGeom prst="rect">
            <a:avLst/>
          </a:prstGeom>
        </p:spPr>
      </p:pic>
    </p:spTree>
    <p:extLst>
      <p:ext uri="{BB962C8B-B14F-4D97-AF65-F5344CB8AC3E}">
        <p14:creationId xmlns:p14="http://schemas.microsoft.com/office/powerpoint/2010/main" val="2832508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5437" y="260599"/>
            <a:ext cx="8912543" cy="759960"/>
          </a:xfrm>
        </p:spPr>
        <p:txBody>
          <a:bodyPr>
            <a:normAutofit fontScale="90000"/>
          </a:bodyPr>
          <a:lstStyle/>
          <a:p>
            <a:r>
              <a:rPr lang="tr-TR" dirty="0">
                <a:solidFill>
                  <a:schemeClr val="bg1"/>
                </a:solidFill>
              </a:rPr>
              <a:t>Fakülte Yönetimi</a:t>
            </a:r>
          </a:p>
        </p:txBody>
      </p:sp>
      <p:pic>
        <p:nvPicPr>
          <p:cNvPr id="4" name="Picture 2"/>
          <p:cNvPicPr>
            <a:picLocks noChangeAspect="1" noChangeArrowheads="1"/>
          </p:cNvPicPr>
          <p:nvPr/>
        </p:nvPicPr>
        <p:blipFill>
          <a:blip r:embed="rId2"/>
          <a:stretch/>
        </p:blipFill>
        <p:spPr bwMode="auto">
          <a:xfrm>
            <a:off x="4202196" y="1720693"/>
            <a:ext cx="1572964" cy="165161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İçerik Yer Tutucusu 4"/>
          <p:cNvSpPr>
            <a:spLocks noGrp="1"/>
          </p:cNvSpPr>
          <p:nvPr>
            <p:ph idx="1"/>
          </p:nvPr>
        </p:nvSpPr>
        <p:spPr>
          <a:xfrm>
            <a:off x="3405322" y="3469326"/>
            <a:ext cx="3166712" cy="575801"/>
          </a:xfrm>
          <a:prstGeom prst="rect">
            <a:avLst/>
          </a:prstGeom>
        </p:spPr>
        <p:txBody>
          <a:bodyPr wrap="square">
            <a:spAutoFit/>
          </a:bodyPr>
          <a:lstStyle/>
          <a:p>
            <a:pPr marL="0" indent="0" algn="ctr">
              <a:buNone/>
            </a:pPr>
            <a:r>
              <a:rPr lang="tr-TR" sz="1400" dirty="0" smtClean="0">
                <a:solidFill>
                  <a:srgbClr val="252525"/>
                </a:solidFill>
                <a:latin typeface="Montserrat-Regular"/>
              </a:rPr>
              <a:t>Prof. </a:t>
            </a:r>
            <a:r>
              <a:rPr lang="tr-TR" sz="1400" dirty="0" smtClean="0">
                <a:solidFill>
                  <a:srgbClr val="252525"/>
                </a:solidFill>
                <a:latin typeface="Montserrat-Regular"/>
              </a:rPr>
              <a:t>Dr. Bilal GÜNEŞ</a:t>
            </a:r>
            <a:endParaRPr lang="tr-TR" sz="1400" dirty="0">
              <a:solidFill>
                <a:srgbClr val="707070"/>
              </a:solidFill>
              <a:latin typeface="Montserrat-Regular"/>
            </a:endParaRPr>
          </a:p>
          <a:p>
            <a:pPr marL="0" indent="0" algn="ctr">
              <a:buNone/>
            </a:pPr>
            <a:r>
              <a:rPr lang="tr-TR" sz="1400" b="1" i="1" dirty="0">
                <a:solidFill>
                  <a:srgbClr val="707070"/>
                </a:solidFill>
                <a:latin typeface="Montserrat-Regular"/>
              </a:rPr>
              <a:t>Dekan</a:t>
            </a:r>
            <a:endParaRPr lang="tr-TR" sz="1400" b="0" i="0" dirty="0">
              <a:solidFill>
                <a:srgbClr val="707070"/>
              </a:solidFill>
              <a:effectLst/>
              <a:latin typeface="Montserrat-Regular"/>
            </a:endParaRPr>
          </a:p>
        </p:txBody>
      </p:sp>
      <p:pic>
        <p:nvPicPr>
          <p:cNvPr id="6" name="Picture 2"/>
          <p:cNvPicPr>
            <a:picLocks noChangeAspect="1" noChangeArrowheads="1"/>
          </p:cNvPicPr>
          <p:nvPr/>
        </p:nvPicPr>
        <p:blipFill>
          <a:blip r:embed="rId3"/>
          <a:srcRect/>
          <a:stretch/>
        </p:blipFill>
        <p:spPr bwMode="auto">
          <a:xfrm>
            <a:off x="1368748" y="3503768"/>
            <a:ext cx="1544171" cy="16213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Dikdörtgen 8"/>
          <p:cNvSpPr/>
          <p:nvPr/>
        </p:nvSpPr>
        <p:spPr>
          <a:xfrm>
            <a:off x="-370952" y="5308221"/>
            <a:ext cx="5023570" cy="461665"/>
          </a:xfrm>
          <a:prstGeom prst="rect">
            <a:avLst/>
          </a:prstGeom>
        </p:spPr>
        <p:txBody>
          <a:bodyPr wrap="square">
            <a:spAutoFit/>
          </a:bodyPr>
          <a:lstStyle/>
          <a:p>
            <a:pPr algn="ctr"/>
            <a:r>
              <a:rPr lang="tr-TR" sz="1200" dirty="0" smtClean="0">
                <a:solidFill>
                  <a:srgbClr val="252525"/>
                </a:solidFill>
                <a:latin typeface="Montserrat-Regular"/>
              </a:rPr>
              <a:t>Prof. Dr. Serçin KARATAŞ</a:t>
            </a:r>
            <a:endParaRPr lang="tr-TR" sz="1200" dirty="0">
              <a:solidFill>
                <a:srgbClr val="252525"/>
              </a:solidFill>
              <a:latin typeface="Montserrat-Regular"/>
            </a:endParaRPr>
          </a:p>
          <a:p>
            <a:pPr algn="ctr"/>
            <a:r>
              <a:rPr lang="tr-TR" sz="1200" b="1" i="1" dirty="0">
                <a:solidFill>
                  <a:srgbClr val="707070"/>
                </a:solidFill>
                <a:latin typeface="Montserrat-Regular"/>
              </a:rPr>
              <a:t>Dekan Yardımcısı</a:t>
            </a:r>
            <a:endParaRPr lang="tr-TR" sz="1200" b="0" i="0" dirty="0">
              <a:solidFill>
                <a:srgbClr val="707070"/>
              </a:solidFill>
              <a:effectLst/>
              <a:latin typeface="Montserrat-Regular"/>
            </a:endParaRPr>
          </a:p>
        </p:txBody>
      </p:sp>
      <p:sp>
        <p:nvSpPr>
          <p:cNvPr id="10" name="Dikdörtgen 9"/>
          <p:cNvSpPr/>
          <p:nvPr/>
        </p:nvSpPr>
        <p:spPr>
          <a:xfrm>
            <a:off x="5369872" y="5308671"/>
            <a:ext cx="5023570" cy="461665"/>
          </a:xfrm>
          <a:prstGeom prst="rect">
            <a:avLst/>
          </a:prstGeom>
        </p:spPr>
        <p:txBody>
          <a:bodyPr wrap="square">
            <a:spAutoFit/>
          </a:bodyPr>
          <a:lstStyle/>
          <a:p>
            <a:pPr algn="ctr"/>
            <a:r>
              <a:rPr lang="tr-TR" sz="1200" dirty="0">
                <a:solidFill>
                  <a:srgbClr val="252525"/>
                </a:solidFill>
                <a:latin typeface="Montserrat-Regular"/>
              </a:rPr>
              <a:t>Prof. Dr. </a:t>
            </a:r>
            <a:r>
              <a:rPr lang="tr-TR" sz="1200" dirty="0" smtClean="0">
                <a:solidFill>
                  <a:srgbClr val="252525"/>
                </a:solidFill>
                <a:latin typeface="Montserrat-Regular"/>
              </a:rPr>
              <a:t>Ekrem Ziya DUMAN</a:t>
            </a:r>
            <a:endParaRPr lang="tr-TR" sz="1200" dirty="0" smtClean="0">
              <a:solidFill>
                <a:srgbClr val="707070"/>
              </a:solidFill>
              <a:latin typeface="Montserrat-Regular"/>
            </a:endParaRPr>
          </a:p>
          <a:p>
            <a:pPr algn="ctr"/>
            <a:r>
              <a:rPr lang="tr-TR" sz="1200" b="1" i="1" dirty="0" smtClean="0">
                <a:solidFill>
                  <a:srgbClr val="707070"/>
                </a:solidFill>
                <a:latin typeface="Montserrat-Regular"/>
              </a:rPr>
              <a:t>Dekan Yardımcısı</a:t>
            </a:r>
            <a:endParaRPr lang="tr-TR" sz="1200" b="0" i="0" dirty="0">
              <a:solidFill>
                <a:srgbClr val="707070"/>
              </a:solidFill>
              <a:effectLst/>
              <a:latin typeface="Montserrat-Regular"/>
            </a:endParaRPr>
          </a:p>
        </p:txBody>
      </p:sp>
      <p:sp>
        <p:nvSpPr>
          <p:cNvPr id="11" name="Dikdörtgen 10"/>
          <p:cNvSpPr/>
          <p:nvPr/>
        </p:nvSpPr>
        <p:spPr>
          <a:xfrm>
            <a:off x="2545300" y="6384292"/>
            <a:ext cx="5023570" cy="430887"/>
          </a:xfrm>
          <a:prstGeom prst="rect">
            <a:avLst/>
          </a:prstGeom>
        </p:spPr>
        <p:txBody>
          <a:bodyPr wrap="square">
            <a:spAutoFit/>
          </a:bodyPr>
          <a:lstStyle/>
          <a:p>
            <a:pPr algn="ctr"/>
            <a:r>
              <a:rPr lang="tr-TR" sz="1050" dirty="0" smtClean="0">
                <a:solidFill>
                  <a:srgbClr val="252525"/>
                </a:solidFill>
                <a:latin typeface="Montserrat-Regular"/>
              </a:rPr>
              <a:t>Kenan KİTİRCİ</a:t>
            </a:r>
            <a:endParaRPr lang="tr-TR" sz="1050" dirty="0">
              <a:solidFill>
                <a:srgbClr val="707070"/>
              </a:solidFill>
              <a:latin typeface="Montserrat-Regular"/>
            </a:endParaRPr>
          </a:p>
          <a:p>
            <a:pPr algn="ctr"/>
            <a:r>
              <a:rPr lang="tr-TR" sz="1050" b="1" i="1" dirty="0">
                <a:solidFill>
                  <a:srgbClr val="707070"/>
                </a:solidFill>
                <a:latin typeface="Montserrat-Regular"/>
              </a:rPr>
              <a:t>Fakülte Sekreteri </a:t>
            </a:r>
            <a:endParaRPr lang="tr-TR" sz="1050" dirty="0"/>
          </a:p>
        </p:txBody>
      </p:sp>
      <p:pic>
        <p:nvPicPr>
          <p:cNvPr id="3" name="Resim 2"/>
          <p:cNvPicPr>
            <a:picLocks noChangeAspect="1"/>
          </p:cNvPicPr>
          <p:nvPr/>
        </p:nvPicPr>
        <p:blipFill rotWithShape="1">
          <a:blip r:embed="rId4"/>
          <a:srcRect r="53350"/>
          <a:stretch/>
        </p:blipFill>
        <p:spPr>
          <a:xfrm>
            <a:off x="6846097" y="3271470"/>
            <a:ext cx="2035078" cy="2085975"/>
          </a:xfrm>
          <a:prstGeom prst="rect">
            <a:avLst/>
          </a:prstGeom>
        </p:spPr>
      </p:pic>
      <p:pic>
        <p:nvPicPr>
          <p:cNvPr id="12" name="Resim 11"/>
          <p:cNvPicPr>
            <a:picLocks noChangeAspect="1"/>
          </p:cNvPicPr>
          <p:nvPr/>
        </p:nvPicPr>
        <p:blipFill rotWithShape="1">
          <a:blip r:embed="rId5"/>
          <a:srcRect b="15489"/>
          <a:stretch/>
        </p:blipFill>
        <p:spPr>
          <a:xfrm>
            <a:off x="4100018" y="4645568"/>
            <a:ext cx="2028825" cy="1738724"/>
          </a:xfrm>
          <a:prstGeom prst="rect">
            <a:avLst/>
          </a:prstGeom>
        </p:spPr>
      </p:pic>
    </p:spTree>
    <p:extLst>
      <p:ext uri="{BB962C8B-B14F-4D97-AF65-F5344CB8AC3E}">
        <p14:creationId xmlns:p14="http://schemas.microsoft.com/office/powerpoint/2010/main" val="192011716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074761" y="1680949"/>
            <a:ext cx="5933458" cy="5985768"/>
          </a:xfrm>
          <a:prstGeom prst="rect">
            <a:avLst/>
          </a:prstGeom>
        </p:spPr>
      </p:pic>
    </p:spTree>
    <p:extLst>
      <p:ext uri="{BB962C8B-B14F-4D97-AF65-F5344CB8AC3E}">
        <p14:creationId xmlns:p14="http://schemas.microsoft.com/office/powerpoint/2010/main" val="3142586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1D329-29F6-2EDF-2FE4-1A7798E2E16D}"/>
            </a:ext>
          </a:extLst>
        </p:cNvPr>
        <p:cNvGrpSpPr/>
        <p:nvPr/>
      </p:nvGrpSpPr>
      <p:grpSpPr>
        <a:xfrm>
          <a:off x="0" y="0"/>
          <a:ext cx="0" cy="0"/>
          <a:chOff x="0" y="0"/>
          <a:chExt cx="0" cy="0"/>
        </a:xfrm>
      </p:grpSpPr>
      <p:pic>
        <p:nvPicPr>
          <p:cNvPr id="4" name="Picture 3" descr="SLAYT02.pdf">
            <a:extLst>
              <a:ext uri="{FF2B5EF4-FFF2-40B4-BE49-F238E27FC236}">
                <a16:creationId xmlns:a16="http://schemas.microsoft.com/office/drawing/2014/main" id="{CE985C64-A44B-4B52-1912-6DC8F2CBCC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2825" cy="7731821"/>
          </a:xfrm>
          <a:prstGeom prst="rect">
            <a:avLst/>
          </a:prstGeom>
        </p:spPr>
      </p:pic>
      <p:sp>
        <p:nvSpPr>
          <p:cNvPr id="2" name="Title 1">
            <a:extLst>
              <a:ext uri="{FF2B5EF4-FFF2-40B4-BE49-F238E27FC236}">
                <a16:creationId xmlns:a16="http://schemas.microsoft.com/office/drawing/2014/main" id="{C22B9AE7-2188-149E-0F22-9E2F55CD3A93}"/>
              </a:ext>
            </a:extLst>
          </p:cNvPr>
          <p:cNvSpPr>
            <a:spLocks noGrp="1"/>
          </p:cNvSpPr>
          <p:nvPr>
            <p:ph type="title"/>
          </p:nvPr>
        </p:nvSpPr>
        <p:spPr>
          <a:xfrm>
            <a:off x="-1179655" y="-303037"/>
            <a:ext cx="8912543" cy="1290902"/>
          </a:xfrm>
        </p:spPr>
        <p:txBody>
          <a:bodyPr>
            <a:normAutofit/>
          </a:bodyPr>
          <a:lstStyle/>
          <a:p>
            <a:r>
              <a:rPr lang="tr-TR" sz="3300" dirty="0">
                <a:solidFill>
                  <a:schemeClr val="bg1"/>
                </a:solidFill>
                <a:latin typeface="HelveticaNeueLT Std Hvy Cn"/>
                <a:cs typeface="HelveticaNeueLT Std Hvy Cn"/>
              </a:rPr>
              <a:t>BİZE NASIL ULAŞABİLİRSİNİZ…</a:t>
            </a:r>
            <a:endParaRPr lang="en-US" sz="3300" dirty="0">
              <a:solidFill>
                <a:schemeClr val="bg1"/>
              </a:solidFill>
              <a:latin typeface="HelveticaNeueLT Std Hvy Cn"/>
              <a:cs typeface="HelveticaNeueLT Std Hvy Cn"/>
            </a:endParaRPr>
          </a:p>
        </p:txBody>
      </p:sp>
      <p:graphicFrame>
        <p:nvGraphicFramePr>
          <p:cNvPr id="8" name="Diyagram 7">
            <a:extLst>
              <a:ext uri="{FF2B5EF4-FFF2-40B4-BE49-F238E27FC236}">
                <a16:creationId xmlns:a16="http://schemas.microsoft.com/office/drawing/2014/main" id="{AB0024DB-135D-6975-2BA4-1A3F96B7F7AB}"/>
              </a:ext>
            </a:extLst>
          </p:cNvPr>
          <p:cNvGraphicFramePr/>
          <p:nvPr>
            <p:extLst>
              <p:ext uri="{D42A27DB-BD31-4B8C-83A1-F6EECF244321}">
                <p14:modId xmlns:p14="http://schemas.microsoft.com/office/powerpoint/2010/main" val="3773417582"/>
              </p:ext>
            </p:extLst>
          </p:nvPr>
        </p:nvGraphicFramePr>
        <p:xfrm>
          <a:off x="326473" y="1646475"/>
          <a:ext cx="9249877" cy="56040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60638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AZI_UNIVERSITESI_PP_SUNUM4.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92"/>
            <a:ext cx="9902825" cy="7741821"/>
          </a:xfrm>
          <a:prstGeom prst="rect">
            <a:avLst/>
          </a:prstGeom>
        </p:spPr>
      </p:pic>
      <p:sp>
        <p:nvSpPr>
          <p:cNvPr id="2" name="Title 1"/>
          <p:cNvSpPr>
            <a:spLocks noGrp="1"/>
          </p:cNvSpPr>
          <p:nvPr>
            <p:ph type="ctrTitle"/>
          </p:nvPr>
        </p:nvSpPr>
        <p:spPr>
          <a:xfrm>
            <a:off x="742712" y="4628746"/>
            <a:ext cx="8417401" cy="1660244"/>
          </a:xfrm>
        </p:spPr>
        <p:txBody>
          <a:bodyPr/>
          <a:lstStyle/>
          <a:p>
            <a:r>
              <a:rPr lang="en-US" dirty="0">
                <a:solidFill>
                  <a:schemeClr val="tx2">
                    <a:lumMod val="50000"/>
                  </a:schemeClr>
                </a:solidFill>
                <a:latin typeface="HelveticaNeueLT Std Blk"/>
                <a:cs typeface="HelveticaNeueLT Std Blk"/>
              </a:rPr>
              <a:t>TEŞEKKÜRLER</a:t>
            </a:r>
          </a:p>
        </p:txBody>
      </p:sp>
    </p:spTree>
    <p:extLst>
      <p:ext uri="{BB962C8B-B14F-4D97-AF65-F5344CB8AC3E}">
        <p14:creationId xmlns:p14="http://schemas.microsoft.com/office/powerpoint/2010/main" val="36213033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15437" y="260599"/>
            <a:ext cx="8912543" cy="759960"/>
          </a:xfrm>
        </p:spPr>
        <p:txBody>
          <a:bodyPr>
            <a:normAutofit fontScale="90000"/>
          </a:bodyPr>
          <a:lstStyle/>
          <a:p>
            <a:r>
              <a:rPr lang="tr-TR" dirty="0">
                <a:solidFill>
                  <a:schemeClr val="bg1"/>
                </a:solidFill>
              </a:rPr>
              <a:t>Bölüm Yönetimi</a:t>
            </a:r>
          </a:p>
        </p:txBody>
      </p:sp>
      <p:sp>
        <p:nvSpPr>
          <p:cNvPr id="5" name="İçerik Yer Tutucusu 4"/>
          <p:cNvSpPr>
            <a:spLocks noGrp="1"/>
          </p:cNvSpPr>
          <p:nvPr>
            <p:ph idx="1"/>
          </p:nvPr>
        </p:nvSpPr>
        <p:spPr>
          <a:xfrm>
            <a:off x="3375933" y="3744811"/>
            <a:ext cx="3166712" cy="575801"/>
          </a:xfrm>
          <a:prstGeom prst="rect">
            <a:avLst/>
          </a:prstGeom>
        </p:spPr>
        <p:txBody>
          <a:bodyPr wrap="square">
            <a:spAutoFit/>
          </a:bodyPr>
          <a:lstStyle/>
          <a:p>
            <a:pPr marL="0" indent="0" algn="ctr">
              <a:buNone/>
            </a:pPr>
            <a:r>
              <a:rPr lang="tr-TR" sz="1400" dirty="0">
                <a:solidFill>
                  <a:srgbClr val="252525"/>
                </a:solidFill>
                <a:latin typeface="Montserrat-Regular"/>
              </a:rPr>
              <a:t>Prof. Dr. Musa SARI</a:t>
            </a:r>
            <a:endParaRPr lang="tr-TR" sz="1400" dirty="0">
              <a:solidFill>
                <a:srgbClr val="707070"/>
              </a:solidFill>
              <a:latin typeface="Montserrat-Regular"/>
            </a:endParaRPr>
          </a:p>
          <a:p>
            <a:pPr marL="0" indent="0" algn="ctr">
              <a:buNone/>
            </a:pPr>
            <a:r>
              <a:rPr lang="tr-TR" sz="1400" b="1" i="1" dirty="0">
                <a:solidFill>
                  <a:srgbClr val="707070"/>
                </a:solidFill>
                <a:latin typeface="Montserrat-Regular"/>
              </a:rPr>
              <a:t>Bölüm Başkanı</a:t>
            </a:r>
            <a:endParaRPr lang="tr-TR" sz="1400" b="0" i="0" dirty="0">
              <a:solidFill>
                <a:srgbClr val="707070"/>
              </a:solidFill>
              <a:effectLst/>
              <a:latin typeface="Montserrat-Regular"/>
            </a:endParaRPr>
          </a:p>
        </p:txBody>
      </p:sp>
      <p:sp>
        <p:nvSpPr>
          <p:cNvPr id="9" name="Dikdörtgen 8"/>
          <p:cNvSpPr/>
          <p:nvPr/>
        </p:nvSpPr>
        <p:spPr>
          <a:xfrm>
            <a:off x="-370952" y="5308221"/>
            <a:ext cx="5023570" cy="461665"/>
          </a:xfrm>
          <a:prstGeom prst="rect">
            <a:avLst/>
          </a:prstGeom>
        </p:spPr>
        <p:txBody>
          <a:bodyPr wrap="square">
            <a:spAutoFit/>
          </a:bodyPr>
          <a:lstStyle/>
          <a:p>
            <a:pPr algn="ctr"/>
            <a:r>
              <a:rPr lang="tr-TR" sz="1200" dirty="0">
                <a:solidFill>
                  <a:srgbClr val="252525"/>
                </a:solidFill>
                <a:latin typeface="Montserrat-Regular"/>
              </a:rPr>
              <a:t>Doç. Dr. Hakkı KADAYIFÇI</a:t>
            </a:r>
          </a:p>
          <a:p>
            <a:pPr algn="ctr"/>
            <a:r>
              <a:rPr lang="tr-TR" sz="1200" b="1" i="1" dirty="0">
                <a:solidFill>
                  <a:srgbClr val="707070"/>
                </a:solidFill>
                <a:latin typeface="Montserrat-Regular"/>
              </a:rPr>
              <a:t>Bölüm Başkan Yardımcısı</a:t>
            </a:r>
            <a:endParaRPr lang="tr-TR" sz="1200" dirty="0">
              <a:solidFill>
                <a:srgbClr val="707070"/>
              </a:solidFill>
              <a:latin typeface="Montserrat-Regular"/>
            </a:endParaRPr>
          </a:p>
        </p:txBody>
      </p:sp>
      <p:sp>
        <p:nvSpPr>
          <p:cNvPr id="10" name="Dikdörtgen 9"/>
          <p:cNvSpPr/>
          <p:nvPr/>
        </p:nvSpPr>
        <p:spPr>
          <a:xfrm>
            <a:off x="5369872" y="5308671"/>
            <a:ext cx="5023570" cy="646331"/>
          </a:xfrm>
          <a:prstGeom prst="rect">
            <a:avLst/>
          </a:prstGeom>
        </p:spPr>
        <p:txBody>
          <a:bodyPr wrap="square">
            <a:spAutoFit/>
          </a:bodyPr>
          <a:lstStyle/>
          <a:p>
            <a:pPr algn="ctr"/>
            <a:r>
              <a:rPr lang="tr-TR" sz="1200" dirty="0">
                <a:solidFill>
                  <a:srgbClr val="252525"/>
                </a:solidFill>
                <a:latin typeface="Montserrat-Regular"/>
              </a:rPr>
              <a:t>Dr. Öğr. Üyesi Meltem IRMAK</a:t>
            </a:r>
          </a:p>
          <a:p>
            <a:pPr algn="ctr"/>
            <a:r>
              <a:rPr lang="tr-TR" sz="1200" b="1" i="1" dirty="0">
                <a:solidFill>
                  <a:srgbClr val="707070"/>
                </a:solidFill>
                <a:latin typeface="Montserrat-Regular"/>
              </a:rPr>
              <a:t>Bölüm Başkan </a:t>
            </a:r>
            <a:r>
              <a:rPr lang="tr-TR" sz="1200" b="1" i="1" dirty="0" smtClean="0">
                <a:solidFill>
                  <a:srgbClr val="707070"/>
                </a:solidFill>
                <a:latin typeface="Montserrat-Regular"/>
              </a:rPr>
              <a:t>Yardımcısı</a:t>
            </a:r>
          </a:p>
          <a:p>
            <a:pPr algn="ctr"/>
            <a:r>
              <a:rPr lang="tr-TR" sz="1200" b="1" i="1" dirty="0" smtClean="0">
                <a:solidFill>
                  <a:srgbClr val="707070"/>
                </a:solidFill>
                <a:effectLst/>
                <a:latin typeface="Montserrat-Regular"/>
              </a:rPr>
              <a:t>Ana Bilim Dalı Başkan Yardımcısı</a:t>
            </a:r>
            <a:endParaRPr lang="tr-TR" sz="1200" b="0" i="0" dirty="0">
              <a:solidFill>
                <a:srgbClr val="707070"/>
              </a:solidFill>
              <a:effectLst/>
              <a:latin typeface="Montserrat-Regular"/>
            </a:endParaRPr>
          </a:p>
        </p:txBody>
      </p:sp>
      <p:sp>
        <p:nvSpPr>
          <p:cNvPr id="11" name="Dikdörtgen 10"/>
          <p:cNvSpPr/>
          <p:nvPr/>
        </p:nvSpPr>
        <p:spPr>
          <a:xfrm>
            <a:off x="2447504" y="6590968"/>
            <a:ext cx="5023570" cy="415498"/>
          </a:xfrm>
          <a:prstGeom prst="rect">
            <a:avLst/>
          </a:prstGeom>
        </p:spPr>
        <p:txBody>
          <a:bodyPr wrap="square">
            <a:spAutoFit/>
          </a:bodyPr>
          <a:lstStyle/>
          <a:p>
            <a:pPr algn="ctr"/>
            <a:r>
              <a:rPr lang="tr-TR" sz="1050" dirty="0">
                <a:solidFill>
                  <a:srgbClr val="707070"/>
                </a:solidFill>
                <a:latin typeface="Montserrat-Regular"/>
              </a:rPr>
              <a:t>Prof. Dr. Ergin HAMZAOĞLU</a:t>
            </a:r>
          </a:p>
          <a:p>
            <a:pPr algn="ctr"/>
            <a:r>
              <a:rPr lang="tr-TR" sz="1050" b="1" i="1" dirty="0">
                <a:solidFill>
                  <a:srgbClr val="707070"/>
                </a:solidFill>
                <a:latin typeface="Montserrat-Regular"/>
              </a:rPr>
              <a:t>Ana Bilim Dalı Başkanı</a:t>
            </a:r>
            <a:endParaRPr lang="tr-TR" sz="1050" dirty="0"/>
          </a:p>
        </p:txBody>
      </p:sp>
      <p:sp>
        <p:nvSpPr>
          <p:cNvPr id="3" name="Yuvarlatılmış Dikdörtgen 2"/>
          <p:cNvSpPr/>
          <p:nvPr/>
        </p:nvSpPr>
        <p:spPr>
          <a:xfrm>
            <a:off x="3994484" y="1857676"/>
            <a:ext cx="1896177" cy="16116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dirty="0"/>
          </a:p>
        </p:txBody>
      </p:sp>
      <p:sp>
        <p:nvSpPr>
          <p:cNvPr id="12" name="Yuvarlatılmış Dikdörtgen 11"/>
          <p:cNvSpPr/>
          <p:nvPr/>
        </p:nvSpPr>
        <p:spPr>
          <a:xfrm>
            <a:off x="6933568" y="3603060"/>
            <a:ext cx="1896177" cy="16116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3" name="Yuvarlatılmış Dikdörtgen 12"/>
          <p:cNvSpPr/>
          <p:nvPr/>
        </p:nvSpPr>
        <p:spPr>
          <a:xfrm>
            <a:off x="1088835" y="3603060"/>
            <a:ext cx="1896177" cy="16116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sp>
        <p:nvSpPr>
          <p:cNvPr id="14" name="Yuvarlatılmış Dikdörtgen 13"/>
          <p:cNvSpPr/>
          <p:nvPr/>
        </p:nvSpPr>
        <p:spPr>
          <a:xfrm>
            <a:off x="4011201" y="4649965"/>
            <a:ext cx="1896177" cy="161165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tr-TR"/>
          </a:p>
        </p:txBody>
      </p:sp>
      <p:pic>
        <p:nvPicPr>
          <p:cNvPr id="15" name="Resim 14">
            <a:extLst>
              <a:ext uri="{FF2B5EF4-FFF2-40B4-BE49-F238E27FC236}">
                <a16:creationId xmlns:a16="http://schemas.microsoft.com/office/drawing/2014/main" id="{8FDFC2CE-D43C-635B-AC83-4A2DCA086DC5}"/>
              </a:ext>
            </a:extLst>
          </p:cNvPr>
          <p:cNvPicPr>
            <a:picLocks noChangeAspect="1"/>
          </p:cNvPicPr>
          <p:nvPr/>
        </p:nvPicPr>
        <p:blipFill>
          <a:blip r:embed="rId2"/>
          <a:stretch>
            <a:fillRect/>
          </a:stretch>
        </p:blipFill>
        <p:spPr>
          <a:xfrm>
            <a:off x="1073080" y="2812648"/>
            <a:ext cx="1896177" cy="2382270"/>
          </a:xfrm>
          <a:prstGeom prst="rect">
            <a:avLst/>
          </a:prstGeom>
        </p:spPr>
      </p:pic>
      <p:pic>
        <p:nvPicPr>
          <p:cNvPr id="17" name="Resim 16">
            <a:extLst>
              <a:ext uri="{FF2B5EF4-FFF2-40B4-BE49-F238E27FC236}">
                <a16:creationId xmlns:a16="http://schemas.microsoft.com/office/drawing/2014/main" id="{68683971-E8EB-1FF7-B93D-BB124E6E6813}"/>
              </a:ext>
            </a:extLst>
          </p:cNvPr>
          <p:cNvPicPr>
            <a:picLocks noChangeAspect="1"/>
          </p:cNvPicPr>
          <p:nvPr/>
        </p:nvPicPr>
        <p:blipFill>
          <a:blip r:embed="rId3"/>
          <a:stretch>
            <a:fillRect/>
          </a:stretch>
        </p:blipFill>
        <p:spPr>
          <a:xfrm>
            <a:off x="6786294" y="3018710"/>
            <a:ext cx="2170980" cy="2176208"/>
          </a:xfrm>
          <a:prstGeom prst="rect">
            <a:avLst/>
          </a:prstGeom>
        </p:spPr>
      </p:pic>
      <p:pic>
        <p:nvPicPr>
          <p:cNvPr id="19" name="Resim 18">
            <a:extLst>
              <a:ext uri="{FF2B5EF4-FFF2-40B4-BE49-F238E27FC236}">
                <a16:creationId xmlns:a16="http://schemas.microsoft.com/office/drawing/2014/main" id="{6967F1D8-C635-D8C5-17A7-89DEC3A236FE}"/>
              </a:ext>
            </a:extLst>
          </p:cNvPr>
          <p:cNvPicPr>
            <a:picLocks noChangeAspect="1"/>
          </p:cNvPicPr>
          <p:nvPr/>
        </p:nvPicPr>
        <p:blipFill>
          <a:blip r:embed="rId4"/>
          <a:stretch>
            <a:fillRect/>
          </a:stretch>
        </p:blipFill>
        <p:spPr>
          <a:xfrm>
            <a:off x="3978730" y="1634515"/>
            <a:ext cx="1911931" cy="1944000"/>
          </a:xfrm>
          <a:prstGeom prst="rect">
            <a:avLst/>
          </a:prstGeom>
        </p:spPr>
      </p:pic>
      <p:pic>
        <p:nvPicPr>
          <p:cNvPr id="21" name="Resim 20">
            <a:extLst>
              <a:ext uri="{FF2B5EF4-FFF2-40B4-BE49-F238E27FC236}">
                <a16:creationId xmlns:a16="http://schemas.microsoft.com/office/drawing/2014/main" id="{EA05418F-48A1-8093-9854-493EF3F08D68}"/>
              </a:ext>
            </a:extLst>
          </p:cNvPr>
          <p:cNvPicPr>
            <a:picLocks noChangeAspect="1"/>
          </p:cNvPicPr>
          <p:nvPr/>
        </p:nvPicPr>
        <p:blipFill>
          <a:blip r:embed="rId5"/>
          <a:stretch>
            <a:fillRect/>
          </a:stretch>
        </p:blipFill>
        <p:spPr>
          <a:xfrm>
            <a:off x="3997657" y="4289143"/>
            <a:ext cx="1955615" cy="2268000"/>
          </a:xfrm>
          <a:prstGeom prst="rect">
            <a:avLst/>
          </a:prstGeom>
        </p:spPr>
      </p:pic>
    </p:spTree>
    <p:extLst>
      <p:ext uri="{BB962C8B-B14F-4D97-AF65-F5344CB8AC3E}">
        <p14:creationId xmlns:p14="http://schemas.microsoft.com/office/powerpoint/2010/main" val="3617415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0C571C-A9B1-9A80-7636-CDB76C24D54C}"/>
              </a:ext>
            </a:extLst>
          </p:cNvPr>
          <p:cNvSpPr>
            <a:spLocks noGrp="1"/>
          </p:cNvSpPr>
          <p:nvPr>
            <p:ph type="title"/>
          </p:nvPr>
        </p:nvSpPr>
        <p:spPr>
          <a:xfrm>
            <a:off x="495140" y="1362472"/>
            <a:ext cx="8912543" cy="1257927"/>
          </a:xfrm>
        </p:spPr>
        <p:txBody>
          <a:bodyPr>
            <a:noAutofit/>
          </a:bodyPr>
          <a:lstStyle/>
          <a:p>
            <a:r>
              <a:rPr lang="tr-TR" sz="3600" b="1" noProof="0" dirty="0">
                <a:solidFill>
                  <a:schemeClr val="tx2"/>
                </a:solidFill>
              </a:rPr>
              <a:t>Personel Sayıları</a:t>
            </a:r>
          </a:p>
        </p:txBody>
      </p:sp>
      <p:graphicFrame>
        <p:nvGraphicFramePr>
          <p:cNvPr id="5" name="Table 3"/>
          <p:cNvGraphicFramePr>
            <a:graphicFrameLocks noGrp="1"/>
          </p:cNvGraphicFramePr>
          <p:nvPr>
            <p:extLst>
              <p:ext uri="{D42A27DB-BD31-4B8C-83A1-F6EECF244321}">
                <p14:modId xmlns:p14="http://schemas.microsoft.com/office/powerpoint/2010/main" val="3630492105"/>
              </p:ext>
            </p:extLst>
          </p:nvPr>
        </p:nvGraphicFramePr>
        <p:xfrm>
          <a:off x="1008333" y="2636093"/>
          <a:ext cx="7886156" cy="2211762"/>
        </p:xfrm>
        <a:graphic>
          <a:graphicData uri="http://schemas.openxmlformats.org/drawingml/2006/table">
            <a:tbl>
              <a:tblPr firstRow="1" bandRow="1">
                <a:tableStyleId>{C4B1156A-380E-4F78-BDF5-A606A8083BF9}</a:tableStyleId>
              </a:tblPr>
              <a:tblGrid>
                <a:gridCol w="5997921">
                  <a:extLst>
                    <a:ext uri="{9D8B030D-6E8A-4147-A177-3AD203B41FA5}">
                      <a16:colId xmlns:a16="http://schemas.microsoft.com/office/drawing/2014/main" val="20000"/>
                    </a:ext>
                  </a:extLst>
                </a:gridCol>
                <a:gridCol w="1888235">
                  <a:extLst>
                    <a:ext uri="{9D8B030D-6E8A-4147-A177-3AD203B41FA5}">
                      <a16:colId xmlns:a16="http://schemas.microsoft.com/office/drawing/2014/main" val="20001"/>
                    </a:ext>
                  </a:extLst>
                </a:gridCol>
              </a:tblGrid>
              <a:tr h="368627">
                <a:tc>
                  <a:txBody>
                    <a:bodyPr/>
                    <a:lstStyle/>
                    <a:p>
                      <a:r>
                        <a:rPr lang="tr-TR" sz="1800" b="0" noProof="0" dirty="0">
                          <a:latin typeface="Calibri" panose="020F0502020204030204" pitchFamily="34" charset="0"/>
                          <a:cs typeface="Calibri" panose="020F0502020204030204" pitchFamily="34" charset="0"/>
                        </a:rPr>
                        <a:t>Profesör</a:t>
                      </a:r>
                      <a:endParaRPr lang="tr-TR" sz="1800" b="0"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smtClean="0">
                          <a:solidFill>
                            <a:schemeClr val="tx1"/>
                          </a:solidFill>
                          <a:latin typeface="Calibri" panose="020F0502020204030204" pitchFamily="34" charset="0"/>
                          <a:ea typeface="+mn-ea"/>
                          <a:cs typeface="Calibri" panose="020F0502020204030204" pitchFamily="34" charset="0"/>
                        </a:rPr>
                        <a:t>18</a:t>
                      </a:r>
                      <a:endParaRPr lang="tr-TR" sz="1800" b="0" kern="1200" noProof="0" dirty="0">
                        <a:solidFill>
                          <a:schemeClr val="tx1"/>
                        </a:solidFill>
                        <a:latin typeface="Calibri" panose="020F0502020204030204" pitchFamily="34" charset="0"/>
                        <a:ea typeface="+mn-ea"/>
                        <a:cs typeface="Calibri" panose="020F0502020204030204" pitchFamily="34" charset="0"/>
                      </a:endParaRPr>
                    </a:p>
                  </a:txBody>
                  <a:tcPr marL="55738" marR="55738" marT="27865" marB="27865"/>
                </a:tc>
                <a:extLst>
                  <a:ext uri="{0D108BD9-81ED-4DB2-BD59-A6C34878D82A}">
                    <a16:rowId xmlns:a16="http://schemas.microsoft.com/office/drawing/2014/main" val="10000"/>
                  </a:ext>
                </a:extLst>
              </a:tr>
              <a:tr h="368627">
                <a:tc>
                  <a:txBody>
                    <a:bodyPr/>
                    <a:lstStyle/>
                    <a:p>
                      <a:r>
                        <a:rPr lang="tr-TR" sz="1800" noProof="0" dirty="0">
                          <a:latin typeface="Calibri" panose="020F0502020204030204" pitchFamily="34" charset="0"/>
                          <a:cs typeface="Calibri" panose="020F0502020204030204" pitchFamily="34" charset="0"/>
                        </a:rPr>
                        <a:t>Doçent</a:t>
                      </a:r>
                      <a:endParaRPr lang="tr-TR" sz="1800" b="1"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a:solidFill>
                            <a:schemeClr val="tx1"/>
                          </a:solidFill>
                          <a:latin typeface="Calibri" panose="020F0502020204030204" pitchFamily="34" charset="0"/>
                          <a:ea typeface="+mn-ea"/>
                          <a:cs typeface="Calibri" panose="020F0502020204030204" pitchFamily="34" charset="0"/>
                        </a:rPr>
                        <a:t>2</a:t>
                      </a:r>
                      <a:endParaRPr lang="tr-TR" sz="1800" b="0" kern="1200" noProof="0" dirty="0">
                        <a:solidFill>
                          <a:schemeClr val="tx1"/>
                        </a:solidFill>
                        <a:latin typeface="Calibri" panose="020F0502020204030204" pitchFamily="34" charset="0"/>
                        <a:ea typeface="+mn-ea"/>
                        <a:cs typeface="Calibri" panose="020F0502020204030204" pitchFamily="34" charset="0"/>
                      </a:endParaRPr>
                    </a:p>
                  </a:txBody>
                  <a:tcPr marL="55738" marR="55738" marT="27865" marB="27865"/>
                </a:tc>
                <a:extLst>
                  <a:ext uri="{0D108BD9-81ED-4DB2-BD59-A6C34878D82A}">
                    <a16:rowId xmlns:a16="http://schemas.microsoft.com/office/drawing/2014/main" val="10001"/>
                  </a:ext>
                </a:extLst>
              </a:tr>
              <a:tr h="368627">
                <a:tc>
                  <a:txBody>
                    <a:bodyPr/>
                    <a:lstStyle/>
                    <a:p>
                      <a:r>
                        <a:rPr lang="tr-TR" sz="1800" noProof="0" dirty="0">
                          <a:latin typeface="Calibri" panose="020F0502020204030204" pitchFamily="34" charset="0"/>
                          <a:cs typeface="Calibri" panose="020F0502020204030204" pitchFamily="34" charset="0"/>
                        </a:rPr>
                        <a:t>Doktor Öğretim Üyesi</a:t>
                      </a:r>
                      <a:endParaRPr lang="tr-TR" sz="1800" b="1"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a:solidFill>
                            <a:schemeClr val="tx1"/>
                          </a:solidFill>
                          <a:latin typeface="Calibri" panose="020F0502020204030204" pitchFamily="34" charset="0"/>
                          <a:ea typeface="+mn-ea"/>
                          <a:cs typeface="Calibri" panose="020F0502020204030204" pitchFamily="34" charset="0"/>
                        </a:rPr>
                        <a:t>5</a:t>
                      </a:r>
                    </a:p>
                  </a:txBody>
                  <a:tcPr marL="55738" marR="55738" marT="27865" marB="27865"/>
                </a:tc>
                <a:extLst>
                  <a:ext uri="{0D108BD9-81ED-4DB2-BD59-A6C34878D82A}">
                    <a16:rowId xmlns:a16="http://schemas.microsoft.com/office/drawing/2014/main" val="10002"/>
                  </a:ext>
                </a:extLst>
              </a:tr>
              <a:tr h="368627">
                <a:tc>
                  <a:txBody>
                    <a:bodyPr/>
                    <a:lstStyle/>
                    <a:p>
                      <a:r>
                        <a:rPr lang="tr-TR" sz="1800" noProof="0" dirty="0">
                          <a:latin typeface="Calibri" panose="020F0502020204030204" pitchFamily="34" charset="0"/>
                          <a:cs typeface="Calibri" panose="020F0502020204030204" pitchFamily="34" charset="0"/>
                        </a:rPr>
                        <a:t>Öğretim Görevlisi</a:t>
                      </a:r>
                      <a:endParaRPr lang="tr-TR" sz="1800" b="1"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a:solidFill>
                            <a:schemeClr val="tx1"/>
                          </a:solidFill>
                          <a:latin typeface="Calibri" panose="020F0502020204030204" pitchFamily="34" charset="0"/>
                          <a:ea typeface="+mn-ea"/>
                          <a:cs typeface="Calibri" panose="020F0502020204030204" pitchFamily="34" charset="0"/>
                        </a:rPr>
                        <a:t>-</a:t>
                      </a:r>
                    </a:p>
                  </a:txBody>
                  <a:tcPr marL="55738" marR="55738" marT="27865" marB="27865"/>
                </a:tc>
                <a:extLst>
                  <a:ext uri="{0D108BD9-81ED-4DB2-BD59-A6C34878D82A}">
                    <a16:rowId xmlns:a16="http://schemas.microsoft.com/office/drawing/2014/main" val="10003"/>
                  </a:ext>
                </a:extLst>
              </a:tr>
              <a:tr h="368627">
                <a:tc>
                  <a:txBody>
                    <a:bodyPr/>
                    <a:lstStyle/>
                    <a:p>
                      <a:r>
                        <a:rPr lang="tr-TR" sz="1800" noProof="0" dirty="0">
                          <a:latin typeface="Calibri" panose="020F0502020204030204" pitchFamily="34" charset="0"/>
                          <a:cs typeface="Calibri" panose="020F0502020204030204" pitchFamily="34" charset="0"/>
                        </a:rPr>
                        <a:t>Araştırma Görevlisi</a:t>
                      </a:r>
                      <a:endParaRPr lang="tr-TR" sz="1800" b="1"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a:solidFill>
                            <a:schemeClr val="tx1"/>
                          </a:solidFill>
                          <a:latin typeface="Calibri" panose="020F0502020204030204" pitchFamily="34" charset="0"/>
                          <a:ea typeface="+mn-ea"/>
                          <a:cs typeface="Calibri" panose="020F0502020204030204" pitchFamily="34" charset="0"/>
                        </a:rPr>
                        <a:t>2</a:t>
                      </a:r>
                    </a:p>
                  </a:txBody>
                  <a:tcPr marL="55738" marR="55738" marT="27865" marB="27865"/>
                </a:tc>
                <a:extLst>
                  <a:ext uri="{0D108BD9-81ED-4DB2-BD59-A6C34878D82A}">
                    <a16:rowId xmlns:a16="http://schemas.microsoft.com/office/drawing/2014/main" val="10004"/>
                  </a:ext>
                </a:extLst>
              </a:tr>
              <a:tr h="368627">
                <a:tc>
                  <a:txBody>
                    <a:bodyPr/>
                    <a:lstStyle/>
                    <a:p>
                      <a:r>
                        <a:rPr lang="tr-TR" sz="1800" b="1" i="1" noProof="0" dirty="0">
                          <a:latin typeface="Calibri" panose="020F0502020204030204" pitchFamily="34" charset="0"/>
                          <a:cs typeface="Calibri" panose="020F0502020204030204" pitchFamily="34" charset="0"/>
                        </a:rPr>
                        <a:t>Toplam</a:t>
                      </a:r>
                      <a:endParaRPr lang="tr-TR" sz="1800" b="1" i="1" noProof="0" dirty="0">
                        <a:solidFill>
                          <a:schemeClr val="accent2">
                            <a:lumMod val="75000"/>
                          </a:schemeClr>
                        </a:solidFill>
                        <a:latin typeface="Calibri" panose="020F0502020204030204" pitchFamily="34" charset="0"/>
                        <a:cs typeface="Calibri" panose="020F0502020204030204" pitchFamily="34" charset="0"/>
                      </a:endParaRPr>
                    </a:p>
                  </a:txBody>
                  <a:tcPr marL="55738" marR="55738" marT="27865" marB="27865"/>
                </a:tc>
                <a:tc>
                  <a:txBody>
                    <a:bodyPr/>
                    <a:lstStyle/>
                    <a:p>
                      <a:pPr marL="0" algn="ctr" defTabSz="504200" rtl="0" eaLnBrk="1" latinLnBrk="0" hangingPunct="1"/>
                      <a:r>
                        <a:rPr lang="tr-TR" sz="1800" b="0" kern="1200" noProof="0" dirty="0" smtClean="0">
                          <a:solidFill>
                            <a:schemeClr val="tx1"/>
                          </a:solidFill>
                          <a:latin typeface="Calibri" panose="020F0502020204030204" pitchFamily="34" charset="0"/>
                          <a:ea typeface="+mn-ea"/>
                          <a:cs typeface="Calibri" panose="020F0502020204030204" pitchFamily="34" charset="0"/>
                        </a:rPr>
                        <a:t>27</a:t>
                      </a:r>
                      <a:endParaRPr lang="tr-TR" sz="1800" b="0" kern="1200" noProof="0" dirty="0">
                        <a:solidFill>
                          <a:schemeClr val="tx1"/>
                        </a:solidFill>
                        <a:latin typeface="Calibri" panose="020F0502020204030204" pitchFamily="34" charset="0"/>
                        <a:ea typeface="+mn-ea"/>
                        <a:cs typeface="Calibri" panose="020F0502020204030204" pitchFamily="34" charset="0"/>
                      </a:endParaRPr>
                    </a:p>
                  </a:txBody>
                  <a:tcPr marL="55738" marR="55738" marT="27865" marB="27865"/>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559329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13F2306-3D96-4D32-4715-58CB27AED28D}"/>
              </a:ext>
            </a:extLst>
          </p:cNvPr>
          <p:cNvPicPr>
            <a:picLocks noChangeAspect="1"/>
          </p:cNvPicPr>
          <p:nvPr/>
        </p:nvPicPr>
        <p:blipFill>
          <a:blip r:embed="rId2"/>
          <a:stretch>
            <a:fillRect/>
          </a:stretch>
        </p:blipFill>
        <p:spPr>
          <a:xfrm>
            <a:off x="518055" y="1815994"/>
            <a:ext cx="4065520" cy="4190760"/>
          </a:xfrm>
          <a:prstGeom prst="rect">
            <a:avLst/>
          </a:prstGeom>
        </p:spPr>
      </p:pic>
      <p:pic>
        <p:nvPicPr>
          <p:cNvPr id="5" name="Resim 4">
            <a:extLst>
              <a:ext uri="{FF2B5EF4-FFF2-40B4-BE49-F238E27FC236}">
                <a16:creationId xmlns:a16="http://schemas.microsoft.com/office/drawing/2014/main" id="{90EF2A06-AECC-A793-F95B-8BA03702AEB3}"/>
              </a:ext>
            </a:extLst>
          </p:cNvPr>
          <p:cNvPicPr>
            <a:picLocks noChangeAspect="1"/>
          </p:cNvPicPr>
          <p:nvPr/>
        </p:nvPicPr>
        <p:blipFill>
          <a:blip r:embed="rId3"/>
          <a:srcRect b="49684"/>
          <a:stretch>
            <a:fillRect/>
          </a:stretch>
        </p:blipFill>
        <p:spPr>
          <a:xfrm>
            <a:off x="5524206" y="1815994"/>
            <a:ext cx="3635784" cy="2056712"/>
          </a:xfrm>
          <a:prstGeom prst="rect">
            <a:avLst/>
          </a:prstGeom>
        </p:spPr>
      </p:pic>
      <p:pic>
        <p:nvPicPr>
          <p:cNvPr id="6" name="Resim 5">
            <a:extLst>
              <a:ext uri="{FF2B5EF4-FFF2-40B4-BE49-F238E27FC236}">
                <a16:creationId xmlns:a16="http://schemas.microsoft.com/office/drawing/2014/main" id="{EF5AB400-B05A-8227-EEAD-5972E0E87430}"/>
              </a:ext>
            </a:extLst>
          </p:cNvPr>
          <p:cNvPicPr>
            <a:picLocks noChangeAspect="1"/>
          </p:cNvPicPr>
          <p:nvPr/>
        </p:nvPicPr>
        <p:blipFill>
          <a:blip r:embed="rId4"/>
          <a:srcRect r="-1082" b="50392"/>
          <a:stretch>
            <a:fillRect/>
          </a:stretch>
        </p:blipFill>
        <p:spPr>
          <a:xfrm>
            <a:off x="5500735" y="3950042"/>
            <a:ext cx="4065520" cy="2056712"/>
          </a:xfrm>
          <a:prstGeom prst="rect">
            <a:avLst/>
          </a:prstGeom>
        </p:spPr>
      </p:pic>
    </p:spTree>
    <p:extLst>
      <p:ext uri="{BB962C8B-B14F-4D97-AF65-F5344CB8AC3E}">
        <p14:creationId xmlns:p14="http://schemas.microsoft.com/office/powerpoint/2010/main" val="224730464"/>
      </p:ext>
    </p:extLst>
  </p:cSld>
  <p:clrMapOvr>
    <a:masterClrMapping/>
  </p:clrMapOvr>
  <p:transition spd="med">
    <p:pull/>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O_APP_VERSION" val="1.18.0.6804"/>
  <p:tag name="SLIDO_PRESENTATION_ID" val="5be83cf6-57ce-416e-82c1-9afd6439ac8c"/>
  <p:tag name="SLIDO_EVENT_UUID" val="b32fb6b9-835e-42e1-9bb7-13db0afcab02"/>
  <p:tag name="SLIDO_EVENT_SECTION_UUID" val="222c404e-0c5b-4c90-ad8b-7e560ce5674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Gazi95yil</Template>
  <TotalTime>6715</TotalTime>
  <Words>1923</Words>
  <Application>Microsoft Office PowerPoint</Application>
  <PresentationFormat>Özel</PresentationFormat>
  <Paragraphs>393</Paragraphs>
  <Slides>62</Slides>
  <Notes>5</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62</vt:i4>
      </vt:variant>
    </vt:vector>
  </HeadingPairs>
  <TitlesOfParts>
    <vt:vector size="72" baseType="lpstr">
      <vt:lpstr>Arial</vt:lpstr>
      <vt:lpstr>Bodoni SvtyTwo ITC TT-Book</vt:lpstr>
      <vt:lpstr>Calibri</vt:lpstr>
      <vt:lpstr>HelveticaNeueLT Std Blk</vt:lpstr>
      <vt:lpstr>HelveticaNeueLT Std Hvy Cn</vt:lpstr>
      <vt:lpstr>Montserrat-Regular</vt:lpstr>
      <vt:lpstr>Palatino</vt:lpstr>
      <vt:lpstr>Times New Roman</vt:lpstr>
      <vt:lpstr>Zapf Dingbats</vt:lpstr>
      <vt:lpstr>Office Theme</vt:lpstr>
      <vt:lpstr>PowerPoint Sunusu</vt:lpstr>
      <vt:lpstr>GAZİ ÜNİVERSİTESİ GAZİ EĞİTİM FAKÜLTESİ  Fen Bilgisi Eğitimi Ana Bilim Dalı</vt:lpstr>
      <vt:lpstr>Misyonumuz </vt:lpstr>
      <vt:lpstr>Vizyonumuz</vt:lpstr>
      <vt:lpstr>PowerPoint Sunusu</vt:lpstr>
      <vt:lpstr>Fakülte Yönetimi</vt:lpstr>
      <vt:lpstr>Bölüm Yönetimi</vt:lpstr>
      <vt:lpstr>Personel Sayıları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Akademik Takvim için linke tıklayınız. </vt:lpstr>
      <vt:lpstr> Bu tarihte mutlaka öğrenci bilgi sisteminden derslerinizi uygun şubeden seçmeli ve onaylamalısınız.      </vt:lpstr>
      <vt:lpstr>Şube bilgisi </vt:lpstr>
      <vt:lpstr>16-17 Eylül 2026 Danışman Onayları</vt:lpstr>
      <vt:lpstr>1- 2 EKİM 2026  Ders ekleme-Bırakma Öğrenci ve Danışman Etkileşimli</vt:lpstr>
      <vt:lpstr>Öğrenci Ders Kayıtları Nasıl Yapılacak</vt:lpstr>
      <vt:lpstr>1. Sınıf 1.Dönem Dersleri</vt:lpstr>
      <vt:lpstr>1. Sınıf 1.Dönem Dersleri</vt:lpstr>
      <vt:lpstr>!!Ders seçimi için izlenecek yol</vt:lpstr>
      <vt:lpstr>PowerPoint Sunusu</vt:lpstr>
      <vt:lpstr>PowerPoint Sunusu</vt:lpstr>
      <vt:lpstr>PowerPoint Sunusu</vt:lpstr>
      <vt:lpstr>Ders Programı Nasıl Okunmalıdır (eski programdan örnek verilmiştir. Yeni ders programı için web sitesini ziyaret ediniz)</vt:lpstr>
      <vt:lpstr>Sınav Programı Nasıl Okunmalıdır  (Eski programdan örnek verilmiştir. Yeni sınav programı vize ve final tarihlerinde web sitesinden ilan edilecektir)</vt:lpstr>
      <vt:lpstr>PowerPoint Sunusu</vt:lpstr>
      <vt:lpstr>PowerPoint Sunusu</vt:lpstr>
      <vt:lpstr>PowerPoint Sunusu</vt:lpstr>
      <vt:lpstr>PowerPoint Sunusu</vt:lpstr>
      <vt:lpstr>Öğrenci Danışma Merkezi</vt:lpstr>
      <vt:lpstr>PowerPoint Sunusu</vt:lpstr>
      <vt:lpstr>BURSLAR</vt:lpstr>
      <vt:lpstr>Ana Bilim Dalı Öğretim Programı</vt:lpstr>
      <vt:lpstr>Ana Bilim Dalı Öğretim Programı</vt:lpstr>
      <vt:lpstr>Ana Bilim Dalı Öğretim Programı</vt:lpstr>
      <vt:lpstr>Ana Bilim Dalı Öğretim Programı</vt:lpstr>
      <vt:lpstr>Ana Bilim Dalı İnternet Sayfası</vt:lpstr>
      <vt:lpstr>PowerPoint Sunusu</vt:lpstr>
      <vt:lpstr>PowerPoint Sunusu</vt:lpstr>
      <vt:lpstr>1. Sınıf Eğitimi 2. Fizik Eğitimi 3. BÖTE 4. İngiliz Dili Eğitimi 5. Felsefe Grubu Eğitimi 6. Rehberlik ve Psikolojik Danışmanlık 7. Okul Öncesi Eğitimi 8. Müzik Eğitimi</vt:lpstr>
      <vt:lpstr>Proje Eğitimleri</vt:lpstr>
      <vt:lpstr>TÜBİTAK 2209 Projeleri</vt:lpstr>
      <vt:lpstr>ÖĞRENCİLERİMİZE YÖNELİK BURS VE DESTEKLER  EĞİTENLER KÜLTÜR VE DAYANIŞMA DERNEĞİ  GAZİ EĞİTİM FAKÜLTESİ GİYSİ BANKASI  KISMİ ZAMANLI ÇALIŞAN ÖĞRENCİLERİMİZ</vt:lpstr>
      <vt:lpstr>PowerPoint Sunusu</vt:lpstr>
      <vt:lpstr>BİZE NASIL ULAŞABİLİRSİNİZ…</vt:lpstr>
      <vt:lpstr>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HOŞGELDİNİZ</dc:title>
  <dc:creator>Gürkan Akbaş</dc:creator>
  <cp:lastModifiedBy>reviewer</cp:lastModifiedBy>
  <cp:revision>454</cp:revision>
  <dcterms:created xsi:type="dcterms:W3CDTF">2017-10-25T15:55:19Z</dcterms:created>
  <dcterms:modified xsi:type="dcterms:W3CDTF">2026-09-08T13:25:02Z</dcterms:modified>
</cp:coreProperties>
</file>